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erriweather Bold" panose="020B0604020202020204" charset="-18"/>
      <p:regular r:id="rId33"/>
    </p:embeddedFont>
    <p:embeddedFont>
      <p:font typeface="Corben" panose="020B0604020202020204" charset="0"/>
      <p:regular r:id="rId34"/>
    </p:embeddedFont>
    <p:embeddedFont>
      <p:font typeface="Merriweather" panose="020B0604020202020204" charset="-18"/>
      <p:regular r:id="rId35"/>
      <p:bold r:id="rId36"/>
      <p:italic r:id="rId37"/>
      <p:boldItalic r:id="rId38"/>
    </p:embeddedFont>
    <p:embeddedFont>
      <p:font typeface="Merriweather Italics" panose="020B0604020202020204" charset="-18"/>
      <p:regular r:id="rId39"/>
    </p:embeddedFont>
    <p:embeddedFont>
      <p:font typeface="Codec Pro" panose="020B0604020202020204" charset="0"/>
      <p:regular r:id="rId40"/>
    </p:embeddedFont>
    <p:embeddedFont>
      <p:font typeface="Roboto 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5765" y="6172200"/>
            <a:ext cx="14717997" cy="1471799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45093" y="6587203"/>
            <a:ext cx="3197814" cy="3577974"/>
          </a:xfrm>
          <a:custGeom>
            <a:avLst/>
            <a:gdLst/>
            <a:ahLst/>
            <a:cxnLst/>
            <a:rect l="l" t="t" r="r" b="b"/>
            <a:pathLst>
              <a:path w="3197814" h="3577974">
                <a:moveTo>
                  <a:pt x="0" y="0"/>
                </a:moveTo>
                <a:lnTo>
                  <a:pt x="3197814" y="0"/>
                </a:lnTo>
                <a:lnTo>
                  <a:pt x="3197814" y="3577974"/>
                </a:lnTo>
                <a:lnTo>
                  <a:pt x="0" y="3577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303237" y="2018205"/>
            <a:ext cx="11681526" cy="2217580"/>
            <a:chOff x="0" y="0"/>
            <a:chExt cx="15575368" cy="2956773"/>
          </a:xfrm>
        </p:grpSpPr>
        <p:sp>
          <p:nvSpPr>
            <p:cNvPr id="6" name="TextBox 6"/>
            <p:cNvSpPr txBox="1"/>
            <p:nvPr/>
          </p:nvSpPr>
          <p:spPr>
            <a:xfrm>
              <a:off x="0" y="2261448"/>
              <a:ext cx="15575368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24. svibnja 2025.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0"/>
              <a:ext cx="15575368" cy="184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9600">
                  <a:solidFill>
                    <a:srgbClr val="000000"/>
                  </a:solidFill>
                  <a:latin typeface="Corben"/>
                  <a:ea typeface="Corben"/>
                  <a:cs typeface="Corben"/>
                  <a:sym typeface="Corben"/>
                </a:rPr>
                <a:t>Mitovi o suicidu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432969" y="4728541"/>
            <a:ext cx="3422061" cy="47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Natalia Marincil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9491125" y="-11661876"/>
            <a:ext cx="14717997" cy="1471799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4093886" y="-10362293"/>
            <a:ext cx="14717997" cy="14717997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091" y="2376871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0868554" y="3640943"/>
            <a:ext cx="3713607" cy="4114800"/>
          </a:xfrm>
          <a:custGeom>
            <a:avLst/>
            <a:gdLst/>
            <a:ahLst/>
            <a:cxnLst/>
            <a:rect l="l" t="t" r="r" b="b"/>
            <a:pathLst>
              <a:path w="3713607" h="4114800">
                <a:moveTo>
                  <a:pt x="0" y="0"/>
                </a:moveTo>
                <a:lnTo>
                  <a:pt x="3713607" y="0"/>
                </a:lnTo>
                <a:lnTo>
                  <a:pt x="37136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79159" y="4718710"/>
            <a:ext cx="7064153" cy="165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1"/>
              </a:lnSpc>
              <a:spcBef>
                <a:spcPct val="0"/>
              </a:spcBef>
            </a:pP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3. 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Suicid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se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može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predvidjeti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812" y="924347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 ili činjenica?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2594804" y="8959850"/>
            <a:ext cx="21048484" cy="1474862"/>
            <a:chOff x="0" y="0"/>
            <a:chExt cx="26489561" cy="1856117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26426061" cy="1792617"/>
            </a:xfrm>
            <a:custGeom>
              <a:avLst/>
              <a:gdLst/>
              <a:ahLst/>
              <a:cxnLst/>
              <a:rect l="l" t="t" r="r" b="b"/>
              <a:pathLst>
                <a:path w="26426061" h="1792617">
                  <a:moveTo>
                    <a:pt x="26333351" y="1792617"/>
                  </a:moveTo>
                  <a:lnTo>
                    <a:pt x="92710" y="1792617"/>
                  </a:lnTo>
                  <a:cubicBezTo>
                    <a:pt x="41910" y="1792617"/>
                    <a:pt x="0" y="1750707"/>
                    <a:pt x="0" y="169990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6332080" y="0"/>
                  </a:lnTo>
                  <a:cubicBezTo>
                    <a:pt x="26382880" y="0"/>
                    <a:pt x="26424790" y="41910"/>
                    <a:pt x="26424790" y="92710"/>
                  </a:cubicBezTo>
                  <a:lnTo>
                    <a:pt x="26424790" y="1698637"/>
                  </a:lnTo>
                  <a:cubicBezTo>
                    <a:pt x="26426061" y="1750707"/>
                    <a:pt x="26384151" y="1792617"/>
                    <a:pt x="26333351" y="179261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6489561" cy="1856117"/>
            </a:xfrm>
            <a:custGeom>
              <a:avLst/>
              <a:gdLst/>
              <a:ahLst/>
              <a:cxnLst/>
              <a:rect l="l" t="t" r="r" b="b"/>
              <a:pathLst>
                <a:path w="26489561" h="1856117">
                  <a:moveTo>
                    <a:pt x="26365101" y="59690"/>
                  </a:moveTo>
                  <a:cubicBezTo>
                    <a:pt x="26400661" y="59690"/>
                    <a:pt x="26429872" y="88900"/>
                    <a:pt x="26429872" y="124460"/>
                  </a:cubicBezTo>
                  <a:lnTo>
                    <a:pt x="26429872" y="1731657"/>
                  </a:lnTo>
                  <a:cubicBezTo>
                    <a:pt x="26429872" y="1767217"/>
                    <a:pt x="26400661" y="1796427"/>
                    <a:pt x="26365101" y="1796427"/>
                  </a:cubicBezTo>
                  <a:lnTo>
                    <a:pt x="124460" y="1796427"/>
                  </a:lnTo>
                  <a:cubicBezTo>
                    <a:pt x="88900" y="1796427"/>
                    <a:pt x="59690" y="1767217"/>
                    <a:pt x="59690" y="173165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65101" y="59690"/>
                  </a:lnTo>
                  <a:moveTo>
                    <a:pt x="263651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31657"/>
                  </a:lnTo>
                  <a:cubicBezTo>
                    <a:pt x="0" y="1800237"/>
                    <a:pt x="55880" y="1856117"/>
                    <a:pt x="124460" y="1856117"/>
                  </a:cubicBezTo>
                  <a:lnTo>
                    <a:pt x="26365101" y="1856117"/>
                  </a:lnTo>
                  <a:cubicBezTo>
                    <a:pt x="26433680" y="1856117"/>
                    <a:pt x="26489561" y="1800237"/>
                    <a:pt x="26489561" y="1731657"/>
                  </a:cubicBezTo>
                  <a:lnTo>
                    <a:pt x="26489561" y="124460"/>
                  </a:lnTo>
                  <a:cubicBezTo>
                    <a:pt x="26489561" y="55880"/>
                    <a:pt x="26433680" y="0"/>
                    <a:pt x="26365101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091" y="2376871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79159" y="3284160"/>
            <a:ext cx="7064153" cy="165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1"/>
              </a:lnSpc>
              <a:spcBef>
                <a:spcPct val="0"/>
              </a:spcBef>
            </a:pPr>
            <a:r>
              <a:rPr lang="en-US" sz="4715" i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3.  Suicid se može predvidjeti.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3812" y="924347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 ili </a:t>
            </a:r>
            <a:r>
              <a:rPr lang="en-US" sz="6541" u="sng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činjenica</a:t>
            </a: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057933" y="3437050"/>
            <a:ext cx="7737455" cy="5063320"/>
            <a:chOff x="0" y="9525"/>
            <a:chExt cx="10316607" cy="675109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525"/>
              <a:ext cx="10316607" cy="65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59"/>
                </a:lnSpc>
                <a:spcBef>
                  <a:spcPct val="0"/>
                </a:spcBef>
              </a:pPr>
              <a:r>
                <a:rPr lang="en-US" sz="32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Istina: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12829"/>
              <a:ext cx="10316607" cy="534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just">
                <a:lnSpc>
                  <a:spcPts val="3499"/>
                </a:lnSpc>
                <a:buFont typeface="Arial"/>
                <a:buChar char="•"/>
              </a:pP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rijetko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kada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se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radi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o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impulzivnom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činu</a:t>
              </a:r>
              <a:endParaRPr lang="en-US" sz="24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algn="just">
                <a:lnSpc>
                  <a:spcPts val="3499"/>
                </a:lnSpc>
              </a:pPr>
              <a:endParaRPr lang="en-US" sz="24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539749" lvl="1" indent="-269875" algn="just">
                <a:lnSpc>
                  <a:spcPts val="3499"/>
                </a:lnSpc>
                <a:buFont typeface="Arial"/>
                <a:buChar char="•"/>
              </a:pP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suicidalne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osobe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često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pružaju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ljudima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oko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sebe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dovoljno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upozorenja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prilike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za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intervenciju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*</a:t>
              </a:r>
            </a:p>
            <a:p>
              <a:pPr algn="just">
                <a:lnSpc>
                  <a:spcPts val="3499"/>
                </a:lnSpc>
              </a:pPr>
              <a:endParaRPr lang="en-US" sz="24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539749" lvl="1" indent="-269875" algn="just">
                <a:lnSpc>
                  <a:spcPts val="3499"/>
                </a:lnSpc>
                <a:buFont typeface="Arial"/>
                <a:buChar char="•"/>
              </a:pPr>
              <a:r>
                <a:rPr lang="en-US" sz="2499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presuicidalni</a:t>
              </a:r>
              <a:r>
                <a:rPr lang="en-US" sz="2499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sindrom</a:t>
              </a:r>
              <a:r>
                <a:rPr lang="en-US" sz="2499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: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pad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interesa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volje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aktivnosti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autoagresija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suicidalne</a:t>
              </a:r>
              <a:r>
                <a:rPr lang="en-US" sz="24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fantazije</a:t>
              </a:r>
              <a:endParaRPr lang="en-US" sz="24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590399" y="4772323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644640" y="9642071"/>
            <a:ext cx="3185159" cy="25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3"/>
              </a:lnSpc>
              <a:spcBef>
                <a:spcPct val="0"/>
              </a:spcBef>
            </a:pPr>
            <a:r>
              <a:rPr lang="en-US" sz="151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(Omerbegović </a:t>
            </a:r>
            <a:r>
              <a:rPr lang="en-US" sz="151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151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Alispahić, 2020)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486" y="2271087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867202" y="6383999"/>
            <a:ext cx="2889030" cy="2278723"/>
          </a:xfrm>
          <a:custGeom>
            <a:avLst/>
            <a:gdLst/>
            <a:ahLst/>
            <a:cxnLst/>
            <a:rect l="l" t="t" r="r" b="b"/>
            <a:pathLst>
              <a:path w="2889030" h="2278723">
                <a:moveTo>
                  <a:pt x="0" y="0"/>
                </a:moveTo>
                <a:lnTo>
                  <a:pt x="2889030" y="0"/>
                </a:lnTo>
                <a:lnTo>
                  <a:pt x="2889030" y="2278723"/>
                </a:lnTo>
                <a:lnTo>
                  <a:pt x="0" y="2278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589577" y="2832511"/>
            <a:ext cx="8477652" cy="4267442"/>
            <a:chOff x="0" y="0"/>
            <a:chExt cx="11303537" cy="568992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11303537" cy="733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38"/>
                </a:lnSpc>
                <a:spcBef>
                  <a:spcPct val="0"/>
                </a:spcBef>
              </a:pPr>
              <a:r>
                <a:rPr lang="en-US" sz="3615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Istina je da: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52542"/>
              <a:ext cx="11303537" cy="4137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75"/>
                </a:lnSpc>
              </a:pPr>
              <a:endParaRPr dirty="0"/>
            </a:p>
            <a:p>
              <a:pPr marL="643890" lvl="1" indent="-321945" algn="l">
                <a:lnSpc>
                  <a:spcPts val="4175"/>
                </a:lnSpc>
                <a:buFont typeface="Arial"/>
                <a:buChar char="•"/>
              </a:pP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većina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suicidalnih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osoba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je </a:t>
              </a:r>
              <a:r>
                <a:rPr lang="en-US" sz="2982" b="1" u="sng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neodlučno</a:t>
              </a:r>
              <a:endParaRPr lang="en-US" sz="2982" b="1" u="sng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endParaRPr>
            </a:p>
            <a:p>
              <a:pPr algn="l">
                <a:lnSpc>
                  <a:spcPts val="4175"/>
                </a:lnSpc>
              </a:pPr>
              <a:endParaRPr lang="en-US" sz="2982" b="1" u="sng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endParaRPr>
            </a:p>
            <a:p>
              <a:pPr marL="643890" lvl="1" indent="-321945" algn="l">
                <a:lnSpc>
                  <a:spcPts val="4175"/>
                </a:lnSpc>
                <a:buFont typeface="Arial"/>
                <a:buChar char="•"/>
              </a:pP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žele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se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riješiti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patnje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boli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problema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koje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smatraju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nerješivima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</a:t>
              </a:r>
              <a:r>
                <a:rPr lang="en-US" sz="29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nepodnošljivima</a:t>
              </a:r>
              <a:endParaRPr lang="en-US" sz="298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algn="l">
                <a:lnSpc>
                  <a:spcPts val="4175"/>
                </a:lnSpc>
              </a:pPr>
              <a:endParaRPr lang="en-US" sz="298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7216" y="2737261"/>
            <a:ext cx="7064153" cy="416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1"/>
              </a:lnSpc>
              <a:spcBef>
                <a:spcPct val="0"/>
              </a:spcBef>
            </a:pP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4.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Suicidalnu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nedvojbeno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žele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umrijeti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od toga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ih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se ne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može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odgovoriti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algn="l">
              <a:lnSpc>
                <a:spcPts val="6601"/>
              </a:lnSpc>
              <a:spcBef>
                <a:spcPct val="0"/>
              </a:spcBef>
            </a:pPr>
            <a:endParaRPr lang="en-US" sz="4715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0919" y="838096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 u="sng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</a:t>
            </a: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 ili činjenica?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48914" y="9668706"/>
            <a:ext cx="1571286" cy="25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(Joiner,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091" y="2376871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981266" y="4627404"/>
            <a:ext cx="2773172" cy="4865213"/>
          </a:xfrm>
          <a:custGeom>
            <a:avLst/>
            <a:gdLst/>
            <a:ahLst/>
            <a:cxnLst/>
            <a:rect l="l" t="t" r="r" b="b"/>
            <a:pathLst>
              <a:path w="2773172" h="4865213">
                <a:moveTo>
                  <a:pt x="0" y="0"/>
                </a:moveTo>
                <a:lnTo>
                  <a:pt x="2773172" y="0"/>
                </a:lnTo>
                <a:lnTo>
                  <a:pt x="2773172" y="4865213"/>
                </a:lnTo>
                <a:lnTo>
                  <a:pt x="0" y="4865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70919" y="838096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 ili činjenica?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374" y="3003689"/>
            <a:ext cx="7064153" cy="249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01"/>
              </a:lnSpc>
              <a:spcBef>
                <a:spcPct val="0"/>
              </a:spcBef>
            </a:pP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5.  Samo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su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ljudi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koji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imaju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psihički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poremećaj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 </a:t>
            </a:r>
            <a:r>
              <a:rPr lang="en-US" sz="4715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suicidalni</a:t>
            </a:r>
            <a:r>
              <a:rPr lang="en-US" sz="4715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251168" y="2831418"/>
            <a:ext cx="7737455" cy="5733850"/>
            <a:chOff x="0" y="0"/>
            <a:chExt cx="10316607" cy="764513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9525"/>
              <a:ext cx="10316607" cy="65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59"/>
                </a:lnSpc>
                <a:spcBef>
                  <a:spcPct val="0"/>
                </a:spcBef>
              </a:pPr>
              <a:r>
                <a:rPr lang="en-US" sz="32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Istina je da: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12829"/>
              <a:ext cx="10316607" cy="6232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697" lvl="1" indent="-323848" algn="just">
                <a:lnSpc>
                  <a:spcPts val="4199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određeni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broj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osoba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ima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psihički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poremećaj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ili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bolesti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ali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ne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svi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dakle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nije</a:t>
              </a:r>
              <a:r>
                <a:rPr lang="en-US" sz="2999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999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uvjet</a:t>
              </a:r>
              <a:endParaRPr lang="en-US" sz="299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endParaRPr>
            </a:p>
            <a:p>
              <a:pPr algn="just">
                <a:lnSpc>
                  <a:spcPts val="4199"/>
                </a:lnSpc>
              </a:pPr>
              <a:endParaRPr lang="en-US" sz="299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endParaRPr>
            </a:p>
            <a:p>
              <a:pPr marL="647697" lvl="1" indent="-323848" algn="just">
                <a:lnSpc>
                  <a:spcPts val="4199"/>
                </a:lnSpc>
                <a:buFont typeface="Arial"/>
                <a:buChar char="•"/>
              </a:pP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suicidalnost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može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biti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povezana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s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konzumiranjem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psihoaktivnih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tvari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poremećajem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ličnosti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shizofrenijom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depresivnim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anksioznim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poremećajem</a:t>
              </a:r>
              <a:r>
                <a:rPr lang="en-US" sz="2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,...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068232" y="9668706"/>
            <a:ext cx="312118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Schrijvers</a:t>
            </a: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Bollen </a:t>
            </a:r>
            <a:r>
              <a:rPr lang="en-US" sz="150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Sabbe, 2012</a:t>
            </a:r>
            <a:r>
              <a:rPr lang="hr-HR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lang="en-US"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1516" y="2376871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225763" y="4721286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8109" y="3354383"/>
            <a:ext cx="7064153" cy="165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1"/>
              </a:lnSpc>
              <a:spcBef>
                <a:spcPct val="0"/>
              </a:spcBef>
            </a:pPr>
            <a:r>
              <a:rPr lang="en-US" sz="471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6. Suicid je moguće prevenirati.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31293" y="3278045"/>
            <a:ext cx="9914359" cy="4769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9629" lvl="1" indent="-264815" algn="just">
              <a:lnSpc>
                <a:spcPts val="3434"/>
              </a:lnSpc>
              <a:buFont typeface="Arial"/>
              <a:buChar char="•"/>
            </a:pP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može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se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prevenirati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kroz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</a:p>
          <a:p>
            <a:pPr algn="just">
              <a:lnSpc>
                <a:spcPts val="3434"/>
              </a:lnSpc>
            </a:pPr>
            <a:endParaRPr lang="en-US" sz="2453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29629" lvl="1" indent="-264815" algn="just">
              <a:lnSpc>
                <a:spcPts val="3434"/>
              </a:lnSpc>
              <a:buFont typeface="Arial"/>
              <a:buChar char="•"/>
            </a:pP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1) </a:t>
            </a:r>
            <a:r>
              <a:rPr lang="en-US" sz="245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primarnu</a:t>
            </a:r>
            <a:r>
              <a:rPr lang="en-US" sz="2453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5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prevenciju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promicanje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mentalnog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zdravlja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53" u="sng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odgovornog</a:t>
            </a:r>
            <a:r>
              <a:rPr lang="en-US" sz="2453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u="sng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prezentiranja</a:t>
            </a:r>
            <a:r>
              <a:rPr lang="en-US" sz="2453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u="sng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teme</a:t>
            </a:r>
            <a:r>
              <a:rPr lang="en-US" sz="2453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u </a:t>
            </a:r>
            <a:r>
              <a:rPr lang="en-US" sz="2453" u="sng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medijima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rad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smanjivanju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stigme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prepoznavanje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suicidalne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namjere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,...</a:t>
            </a:r>
          </a:p>
          <a:p>
            <a:pPr algn="just">
              <a:lnSpc>
                <a:spcPts val="3434"/>
              </a:lnSpc>
            </a:pPr>
            <a:endParaRPr lang="en-US" sz="2453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29629" lvl="1" indent="-264815" algn="just">
              <a:lnSpc>
                <a:spcPts val="3434"/>
              </a:lnSpc>
              <a:buFont typeface="Arial"/>
              <a:buChar char="•"/>
            </a:pP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2) </a:t>
            </a:r>
            <a:r>
              <a:rPr lang="en-US" sz="245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sekundarnu</a:t>
            </a:r>
            <a:r>
              <a:rPr lang="en-US" sz="2453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5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prevenciju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edukacija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prepoznavanju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rizičnih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faktora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pravovremena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dijagnoza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,...</a:t>
            </a:r>
          </a:p>
          <a:p>
            <a:pPr algn="just">
              <a:lnSpc>
                <a:spcPts val="3434"/>
              </a:lnSpc>
            </a:pPr>
            <a:endParaRPr lang="en-US" sz="2453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29629" lvl="1" indent="-264815" algn="just">
              <a:lnSpc>
                <a:spcPts val="3434"/>
              </a:lnSpc>
              <a:buFont typeface="Arial"/>
              <a:buChar char="•"/>
            </a:pP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3) </a:t>
            </a:r>
            <a:r>
              <a:rPr lang="en-US" sz="245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tercijarnu</a:t>
            </a:r>
            <a:r>
              <a:rPr lang="en-US" sz="2453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5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prevenciju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-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sprječavanje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ponovnog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suicidalnog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ponašanja</a:t>
            </a:r>
            <a:r>
              <a:rPr lang="en-US" sz="245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5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namjere</a:t>
            </a:r>
            <a:endParaRPr lang="en-US" sz="2453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70919" y="838096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 ili činjenica?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73440" y="9668706"/>
            <a:ext cx="1394359" cy="25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(Adiva,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813" y="2541977"/>
            <a:ext cx="17884240" cy="6642945"/>
            <a:chOff x="0" y="0"/>
            <a:chExt cx="30126471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0062971" cy="11126715"/>
            </a:xfrm>
            <a:custGeom>
              <a:avLst/>
              <a:gdLst/>
              <a:ahLst/>
              <a:cxnLst/>
              <a:rect l="l" t="t" r="r" b="b"/>
              <a:pathLst>
                <a:path w="30062971" h="11126715">
                  <a:moveTo>
                    <a:pt x="29970261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9968989" y="0"/>
                  </a:lnTo>
                  <a:cubicBezTo>
                    <a:pt x="30019789" y="0"/>
                    <a:pt x="30061700" y="41910"/>
                    <a:pt x="30061700" y="92710"/>
                  </a:cubicBezTo>
                  <a:lnTo>
                    <a:pt x="30061700" y="11032735"/>
                  </a:lnTo>
                  <a:cubicBezTo>
                    <a:pt x="30062971" y="11084805"/>
                    <a:pt x="30021061" y="11126715"/>
                    <a:pt x="29970261" y="1112671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0126471" cy="11190215"/>
            </a:xfrm>
            <a:custGeom>
              <a:avLst/>
              <a:gdLst/>
              <a:ahLst/>
              <a:cxnLst/>
              <a:rect l="l" t="t" r="r" b="b"/>
              <a:pathLst>
                <a:path w="30126471" h="11190215">
                  <a:moveTo>
                    <a:pt x="30002011" y="59690"/>
                  </a:moveTo>
                  <a:cubicBezTo>
                    <a:pt x="30037571" y="59690"/>
                    <a:pt x="30066782" y="88900"/>
                    <a:pt x="30066782" y="124460"/>
                  </a:cubicBezTo>
                  <a:lnTo>
                    <a:pt x="30066782" y="11065755"/>
                  </a:lnTo>
                  <a:cubicBezTo>
                    <a:pt x="30066782" y="11101315"/>
                    <a:pt x="30037571" y="11130525"/>
                    <a:pt x="30002011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002011" y="59690"/>
                  </a:lnTo>
                  <a:moveTo>
                    <a:pt x="300020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30002011" y="11190215"/>
                  </a:lnTo>
                  <a:cubicBezTo>
                    <a:pt x="30070589" y="11190215"/>
                    <a:pt x="30126471" y="11134335"/>
                    <a:pt x="30126471" y="11065755"/>
                  </a:cubicBezTo>
                  <a:lnTo>
                    <a:pt x="30126471" y="124460"/>
                  </a:lnTo>
                  <a:cubicBezTo>
                    <a:pt x="30126471" y="55880"/>
                    <a:pt x="30070589" y="0"/>
                    <a:pt x="30002011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26824" y="2943530"/>
            <a:ext cx="16862219" cy="523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7. Kada se osoba počne osjećati bolje nakon što je željela ili pokušala počiniti samoubojstvo, rizik od slijedećih pokušaja je prošao.</a:t>
            </a:r>
          </a:p>
          <a:p>
            <a:pPr algn="l">
              <a:lnSpc>
                <a:spcPts val="5201"/>
              </a:lnSpc>
              <a:spcBef>
                <a:spcPct val="0"/>
              </a:spcBef>
            </a:pPr>
            <a:endParaRPr lang="en-US" sz="3715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8.  Osobe koje su se pokušale ubiti samo traže pažnju.</a:t>
            </a:r>
          </a:p>
          <a:p>
            <a:pPr algn="l">
              <a:lnSpc>
                <a:spcPts val="5201"/>
              </a:lnSpc>
              <a:spcBef>
                <a:spcPct val="0"/>
              </a:spcBef>
            </a:pPr>
            <a:endParaRPr lang="en-US" sz="3715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9.  Djeca ne razmišljaju o suicidu. Ne znaju oni što je to.</a:t>
            </a:r>
          </a:p>
          <a:p>
            <a:pPr algn="l">
              <a:lnSpc>
                <a:spcPts val="5201"/>
              </a:lnSpc>
              <a:spcBef>
                <a:spcPct val="0"/>
              </a:spcBef>
            </a:pPr>
            <a:endParaRPr lang="en-US" sz="3715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5201"/>
              </a:lnSpc>
              <a:spcBef>
                <a:spcPct val="0"/>
              </a:spcBef>
            </a:pPr>
            <a:r>
              <a:rPr lang="en-US" sz="371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10. Svaka osoba koja iskazuje suicidalne misli, ima i namjeru ubiti se.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0919" y="838096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 ili činjenica?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44640" y="9642071"/>
            <a:ext cx="3108959" cy="256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3"/>
              </a:lnSpc>
              <a:spcBef>
                <a:spcPct val="0"/>
              </a:spcBef>
            </a:pPr>
            <a:r>
              <a:rPr lang="en-US" sz="151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(Omerbegović </a:t>
            </a:r>
            <a:r>
              <a:rPr lang="en-US" sz="151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151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Alispahić, 2020)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19252" y="3560833"/>
            <a:ext cx="3523234" cy="1500320"/>
            <a:chOff x="0" y="0"/>
            <a:chExt cx="812800" cy="3461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46119"/>
            </a:xfrm>
            <a:custGeom>
              <a:avLst/>
              <a:gdLst/>
              <a:ahLst/>
              <a:cxnLst/>
              <a:rect l="l" t="t" r="r" b="b"/>
              <a:pathLst>
                <a:path w="812800" h="346119">
                  <a:moveTo>
                    <a:pt x="0" y="0"/>
                  </a:moveTo>
                  <a:lnTo>
                    <a:pt x="812800" y="0"/>
                  </a:lnTo>
                  <a:lnTo>
                    <a:pt x="812800" y="346119"/>
                  </a:lnTo>
                  <a:lnTo>
                    <a:pt x="0" y="346119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39374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orben"/>
                  <a:ea typeface="Corben"/>
                  <a:cs typeface="Corben"/>
                  <a:sym typeface="Corben"/>
                </a:rPr>
                <a:t>Rizični čimbenici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3581" y="3542039"/>
            <a:ext cx="2894854" cy="2119274"/>
            <a:chOff x="0" y="0"/>
            <a:chExt cx="1413871" cy="10350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3871" cy="1035071"/>
            </a:xfrm>
            <a:custGeom>
              <a:avLst/>
              <a:gdLst/>
              <a:ahLst/>
              <a:cxnLst/>
              <a:rect l="l" t="t" r="r" b="b"/>
              <a:pathLst>
                <a:path w="1413871" h="1035071">
                  <a:moveTo>
                    <a:pt x="0" y="0"/>
                  </a:moveTo>
                  <a:lnTo>
                    <a:pt x="1413871" y="0"/>
                  </a:lnTo>
                  <a:lnTo>
                    <a:pt x="1413871" y="1035071"/>
                  </a:lnTo>
                  <a:lnTo>
                    <a:pt x="0" y="1035071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13871" cy="10731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Poremećaji raspoloženja, poremećaji zlouporabe psihoaktivnih tvari,...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57182" y="1111848"/>
            <a:ext cx="1935282" cy="1393622"/>
            <a:chOff x="0" y="0"/>
            <a:chExt cx="945208" cy="6806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5208" cy="680656"/>
            </a:xfrm>
            <a:custGeom>
              <a:avLst/>
              <a:gdLst/>
              <a:ahLst/>
              <a:cxnLst/>
              <a:rect l="l" t="t" r="r" b="b"/>
              <a:pathLst>
                <a:path w="945208" h="680656">
                  <a:moveTo>
                    <a:pt x="0" y="0"/>
                  </a:moveTo>
                  <a:lnTo>
                    <a:pt x="945208" y="0"/>
                  </a:lnTo>
                  <a:lnTo>
                    <a:pt x="945208" y="680656"/>
                  </a:lnTo>
                  <a:lnTo>
                    <a:pt x="0" y="680656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945208" cy="72828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Povijest pokušaja suicida.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73917" y="6556294"/>
            <a:ext cx="1985329" cy="1511427"/>
            <a:chOff x="0" y="0"/>
            <a:chExt cx="969651" cy="7381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9651" cy="738193"/>
            </a:xfrm>
            <a:custGeom>
              <a:avLst/>
              <a:gdLst/>
              <a:ahLst/>
              <a:cxnLst/>
              <a:rect l="l" t="t" r="r" b="b"/>
              <a:pathLst>
                <a:path w="969651" h="738193">
                  <a:moveTo>
                    <a:pt x="0" y="0"/>
                  </a:moveTo>
                  <a:lnTo>
                    <a:pt x="969651" y="0"/>
                  </a:lnTo>
                  <a:lnTo>
                    <a:pt x="969651" y="738193"/>
                  </a:lnTo>
                  <a:lnTo>
                    <a:pt x="0" y="738193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69651" cy="77629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Obiteljska povijest suicida.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366325" y="5469735"/>
            <a:ext cx="1742542" cy="1198854"/>
            <a:chOff x="0" y="0"/>
            <a:chExt cx="851072" cy="585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1072" cy="585530"/>
            </a:xfrm>
            <a:custGeom>
              <a:avLst/>
              <a:gdLst/>
              <a:ahLst/>
              <a:cxnLst/>
              <a:rect l="l" t="t" r="r" b="b"/>
              <a:pathLst>
                <a:path w="851072" h="585530">
                  <a:moveTo>
                    <a:pt x="0" y="0"/>
                  </a:moveTo>
                  <a:lnTo>
                    <a:pt x="851072" y="0"/>
                  </a:lnTo>
                  <a:lnTo>
                    <a:pt x="851072" y="585530"/>
                  </a:lnTo>
                  <a:lnTo>
                    <a:pt x="0" y="585530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51072" cy="63315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Kronična bol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0942486" y="4310993"/>
            <a:ext cx="4423839" cy="1758169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 flipH="1">
            <a:off x="4998435" y="4310993"/>
            <a:ext cx="2420817" cy="290683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 flipH="1" flipV="1">
            <a:off x="8924824" y="2505470"/>
            <a:ext cx="256045" cy="1055363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flipH="1">
            <a:off x="9166581" y="5061153"/>
            <a:ext cx="14288" cy="1495141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1" name="Group 21"/>
          <p:cNvGrpSpPr/>
          <p:nvPr/>
        </p:nvGrpSpPr>
        <p:grpSpPr>
          <a:xfrm>
            <a:off x="11566524" y="1426173"/>
            <a:ext cx="2272258" cy="1079297"/>
            <a:chOff x="0" y="0"/>
            <a:chExt cx="1109790" cy="5271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9790" cy="527137"/>
            </a:xfrm>
            <a:custGeom>
              <a:avLst/>
              <a:gdLst/>
              <a:ahLst/>
              <a:cxnLst/>
              <a:rect l="l" t="t" r="r" b="b"/>
              <a:pathLst>
                <a:path w="1109790" h="527137">
                  <a:moveTo>
                    <a:pt x="0" y="0"/>
                  </a:moveTo>
                  <a:lnTo>
                    <a:pt x="1109790" y="0"/>
                  </a:lnTo>
                  <a:lnTo>
                    <a:pt x="1109790" y="527137"/>
                  </a:lnTo>
                  <a:lnTo>
                    <a:pt x="0" y="527137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109790" cy="57476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Prisutnost oružja u kućanstvu.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13093" y="2844876"/>
            <a:ext cx="3047090" cy="2216277"/>
            <a:chOff x="0" y="0"/>
            <a:chExt cx="1488223" cy="108244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88223" cy="1082448"/>
            </a:xfrm>
            <a:custGeom>
              <a:avLst/>
              <a:gdLst/>
              <a:ahLst/>
              <a:cxnLst/>
              <a:rect l="l" t="t" r="r" b="b"/>
              <a:pathLst>
                <a:path w="1488223" h="1082448">
                  <a:moveTo>
                    <a:pt x="0" y="0"/>
                  </a:moveTo>
                  <a:lnTo>
                    <a:pt x="1488223" y="0"/>
                  </a:lnTo>
                  <a:lnTo>
                    <a:pt x="1488223" y="1082448"/>
                  </a:lnTo>
                  <a:lnTo>
                    <a:pt x="0" y="1082448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488223" cy="11205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Izravna ili neizravna izloženost suicidalnom ponašanju drugih osoba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276964" y="6414180"/>
            <a:ext cx="2272258" cy="1785899"/>
            <a:chOff x="0" y="0"/>
            <a:chExt cx="1109790" cy="8722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9790" cy="872248"/>
            </a:xfrm>
            <a:custGeom>
              <a:avLst/>
              <a:gdLst/>
              <a:ahLst/>
              <a:cxnLst/>
              <a:rect l="l" t="t" r="r" b="b"/>
              <a:pathLst>
                <a:path w="1109790" h="872248">
                  <a:moveTo>
                    <a:pt x="0" y="0"/>
                  </a:moveTo>
                  <a:lnTo>
                    <a:pt x="1109790" y="0"/>
                  </a:lnTo>
                  <a:lnTo>
                    <a:pt x="1109790" y="872248"/>
                  </a:lnTo>
                  <a:lnTo>
                    <a:pt x="0" y="872248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109790" cy="9103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Nedavno puštanje iz zatvora ili pritvora.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138065" y="6576478"/>
            <a:ext cx="2272258" cy="1785899"/>
            <a:chOff x="0" y="0"/>
            <a:chExt cx="1109790" cy="87224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9790" cy="872248"/>
            </a:xfrm>
            <a:custGeom>
              <a:avLst/>
              <a:gdLst/>
              <a:ahLst/>
              <a:cxnLst/>
              <a:rect l="l" t="t" r="r" b="b"/>
              <a:pathLst>
                <a:path w="1109790" h="872248">
                  <a:moveTo>
                    <a:pt x="0" y="0"/>
                  </a:moveTo>
                  <a:lnTo>
                    <a:pt x="1109790" y="0"/>
                  </a:lnTo>
                  <a:lnTo>
                    <a:pt x="1109790" y="872248"/>
                  </a:lnTo>
                  <a:lnTo>
                    <a:pt x="0" y="872248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109790" cy="9103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Obiteljska povijest psihičkih poremećaja.</a:t>
              </a:r>
            </a:p>
          </p:txBody>
        </p:sp>
      </p:grpSp>
      <p:sp>
        <p:nvSpPr>
          <p:cNvPr id="33" name="AutoShape 33"/>
          <p:cNvSpPr/>
          <p:nvPr/>
        </p:nvSpPr>
        <p:spPr>
          <a:xfrm flipH="1">
            <a:off x="7410323" y="7312007"/>
            <a:ext cx="763594" cy="157420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4" name="Group 34"/>
          <p:cNvGrpSpPr/>
          <p:nvPr/>
        </p:nvGrpSpPr>
        <p:grpSpPr>
          <a:xfrm>
            <a:off x="5100360" y="8454046"/>
            <a:ext cx="2272258" cy="1511427"/>
            <a:chOff x="0" y="0"/>
            <a:chExt cx="1109790" cy="73819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9790" cy="738193"/>
            </a:xfrm>
            <a:custGeom>
              <a:avLst/>
              <a:gdLst/>
              <a:ahLst/>
              <a:cxnLst/>
              <a:rect l="l" t="t" r="r" b="b"/>
              <a:pathLst>
                <a:path w="1109790" h="738193">
                  <a:moveTo>
                    <a:pt x="0" y="0"/>
                  </a:moveTo>
                  <a:lnTo>
                    <a:pt x="1109790" y="0"/>
                  </a:lnTo>
                  <a:lnTo>
                    <a:pt x="1109790" y="738193"/>
                  </a:lnTo>
                  <a:lnTo>
                    <a:pt x="0" y="738193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109790" cy="77629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Izloženost nasilju u obitelji.</a:t>
              </a:r>
            </a:p>
          </p:txBody>
        </p:sp>
      </p:grpSp>
      <p:sp>
        <p:nvSpPr>
          <p:cNvPr id="37" name="AutoShape 37"/>
          <p:cNvSpPr/>
          <p:nvPr/>
        </p:nvSpPr>
        <p:spPr>
          <a:xfrm flipH="1">
            <a:off x="7372618" y="7312007"/>
            <a:ext cx="801299" cy="1897752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8" name="AutoShape 38"/>
          <p:cNvSpPr/>
          <p:nvPr/>
        </p:nvSpPr>
        <p:spPr>
          <a:xfrm>
            <a:off x="10909768" y="3815908"/>
            <a:ext cx="2503325" cy="137106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9" name="AutoShape 39"/>
          <p:cNvSpPr/>
          <p:nvPr/>
        </p:nvSpPr>
        <p:spPr>
          <a:xfrm>
            <a:off x="10909234" y="5070218"/>
            <a:ext cx="1314581" cy="1601550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0" name="Group 40"/>
          <p:cNvGrpSpPr/>
          <p:nvPr/>
        </p:nvGrpSpPr>
        <p:grpSpPr>
          <a:xfrm>
            <a:off x="1141781" y="6414180"/>
            <a:ext cx="2272258" cy="914363"/>
            <a:chOff x="0" y="0"/>
            <a:chExt cx="1109790" cy="4465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09790" cy="446582"/>
            </a:xfrm>
            <a:custGeom>
              <a:avLst/>
              <a:gdLst/>
              <a:ahLst/>
              <a:cxnLst/>
              <a:rect l="l" t="t" r="r" b="b"/>
              <a:pathLst>
                <a:path w="1109790" h="446582">
                  <a:moveTo>
                    <a:pt x="0" y="0"/>
                  </a:moveTo>
                  <a:lnTo>
                    <a:pt x="1109790" y="0"/>
                  </a:lnTo>
                  <a:lnTo>
                    <a:pt x="1109790" y="446582"/>
                  </a:lnTo>
                  <a:lnTo>
                    <a:pt x="0" y="446582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109790" cy="48468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Prekid veze.</a:t>
              </a:r>
            </a:p>
          </p:txBody>
        </p:sp>
      </p:grpSp>
      <p:sp>
        <p:nvSpPr>
          <p:cNvPr id="43" name="AutoShape 43"/>
          <p:cNvSpPr/>
          <p:nvPr/>
        </p:nvSpPr>
        <p:spPr>
          <a:xfrm flipH="1">
            <a:off x="3414040" y="4821693"/>
            <a:ext cx="3958579" cy="2049668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4" name="Group 44"/>
          <p:cNvGrpSpPr/>
          <p:nvPr/>
        </p:nvGrpSpPr>
        <p:grpSpPr>
          <a:xfrm>
            <a:off x="12563894" y="8713139"/>
            <a:ext cx="1985329" cy="1119149"/>
            <a:chOff x="0" y="0"/>
            <a:chExt cx="969651" cy="54660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69651" cy="546602"/>
            </a:xfrm>
            <a:custGeom>
              <a:avLst/>
              <a:gdLst/>
              <a:ahLst/>
              <a:cxnLst/>
              <a:rect l="l" t="t" r="r" b="b"/>
              <a:pathLst>
                <a:path w="969651" h="546602">
                  <a:moveTo>
                    <a:pt x="0" y="0"/>
                  </a:moveTo>
                  <a:lnTo>
                    <a:pt x="969651" y="0"/>
                  </a:lnTo>
                  <a:lnTo>
                    <a:pt x="969651" y="546602"/>
                  </a:lnTo>
                  <a:lnTo>
                    <a:pt x="0" y="546602"/>
                  </a:lnTo>
                  <a:close/>
                </a:path>
              </a:pathLst>
            </a:custGeom>
            <a:solidFill>
              <a:srgbClr val="FFFDF7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969651" cy="584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Gubitak posla.</a:t>
              </a:r>
            </a:p>
          </p:txBody>
        </p:sp>
      </p:grpSp>
      <p:sp>
        <p:nvSpPr>
          <p:cNvPr id="47" name="AutoShape 47"/>
          <p:cNvSpPr/>
          <p:nvPr/>
        </p:nvSpPr>
        <p:spPr>
          <a:xfrm>
            <a:off x="10078769" y="5079282"/>
            <a:ext cx="2485125" cy="4193431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8" name="AutoShape 48"/>
          <p:cNvSpPr/>
          <p:nvPr/>
        </p:nvSpPr>
        <p:spPr>
          <a:xfrm flipV="1">
            <a:off x="10082550" y="1965822"/>
            <a:ext cx="1483974" cy="1581233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9" name="Freeform 49"/>
          <p:cNvSpPr/>
          <p:nvPr/>
        </p:nvSpPr>
        <p:spPr>
          <a:xfrm>
            <a:off x="15010940" y="446855"/>
            <a:ext cx="2453310" cy="1763317"/>
          </a:xfrm>
          <a:custGeom>
            <a:avLst/>
            <a:gdLst/>
            <a:ahLst/>
            <a:cxnLst/>
            <a:rect l="l" t="t" r="r" b="b"/>
            <a:pathLst>
              <a:path w="2453310" h="1763317">
                <a:moveTo>
                  <a:pt x="0" y="0"/>
                </a:moveTo>
                <a:lnTo>
                  <a:pt x="2453311" y="0"/>
                </a:lnTo>
                <a:lnTo>
                  <a:pt x="2453311" y="1763317"/>
                </a:lnTo>
                <a:lnTo>
                  <a:pt x="0" y="17633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284012" y="533998"/>
            <a:ext cx="5999111" cy="173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56"/>
              </a:lnSpc>
            </a:pPr>
            <a:r>
              <a:rPr lang="en-US" sz="2468" i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Samoubojstvo nije uzrokovano jednim  čimbenikom, niti će se prevencija samoubojstva postići korištenjem jedne jedine strategije ili pristupa.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-34344" y="9944691"/>
            <a:ext cx="4585487" cy="25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(National Council for Suicide Prevention, 2023)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1357" y="3987098"/>
            <a:ext cx="3523234" cy="1500320"/>
            <a:chOff x="0" y="0"/>
            <a:chExt cx="812800" cy="3461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46119"/>
            </a:xfrm>
            <a:custGeom>
              <a:avLst/>
              <a:gdLst/>
              <a:ahLst/>
              <a:cxnLst/>
              <a:rect l="l" t="t" r="r" b="b"/>
              <a:pathLst>
                <a:path w="812800" h="346119">
                  <a:moveTo>
                    <a:pt x="0" y="0"/>
                  </a:moveTo>
                  <a:lnTo>
                    <a:pt x="812800" y="0"/>
                  </a:lnTo>
                  <a:lnTo>
                    <a:pt x="812800" y="346119"/>
                  </a:lnTo>
                  <a:lnTo>
                    <a:pt x="0" y="346119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39374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Corben"/>
                  <a:ea typeface="Corben"/>
                  <a:cs typeface="Corben"/>
                  <a:sym typeface="Corben"/>
                </a:rPr>
                <a:t>Zaštitni čimbenici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0460" y="3620039"/>
            <a:ext cx="2894854" cy="1119149"/>
            <a:chOff x="0" y="0"/>
            <a:chExt cx="1413871" cy="5466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3871" cy="546602"/>
            </a:xfrm>
            <a:custGeom>
              <a:avLst/>
              <a:gdLst/>
              <a:ahLst/>
              <a:cxnLst/>
              <a:rect l="l" t="t" r="r" b="b"/>
              <a:pathLst>
                <a:path w="1413871" h="546602">
                  <a:moveTo>
                    <a:pt x="0" y="0"/>
                  </a:moveTo>
                  <a:lnTo>
                    <a:pt x="1413871" y="0"/>
                  </a:lnTo>
                  <a:lnTo>
                    <a:pt x="1413871" y="546602"/>
                  </a:lnTo>
                  <a:lnTo>
                    <a:pt x="0" y="546602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13871" cy="584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Vještine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rješavanja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sukoba</a:t>
              </a:r>
              <a:endParaRPr lang="en-US" sz="18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57182" y="1111848"/>
            <a:ext cx="1935282" cy="1393622"/>
            <a:chOff x="0" y="0"/>
            <a:chExt cx="945208" cy="6806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5208" cy="680656"/>
            </a:xfrm>
            <a:custGeom>
              <a:avLst/>
              <a:gdLst/>
              <a:ahLst/>
              <a:cxnLst/>
              <a:rect l="l" t="t" r="r" b="b"/>
              <a:pathLst>
                <a:path w="945208" h="680656">
                  <a:moveTo>
                    <a:pt x="0" y="0"/>
                  </a:moveTo>
                  <a:lnTo>
                    <a:pt x="945208" y="0"/>
                  </a:lnTo>
                  <a:lnTo>
                    <a:pt x="945208" y="680656"/>
                  </a:lnTo>
                  <a:lnTo>
                    <a:pt x="0" y="680656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945208" cy="72828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Vještine</a:t>
              </a:r>
              <a:r>
                <a:rPr lang="en-US" sz="17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rješavanje</a:t>
              </a:r>
              <a:r>
                <a:rPr lang="en-US" sz="17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problema</a:t>
              </a:r>
              <a:endParaRPr lang="en-US" sz="17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13730" y="6889665"/>
            <a:ext cx="1985329" cy="1159002"/>
            <a:chOff x="0" y="0"/>
            <a:chExt cx="969651" cy="5660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9651" cy="566066"/>
            </a:xfrm>
            <a:custGeom>
              <a:avLst/>
              <a:gdLst/>
              <a:ahLst/>
              <a:cxnLst/>
              <a:rect l="l" t="t" r="r" b="b"/>
              <a:pathLst>
                <a:path w="969651" h="566066">
                  <a:moveTo>
                    <a:pt x="0" y="0"/>
                  </a:moveTo>
                  <a:lnTo>
                    <a:pt x="969651" y="0"/>
                  </a:lnTo>
                  <a:lnTo>
                    <a:pt x="969651" y="566066"/>
                  </a:lnTo>
                  <a:lnTo>
                    <a:pt x="0" y="566066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69651" cy="60416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Podrška zajednice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366325" y="5655473"/>
            <a:ext cx="2229987" cy="1570329"/>
            <a:chOff x="0" y="0"/>
            <a:chExt cx="1089144" cy="7669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9144" cy="766962"/>
            </a:xfrm>
            <a:custGeom>
              <a:avLst/>
              <a:gdLst/>
              <a:ahLst/>
              <a:cxnLst/>
              <a:rect l="l" t="t" r="r" b="b"/>
              <a:pathLst>
                <a:path w="1089144" h="766962">
                  <a:moveTo>
                    <a:pt x="0" y="0"/>
                  </a:moveTo>
                  <a:lnTo>
                    <a:pt x="1089144" y="0"/>
                  </a:lnTo>
                  <a:lnTo>
                    <a:pt x="1089144" y="766962"/>
                  </a:lnTo>
                  <a:lnTo>
                    <a:pt x="0" y="766962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089144" cy="81458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Dostupnost zdravstvene skrbi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1014590" y="4737258"/>
            <a:ext cx="4351734" cy="1703379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8" name="AutoShape 18"/>
          <p:cNvSpPr/>
          <p:nvPr/>
        </p:nvSpPr>
        <p:spPr>
          <a:xfrm flipH="1" flipV="1">
            <a:off x="4995315" y="4179614"/>
            <a:ext cx="2496042" cy="557644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 flipH="1" flipV="1">
            <a:off x="8924824" y="2505470"/>
            <a:ext cx="328150" cy="1481628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 flipH="1">
            <a:off x="6806395" y="5487418"/>
            <a:ext cx="2446579" cy="1402247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1" name="Group 21"/>
          <p:cNvGrpSpPr/>
          <p:nvPr/>
        </p:nvGrpSpPr>
        <p:grpSpPr>
          <a:xfrm>
            <a:off x="11557244" y="1352556"/>
            <a:ext cx="2272258" cy="2022272"/>
            <a:chOff x="0" y="0"/>
            <a:chExt cx="1109790" cy="98769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9790" cy="987694"/>
            </a:xfrm>
            <a:custGeom>
              <a:avLst/>
              <a:gdLst/>
              <a:ahLst/>
              <a:cxnLst/>
              <a:rect l="l" t="t" r="r" b="b"/>
              <a:pathLst>
                <a:path w="1109790" h="987694">
                  <a:moveTo>
                    <a:pt x="0" y="0"/>
                  </a:moveTo>
                  <a:lnTo>
                    <a:pt x="1109790" y="0"/>
                  </a:lnTo>
                  <a:lnTo>
                    <a:pt x="1109790" y="987694"/>
                  </a:lnTo>
                  <a:lnTo>
                    <a:pt x="0" y="987694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109790" cy="103531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Postojanje razloga za život (obitelj, prijatelji, kućni ljubimci)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657459" y="3559600"/>
            <a:ext cx="3047090" cy="1159002"/>
            <a:chOff x="0" y="0"/>
            <a:chExt cx="1488223" cy="56606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88223" cy="566066"/>
            </a:xfrm>
            <a:custGeom>
              <a:avLst/>
              <a:gdLst/>
              <a:ahLst/>
              <a:cxnLst/>
              <a:rect l="l" t="t" r="r" b="b"/>
              <a:pathLst>
                <a:path w="1488223" h="566066">
                  <a:moveTo>
                    <a:pt x="0" y="0"/>
                  </a:moveTo>
                  <a:lnTo>
                    <a:pt x="1488223" y="0"/>
                  </a:lnTo>
                  <a:lnTo>
                    <a:pt x="1488223" y="566066"/>
                  </a:lnTo>
                  <a:lnTo>
                    <a:pt x="0" y="566066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488223" cy="60416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Osjećaj</a:t>
              </a:r>
              <a:r>
                <a:rPr lang="en-US" sz="1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povezanosti</a:t>
              </a:r>
              <a:r>
                <a:rPr lang="en-US" sz="19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s </a:t>
              </a:r>
              <a:r>
                <a:rPr lang="en-US" sz="19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drugima</a:t>
              </a:r>
              <a:endParaRPr lang="en-US" sz="19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742030" y="7140956"/>
            <a:ext cx="2272258" cy="2119274"/>
            <a:chOff x="0" y="0"/>
            <a:chExt cx="1109790" cy="103507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9790" cy="1035071"/>
            </a:xfrm>
            <a:custGeom>
              <a:avLst/>
              <a:gdLst/>
              <a:ahLst/>
              <a:cxnLst/>
              <a:rect l="l" t="t" r="r" b="b"/>
              <a:pathLst>
                <a:path w="1109790" h="1035071">
                  <a:moveTo>
                    <a:pt x="0" y="0"/>
                  </a:moveTo>
                  <a:lnTo>
                    <a:pt x="1109790" y="0"/>
                  </a:lnTo>
                  <a:lnTo>
                    <a:pt x="1109790" y="1035071"/>
                  </a:lnTo>
                  <a:lnTo>
                    <a:pt x="0" y="1035071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109790" cy="10731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Kulturne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,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religijske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ili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moralne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zapreke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prema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samoubojstvu</a:t>
              </a:r>
              <a:endParaRPr lang="en-US" sz="18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30" name="AutoShape 30"/>
          <p:cNvSpPr/>
          <p:nvPr/>
        </p:nvSpPr>
        <p:spPr>
          <a:xfrm>
            <a:off x="11018005" y="4063211"/>
            <a:ext cx="3639454" cy="75890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1" name="AutoShape 31"/>
          <p:cNvSpPr/>
          <p:nvPr/>
        </p:nvSpPr>
        <p:spPr>
          <a:xfrm>
            <a:off x="11017739" y="5099839"/>
            <a:ext cx="1664619" cy="2015287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2" name="Group 32"/>
          <p:cNvGrpSpPr/>
          <p:nvPr/>
        </p:nvGrpSpPr>
        <p:grpSpPr>
          <a:xfrm>
            <a:off x="1252470" y="6683227"/>
            <a:ext cx="2272258" cy="2216277"/>
            <a:chOff x="0" y="0"/>
            <a:chExt cx="1109790" cy="108244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09790" cy="1082448"/>
            </a:xfrm>
            <a:custGeom>
              <a:avLst/>
              <a:gdLst/>
              <a:ahLst/>
              <a:cxnLst/>
              <a:rect l="l" t="t" r="r" b="b"/>
              <a:pathLst>
                <a:path w="1109790" h="1082448">
                  <a:moveTo>
                    <a:pt x="0" y="0"/>
                  </a:moveTo>
                  <a:lnTo>
                    <a:pt x="1109790" y="0"/>
                  </a:lnTo>
                  <a:lnTo>
                    <a:pt x="1109790" y="1082448"/>
                  </a:lnTo>
                  <a:lnTo>
                    <a:pt x="0" y="1082448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109790" cy="11205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Smisao? (ispunjavanje zadaća koje su stavljene pred nas)</a:t>
              </a:r>
            </a:p>
          </p:txBody>
        </p:sp>
      </p:grpSp>
      <p:sp>
        <p:nvSpPr>
          <p:cNvPr id="35" name="AutoShape 35"/>
          <p:cNvSpPr/>
          <p:nvPr/>
        </p:nvSpPr>
        <p:spPr>
          <a:xfrm flipH="1">
            <a:off x="3524728" y="5090740"/>
            <a:ext cx="3958579" cy="2700626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6" name="Group 36"/>
          <p:cNvGrpSpPr/>
          <p:nvPr/>
        </p:nvGrpSpPr>
        <p:grpSpPr>
          <a:xfrm>
            <a:off x="8404665" y="8531524"/>
            <a:ext cx="1985329" cy="1119149"/>
            <a:chOff x="0" y="0"/>
            <a:chExt cx="969651" cy="54660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69651" cy="546602"/>
            </a:xfrm>
            <a:custGeom>
              <a:avLst/>
              <a:gdLst/>
              <a:ahLst/>
              <a:cxnLst/>
              <a:rect l="l" t="t" r="r" b="b"/>
              <a:pathLst>
                <a:path w="969651" h="546602">
                  <a:moveTo>
                    <a:pt x="0" y="0"/>
                  </a:moveTo>
                  <a:lnTo>
                    <a:pt x="969651" y="0"/>
                  </a:lnTo>
                  <a:lnTo>
                    <a:pt x="969651" y="546602"/>
                  </a:lnTo>
                  <a:lnTo>
                    <a:pt x="0" y="546602"/>
                  </a:lnTo>
                  <a:close/>
                </a:path>
              </a:pathLst>
            </a:custGeom>
            <a:solidFill>
              <a:srgbClr val="FEFEF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969651" cy="584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Osjećaj</a:t>
              </a:r>
              <a:r>
                <a:rPr lang="en-US" sz="1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pripadnosti</a:t>
              </a:r>
              <a:endParaRPr lang="en-US" sz="18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39" name="AutoShape 39"/>
          <p:cNvSpPr/>
          <p:nvPr/>
        </p:nvSpPr>
        <p:spPr>
          <a:xfrm flipH="1">
            <a:off x="9397329" y="5487418"/>
            <a:ext cx="492015" cy="3044106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0" name="AutoShape 40"/>
          <p:cNvSpPr/>
          <p:nvPr/>
        </p:nvSpPr>
        <p:spPr>
          <a:xfrm flipV="1">
            <a:off x="9994924" y="2363692"/>
            <a:ext cx="1562319" cy="1623406"/>
          </a:xfrm>
          <a:prstGeom prst="line">
            <a:avLst/>
          </a:prstGeom>
          <a:ln w="28575" cap="rnd">
            <a:solidFill>
              <a:srgbClr val="542A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1" name="Freeform 41"/>
          <p:cNvSpPr/>
          <p:nvPr/>
        </p:nvSpPr>
        <p:spPr>
          <a:xfrm>
            <a:off x="15558060" y="446241"/>
            <a:ext cx="1846516" cy="2057400"/>
          </a:xfrm>
          <a:custGeom>
            <a:avLst/>
            <a:gdLst/>
            <a:ahLst/>
            <a:cxnLst/>
            <a:rect l="l" t="t" r="r" b="b"/>
            <a:pathLst>
              <a:path w="1846516" h="2057400">
                <a:moveTo>
                  <a:pt x="0" y="0"/>
                </a:moveTo>
                <a:lnTo>
                  <a:pt x="1846517" y="0"/>
                </a:lnTo>
                <a:lnTo>
                  <a:pt x="18465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284012" y="533998"/>
            <a:ext cx="599911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Zaštitni faktori mogu pomoći prilikom osmišljavanja intervencija.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7168" y="9897989"/>
            <a:ext cx="4541032" cy="25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(National Council for Suicide Prevention, 2023)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0753" y="-190654"/>
            <a:ext cx="18697372" cy="2741653"/>
            <a:chOff x="0" y="0"/>
            <a:chExt cx="32021606" cy="469542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1958105" cy="4631925"/>
            </a:xfrm>
            <a:custGeom>
              <a:avLst/>
              <a:gdLst/>
              <a:ahLst/>
              <a:cxnLst/>
              <a:rect l="l" t="t" r="r" b="b"/>
              <a:pathLst>
                <a:path w="31958105" h="4631925">
                  <a:moveTo>
                    <a:pt x="31865395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4537945"/>
                  </a:lnTo>
                  <a:cubicBezTo>
                    <a:pt x="31958105" y="4590015"/>
                    <a:pt x="31916195" y="4631925"/>
                    <a:pt x="31865395" y="463192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021605" cy="4695425"/>
            </a:xfrm>
            <a:custGeom>
              <a:avLst/>
              <a:gdLst/>
              <a:ahLst/>
              <a:cxnLst/>
              <a:rect l="l" t="t" r="r" b="b"/>
              <a:pathLst>
                <a:path w="32021605" h="4695425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4570966"/>
                  </a:lnTo>
                  <a:cubicBezTo>
                    <a:pt x="31961916" y="4606525"/>
                    <a:pt x="31932705" y="4635735"/>
                    <a:pt x="31897145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897145" y="4695425"/>
                  </a:lnTo>
                  <a:cubicBezTo>
                    <a:pt x="31965726" y="4695425"/>
                    <a:pt x="32021605" y="4639545"/>
                    <a:pt x="32021605" y="4570966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638482" y="3048906"/>
            <a:ext cx="15090934" cy="45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2816" lvl="1" indent="-236408" algn="l">
              <a:lnSpc>
                <a:spcPts val="3065"/>
              </a:lnSpc>
              <a:buFont typeface="Arial"/>
              <a:buChar char="•"/>
            </a:pP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važno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je </a:t>
            </a:r>
            <a:r>
              <a:rPr lang="en-US" sz="21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ne </a:t>
            </a:r>
            <a:r>
              <a:rPr lang="en-US" sz="21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izbjegavati</a:t>
            </a:r>
            <a:r>
              <a:rPr lang="en-US" sz="21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1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razgovor</a:t>
            </a:r>
            <a:r>
              <a:rPr lang="en-US" sz="21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o </a:t>
            </a:r>
            <a:r>
              <a:rPr lang="en-US" sz="21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suicidu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-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izravno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propitati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misli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vidjeti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postoji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li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suicidalna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namjeru</a:t>
            </a:r>
            <a:endParaRPr lang="en-US" sz="21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3065"/>
              </a:lnSpc>
            </a:pPr>
            <a:endParaRPr lang="en-US" sz="21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72816" lvl="1" indent="-236408" algn="l">
              <a:lnSpc>
                <a:spcPts val="3065"/>
              </a:lnSpc>
              <a:buFont typeface="Arial"/>
              <a:buChar char="•"/>
            </a:pP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Jeste li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razmišljali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tome da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naudite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?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Razmišljate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li o tome da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oduzmete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život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/o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samoubojstvu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?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Imate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li plan o tome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kako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biste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napravili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? Jeste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razmišljali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tome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kada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biste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to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učinili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? Jeste li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razmišljali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koji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način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biste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se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ubili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?</a:t>
            </a:r>
          </a:p>
          <a:p>
            <a:pPr algn="l">
              <a:lnSpc>
                <a:spcPts val="3065"/>
              </a:lnSpc>
            </a:pPr>
            <a:endParaRPr lang="en-US" sz="21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72816" lvl="1" indent="-236408" algn="l">
              <a:lnSpc>
                <a:spcPts val="3065"/>
              </a:lnSpc>
              <a:buFont typeface="Arial"/>
              <a:buChar char="•"/>
            </a:pP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izbjegavati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izraz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šoka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verbalno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ili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neverbalno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) </a:t>
            </a:r>
          </a:p>
          <a:p>
            <a:pPr algn="l">
              <a:lnSpc>
                <a:spcPts val="3065"/>
              </a:lnSpc>
            </a:pPr>
            <a:endParaRPr lang="en-US" sz="21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72816" lvl="1" indent="-236408" algn="l">
              <a:lnSpc>
                <a:spcPts val="3065"/>
              </a:lnSpc>
              <a:buFont typeface="Arial"/>
              <a:buChar char="•"/>
            </a:pP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izraziti</a:t>
            </a:r>
            <a:r>
              <a:rPr lang="en-US" sz="21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zabrinutost</a:t>
            </a:r>
            <a:endParaRPr lang="en-US" sz="21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3065"/>
              </a:lnSpc>
            </a:pPr>
            <a:endParaRPr lang="en-US" sz="21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3065"/>
              </a:lnSpc>
            </a:pPr>
            <a:endParaRPr lang="en-US" sz="21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092779" y="5205899"/>
            <a:ext cx="2586813" cy="3753951"/>
          </a:xfrm>
          <a:custGeom>
            <a:avLst/>
            <a:gdLst/>
            <a:ahLst/>
            <a:cxnLst/>
            <a:rect l="l" t="t" r="r" b="b"/>
            <a:pathLst>
              <a:path w="2586813" h="3753951">
                <a:moveTo>
                  <a:pt x="0" y="0"/>
                </a:moveTo>
                <a:lnTo>
                  <a:pt x="2586813" y="0"/>
                </a:lnTo>
                <a:lnTo>
                  <a:pt x="2586813" y="3753951"/>
                </a:lnTo>
                <a:lnTo>
                  <a:pt x="0" y="3753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42633" y="784314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5 koraka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16942" y="530404"/>
            <a:ext cx="4213857" cy="1717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🔴</a:t>
            </a:r>
            <a:r>
              <a:rPr lang="hr-HR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NAUČI +</a:t>
            </a: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PITAJ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🟠 SLUŠAJ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🟣 ODGOVORI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🔵 NASTAVI PRAĆENJE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3673" y="2724409"/>
            <a:ext cx="1501963" cy="66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387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PITAJ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9577" y="2915873"/>
            <a:ext cx="38862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🔴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60193" y="9585760"/>
            <a:ext cx="4020603" cy="21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(National Council for Suicide Prevention, 2023)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0753" y="-190654"/>
            <a:ext cx="18697372" cy="2741653"/>
            <a:chOff x="0" y="0"/>
            <a:chExt cx="32021606" cy="469542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1958105" cy="4631925"/>
            </a:xfrm>
            <a:custGeom>
              <a:avLst/>
              <a:gdLst/>
              <a:ahLst/>
              <a:cxnLst/>
              <a:rect l="l" t="t" r="r" b="b"/>
              <a:pathLst>
                <a:path w="31958105" h="4631925">
                  <a:moveTo>
                    <a:pt x="31865395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4537945"/>
                  </a:lnTo>
                  <a:cubicBezTo>
                    <a:pt x="31958105" y="4590015"/>
                    <a:pt x="31916195" y="4631925"/>
                    <a:pt x="31865395" y="463192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021605" cy="4695425"/>
            </a:xfrm>
            <a:custGeom>
              <a:avLst/>
              <a:gdLst/>
              <a:ahLst/>
              <a:cxnLst/>
              <a:rect l="l" t="t" r="r" b="b"/>
              <a:pathLst>
                <a:path w="32021605" h="4695425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4570966"/>
                  </a:lnTo>
                  <a:cubicBezTo>
                    <a:pt x="31961916" y="4606525"/>
                    <a:pt x="31932705" y="4635735"/>
                    <a:pt x="31897145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897145" y="4695425"/>
                  </a:lnTo>
                  <a:cubicBezTo>
                    <a:pt x="31965726" y="4695425"/>
                    <a:pt x="32021605" y="4639545"/>
                    <a:pt x="32021605" y="4570966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204686" y="6998178"/>
            <a:ext cx="18697372" cy="3494537"/>
            <a:chOff x="0" y="0"/>
            <a:chExt cx="32021606" cy="59848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1958105" cy="5921335"/>
            </a:xfrm>
            <a:custGeom>
              <a:avLst/>
              <a:gdLst/>
              <a:ahLst/>
              <a:cxnLst/>
              <a:rect l="l" t="t" r="r" b="b"/>
              <a:pathLst>
                <a:path w="31958105" h="5921335">
                  <a:moveTo>
                    <a:pt x="31865395" y="5921335"/>
                  </a:moveTo>
                  <a:lnTo>
                    <a:pt x="92710" y="5921335"/>
                  </a:lnTo>
                  <a:cubicBezTo>
                    <a:pt x="41910" y="5921335"/>
                    <a:pt x="0" y="5879425"/>
                    <a:pt x="0" y="58286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5827356"/>
                  </a:lnTo>
                  <a:cubicBezTo>
                    <a:pt x="31958105" y="5879425"/>
                    <a:pt x="31916195" y="5921335"/>
                    <a:pt x="31865395" y="592133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2021605" cy="5984835"/>
            </a:xfrm>
            <a:custGeom>
              <a:avLst/>
              <a:gdLst/>
              <a:ahLst/>
              <a:cxnLst/>
              <a:rect l="l" t="t" r="r" b="b"/>
              <a:pathLst>
                <a:path w="32021605" h="5984835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5860376"/>
                  </a:lnTo>
                  <a:cubicBezTo>
                    <a:pt x="31961916" y="5895935"/>
                    <a:pt x="31932705" y="5925145"/>
                    <a:pt x="31897145" y="5925145"/>
                  </a:cubicBezTo>
                  <a:lnTo>
                    <a:pt x="124460" y="5925145"/>
                  </a:lnTo>
                  <a:cubicBezTo>
                    <a:pt x="88900" y="5925145"/>
                    <a:pt x="59690" y="5895935"/>
                    <a:pt x="59690" y="58603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860376"/>
                  </a:lnTo>
                  <a:cubicBezTo>
                    <a:pt x="0" y="5928956"/>
                    <a:pt x="55880" y="5984835"/>
                    <a:pt x="124460" y="5984835"/>
                  </a:cubicBezTo>
                  <a:lnTo>
                    <a:pt x="31897145" y="5984835"/>
                  </a:lnTo>
                  <a:cubicBezTo>
                    <a:pt x="31965726" y="5984835"/>
                    <a:pt x="32021605" y="5928956"/>
                    <a:pt x="32021605" y="5860376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428381" y="2843548"/>
            <a:ext cx="10069661" cy="4459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7585" lvl="1" indent="-268792" algn="just">
              <a:lnSpc>
                <a:spcPts val="3485"/>
              </a:lnSpc>
              <a:buFont typeface="Arial"/>
              <a:buChar char="•"/>
            </a:pP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Omogućiti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osobi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da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govori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bez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prekidanja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da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osjeti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da je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stvarno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čujete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obratiti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pažnju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konkretne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razloge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za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život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nadu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u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budućnost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specifične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razloge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protiv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smrti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neodlučnost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sustav</a:t>
            </a:r>
            <a:r>
              <a:rPr lang="en-US" sz="2489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89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podrške</a:t>
            </a:r>
            <a:endParaRPr lang="en-US" sz="2489" b="1" dirty="0">
              <a:solidFill>
                <a:srgbClr val="000000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just">
              <a:lnSpc>
                <a:spcPts val="3485"/>
              </a:lnSpc>
            </a:pPr>
            <a:endParaRPr lang="en-US" sz="2489" b="1" dirty="0">
              <a:solidFill>
                <a:srgbClr val="000000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marL="537585" lvl="1" indent="-268792" algn="just">
              <a:lnSpc>
                <a:spcPts val="3485"/>
              </a:lnSpc>
              <a:buFont typeface="Arial"/>
              <a:buChar char="•"/>
            </a:pP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Izbjegavati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konfrontaciju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iznošenje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vlastitog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mišljenja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uvjeravanje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da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nije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tako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loše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tješenje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),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davanje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obećanja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(da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ćete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čuvati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tajnu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suicidalnoj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8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namjeri</a:t>
            </a:r>
            <a:r>
              <a:rPr lang="en-US" sz="248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</a:p>
          <a:p>
            <a:pPr algn="ctr">
              <a:lnSpc>
                <a:spcPts val="3485"/>
              </a:lnSpc>
            </a:pPr>
            <a:endParaRPr lang="en-US" sz="24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3485"/>
              </a:lnSpc>
            </a:pPr>
            <a:endParaRPr lang="en-US" sz="248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715716" y="4784225"/>
            <a:ext cx="713161" cy="718550"/>
          </a:xfrm>
          <a:custGeom>
            <a:avLst/>
            <a:gdLst/>
            <a:ahLst/>
            <a:cxnLst/>
            <a:rect l="l" t="t" r="r" b="b"/>
            <a:pathLst>
              <a:path w="713161" h="718550">
                <a:moveTo>
                  <a:pt x="0" y="0"/>
                </a:moveTo>
                <a:lnTo>
                  <a:pt x="713160" y="0"/>
                </a:lnTo>
                <a:lnTo>
                  <a:pt x="713160" y="718550"/>
                </a:lnTo>
                <a:lnTo>
                  <a:pt x="0" y="718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15716" y="3111283"/>
            <a:ext cx="713161" cy="718550"/>
          </a:xfrm>
          <a:custGeom>
            <a:avLst/>
            <a:gdLst/>
            <a:ahLst/>
            <a:cxnLst/>
            <a:rect l="l" t="t" r="r" b="b"/>
            <a:pathLst>
              <a:path w="713161" h="718550">
                <a:moveTo>
                  <a:pt x="0" y="0"/>
                </a:moveTo>
                <a:lnTo>
                  <a:pt x="713160" y="0"/>
                </a:lnTo>
                <a:lnTo>
                  <a:pt x="713160" y="718550"/>
                </a:lnTo>
                <a:lnTo>
                  <a:pt x="0" y="71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42633" y="784314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5 koraka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54554" y="417566"/>
            <a:ext cx="4100045" cy="1754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🔴 PITAJ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🟠 SLUŠAJ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🟣 ODGOVORI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🔵 NASTAVI PRAĆENJE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3673" y="2724409"/>
            <a:ext cx="1972120" cy="72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n-US" sz="427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SLUŠAJ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011" y="2853073"/>
            <a:ext cx="331311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9732" y="7847603"/>
            <a:ext cx="15420044" cy="166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81"/>
              </a:lnSpc>
              <a:spcBef>
                <a:spcPct val="0"/>
              </a:spcBef>
            </a:pP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Ako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sumnjamo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suicidalne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misli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važno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je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jasno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dati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do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znanja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da </a:t>
            </a:r>
            <a:r>
              <a:rPr lang="en-US" sz="234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nismo</a:t>
            </a:r>
            <a:r>
              <a:rPr lang="en-US" sz="2343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34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tu</a:t>
            </a:r>
            <a:r>
              <a:rPr lang="en-US" sz="2343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da je </a:t>
            </a:r>
            <a:r>
              <a:rPr lang="en-US" sz="2343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osuđujemo</a:t>
            </a:r>
            <a:r>
              <a:rPr lang="en-US" sz="2343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ili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uznemirimo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već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da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želimo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razumjeti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njezine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misli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osjećaje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kako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bismo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zajedno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donijeli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najbolju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odluku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za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njezino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zdravlje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je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podsjetiti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da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smo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tu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za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nju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spremni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voljni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pomoći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ako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se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suicidalne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misli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ponovno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43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pojave</a:t>
            </a:r>
            <a:r>
              <a:rPr lang="en-US" sz="2343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72312" y="9788322"/>
            <a:ext cx="5029185" cy="27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(National Council for Suicide Prevention, 2023)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3871" y="4730393"/>
            <a:ext cx="2559758" cy="3011480"/>
          </a:xfrm>
          <a:custGeom>
            <a:avLst/>
            <a:gdLst/>
            <a:ahLst/>
            <a:cxnLst/>
            <a:rect l="l" t="t" r="r" b="b"/>
            <a:pathLst>
              <a:path w="2559758" h="3011480">
                <a:moveTo>
                  <a:pt x="0" y="0"/>
                </a:moveTo>
                <a:lnTo>
                  <a:pt x="2559758" y="0"/>
                </a:lnTo>
                <a:lnTo>
                  <a:pt x="2559758" y="3011480"/>
                </a:lnTo>
                <a:lnTo>
                  <a:pt x="0" y="301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315" y="2115667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2766011" y="443210"/>
            <a:ext cx="11681526" cy="2217580"/>
            <a:chOff x="0" y="0"/>
            <a:chExt cx="15575368" cy="2956773"/>
          </a:xfrm>
        </p:grpSpPr>
        <p:sp>
          <p:nvSpPr>
            <p:cNvPr id="5" name="TextBox 5"/>
            <p:cNvSpPr txBox="1"/>
            <p:nvPr/>
          </p:nvSpPr>
          <p:spPr>
            <a:xfrm>
              <a:off x="0" y="2261448"/>
              <a:ext cx="15575368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0"/>
              <a:ext cx="15575368" cy="184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9600">
                  <a:solidFill>
                    <a:srgbClr val="000000"/>
                  </a:solidFill>
                  <a:latin typeface="Corben"/>
                  <a:ea typeface="Corben"/>
                  <a:cs typeface="Corben"/>
                  <a:sym typeface="Corben"/>
                </a:rPr>
                <a:t>Sadržaj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414515" y="2115667"/>
            <a:ext cx="11154469" cy="8906577"/>
            <a:chOff x="0" y="0"/>
            <a:chExt cx="14014464" cy="1119021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059822" y="3040121"/>
            <a:ext cx="9895809" cy="6334876"/>
            <a:chOff x="0" y="-76200"/>
            <a:chExt cx="13194412" cy="84465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13194412" cy="1786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5105" lvl="1" indent="-412553" algn="l">
                <a:lnSpc>
                  <a:spcPts val="5350"/>
                </a:lnSpc>
                <a:buFont typeface="Arial"/>
                <a:buChar char="•"/>
              </a:pPr>
              <a:r>
                <a:rPr lang="en-US" sz="3821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Ključne</a:t>
              </a:r>
              <a:r>
                <a:rPr lang="en-US" sz="3821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3821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informacije</a:t>
              </a:r>
              <a:r>
                <a:rPr lang="en-US" sz="3821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o </a:t>
              </a:r>
              <a:r>
                <a:rPr lang="en-US" sz="3821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suicidu</a:t>
              </a:r>
              <a:endParaRPr lang="en-US" sz="382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algn="l">
                <a:lnSpc>
                  <a:spcPts val="5350"/>
                </a:lnSpc>
              </a:pPr>
              <a:endParaRPr lang="en-US" sz="382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829874"/>
              <a:ext cx="13194412" cy="1773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38007" lvl="1" indent="-419004" algn="l">
                <a:lnSpc>
                  <a:spcPts val="5434"/>
                </a:lnSpc>
                <a:buFont typeface="Arial"/>
                <a:buChar char="•"/>
              </a:pPr>
              <a:r>
                <a:rPr lang="en-US" sz="388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Glavni mitovi o suicidu</a:t>
              </a:r>
            </a:p>
            <a:p>
              <a:pPr algn="l">
                <a:lnSpc>
                  <a:spcPts val="5434"/>
                </a:lnSpc>
              </a:pPr>
              <a:endParaRPr lang="en-US" sz="388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8850"/>
              <a:ext cx="13194412" cy="1754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16418" lvl="1" indent="-408209" algn="l">
                <a:lnSpc>
                  <a:spcPts val="5294"/>
                </a:lnSpc>
                <a:buFont typeface="Arial"/>
                <a:buChar char="•"/>
              </a:pPr>
              <a:r>
                <a:rPr lang="en-US" sz="3781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Rizični</a:t>
              </a:r>
              <a:r>
                <a:rPr lang="en-US" sz="3781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3781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čimbeni</a:t>
              </a:r>
              <a:r>
                <a:rPr lang="hr-HR" sz="3781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</a:t>
              </a:r>
              <a:r>
                <a:rPr lang="en-US" sz="3781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</a:t>
              </a:r>
              <a:endParaRPr lang="en-US" sz="378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algn="l">
                <a:lnSpc>
                  <a:spcPts val="5294"/>
                </a:lnSpc>
              </a:pPr>
              <a:endParaRPr lang="en-US" sz="378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641362"/>
              <a:ext cx="13194412" cy="1773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38006" lvl="1" indent="-419003" algn="just">
                <a:lnSpc>
                  <a:spcPts val="5434"/>
                </a:lnSpc>
                <a:buFont typeface="Arial"/>
                <a:buChar char="•"/>
              </a:pPr>
              <a:r>
                <a:rPr lang="en-US" sz="388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Zaštitni čimbenici</a:t>
              </a:r>
            </a:p>
            <a:p>
              <a:pPr algn="just">
                <a:lnSpc>
                  <a:spcPts val="5434"/>
                </a:lnSpc>
              </a:pPr>
              <a:endParaRPr lang="en-US" sz="388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511152"/>
              <a:ext cx="13194412" cy="859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38007" lvl="1" indent="-419004" algn="l">
                <a:lnSpc>
                  <a:spcPts val="5434"/>
                </a:lnSpc>
                <a:buFont typeface="Arial"/>
                <a:buChar char="•"/>
              </a:pPr>
              <a:r>
                <a:rPr lang="en-US" sz="388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Smjernice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0753" y="-190654"/>
            <a:ext cx="18697372" cy="2741653"/>
            <a:chOff x="0" y="0"/>
            <a:chExt cx="32021606" cy="469542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1958105" cy="4631925"/>
            </a:xfrm>
            <a:custGeom>
              <a:avLst/>
              <a:gdLst/>
              <a:ahLst/>
              <a:cxnLst/>
              <a:rect l="l" t="t" r="r" b="b"/>
              <a:pathLst>
                <a:path w="31958105" h="4631925">
                  <a:moveTo>
                    <a:pt x="31865395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4537945"/>
                  </a:lnTo>
                  <a:cubicBezTo>
                    <a:pt x="31958105" y="4590015"/>
                    <a:pt x="31916195" y="4631925"/>
                    <a:pt x="31865395" y="463192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021605" cy="4695425"/>
            </a:xfrm>
            <a:custGeom>
              <a:avLst/>
              <a:gdLst/>
              <a:ahLst/>
              <a:cxnLst/>
              <a:rect l="l" t="t" r="r" b="b"/>
              <a:pathLst>
                <a:path w="32021605" h="4695425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4570966"/>
                  </a:lnTo>
                  <a:cubicBezTo>
                    <a:pt x="31961916" y="4606525"/>
                    <a:pt x="31932705" y="4635735"/>
                    <a:pt x="31897145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897145" y="4695425"/>
                  </a:lnTo>
                  <a:cubicBezTo>
                    <a:pt x="31965726" y="4695425"/>
                    <a:pt x="32021605" y="4639545"/>
                    <a:pt x="32021605" y="4570966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023103" y="3402817"/>
            <a:ext cx="10069661" cy="433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važno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je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uvijek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shvatiti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osobu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ozbiljno</a:t>
            </a: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ostati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smiren</a:t>
            </a: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reflektirati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osjećaje</a:t>
            </a: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pokazati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da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ste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ovdje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za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osobu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+ da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nije</a:t>
            </a:r>
            <a:r>
              <a:rPr lang="en-US" sz="2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sama</a:t>
            </a: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2875064" y="3607754"/>
            <a:ext cx="4214904" cy="4114800"/>
          </a:xfrm>
          <a:custGeom>
            <a:avLst/>
            <a:gdLst/>
            <a:ahLst/>
            <a:cxnLst/>
            <a:rect l="l" t="t" r="r" b="b"/>
            <a:pathLst>
              <a:path w="4214904" h="4114800">
                <a:moveTo>
                  <a:pt x="0" y="0"/>
                </a:moveTo>
                <a:lnTo>
                  <a:pt x="4214904" y="0"/>
                </a:lnTo>
                <a:lnTo>
                  <a:pt x="4214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42633" y="784314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5 koraka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54554" y="417566"/>
            <a:ext cx="4100045" cy="170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🔴 PITAJ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🟠 SLUŠAJ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🟣 ODGOVORI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🔵 NASTAVI PRAĆENJE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592" y="2622996"/>
            <a:ext cx="3909165" cy="745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  <a:spcBef>
                <a:spcPct val="0"/>
              </a:spcBef>
            </a:pPr>
            <a:r>
              <a:rPr lang="en-US" sz="4408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ODGOVORI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592" y="2853073"/>
            <a:ext cx="331311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🟣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07595" y="9604024"/>
            <a:ext cx="3300675" cy="1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  <a:spcBef>
                <a:spcPct val="0"/>
              </a:spcBef>
            </a:pPr>
            <a:r>
              <a:rPr lang="en-US" sz="1117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(National Council for Suicide Prevention, 2023)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0753" y="-190654"/>
            <a:ext cx="18697372" cy="2741653"/>
            <a:chOff x="0" y="0"/>
            <a:chExt cx="32021606" cy="469542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1958105" cy="4631925"/>
            </a:xfrm>
            <a:custGeom>
              <a:avLst/>
              <a:gdLst/>
              <a:ahLst/>
              <a:cxnLst/>
              <a:rect l="l" t="t" r="r" b="b"/>
              <a:pathLst>
                <a:path w="31958105" h="4631925">
                  <a:moveTo>
                    <a:pt x="31865395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4537945"/>
                  </a:lnTo>
                  <a:cubicBezTo>
                    <a:pt x="31958105" y="4590015"/>
                    <a:pt x="31916195" y="4631925"/>
                    <a:pt x="31865395" y="463192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021605" cy="4695425"/>
            </a:xfrm>
            <a:custGeom>
              <a:avLst/>
              <a:gdLst/>
              <a:ahLst/>
              <a:cxnLst/>
              <a:rect l="l" t="t" r="r" b="b"/>
              <a:pathLst>
                <a:path w="32021605" h="4695425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4570966"/>
                  </a:lnTo>
                  <a:cubicBezTo>
                    <a:pt x="31961916" y="4606525"/>
                    <a:pt x="31932705" y="4635735"/>
                    <a:pt x="31897145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897145" y="4695425"/>
                  </a:lnTo>
                  <a:cubicBezTo>
                    <a:pt x="31965726" y="4695425"/>
                    <a:pt x="32021605" y="4639545"/>
                    <a:pt x="32021605" y="4570966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204686" y="9258300"/>
            <a:ext cx="18697372" cy="1474862"/>
            <a:chOff x="0" y="0"/>
            <a:chExt cx="32021606" cy="2525887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1810342" y="3847249"/>
            <a:ext cx="5362891" cy="4114800"/>
          </a:xfrm>
          <a:custGeom>
            <a:avLst/>
            <a:gdLst/>
            <a:ahLst/>
            <a:cxnLst/>
            <a:rect l="l" t="t" r="r" b="b"/>
            <a:pathLst>
              <a:path w="5362891" h="4114800">
                <a:moveTo>
                  <a:pt x="0" y="0"/>
                </a:moveTo>
                <a:lnTo>
                  <a:pt x="5362891" y="0"/>
                </a:lnTo>
                <a:lnTo>
                  <a:pt x="5362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5402" y="3578255"/>
            <a:ext cx="10069661" cy="573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nakon suicidalne krize ljudi često osjećaju povećanu usamljenost ili očaj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47692" lvl="1" indent="-323846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možda nisu dobili odgovarajuću preporuku za dalje, pristup stručnjacima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47692" lvl="1" indent="-323846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možda ne žele nastaviti s liječenjem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47692" lvl="1" indent="-323846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kontaktirati ih (nazvati, posjetiti)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2633" y="784314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5 koraka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54554" y="417566"/>
            <a:ext cx="4023845" cy="170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🔴 PITAJ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🟠 SLUŠAJ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🟣 ODGOVORI</a:t>
            </a:r>
          </a:p>
          <a:p>
            <a:pPr algn="l">
              <a:lnSpc>
                <a:spcPts val="3428"/>
              </a:lnSpc>
              <a:spcBef>
                <a:spcPct val="0"/>
              </a:spcBef>
            </a:pPr>
            <a:r>
              <a:rPr lang="en-US" sz="263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🔵 NASTAVI PRAĆENJE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1351" y="2622556"/>
            <a:ext cx="4858882" cy="65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7"/>
              </a:lnSpc>
              <a:spcBef>
                <a:spcPct val="0"/>
              </a:spcBef>
            </a:pPr>
            <a:r>
              <a:rPr lang="en-US" sz="381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NASTAVI PRAĆENJE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801" y="2771912"/>
            <a:ext cx="331311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20394" y="9681457"/>
            <a:ext cx="3400006" cy="171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  <a:spcBef>
                <a:spcPct val="0"/>
              </a:spcBef>
            </a:pPr>
            <a:r>
              <a:rPr lang="en-US" sz="1108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(National Council for Suicide Prevention, 2023)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40018"/>
            <a:ext cx="16985025" cy="4146383"/>
            <a:chOff x="0" y="0"/>
            <a:chExt cx="22646700" cy="5528511"/>
          </a:xfrm>
        </p:grpSpPr>
        <p:sp>
          <p:nvSpPr>
            <p:cNvPr id="3" name="TextBox 3"/>
            <p:cNvSpPr txBox="1"/>
            <p:nvPr/>
          </p:nvSpPr>
          <p:spPr>
            <a:xfrm>
              <a:off x="0" y="238147"/>
              <a:ext cx="22646700" cy="440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00"/>
                </a:lnSpc>
              </a:pPr>
              <a:r>
                <a:rPr lang="en-US" sz="12500">
                  <a:solidFill>
                    <a:srgbClr val="000000"/>
                  </a:solidFill>
                  <a:latin typeface="Corben"/>
                  <a:ea typeface="Corben"/>
                  <a:cs typeface="Corben"/>
                  <a:sym typeface="Corben"/>
                </a:rPr>
                <a:t>Hvala na pažnji! </a:t>
              </a:r>
            </a:p>
            <a:p>
              <a:pPr algn="ctr">
                <a:lnSpc>
                  <a:spcPts val="12500"/>
                </a:lnSpc>
              </a:pPr>
              <a:r>
                <a:rPr lang="en-US" sz="12500">
                  <a:solidFill>
                    <a:srgbClr val="000000"/>
                  </a:solidFill>
                  <a:latin typeface="Corben"/>
                  <a:ea typeface="Corben"/>
                  <a:cs typeface="Corben"/>
                  <a:sym typeface="Corben"/>
                </a:rPr>
                <a:t>:)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877664"/>
              <a:ext cx="22646700" cy="65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2685">
            <a:off x="-3" y="1905696"/>
            <a:ext cx="18288006" cy="0"/>
          </a:xfrm>
          <a:prstGeom prst="line">
            <a:avLst/>
          </a:prstGeom>
          <a:ln w="28575" cap="flat">
            <a:solidFill>
              <a:srgbClr val="FEFEF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685">
            <a:off x="-3" y="8721061"/>
            <a:ext cx="18288006" cy="0"/>
          </a:xfrm>
          <a:prstGeom prst="line">
            <a:avLst/>
          </a:prstGeom>
          <a:ln w="28575" cap="flat">
            <a:solidFill>
              <a:srgbClr val="FEFEF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55719" y="-190654"/>
            <a:ext cx="10350900" cy="2741653"/>
            <a:chOff x="0" y="0"/>
            <a:chExt cx="17727220" cy="469542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7663720" cy="4631925"/>
            </a:xfrm>
            <a:custGeom>
              <a:avLst/>
              <a:gdLst/>
              <a:ahLst/>
              <a:cxnLst/>
              <a:rect l="l" t="t" r="r" b="b"/>
              <a:pathLst>
                <a:path w="17663720" h="4631925">
                  <a:moveTo>
                    <a:pt x="17571010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9740" y="0"/>
                  </a:lnTo>
                  <a:cubicBezTo>
                    <a:pt x="17620540" y="0"/>
                    <a:pt x="17662451" y="41910"/>
                    <a:pt x="17662451" y="92710"/>
                  </a:cubicBezTo>
                  <a:lnTo>
                    <a:pt x="17662451" y="4537945"/>
                  </a:lnTo>
                  <a:cubicBezTo>
                    <a:pt x="17663720" y="4590015"/>
                    <a:pt x="17621810" y="4631925"/>
                    <a:pt x="17571010" y="4631925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7727220" cy="4695425"/>
            </a:xfrm>
            <a:custGeom>
              <a:avLst/>
              <a:gdLst/>
              <a:ahLst/>
              <a:cxnLst/>
              <a:rect l="l" t="t" r="r" b="b"/>
              <a:pathLst>
                <a:path w="17727220" h="4695425">
                  <a:moveTo>
                    <a:pt x="17602760" y="59690"/>
                  </a:moveTo>
                  <a:cubicBezTo>
                    <a:pt x="17638320" y="59690"/>
                    <a:pt x="17667529" y="88900"/>
                    <a:pt x="17667529" y="124460"/>
                  </a:cubicBezTo>
                  <a:lnTo>
                    <a:pt x="17667529" y="4570966"/>
                  </a:lnTo>
                  <a:cubicBezTo>
                    <a:pt x="17667529" y="4606525"/>
                    <a:pt x="17638320" y="4635735"/>
                    <a:pt x="17602760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602760" y="59690"/>
                  </a:lnTo>
                  <a:moveTo>
                    <a:pt x="1760276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17602760" y="4695425"/>
                  </a:lnTo>
                  <a:cubicBezTo>
                    <a:pt x="17671340" y="4695425"/>
                    <a:pt x="17727220" y="4639545"/>
                    <a:pt x="17727220" y="4570966"/>
                  </a:cubicBezTo>
                  <a:lnTo>
                    <a:pt x="17727220" y="124460"/>
                  </a:lnTo>
                  <a:cubicBezTo>
                    <a:pt x="17727220" y="55880"/>
                    <a:pt x="17671340" y="0"/>
                    <a:pt x="1760276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428724" y="-192230"/>
            <a:ext cx="9041677" cy="10683824"/>
            <a:chOff x="0" y="0"/>
            <a:chExt cx="15230941" cy="1799718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5167442" cy="17933682"/>
            </a:xfrm>
            <a:custGeom>
              <a:avLst/>
              <a:gdLst/>
              <a:ahLst/>
              <a:cxnLst/>
              <a:rect l="l" t="t" r="r" b="b"/>
              <a:pathLst>
                <a:path w="15167442" h="17933682">
                  <a:moveTo>
                    <a:pt x="15074731" y="17933682"/>
                  </a:moveTo>
                  <a:lnTo>
                    <a:pt x="92710" y="17933682"/>
                  </a:lnTo>
                  <a:cubicBezTo>
                    <a:pt x="41910" y="17933682"/>
                    <a:pt x="0" y="17891771"/>
                    <a:pt x="0" y="1784097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073461" y="0"/>
                  </a:lnTo>
                  <a:cubicBezTo>
                    <a:pt x="15124261" y="0"/>
                    <a:pt x="15166172" y="41910"/>
                    <a:pt x="15166172" y="92710"/>
                  </a:cubicBezTo>
                  <a:lnTo>
                    <a:pt x="15166172" y="17839702"/>
                  </a:lnTo>
                  <a:cubicBezTo>
                    <a:pt x="15167442" y="17891771"/>
                    <a:pt x="15125531" y="17933682"/>
                    <a:pt x="15074731" y="17933682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230942" cy="17997182"/>
            </a:xfrm>
            <a:custGeom>
              <a:avLst/>
              <a:gdLst/>
              <a:ahLst/>
              <a:cxnLst/>
              <a:rect l="l" t="t" r="r" b="b"/>
              <a:pathLst>
                <a:path w="15230942" h="17997182">
                  <a:moveTo>
                    <a:pt x="15106481" y="59690"/>
                  </a:moveTo>
                  <a:cubicBezTo>
                    <a:pt x="15142042" y="59690"/>
                    <a:pt x="15171251" y="88900"/>
                    <a:pt x="15171251" y="124460"/>
                  </a:cubicBezTo>
                  <a:lnTo>
                    <a:pt x="15171251" y="17872721"/>
                  </a:lnTo>
                  <a:cubicBezTo>
                    <a:pt x="15171251" y="17908282"/>
                    <a:pt x="15142042" y="17937491"/>
                    <a:pt x="15106481" y="17937491"/>
                  </a:cubicBezTo>
                  <a:lnTo>
                    <a:pt x="124460" y="17937491"/>
                  </a:lnTo>
                  <a:cubicBezTo>
                    <a:pt x="88900" y="17937491"/>
                    <a:pt x="59690" y="17908282"/>
                    <a:pt x="59690" y="1787272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106481" y="59690"/>
                  </a:lnTo>
                  <a:moveTo>
                    <a:pt x="15106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72721"/>
                  </a:lnTo>
                  <a:cubicBezTo>
                    <a:pt x="0" y="17941302"/>
                    <a:pt x="55880" y="17997182"/>
                    <a:pt x="124460" y="17997182"/>
                  </a:cubicBezTo>
                  <a:lnTo>
                    <a:pt x="15106481" y="17997182"/>
                  </a:lnTo>
                  <a:cubicBezTo>
                    <a:pt x="15175061" y="17997182"/>
                    <a:pt x="15230942" y="17941302"/>
                    <a:pt x="15230942" y="17872721"/>
                  </a:cubicBezTo>
                  <a:lnTo>
                    <a:pt x="15230942" y="124460"/>
                  </a:lnTo>
                  <a:cubicBezTo>
                    <a:pt x="15230942" y="55880"/>
                    <a:pt x="15175061" y="0"/>
                    <a:pt x="15106481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144000" y="1019175"/>
            <a:ext cx="842532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Literatura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89924" y="1302654"/>
            <a:ext cx="5404381" cy="6557367"/>
            <a:chOff x="0" y="0"/>
            <a:chExt cx="5292090" cy="6421120"/>
          </a:xfrm>
        </p:grpSpPr>
        <p:sp>
          <p:nvSpPr>
            <p:cNvPr id="13" name="Freeform 13"/>
            <p:cNvSpPr/>
            <p:nvPr/>
          </p:nvSpPr>
          <p:spPr>
            <a:xfrm>
              <a:off x="16510" y="16510"/>
              <a:ext cx="5260340" cy="6388100"/>
            </a:xfrm>
            <a:custGeom>
              <a:avLst/>
              <a:gdLst/>
              <a:ahLst/>
              <a:cxnLst/>
              <a:rect l="l" t="t" r="r" b="b"/>
              <a:pathLst>
                <a:path w="5260340" h="6388100">
                  <a:moveTo>
                    <a:pt x="4897120" y="684530"/>
                  </a:moveTo>
                  <a:lnTo>
                    <a:pt x="4264660" y="684530"/>
                  </a:lnTo>
                  <a:cubicBezTo>
                    <a:pt x="3848100" y="261620"/>
                    <a:pt x="3268980" y="0"/>
                    <a:pt x="2628900" y="0"/>
                  </a:cubicBezTo>
                  <a:lnTo>
                    <a:pt x="2628900" y="0"/>
                  </a:lnTo>
                  <a:cubicBezTo>
                    <a:pt x="1988820" y="0"/>
                    <a:pt x="1409700" y="261620"/>
                    <a:pt x="993140" y="684530"/>
                  </a:cubicBezTo>
                  <a:lnTo>
                    <a:pt x="361950" y="684530"/>
                  </a:lnTo>
                  <a:cubicBezTo>
                    <a:pt x="161290" y="684530"/>
                    <a:pt x="0" y="845820"/>
                    <a:pt x="0" y="1046480"/>
                  </a:cubicBezTo>
                  <a:lnTo>
                    <a:pt x="0" y="5341620"/>
                  </a:lnTo>
                  <a:cubicBezTo>
                    <a:pt x="0" y="5541010"/>
                    <a:pt x="162560" y="5703570"/>
                    <a:pt x="361950" y="5703570"/>
                  </a:cubicBezTo>
                  <a:lnTo>
                    <a:pt x="994410" y="5703570"/>
                  </a:lnTo>
                  <a:cubicBezTo>
                    <a:pt x="1410970" y="6126480"/>
                    <a:pt x="1990090" y="6388100"/>
                    <a:pt x="2630170" y="6388100"/>
                  </a:cubicBezTo>
                  <a:lnTo>
                    <a:pt x="2630170" y="6388100"/>
                  </a:lnTo>
                  <a:cubicBezTo>
                    <a:pt x="3270250" y="6388100"/>
                    <a:pt x="3849370" y="6126480"/>
                    <a:pt x="4265930" y="5703570"/>
                  </a:cubicBezTo>
                  <a:lnTo>
                    <a:pt x="4898390" y="5703570"/>
                  </a:lnTo>
                  <a:cubicBezTo>
                    <a:pt x="5097780" y="5703570"/>
                    <a:pt x="5260340" y="5541010"/>
                    <a:pt x="5260340" y="5341620"/>
                  </a:cubicBezTo>
                  <a:lnTo>
                    <a:pt x="5260340" y="1046480"/>
                  </a:lnTo>
                  <a:cubicBezTo>
                    <a:pt x="5259070" y="845820"/>
                    <a:pt x="5097780" y="684530"/>
                    <a:pt x="4897120" y="684530"/>
                  </a:cubicBezTo>
                  <a:close/>
                </a:path>
              </a:pathLst>
            </a:custGeom>
            <a:blipFill>
              <a:blip r:embed="rId2"/>
              <a:stretch>
                <a:fillRect l="-29928" r="-52229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5292090" cy="6421120"/>
            </a:xfrm>
            <a:custGeom>
              <a:avLst/>
              <a:gdLst/>
              <a:ahLst/>
              <a:cxnLst/>
              <a:rect l="l" t="t" r="r" b="b"/>
              <a:pathLst>
                <a:path w="5292090" h="6421120">
                  <a:moveTo>
                    <a:pt x="2645410" y="6421120"/>
                  </a:moveTo>
                  <a:cubicBezTo>
                    <a:pt x="2024380" y="6421120"/>
                    <a:pt x="1441450" y="6178550"/>
                    <a:pt x="1003300" y="5736590"/>
                  </a:cubicBezTo>
                  <a:lnTo>
                    <a:pt x="378460" y="5736590"/>
                  </a:lnTo>
                  <a:cubicBezTo>
                    <a:pt x="168910" y="5735320"/>
                    <a:pt x="0" y="5566410"/>
                    <a:pt x="0" y="5358130"/>
                  </a:cubicBezTo>
                  <a:lnTo>
                    <a:pt x="0" y="1062990"/>
                  </a:lnTo>
                  <a:cubicBezTo>
                    <a:pt x="0" y="854710"/>
                    <a:pt x="168910" y="684530"/>
                    <a:pt x="378460" y="684530"/>
                  </a:cubicBezTo>
                  <a:lnTo>
                    <a:pt x="1004570" y="684530"/>
                  </a:lnTo>
                  <a:cubicBezTo>
                    <a:pt x="1441450" y="242570"/>
                    <a:pt x="2024380" y="0"/>
                    <a:pt x="2645410" y="0"/>
                  </a:cubicBezTo>
                  <a:cubicBezTo>
                    <a:pt x="3266440" y="0"/>
                    <a:pt x="3849370" y="242570"/>
                    <a:pt x="4287520" y="684530"/>
                  </a:cubicBezTo>
                  <a:lnTo>
                    <a:pt x="4913630" y="684530"/>
                  </a:lnTo>
                  <a:cubicBezTo>
                    <a:pt x="5121910" y="684530"/>
                    <a:pt x="5292090" y="853440"/>
                    <a:pt x="5292090" y="1062990"/>
                  </a:cubicBezTo>
                  <a:lnTo>
                    <a:pt x="5292090" y="5358130"/>
                  </a:lnTo>
                  <a:cubicBezTo>
                    <a:pt x="5292090" y="5566410"/>
                    <a:pt x="5123180" y="5736590"/>
                    <a:pt x="4913630" y="5736590"/>
                  </a:cubicBezTo>
                  <a:lnTo>
                    <a:pt x="4287520" y="5736590"/>
                  </a:lnTo>
                  <a:cubicBezTo>
                    <a:pt x="3850640" y="6177280"/>
                    <a:pt x="3267710" y="6421120"/>
                    <a:pt x="2645410" y="6421120"/>
                  </a:cubicBezTo>
                  <a:close/>
                  <a:moveTo>
                    <a:pt x="378460" y="716280"/>
                  </a:moveTo>
                  <a:cubicBezTo>
                    <a:pt x="187960" y="716280"/>
                    <a:pt x="33020" y="871220"/>
                    <a:pt x="33020" y="1061720"/>
                  </a:cubicBezTo>
                  <a:lnTo>
                    <a:pt x="33020" y="5356860"/>
                  </a:lnTo>
                  <a:cubicBezTo>
                    <a:pt x="33020" y="5547360"/>
                    <a:pt x="187960" y="5702300"/>
                    <a:pt x="378460" y="5702300"/>
                  </a:cubicBezTo>
                  <a:lnTo>
                    <a:pt x="1018540" y="5702300"/>
                  </a:lnTo>
                  <a:lnTo>
                    <a:pt x="1023620" y="5707380"/>
                  </a:lnTo>
                  <a:cubicBezTo>
                    <a:pt x="1455420" y="6145530"/>
                    <a:pt x="2032000" y="6388100"/>
                    <a:pt x="2647950" y="6388100"/>
                  </a:cubicBezTo>
                  <a:cubicBezTo>
                    <a:pt x="3262630" y="6388100"/>
                    <a:pt x="3840480" y="6146800"/>
                    <a:pt x="4272280" y="5707380"/>
                  </a:cubicBezTo>
                  <a:lnTo>
                    <a:pt x="4277360" y="5702300"/>
                  </a:lnTo>
                  <a:lnTo>
                    <a:pt x="4917440" y="5702300"/>
                  </a:lnTo>
                  <a:cubicBezTo>
                    <a:pt x="5107940" y="5702300"/>
                    <a:pt x="5262880" y="5547360"/>
                    <a:pt x="5262880" y="5356860"/>
                  </a:cubicBezTo>
                  <a:lnTo>
                    <a:pt x="5262880" y="1062990"/>
                  </a:lnTo>
                  <a:cubicBezTo>
                    <a:pt x="5262880" y="872490"/>
                    <a:pt x="5107940" y="717550"/>
                    <a:pt x="4917440" y="717550"/>
                  </a:cubicBezTo>
                  <a:lnTo>
                    <a:pt x="4277360" y="717550"/>
                  </a:lnTo>
                  <a:lnTo>
                    <a:pt x="4272280" y="712470"/>
                  </a:lnTo>
                  <a:cubicBezTo>
                    <a:pt x="3840480" y="274320"/>
                    <a:pt x="3263900" y="31750"/>
                    <a:pt x="2647950" y="31750"/>
                  </a:cubicBezTo>
                  <a:cubicBezTo>
                    <a:pt x="2033270" y="31750"/>
                    <a:pt x="1455420" y="273050"/>
                    <a:pt x="1023620" y="712470"/>
                  </a:cubicBezTo>
                  <a:lnTo>
                    <a:pt x="1018540" y="717550"/>
                  </a:lnTo>
                  <a:lnTo>
                    <a:pt x="378460" y="716280"/>
                  </a:lnTo>
                  <a:lnTo>
                    <a:pt x="378460" y="716280"/>
                  </a:ln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800032" y="2960147"/>
            <a:ext cx="9113265" cy="5347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6599" lvl="1" indent="-208300" algn="l">
              <a:lnSpc>
                <a:spcPts val="2508"/>
              </a:lnSpc>
              <a:buFont typeface="Arial"/>
              <a:buChar char="•"/>
            </a:pP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Council for Suicide Prevention (2023). Take 5 Steps.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Preuzeto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5.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svibnja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2025.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sa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stranice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https://www.take5tosavelives.org/take-5-steps.</a:t>
            </a:r>
          </a:p>
          <a:p>
            <a:pPr marL="416599" lvl="1" indent="-208300" algn="l">
              <a:lnSpc>
                <a:spcPts val="2508"/>
              </a:lnSpc>
              <a:buFont typeface="Arial"/>
              <a:buChar char="•"/>
            </a:pP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Arambašić, L. (2005). </a:t>
            </a:r>
            <a:r>
              <a:rPr lang="en-US" sz="1929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Gubitak</a:t>
            </a:r>
            <a:r>
              <a:rPr lang="en-US" sz="1929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, </a:t>
            </a:r>
            <a:r>
              <a:rPr lang="en-US" sz="1929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tugovanje</a:t>
            </a:r>
            <a:r>
              <a:rPr lang="en-US" sz="1929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, </a:t>
            </a:r>
            <a:r>
              <a:rPr lang="en-US" sz="1929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podrška</a:t>
            </a:r>
            <a:r>
              <a:rPr lang="en-US" sz="1929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 (Lost, Mourning, Support)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Jastrebarsko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Naklada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Slap</a:t>
            </a:r>
          </a:p>
          <a:p>
            <a:pPr marL="416599" lvl="1" indent="-208300" algn="l">
              <a:lnSpc>
                <a:spcPts val="2508"/>
              </a:lnSpc>
              <a:buFont typeface="Arial"/>
              <a:buChar char="•"/>
            </a:pP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HZJZ. (2024).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Samoubojstva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u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Hrvatskoj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2024.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Preuzeto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6.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svibnja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sa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stranice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https://www.hzjz.hr/aktualnosti/samoubojstva-u-hrvatskoj-2024/-</a:t>
            </a:r>
          </a:p>
          <a:p>
            <a:pPr marL="416599" lvl="1" indent="-208300" algn="l">
              <a:lnSpc>
                <a:spcPts val="2508"/>
              </a:lnSpc>
              <a:buFont typeface="Arial"/>
              <a:buChar char="•"/>
            </a:pP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Joiner, E.T. (2010). </a:t>
            </a:r>
            <a:r>
              <a:rPr lang="en-US" sz="1929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Myths about suicide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 Harvard Univ. Press.</a:t>
            </a:r>
          </a:p>
          <a:p>
            <a:pPr marL="416599" lvl="1" indent="-208300" algn="l">
              <a:lnSpc>
                <a:spcPts val="2508"/>
              </a:lnSpc>
              <a:buFont typeface="Arial"/>
              <a:buChar char="•"/>
            </a:pP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Omerbegović, E.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Alispahić, S. (2020). SUICID: MITOVI I ZNANSTVENE SPOZNAJE. </a:t>
            </a:r>
            <a:r>
              <a:rPr lang="en-US" sz="1929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J Affect </a:t>
            </a:r>
            <a:r>
              <a:rPr lang="en-US" sz="1929" i="1" dirty="0" err="1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Disord</a:t>
            </a:r>
            <a:r>
              <a:rPr lang="en-US" sz="1929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, 38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(1-2), 19-26.</a:t>
            </a:r>
          </a:p>
          <a:p>
            <a:pPr marL="416599" lvl="1" indent="-208300" algn="l">
              <a:lnSpc>
                <a:spcPts val="2508"/>
              </a:lnSpc>
              <a:buFont typeface="Arial"/>
              <a:buChar char="•"/>
            </a:pP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Schrijvers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D. L., Bollen, J. </a:t>
            </a:r>
            <a:r>
              <a:rPr lang="en-US" sz="1929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Sabbe, B. G. (2012). The gender paradox in suicidal behavior and its impact on the suicidal process. </a:t>
            </a:r>
            <a:r>
              <a:rPr lang="en-US" sz="1929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rPr>
              <a:t>Journal of affective disorders, 138</a:t>
            </a: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(1-2), 19-26.</a:t>
            </a:r>
          </a:p>
          <a:p>
            <a:pPr marL="416599" lvl="1" indent="-208300" algn="l">
              <a:lnSpc>
                <a:spcPts val="2508"/>
              </a:lnSpc>
              <a:buFont typeface="Arial"/>
              <a:buChar char="•"/>
            </a:pPr>
            <a:r>
              <a:rPr lang="en-US" sz="192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World Health Organization. (2023). WHO policy brief on the health aspects of decriminalization of suicide and suicide attempts. World Health Organization.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574" y="-126865"/>
            <a:ext cx="18732703" cy="2741653"/>
            <a:chOff x="0" y="0"/>
            <a:chExt cx="32082113" cy="469542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2018613" cy="4631925"/>
            </a:xfrm>
            <a:custGeom>
              <a:avLst/>
              <a:gdLst/>
              <a:ahLst/>
              <a:cxnLst/>
              <a:rect l="l" t="t" r="r" b="b"/>
              <a:pathLst>
                <a:path w="32018613" h="4631925">
                  <a:moveTo>
                    <a:pt x="31925902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924634" y="0"/>
                  </a:lnTo>
                  <a:cubicBezTo>
                    <a:pt x="31975434" y="0"/>
                    <a:pt x="32017342" y="41910"/>
                    <a:pt x="32017342" y="92710"/>
                  </a:cubicBezTo>
                  <a:lnTo>
                    <a:pt x="32017342" y="4537945"/>
                  </a:lnTo>
                  <a:cubicBezTo>
                    <a:pt x="32018613" y="4590015"/>
                    <a:pt x="31976702" y="4631925"/>
                    <a:pt x="31925902" y="4631925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2082113" cy="4695425"/>
            </a:xfrm>
            <a:custGeom>
              <a:avLst/>
              <a:gdLst/>
              <a:ahLst/>
              <a:cxnLst/>
              <a:rect l="l" t="t" r="r" b="b"/>
              <a:pathLst>
                <a:path w="32082113" h="4695425">
                  <a:moveTo>
                    <a:pt x="31957652" y="59690"/>
                  </a:moveTo>
                  <a:cubicBezTo>
                    <a:pt x="31993213" y="59690"/>
                    <a:pt x="32022424" y="88900"/>
                    <a:pt x="32022424" y="124460"/>
                  </a:cubicBezTo>
                  <a:lnTo>
                    <a:pt x="32022424" y="4570966"/>
                  </a:lnTo>
                  <a:cubicBezTo>
                    <a:pt x="32022424" y="4606525"/>
                    <a:pt x="31993213" y="4635735"/>
                    <a:pt x="31957652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57652" y="59690"/>
                  </a:lnTo>
                  <a:moveTo>
                    <a:pt x="319576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957652" y="4695425"/>
                  </a:lnTo>
                  <a:cubicBezTo>
                    <a:pt x="32026234" y="4695425"/>
                    <a:pt x="32082113" y="4639545"/>
                    <a:pt x="32082113" y="4570966"/>
                  </a:cubicBezTo>
                  <a:lnTo>
                    <a:pt x="32082113" y="124460"/>
                  </a:lnTo>
                  <a:cubicBezTo>
                    <a:pt x="32082113" y="55880"/>
                    <a:pt x="32026234" y="0"/>
                    <a:pt x="31957652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3922" y="2967212"/>
            <a:ext cx="17907764" cy="5748979"/>
            <a:chOff x="0" y="0"/>
            <a:chExt cx="28430734" cy="9127197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8367233" cy="9063697"/>
            </a:xfrm>
            <a:custGeom>
              <a:avLst/>
              <a:gdLst/>
              <a:ahLst/>
              <a:cxnLst/>
              <a:rect l="l" t="t" r="r" b="b"/>
              <a:pathLst>
                <a:path w="28367233" h="9063697">
                  <a:moveTo>
                    <a:pt x="28274525" y="9063697"/>
                  </a:moveTo>
                  <a:lnTo>
                    <a:pt x="92710" y="9063697"/>
                  </a:lnTo>
                  <a:cubicBezTo>
                    <a:pt x="41910" y="9063697"/>
                    <a:pt x="0" y="9021787"/>
                    <a:pt x="0" y="897098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8273254" y="0"/>
                  </a:lnTo>
                  <a:cubicBezTo>
                    <a:pt x="28324054" y="0"/>
                    <a:pt x="28365965" y="41910"/>
                    <a:pt x="28365965" y="92710"/>
                  </a:cubicBezTo>
                  <a:lnTo>
                    <a:pt x="28365965" y="8969718"/>
                  </a:lnTo>
                  <a:cubicBezTo>
                    <a:pt x="28367233" y="9021787"/>
                    <a:pt x="28325325" y="9063697"/>
                    <a:pt x="28274525" y="90636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8430736" cy="9127198"/>
            </a:xfrm>
            <a:custGeom>
              <a:avLst/>
              <a:gdLst/>
              <a:ahLst/>
              <a:cxnLst/>
              <a:rect l="l" t="t" r="r" b="b"/>
              <a:pathLst>
                <a:path w="28430736" h="9127198">
                  <a:moveTo>
                    <a:pt x="28306275" y="59690"/>
                  </a:moveTo>
                  <a:cubicBezTo>
                    <a:pt x="28341833" y="59690"/>
                    <a:pt x="28371043" y="88900"/>
                    <a:pt x="28371043" y="124460"/>
                  </a:cubicBezTo>
                  <a:lnTo>
                    <a:pt x="28371043" y="9002737"/>
                  </a:lnTo>
                  <a:cubicBezTo>
                    <a:pt x="28371043" y="9038298"/>
                    <a:pt x="28341833" y="9067508"/>
                    <a:pt x="28306275" y="9067508"/>
                  </a:cubicBezTo>
                  <a:lnTo>
                    <a:pt x="124460" y="9067508"/>
                  </a:lnTo>
                  <a:cubicBezTo>
                    <a:pt x="88900" y="9067508"/>
                    <a:pt x="59690" y="9038298"/>
                    <a:pt x="59690" y="900273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306275" y="59690"/>
                  </a:lnTo>
                  <a:moveTo>
                    <a:pt x="2830627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02737"/>
                  </a:lnTo>
                  <a:cubicBezTo>
                    <a:pt x="0" y="9071318"/>
                    <a:pt x="55880" y="9127198"/>
                    <a:pt x="124460" y="9127198"/>
                  </a:cubicBezTo>
                  <a:lnTo>
                    <a:pt x="28306275" y="9127198"/>
                  </a:lnTo>
                  <a:cubicBezTo>
                    <a:pt x="28374854" y="9127198"/>
                    <a:pt x="28430736" y="9071318"/>
                    <a:pt x="28430736" y="9002737"/>
                  </a:cubicBezTo>
                  <a:lnTo>
                    <a:pt x="28430736" y="124460"/>
                  </a:lnTo>
                  <a:cubicBezTo>
                    <a:pt x="28430736" y="55880"/>
                    <a:pt x="28374854" y="0"/>
                    <a:pt x="28306275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622848" y="9463235"/>
            <a:ext cx="13602165" cy="950630"/>
            <a:chOff x="0" y="0"/>
            <a:chExt cx="23295421" cy="1628074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23231920" cy="1564574"/>
            </a:xfrm>
            <a:custGeom>
              <a:avLst/>
              <a:gdLst/>
              <a:ahLst/>
              <a:cxnLst/>
              <a:rect l="l" t="t" r="r" b="b"/>
              <a:pathLst>
                <a:path w="23231920" h="1564574">
                  <a:moveTo>
                    <a:pt x="23139211" y="1564574"/>
                  </a:moveTo>
                  <a:lnTo>
                    <a:pt x="92710" y="1564574"/>
                  </a:lnTo>
                  <a:cubicBezTo>
                    <a:pt x="41910" y="1564574"/>
                    <a:pt x="0" y="1522664"/>
                    <a:pt x="0" y="147186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137941" y="0"/>
                  </a:lnTo>
                  <a:cubicBezTo>
                    <a:pt x="23188741" y="0"/>
                    <a:pt x="23230650" y="41910"/>
                    <a:pt x="23230650" y="92710"/>
                  </a:cubicBezTo>
                  <a:lnTo>
                    <a:pt x="23230650" y="1470594"/>
                  </a:lnTo>
                  <a:cubicBezTo>
                    <a:pt x="23231920" y="1522664"/>
                    <a:pt x="23190011" y="1564574"/>
                    <a:pt x="23139211" y="15645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3295421" cy="1628074"/>
            </a:xfrm>
            <a:custGeom>
              <a:avLst/>
              <a:gdLst/>
              <a:ahLst/>
              <a:cxnLst/>
              <a:rect l="l" t="t" r="r" b="b"/>
              <a:pathLst>
                <a:path w="23295421" h="1628074">
                  <a:moveTo>
                    <a:pt x="23170961" y="59690"/>
                  </a:moveTo>
                  <a:cubicBezTo>
                    <a:pt x="23206520" y="59690"/>
                    <a:pt x="23235731" y="88900"/>
                    <a:pt x="23235731" y="124460"/>
                  </a:cubicBezTo>
                  <a:lnTo>
                    <a:pt x="23235731" y="1503614"/>
                  </a:lnTo>
                  <a:cubicBezTo>
                    <a:pt x="23235731" y="1539174"/>
                    <a:pt x="23206520" y="1568384"/>
                    <a:pt x="23170961" y="1568384"/>
                  </a:cubicBezTo>
                  <a:lnTo>
                    <a:pt x="124460" y="1568384"/>
                  </a:lnTo>
                  <a:cubicBezTo>
                    <a:pt x="88900" y="1568384"/>
                    <a:pt x="59690" y="1539174"/>
                    <a:pt x="59690" y="150361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170961" y="59690"/>
                  </a:lnTo>
                  <a:moveTo>
                    <a:pt x="231709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503614"/>
                  </a:lnTo>
                  <a:cubicBezTo>
                    <a:pt x="0" y="1572194"/>
                    <a:pt x="55880" y="1628074"/>
                    <a:pt x="124460" y="1628074"/>
                  </a:cubicBezTo>
                  <a:lnTo>
                    <a:pt x="23170961" y="1628074"/>
                  </a:lnTo>
                  <a:cubicBezTo>
                    <a:pt x="23239541" y="1628074"/>
                    <a:pt x="23295421" y="1572194"/>
                    <a:pt x="23295421" y="1503614"/>
                  </a:cubicBezTo>
                  <a:lnTo>
                    <a:pt x="23295421" y="124460"/>
                  </a:lnTo>
                  <a:cubicBezTo>
                    <a:pt x="23295421" y="55880"/>
                    <a:pt x="23239541" y="0"/>
                    <a:pt x="23170961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659752" y="6321857"/>
            <a:ext cx="5341136" cy="1892210"/>
            <a:chOff x="0" y="0"/>
            <a:chExt cx="2207404" cy="7820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07404" cy="782019"/>
            </a:xfrm>
            <a:custGeom>
              <a:avLst/>
              <a:gdLst/>
              <a:ahLst/>
              <a:cxnLst/>
              <a:rect l="l" t="t" r="r" b="b"/>
              <a:pathLst>
                <a:path w="2207404" h="782019">
                  <a:moveTo>
                    <a:pt x="0" y="0"/>
                  </a:moveTo>
                  <a:lnTo>
                    <a:pt x="2207404" y="0"/>
                  </a:lnTo>
                  <a:lnTo>
                    <a:pt x="2207404" y="782019"/>
                  </a:lnTo>
                  <a:lnTo>
                    <a:pt x="0" y="782019"/>
                  </a:lnTo>
                  <a:close/>
                </a:path>
              </a:pathLst>
            </a:custGeom>
            <a:solidFill>
              <a:srgbClr val="BADBF3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207404" cy="83916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Stopa </a:t>
              </a:r>
              <a:r>
                <a:rPr lang="en-US" sz="2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suicida</a:t>
              </a:r>
              <a:r>
                <a:rPr lang="en-US" sz="2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je </a:t>
              </a:r>
              <a:r>
                <a:rPr lang="en-US" sz="2899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dvostruko</a:t>
              </a:r>
              <a:r>
                <a:rPr lang="en-US" sz="2899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899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veća</a:t>
              </a:r>
              <a:r>
                <a:rPr lang="en-US" sz="2899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899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kod</a:t>
              </a:r>
              <a:r>
                <a:rPr lang="en-US" sz="2899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M</a:t>
              </a:r>
              <a:r>
                <a:rPr lang="en-US" sz="2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nego</a:t>
              </a:r>
              <a:r>
                <a:rPr lang="en-US" sz="2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kod</a:t>
              </a:r>
              <a:r>
                <a:rPr lang="en-US" sz="2899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Ž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4090" y="3151023"/>
            <a:ext cx="2609687" cy="2287670"/>
            <a:chOff x="0" y="0"/>
            <a:chExt cx="927211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7211" cy="812800"/>
            </a:xfrm>
            <a:custGeom>
              <a:avLst/>
              <a:gdLst/>
              <a:ahLst/>
              <a:cxnLst/>
              <a:rect l="l" t="t" r="r" b="b"/>
              <a:pathLst>
                <a:path w="927211" h="812800">
                  <a:moveTo>
                    <a:pt x="463606" y="0"/>
                  </a:moveTo>
                  <a:cubicBezTo>
                    <a:pt x="207563" y="0"/>
                    <a:pt x="0" y="181951"/>
                    <a:pt x="0" y="406400"/>
                  </a:cubicBezTo>
                  <a:cubicBezTo>
                    <a:pt x="0" y="630849"/>
                    <a:pt x="207563" y="812800"/>
                    <a:pt x="463606" y="812800"/>
                  </a:cubicBezTo>
                  <a:cubicBezTo>
                    <a:pt x="719648" y="812800"/>
                    <a:pt x="927211" y="630849"/>
                    <a:pt x="927211" y="406400"/>
                  </a:cubicBezTo>
                  <a:cubicBezTo>
                    <a:pt x="927211" y="181951"/>
                    <a:pt x="719648" y="0"/>
                    <a:pt x="463606" y="0"/>
                  </a:cubicBezTo>
                  <a:close/>
                </a:path>
              </a:pathLst>
            </a:custGeom>
            <a:solidFill>
              <a:srgbClr val="BADBF3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86926" y="19050"/>
              <a:ext cx="753359" cy="7175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703 000*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4090" y="6441149"/>
            <a:ext cx="2824263" cy="1653626"/>
            <a:chOff x="0" y="0"/>
            <a:chExt cx="1167221" cy="6834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7221" cy="683417"/>
            </a:xfrm>
            <a:custGeom>
              <a:avLst/>
              <a:gdLst/>
              <a:ahLst/>
              <a:cxnLst/>
              <a:rect l="l" t="t" r="r" b="b"/>
              <a:pathLst>
                <a:path w="1167221" h="683417">
                  <a:moveTo>
                    <a:pt x="0" y="0"/>
                  </a:moveTo>
                  <a:lnTo>
                    <a:pt x="1167221" y="0"/>
                  </a:lnTo>
                  <a:lnTo>
                    <a:pt x="1167221" y="683417"/>
                  </a:lnTo>
                  <a:lnTo>
                    <a:pt x="0" y="683417"/>
                  </a:lnTo>
                  <a:close/>
                </a:path>
              </a:pathLst>
            </a:custGeom>
            <a:solidFill>
              <a:srgbClr val="FFFDF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67221" cy="7596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 X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43842" y="1028700"/>
            <a:ext cx="1704824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9"/>
              </a:lnSpc>
            </a:pPr>
            <a:r>
              <a:rPr lang="en-US" sz="60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Ključne informacije o suicidu u  SVIJETU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11978" y="3987034"/>
            <a:ext cx="4783751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ljudi  </a:t>
            </a:r>
            <a:r>
              <a:rPr lang="en-US" sz="2999" b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godišnje </a:t>
            </a:r>
            <a:r>
              <a:rPr lang="en-US" sz="29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umire od suicida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423930" y="3277516"/>
            <a:ext cx="2599655" cy="2287670"/>
            <a:chOff x="0" y="0"/>
            <a:chExt cx="923647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23647" cy="812800"/>
            </a:xfrm>
            <a:custGeom>
              <a:avLst/>
              <a:gdLst/>
              <a:ahLst/>
              <a:cxnLst/>
              <a:rect l="l" t="t" r="r" b="b"/>
              <a:pathLst>
                <a:path w="923647" h="812800">
                  <a:moveTo>
                    <a:pt x="461824" y="0"/>
                  </a:moveTo>
                  <a:cubicBezTo>
                    <a:pt x="206765" y="0"/>
                    <a:pt x="0" y="181951"/>
                    <a:pt x="0" y="406400"/>
                  </a:cubicBezTo>
                  <a:cubicBezTo>
                    <a:pt x="0" y="630849"/>
                    <a:pt x="206765" y="812800"/>
                    <a:pt x="461824" y="812800"/>
                  </a:cubicBezTo>
                  <a:cubicBezTo>
                    <a:pt x="716882" y="812800"/>
                    <a:pt x="923647" y="630849"/>
                    <a:pt x="923647" y="406400"/>
                  </a:cubicBezTo>
                  <a:cubicBezTo>
                    <a:pt x="923647" y="181951"/>
                    <a:pt x="716882" y="0"/>
                    <a:pt x="461824" y="0"/>
                  </a:cubicBezTo>
                  <a:close/>
                </a:path>
              </a:pathLst>
            </a:custGeom>
            <a:solidFill>
              <a:srgbClr val="FFFDF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86592" y="0"/>
              <a:ext cx="750463" cy="736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58 %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075961" y="3554549"/>
            <a:ext cx="4263594" cy="1917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4"/>
              </a:lnSpc>
              <a:spcBef>
                <a:spcPct val="0"/>
              </a:spcBef>
            </a:pPr>
            <a:r>
              <a:rPr lang="en-US" sz="269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svih</a:t>
            </a:r>
            <a:r>
              <a:rPr lang="en-US" sz="269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smrtnih</a:t>
            </a:r>
            <a:r>
              <a:rPr lang="en-US" sz="269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slučajeva</a:t>
            </a:r>
            <a:r>
              <a:rPr lang="en-US" sz="269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uslijed</a:t>
            </a:r>
            <a:r>
              <a:rPr lang="en-US" sz="269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</a:t>
            </a:r>
            <a:r>
              <a:rPr lang="en-US" sz="269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9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događa</a:t>
            </a:r>
            <a:r>
              <a:rPr lang="en-US" sz="269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se </a:t>
            </a:r>
            <a:r>
              <a:rPr lang="en-US" sz="269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prije</a:t>
            </a:r>
            <a:r>
              <a:rPr lang="en-US" sz="2696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navršene</a:t>
            </a:r>
            <a:r>
              <a:rPr lang="en-US" sz="2696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50. </a:t>
            </a:r>
            <a:r>
              <a:rPr lang="en-US" sz="269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godine</a:t>
            </a:r>
            <a:endParaRPr lang="en-US" sz="2696" b="1" dirty="0">
              <a:solidFill>
                <a:srgbClr val="000000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18428" y="6110304"/>
            <a:ext cx="4970852" cy="226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4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Osoba koja se bori s depresijom </a:t>
            </a:r>
            <a:r>
              <a:rPr lang="en-US" sz="2595" b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ima dvadeset puta veći rizik</a:t>
            </a:r>
            <a:r>
              <a:rPr lang="en-US" sz="259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od smrti zbog suicida u usporedbi s osobom koja nema taj poremećaj.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36146" y="9840143"/>
            <a:ext cx="1293654" cy="256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(WHO, 2023)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14" y="9466957"/>
            <a:ext cx="16410562" cy="14717997"/>
            <a:chOff x="0" y="0"/>
            <a:chExt cx="7080248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0248" cy="6350000"/>
            </a:xfrm>
            <a:custGeom>
              <a:avLst/>
              <a:gdLst/>
              <a:ahLst/>
              <a:cxnLst/>
              <a:rect l="l" t="t" r="r" b="b"/>
              <a:pathLst>
                <a:path w="7080248" h="6350000">
                  <a:moveTo>
                    <a:pt x="3540124" y="0"/>
                  </a:moveTo>
                  <a:cubicBezTo>
                    <a:pt x="1584967" y="0"/>
                    <a:pt x="0" y="1421496"/>
                    <a:pt x="0" y="3175000"/>
                  </a:cubicBezTo>
                  <a:cubicBezTo>
                    <a:pt x="0" y="4928504"/>
                    <a:pt x="1584967" y="6350000"/>
                    <a:pt x="3540124" y="6350000"/>
                  </a:cubicBezTo>
                  <a:cubicBezTo>
                    <a:pt x="5495280" y="6350000"/>
                    <a:pt x="7080248" y="4928504"/>
                    <a:pt x="7080248" y="3175000"/>
                  </a:cubicBezTo>
                  <a:cubicBezTo>
                    <a:pt x="7080248" y="1421496"/>
                    <a:pt x="5495280" y="0"/>
                    <a:pt x="3540124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966335" y="1593124"/>
            <a:ext cx="8355331" cy="43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  <a:spcBef>
                <a:spcPct val="0"/>
              </a:spcBef>
            </a:pPr>
            <a:r>
              <a:rPr lang="en-US" sz="2618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Samoubojstva u Hrvatskoj po pojedinim godinama.</a:t>
            </a:r>
          </a:p>
        </p:txBody>
      </p:sp>
      <p:sp>
        <p:nvSpPr>
          <p:cNvPr id="5" name="Freeform 5"/>
          <p:cNvSpPr/>
          <p:nvPr/>
        </p:nvSpPr>
        <p:spPr>
          <a:xfrm>
            <a:off x="3117273" y="2214779"/>
            <a:ext cx="11612054" cy="7068838"/>
          </a:xfrm>
          <a:custGeom>
            <a:avLst/>
            <a:gdLst/>
            <a:ahLst/>
            <a:cxnLst/>
            <a:rect l="l" t="t" r="r" b="b"/>
            <a:pathLst>
              <a:path w="11612054" h="7068838">
                <a:moveTo>
                  <a:pt x="0" y="0"/>
                </a:moveTo>
                <a:lnTo>
                  <a:pt x="11612054" y="0"/>
                </a:lnTo>
                <a:lnTo>
                  <a:pt x="11612054" y="7068838"/>
                </a:lnTo>
                <a:lnTo>
                  <a:pt x="0" y="7068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10604" y="9850173"/>
            <a:ext cx="12253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(HZJZ, 2024)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-1467584"/>
            <a:ext cx="18732703" cy="2741653"/>
            <a:chOff x="0" y="0"/>
            <a:chExt cx="32082113" cy="469542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2018613" cy="4631925"/>
            </a:xfrm>
            <a:custGeom>
              <a:avLst/>
              <a:gdLst/>
              <a:ahLst/>
              <a:cxnLst/>
              <a:rect l="l" t="t" r="r" b="b"/>
              <a:pathLst>
                <a:path w="32018613" h="4631925">
                  <a:moveTo>
                    <a:pt x="31925902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924634" y="0"/>
                  </a:lnTo>
                  <a:cubicBezTo>
                    <a:pt x="31975434" y="0"/>
                    <a:pt x="32017342" y="41910"/>
                    <a:pt x="32017342" y="92710"/>
                  </a:cubicBezTo>
                  <a:lnTo>
                    <a:pt x="32017342" y="4537945"/>
                  </a:lnTo>
                  <a:cubicBezTo>
                    <a:pt x="32018613" y="4590015"/>
                    <a:pt x="31976702" y="4631925"/>
                    <a:pt x="31925902" y="4631925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2082113" cy="4695425"/>
            </a:xfrm>
            <a:custGeom>
              <a:avLst/>
              <a:gdLst/>
              <a:ahLst/>
              <a:cxnLst/>
              <a:rect l="l" t="t" r="r" b="b"/>
              <a:pathLst>
                <a:path w="32082113" h="4695425">
                  <a:moveTo>
                    <a:pt x="31957652" y="59690"/>
                  </a:moveTo>
                  <a:cubicBezTo>
                    <a:pt x="31993213" y="59690"/>
                    <a:pt x="32022424" y="88900"/>
                    <a:pt x="32022424" y="124460"/>
                  </a:cubicBezTo>
                  <a:lnTo>
                    <a:pt x="32022424" y="4570966"/>
                  </a:lnTo>
                  <a:cubicBezTo>
                    <a:pt x="32022424" y="4606525"/>
                    <a:pt x="31993213" y="4635735"/>
                    <a:pt x="31957652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57652" y="59690"/>
                  </a:lnTo>
                  <a:moveTo>
                    <a:pt x="319576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957652" y="4695425"/>
                  </a:lnTo>
                  <a:cubicBezTo>
                    <a:pt x="32026234" y="4695425"/>
                    <a:pt x="32082113" y="4639545"/>
                    <a:pt x="32082113" y="4570966"/>
                  </a:cubicBezTo>
                  <a:lnTo>
                    <a:pt x="32082113" y="124460"/>
                  </a:lnTo>
                  <a:cubicBezTo>
                    <a:pt x="32082113" y="55880"/>
                    <a:pt x="32026234" y="0"/>
                    <a:pt x="31957652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556419" y="114300"/>
            <a:ext cx="1704824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9"/>
              </a:lnSpc>
            </a:pPr>
            <a:r>
              <a:rPr lang="en-US" sz="60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Ključne informacije o suicidu u  RH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2447" y="9027009"/>
            <a:ext cx="16410562" cy="14717997"/>
            <a:chOff x="0" y="0"/>
            <a:chExt cx="7080248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0248" cy="6350000"/>
            </a:xfrm>
            <a:custGeom>
              <a:avLst/>
              <a:gdLst/>
              <a:ahLst/>
              <a:cxnLst/>
              <a:rect l="l" t="t" r="r" b="b"/>
              <a:pathLst>
                <a:path w="7080248" h="6350000">
                  <a:moveTo>
                    <a:pt x="3540124" y="0"/>
                  </a:moveTo>
                  <a:cubicBezTo>
                    <a:pt x="1584967" y="0"/>
                    <a:pt x="0" y="1421496"/>
                    <a:pt x="0" y="3175000"/>
                  </a:cubicBezTo>
                  <a:cubicBezTo>
                    <a:pt x="0" y="4928504"/>
                    <a:pt x="1584967" y="6350000"/>
                    <a:pt x="3540124" y="6350000"/>
                  </a:cubicBezTo>
                  <a:cubicBezTo>
                    <a:pt x="5495280" y="6350000"/>
                    <a:pt x="7080248" y="4928504"/>
                    <a:pt x="7080248" y="3175000"/>
                  </a:cubicBezTo>
                  <a:cubicBezTo>
                    <a:pt x="7080248" y="1421496"/>
                    <a:pt x="5495280" y="0"/>
                    <a:pt x="3540124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988037" y="1814338"/>
            <a:ext cx="11669890" cy="7118633"/>
          </a:xfrm>
          <a:custGeom>
            <a:avLst/>
            <a:gdLst/>
            <a:ahLst/>
            <a:cxnLst/>
            <a:rect l="l" t="t" r="r" b="b"/>
            <a:pathLst>
              <a:path w="11669890" h="7118633">
                <a:moveTo>
                  <a:pt x="0" y="0"/>
                </a:moveTo>
                <a:lnTo>
                  <a:pt x="11669890" y="0"/>
                </a:lnTo>
                <a:lnTo>
                  <a:pt x="11669890" y="7118633"/>
                </a:lnTo>
                <a:lnTo>
                  <a:pt x="0" y="7118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202339"/>
            <a:ext cx="16834504" cy="36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Dobno-specifične stope smrtnosti zbog samoubojstava u Hrvatskoj 1985., 1990., 1995., 2000., 2010., 2020., 2022. i 2023. godine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5004413" y="-2215499"/>
            <a:ext cx="16410562" cy="14717997"/>
            <a:chOff x="0" y="0"/>
            <a:chExt cx="7080248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80248" cy="6350000"/>
            </a:xfrm>
            <a:custGeom>
              <a:avLst/>
              <a:gdLst/>
              <a:ahLst/>
              <a:cxnLst/>
              <a:rect l="l" t="t" r="r" b="b"/>
              <a:pathLst>
                <a:path w="7080248" h="6350000">
                  <a:moveTo>
                    <a:pt x="3540124" y="0"/>
                  </a:moveTo>
                  <a:cubicBezTo>
                    <a:pt x="1584967" y="0"/>
                    <a:pt x="0" y="1421496"/>
                    <a:pt x="0" y="3175000"/>
                  </a:cubicBezTo>
                  <a:cubicBezTo>
                    <a:pt x="0" y="4928504"/>
                    <a:pt x="1584967" y="6350000"/>
                    <a:pt x="3540124" y="6350000"/>
                  </a:cubicBezTo>
                  <a:cubicBezTo>
                    <a:pt x="5495280" y="6350000"/>
                    <a:pt x="7080248" y="4928504"/>
                    <a:pt x="7080248" y="3175000"/>
                  </a:cubicBezTo>
                  <a:cubicBezTo>
                    <a:pt x="7080248" y="1421496"/>
                    <a:pt x="5495280" y="0"/>
                    <a:pt x="3540124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48738" y="9266346"/>
            <a:ext cx="16410562" cy="14717997"/>
            <a:chOff x="0" y="0"/>
            <a:chExt cx="7080248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80248" cy="6350000"/>
            </a:xfrm>
            <a:custGeom>
              <a:avLst/>
              <a:gdLst/>
              <a:ahLst/>
              <a:cxnLst/>
              <a:rect l="l" t="t" r="r" b="b"/>
              <a:pathLst>
                <a:path w="7080248" h="6350000">
                  <a:moveTo>
                    <a:pt x="3540124" y="0"/>
                  </a:moveTo>
                  <a:cubicBezTo>
                    <a:pt x="1584967" y="0"/>
                    <a:pt x="0" y="1421496"/>
                    <a:pt x="0" y="3175000"/>
                  </a:cubicBezTo>
                  <a:cubicBezTo>
                    <a:pt x="0" y="4928504"/>
                    <a:pt x="1584967" y="6350000"/>
                    <a:pt x="3540124" y="6350000"/>
                  </a:cubicBezTo>
                  <a:cubicBezTo>
                    <a:pt x="5495280" y="6350000"/>
                    <a:pt x="7080248" y="4928504"/>
                    <a:pt x="7080248" y="3175000"/>
                  </a:cubicBezTo>
                  <a:cubicBezTo>
                    <a:pt x="7080248" y="1421496"/>
                    <a:pt x="5495280" y="0"/>
                    <a:pt x="3540124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949388" y="-2392208"/>
            <a:ext cx="16410562" cy="14717997"/>
            <a:chOff x="0" y="0"/>
            <a:chExt cx="7080248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80248" cy="6350000"/>
            </a:xfrm>
            <a:custGeom>
              <a:avLst/>
              <a:gdLst/>
              <a:ahLst/>
              <a:cxnLst/>
              <a:rect l="l" t="t" r="r" b="b"/>
              <a:pathLst>
                <a:path w="7080248" h="6350000">
                  <a:moveTo>
                    <a:pt x="3540124" y="0"/>
                  </a:moveTo>
                  <a:cubicBezTo>
                    <a:pt x="1584967" y="0"/>
                    <a:pt x="0" y="1421496"/>
                    <a:pt x="0" y="3175000"/>
                  </a:cubicBezTo>
                  <a:cubicBezTo>
                    <a:pt x="0" y="4928504"/>
                    <a:pt x="1584967" y="6350000"/>
                    <a:pt x="3540124" y="6350000"/>
                  </a:cubicBezTo>
                  <a:cubicBezTo>
                    <a:pt x="5495280" y="6350000"/>
                    <a:pt x="7080248" y="4928504"/>
                    <a:pt x="7080248" y="3175000"/>
                  </a:cubicBezTo>
                  <a:cubicBezTo>
                    <a:pt x="7080248" y="1421496"/>
                    <a:pt x="5495280" y="0"/>
                    <a:pt x="3540124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556419" y="0"/>
            <a:ext cx="17048242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9"/>
              </a:lnSpc>
            </a:pPr>
            <a:r>
              <a:rPr lang="en-US" sz="60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Ključne informacije o suicidu u  RH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10604" y="9850173"/>
            <a:ext cx="12253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(HZJZ, 2024)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0753" y="2447094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6666" y="9785364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353996" y="9090039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166782" y="6140536"/>
            <a:ext cx="1389636" cy="1389636"/>
          </a:xfrm>
          <a:custGeom>
            <a:avLst/>
            <a:gdLst/>
            <a:ahLst/>
            <a:cxnLst/>
            <a:rect l="l" t="t" r="r" b="b"/>
            <a:pathLst>
              <a:path w="1389636" h="1389636">
                <a:moveTo>
                  <a:pt x="0" y="0"/>
                </a:moveTo>
                <a:lnTo>
                  <a:pt x="1389635" y="0"/>
                </a:lnTo>
                <a:lnTo>
                  <a:pt x="1389635" y="1389636"/>
                </a:lnTo>
                <a:lnTo>
                  <a:pt x="0" y="1389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11071" y="6248558"/>
            <a:ext cx="1667139" cy="1281613"/>
          </a:xfrm>
          <a:custGeom>
            <a:avLst/>
            <a:gdLst/>
            <a:ahLst/>
            <a:cxnLst/>
            <a:rect l="l" t="t" r="r" b="b"/>
            <a:pathLst>
              <a:path w="1667139" h="1281613">
                <a:moveTo>
                  <a:pt x="0" y="0"/>
                </a:moveTo>
                <a:lnTo>
                  <a:pt x="1667140" y="0"/>
                </a:lnTo>
                <a:lnTo>
                  <a:pt x="1667140" y="1281614"/>
                </a:lnTo>
                <a:lnTo>
                  <a:pt x="0" y="1281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2634" y="6194547"/>
            <a:ext cx="1590029" cy="1335625"/>
          </a:xfrm>
          <a:custGeom>
            <a:avLst/>
            <a:gdLst/>
            <a:ahLst/>
            <a:cxnLst/>
            <a:rect l="l" t="t" r="r" b="b"/>
            <a:pathLst>
              <a:path w="1590029" h="1335625">
                <a:moveTo>
                  <a:pt x="0" y="0"/>
                </a:moveTo>
                <a:lnTo>
                  <a:pt x="1590029" y="0"/>
                </a:lnTo>
                <a:lnTo>
                  <a:pt x="1590029" y="1335625"/>
                </a:lnTo>
                <a:lnTo>
                  <a:pt x="0" y="1335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8994690" y="2806578"/>
            <a:ext cx="7737455" cy="6242617"/>
            <a:chOff x="0" y="9525"/>
            <a:chExt cx="10316607" cy="832348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525"/>
              <a:ext cx="10316607" cy="65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59"/>
                </a:lnSpc>
                <a:spcBef>
                  <a:spcPct val="0"/>
                </a:spcBef>
              </a:pPr>
              <a:r>
                <a:rPr lang="en-US" sz="3299" b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Citati iz knjige Oproštajna pisma: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12829"/>
              <a:ext cx="10316607" cy="6920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7530" lvl="1" indent="-288765" algn="l">
                <a:lnSpc>
                  <a:spcPts val="3744"/>
                </a:lnSpc>
                <a:buFont typeface="Arial"/>
                <a:buChar char="•"/>
              </a:pP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Za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ovo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što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sam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uradio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kriva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je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sestra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M</a:t>
              </a:r>
              <a:r>
                <a:rPr lang="hr-HR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.</a:t>
              </a:r>
              <a:endParaRPr lang="en-US" sz="2674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endParaRPr>
            </a:p>
            <a:p>
              <a:pPr algn="l">
                <a:lnSpc>
                  <a:spcPts val="3744"/>
                </a:lnSpc>
              </a:pPr>
              <a:endParaRPr lang="en-US" sz="2674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endParaRPr>
            </a:p>
            <a:p>
              <a:pPr marL="577530" lvl="1" indent="-288765" algn="just">
                <a:lnSpc>
                  <a:spcPts val="3744"/>
                </a:lnSpc>
                <a:buFont typeface="Arial"/>
                <a:buChar char="•"/>
              </a:pP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Nisam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mogao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naći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ženu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svog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života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. Ne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vjerujem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više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u novi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početak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,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novu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ljubav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san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.</a:t>
              </a:r>
            </a:p>
            <a:p>
              <a:pPr algn="l">
                <a:lnSpc>
                  <a:spcPts val="3744"/>
                </a:lnSpc>
              </a:pPr>
              <a:endParaRPr lang="en-US" sz="2674" i="1" dirty="0">
                <a:solidFill>
                  <a:srgbClr val="000000"/>
                </a:solidFill>
                <a:latin typeface="Merriweather Italics"/>
                <a:ea typeface="Merriweather Italics"/>
                <a:cs typeface="Merriweather Italics"/>
                <a:sym typeface="Merriweather Italics"/>
              </a:endParaRPr>
            </a:p>
            <a:p>
              <a:pPr marL="577530" lvl="1" indent="-288765" algn="just">
                <a:lnSpc>
                  <a:spcPts val="3744"/>
                </a:lnSpc>
                <a:buFont typeface="Arial"/>
                <a:buChar char="•"/>
              </a:pP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U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principu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sam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uvijek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nastojao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pomagati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ljudima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raditi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za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njihovo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dobro. Za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sebe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nisam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imao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koristi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;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ništa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nemam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,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kuću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,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vikendicu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ni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stan. Nisam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znao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govoriti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boriti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 se za </a:t>
              </a:r>
              <a:r>
                <a:rPr lang="en-US" sz="2674" i="1" dirty="0" err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sebe</a:t>
              </a:r>
              <a:r>
                <a:rPr lang="en-US" sz="2674" i="1" dirty="0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290753" y="2880491"/>
            <a:ext cx="7768964" cy="166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8039" lvl="1" indent="-509019" algn="l">
              <a:lnSpc>
                <a:spcPts val="6601"/>
              </a:lnSpc>
              <a:spcBef>
                <a:spcPct val="0"/>
              </a:spcBef>
              <a:buAutoNum type="arabicPeriod"/>
            </a:pPr>
            <a:r>
              <a:rPr lang="en-US" sz="47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Motive suicida lako je utvrditi.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444703" y="-207120"/>
            <a:ext cx="18732703" cy="2741653"/>
            <a:chOff x="0" y="0"/>
            <a:chExt cx="32082113" cy="4695425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32018613" cy="4631925"/>
            </a:xfrm>
            <a:custGeom>
              <a:avLst/>
              <a:gdLst/>
              <a:ahLst/>
              <a:cxnLst/>
              <a:rect l="l" t="t" r="r" b="b"/>
              <a:pathLst>
                <a:path w="32018613" h="4631925">
                  <a:moveTo>
                    <a:pt x="31925902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924634" y="0"/>
                  </a:lnTo>
                  <a:cubicBezTo>
                    <a:pt x="31975434" y="0"/>
                    <a:pt x="32017342" y="41910"/>
                    <a:pt x="32017342" y="92710"/>
                  </a:cubicBezTo>
                  <a:lnTo>
                    <a:pt x="32017342" y="4537945"/>
                  </a:lnTo>
                  <a:cubicBezTo>
                    <a:pt x="32018613" y="4590015"/>
                    <a:pt x="31976702" y="4631925"/>
                    <a:pt x="31925902" y="4631925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32082113" cy="4695425"/>
            </a:xfrm>
            <a:custGeom>
              <a:avLst/>
              <a:gdLst/>
              <a:ahLst/>
              <a:cxnLst/>
              <a:rect l="l" t="t" r="r" b="b"/>
              <a:pathLst>
                <a:path w="32082113" h="4695425">
                  <a:moveTo>
                    <a:pt x="31957652" y="59690"/>
                  </a:moveTo>
                  <a:cubicBezTo>
                    <a:pt x="31993213" y="59690"/>
                    <a:pt x="32022424" y="88900"/>
                    <a:pt x="32022424" y="124460"/>
                  </a:cubicBezTo>
                  <a:lnTo>
                    <a:pt x="32022424" y="4570966"/>
                  </a:lnTo>
                  <a:cubicBezTo>
                    <a:pt x="32022424" y="4606525"/>
                    <a:pt x="31993213" y="4635735"/>
                    <a:pt x="31957652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57652" y="59690"/>
                  </a:lnTo>
                  <a:moveTo>
                    <a:pt x="319576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957652" y="4695425"/>
                  </a:lnTo>
                  <a:cubicBezTo>
                    <a:pt x="32026234" y="4695425"/>
                    <a:pt x="32082113" y="4639545"/>
                    <a:pt x="32082113" y="4570966"/>
                  </a:cubicBezTo>
                  <a:lnTo>
                    <a:pt x="32082113" y="124460"/>
                  </a:lnTo>
                  <a:cubicBezTo>
                    <a:pt x="32082113" y="55880"/>
                    <a:pt x="32026234" y="0"/>
                    <a:pt x="31957652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770919" y="838096"/>
            <a:ext cx="1704824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9"/>
              </a:lnSpc>
            </a:pPr>
            <a:r>
              <a:rPr lang="en-US" sz="71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 ili činjenica?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8165" y="2485557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6666" y="9785364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353996" y="9090039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166782" y="6140536"/>
            <a:ext cx="1389636" cy="1389636"/>
          </a:xfrm>
          <a:custGeom>
            <a:avLst/>
            <a:gdLst/>
            <a:ahLst/>
            <a:cxnLst/>
            <a:rect l="l" t="t" r="r" b="b"/>
            <a:pathLst>
              <a:path w="1389636" h="1389636">
                <a:moveTo>
                  <a:pt x="0" y="0"/>
                </a:moveTo>
                <a:lnTo>
                  <a:pt x="1389635" y="0"/>
                </a:lnTo>
                <a:lnTo>
                  <a:pt x="1389635" y="1389636"/>
                </a:lnTo>
                <a:lnTo>
                  <a:pt x="0" y="1389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11071" y="6248558"/>
            <a:ext cx="1667139" cy="1281613"/>
          </a:xfrm>
          <a:custGeom>
            <a:avLst/>
            <a:gdLst/>
            <a:ahLst/>
            <a:cxnLst/>
            <a:rect l="l" t="t" r="r" b="b"/>
            <a:pathLst>
              <a:path w="1667139" h="1281613">
                <a:moveTo>
                  <a:pt x="0" y="0"/>
                </a:moveTo>
                <a:lnTo>
                  <a:pt x="1667140" y="0"/>
                </a:lnTo>
                <a:lnTo>
                  <a:pt x="1667140" y="1281614"/>
                </a:lnTo>
                <a:lnTo>
                  <a:pt x="0" y="1281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2634" y="6194547"/>
            <a:ext cx="1590029" cy="1335625"/>
          </a:xfrm>
          <a:custGeom>
            <a:avLst/>
            <a:gdLst/>
            <a:ahLst/>
            <a:cxnLst/>
            <a:rect l="l" t="t" r="r" b="b"/>
            <a:pathLst>
              <a:path w="1590029" h="1335625">
                <a:moveTo>
                  <a:pt x="0" y="0"/>
                </a:moveTo>
                <a:lnTo>
                  <a:pt x="1590029" y="0"/>
                </a:lnTo>
                <a:lnTo>
                  <a:pt x="1590029" y="1335625"/>
                </a:lnTo>
                <a:lnTo>
                  <a:pt x="0" y="1335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-290753" y="2880491"/>
            <a:ext cx="7768964" cy="166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8039" lvl="1" indent="-509019" algn="l">
              <a:lnSpc>
                <a:spcPts val="6601"/>
              </a:lnSpc>
              <a:spcBef>
                <a:spcPct val="0"/>
              </a:spcBef>
              <a:buAutoNum type="arabicPeriod"/>
            </a:pPr>
            <a:r>
              <a:rPr lang="en-US" sz="47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Motive suicida lako je utvrditi.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444703" y="-207120"/>
            <a:ext cx="18732703" cy="2741653"/>
            <a:chOff x="0" y="0"/>
            <a:chExt cx="32082113" cy="4695425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32018613" cy="4631925"/>
            </a:xfrm>
            <a:custGeom>
              <a:avLst/>
              <a:gdLst/>
              <a:ahLst/>
              <a:cxnLst/>
              <a:rect l="l" t="t" r="r" b="b"/>
              <a:pathLst>
                <a:path w="32018613" h="4631925">
                  <a:moveTo>
                    <a:pt x="31925902" y="4631925"/>
                  </a:moveTo>
                  <a:lnTo>
                    <a:pt x="92710" y="4631925"/>
                  </a:lnTo>
                  <a:cubicBezTo>
                    <a:pt x="41910" y="4631925"/>
                    <a:pt x="0" y="4590015"/>
                    <a:pt x="0" y="45392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924634" y="0"/>
                  </a:lnTo>
                  <a:cubicBezTo>
                    <a:pt x="31975434" y="0"/>
                    <a:pt x="32017342" y="41910"/>
                    <a:pt x="32017342" y="92710"/>
                  </a:cubicBezTo>
                  <a:lnTo>
                    <a:pt x="32017342" y="4537945"/>
                  </a:lnTo>
                  <a:cubicBezTo>
                    <a:pt x="32018613" y="4590015"/>
                    <a:pt x="31976702" y="4631925"/>
                    <a:pt x="31925902" y="4631925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2082113" cy="4695425"/>
            </a:xfrm>
            <a:custGeom>
              <a:avLst/>
              <a:gdLst/>
              <a:ahLst/>
              <a:cxnLst/>
              <a:rect l="l" t="t" r="r" b="b"/>
              <a:pathLst>
                <a:path w="32082113" h="4695425">
                  <a:moveTo>
                    <a:pt x="31957652" y="59690"/>
                  </a:moveTo>
                  <a:cubicBezTo>
                    <a:pt x="31993213" y="59690"/>
                    <a:pt x="32022424" y="88900"/>
                    <a:pt x="32022424" y="124460"/>
                  </a:cubicBezTo>
                  <a:lnTo>
                    <a:pt x="32022424" y="4570966"/>
                  </a:lnTo>
                  <a:cubicBezTo>
                    <a:pt x="32022424" y="4606525"/>
                    <a:pt x="31993213" y="4635735"/>
                    <a:pt x="31957652" y="4635735"/>
                  </a:cubicBezTo>
                  <a:lnTo>
                    <a:pt x="124460" y="4635735"/>
                  </a:lnTo>
                  <a:cubicBezTo>
                    <a:pt x="88900" y="4635735"/>
                    <a:pt x="59690" y="4606525"/>
                    <a:pt x="59690" y="4570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957652" y="59690"/>
                  </a:lnTo>
                  <a:moveTo>
                    <a:pt x="319576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570966"/>
                  </a:lnTo>
                  <a:cubicBezTo>
                    <a:pt x="0" y="4639545"/>
                    <a:pt x="55880" y="4695425"/>
                    <a:pt x="124460" y="4695425"/>
                  </a:cubicBezTo>
                  <a:lnTo>
                    <a:pt x="31957652" y="4695425"/>
                  </a:lnTo>
                  <a:cubicBezTo>
                    <a:pt x="32026234" y="4695425"/>
                    <a:pt x="32082113" y="4639545"/>
                    <a:pt x="32082113" y="4570966"/>
                  </a:cubicBezTo>
                  <a:lnTo>
                    <a:pt x="32082113" y="124460"/>
                  </a:lnTo>
                  <a:cubicBezTo>
                    <a:pt x="32082113" y="55880"/>
                    <a:pt x="32026234" y="0"/>
                    <a:pt x="31957652" y="0"/>
                  </a:cubicBezTo>
                  <a:close/>
                </a:path>
              </a:pathLst>
            </a:custGeom>
            <a:solidFill>
              <a:srgbClr val="542A8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770919" y="838096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 u="sng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</a:t>
            </a: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 ili činjenica?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76983" y="3842273"/>
            <a:ext cx="9041591" cy="520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9509" lvl="1" indent="-259754" algn="just">
              <a:lnSpc>
                <a:spcPts val="3368"/>
              </a:lnSpc>
              <a:buFont typeface="Arial"/>
              <a:buChar char="•"/>
            </a:pP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možemo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govoriti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uzročno-posljedičnoj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vezi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algn="just">
              <a:lnSpc>
                <a:spcPts val="3368"/>
              </a:lnSpc>
            </a:pPr>
            <a:endParaRPr lang="en-US" sz="2406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9509" lvl="1" indent="-259754" algn="just">
              <a:lnSpc>
                <a:spcPts val="3368"/>
              </a:lnSpc>
              <a:buFont typeface="Arial"/>
              <a:buChar char="•"/>
            </a:pP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ljudi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složena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bića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često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je u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pitanju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više</a:t>
            </a:r>
            <a:r>
              <a:rPr lang="en-US" sz="2406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0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motiva</a:t>
            </a:r>
            <a:endParaRPr lang="en-US" sz="2406" b="1" dirty="0">
              <a:solidFill>
                <a:srgbClr val="000000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just">
              <a:lnSpc>
                <a:spcPts val="3368"/>
              </a:lnSpc>
            </a:pPr>
            <a:endParaRPr lang="en-US" sz="2406" b="1" dirty="0">
              <a:solidFill>
                <a:srgbClr val="000000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marL="519509" lvl="1" indent="-259754" algn="just">
              <a:lnSpc>
                <a:spcPts val="3368"/>
              </a:lnSpc>
              <a:buFont typeface="Arial"/>
              <a:buChar char="•"/>
            </a:pP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može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se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raditi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kombinaciji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osobina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njezinog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iskustva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okoline</a:t>
            </a:r>
            <a:endParaRPr lang="en-US" sz="2406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just">
              <a:lnSpc>
                <a:spcPts val="3368"/>
              </a:lnSpc>
            </a:pPr>
            <a:endParaRPr lang="en-US" sz="2406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9509" lvl="1" indent="-259754" algn="just">
              <a:lnSpc>
                <a:spcPts val="3368"/>
              </a:lnSpc>
              <a:buFont typeface="Arial"/>
              <a:buChar char="•"/>
            </a:pP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Motivi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suicidalnog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ponašanja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mogu</a:t>
            </a:r>
            <a:r>
              <a:rPr lang="en-US" sz="2406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0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biti</a:t>
            </a:r>
            <a:r>
              <a:rPr lang="en-US" sz="2406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406" b="1" dirty="0" err="1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različiti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može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biti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pokušaj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traženja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pomoći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bijeg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nepodnošljive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situacije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olakšanja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psihičke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boli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ili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olakšanje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teškoća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drugima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pokušaj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utjecaja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značajnu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osobu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dokaz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ljubavi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ili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dokaz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razočaranosti</a:t>
            </a:r>
            <a:r>
              <a:rPr lang="en-US" sz="240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u </a:t>
            </a:r>
            <a:r>
              <a:rPr lang="en-US" sz="240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život</a:t>
            </a:r>
            <a:endParaRPr lang="en-US" sz="2406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72684" y="2842410"/>
            <a:ext cx="2826068" cy="66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4"/>
              </a:lnSpc>
              <a:spcBef>
                <a:spcPct val="0"/>
              </a:spcBef>
            </a:pPr>
            <a:r>
              <a:rPr lang="en-US" sz="388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Istina je da: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58000" y="9614885"/>
            <a:ext cx="3108959" cy="25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3"/>
              </a:lnSpc>
              <a:spcBef>
                <a:spcPct val="0"/>
              </a:spcBef>
            </a:pPr>
            <a:r>
              <a:rPr lang="en-US" sz="151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(Omerbegović </a:t>
            </a:r>
            <a:r>
              <a:rPr lang="en-US" sz="1516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1516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Alispahić, 2020)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091" y="2376871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1188178" y="2865832"/>
            <a:ext cx="3229063" cy="5665023"/>
          </a:xfrm>
          <a:custGeom>
            <a:avLst/>
            <a:gdLst/>
            <a:ahLst/>
            <a:cxnLst/>
            <a:rect l="l" t="t" r="r" b="b"/>
            <a:pathLst>
              <a:path w="3229063" h="5665023">
                <a:moveTo>
                  <a:pt x="0" y="0"/>
                </a:moveTo>
                <a:lnTo>
                  <a:pt x="3229063" y="0"/>
                </a:lnTo>
                <a:lnTo>
                  <a:pt x="3229063" y="5665023"/>
                </a:lnTo>
                <a:lnTo>
                  <a:pt x="0" y="5665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7311" y="3150952"/>
            <a:ext cx="7064153" cy="332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01"/>
              </a:lnSpc>
              <a:spcBef>
                <a:spcPct val="0"/>
              </a:spcBef>
            </a:pP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2.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Razgovor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suicidu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određene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ljude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će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potaknuti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izvršenje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0919" y="838096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 ili činjenica?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486" y="2271087"/>
            <a:ext cx="8319529" cy="6642945"/>
            <a:chOff x="0" y="0"/>
            <a:chExt cx="14014464" cy="111902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3950964" cy="11126715"/>
            </a:xfrm>
            <a:custGeom>
              <a:avLst/>
              <a:gdLst/>
              <a:ahLst/>
              <a:cxnLst/>
              <a:rect l="l" t="t" r="r" b="b"/>
              <a:pathLst>
                <a:path w="13950964" h="11126715">
                  <a:moveTo>
                    <a:pt x="13858255" y="11126715"/>
                  </a:moveTo>
                  <a:lnTo>
                    <a:pt x="92710" y="11126715"/>
                  </a:lnTo>
                  <a:cubicBezTo>
                    <a:pt x="41910" y="11126715"/>
                    <a:pt x="0" y="11084805"/>
                    <a:pt x="0" y="110340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856985" y="0"/>
                  </a:lnTo>
                  <a:cubicBezTo>
                    <a:pt x="13907785" y="0"/>
                    <a:pt x="13949694" y="41910"/>
                    <a:pt x="13949694" y="92710"/>
                  </a:cubicBezTo>
                  <a:lnTo>
                    <a:pt x="13949694" y="11032735"/>
                  </a:lnTo>
                  <a:cubicBezTo>
                    <a:pt x="13950964" y="11084805"/>
                    <a:pt x="13909055" y="11126715"/>
                    <a:pt x="13858255" y="1112671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014464" cy="11190215"/>
            </a:xfrm>
            <a:custGeom>
              <a:avLst/>
              <a:gdLst/>
              <a:ahLst/>
              <a:cxnLst/>
              <a:rect l="l" t="t" r="r" b="b"/>
              <a:pathLst>
                <a:path w="14014464" h="11190215">
                  <a:moveTo>
                    <a:pt x="13890005" y="59690"/>
                  </a:moveTo>
                  <a:cubicBezTo>
                    <a:pt x="13925564" y="59690"/>
                    <a:pt x="13954775" y="88900"/>
                    <a:pt x="13954775" y="124460"/>
                  </a:cubicBezTo>
                  <a:lnTo>
                    <a:pt x="13954775" y="11065755"/>
                  </a:lnTo>
                  <a:cubicBezTo>
                    <a:pt x="13954775" y="11101315"/>
                    <a:pt x="13925564" y="11130525"/>
                    <a:pt x="13890005" y="11130525"/>
                  </a:cubicBezTo>
                  <a:lnTo>
                    <a:pt x="124460" y="11130525"/>
                  </a:lnTo>
                  <a:cubicBezTo>
                    <a:pt x="88900" y="11130525"/>
                    <a:pt x="59690" y="11101315"/>
                    <a:pt x="59690" y="110657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90005" y="59690"/>
                  </a:lnTo>
                  <a:moveTo>
                    <a:pt x="138900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65755"/>
                  </a:lnTo>
                  <a:cubicBezTo>
                    <a:pt x="0" y="11134335"/>
                    <a:pt x="55880" y="11190215"/>
                    <a:pt x="124460" y="11190215"/>
                  </a:cubicBezTo>
                  <a:lnTo>
                    <a:pt x="13890005" y="11190215"/>
                  </a:lnTo>
                  <a:cubicBezTo>
                    <a:pt x="13958585" y="11190215"/>
                    <a:pt x="14014464" y="11134335"/>
                    <a:pt x="14014464" y="11065755"/>
                  </a:cubicBezTo>
                  <a:lnTo>
                    <a:pt x="14014464" y="124460"/>
                  </a:lnTo>
                  <a:cubicBezTo>
                    <a:pt x="14014464" y="55880"/>
                    <a:pt x="13958585" y="0"/>
                    <a:pt x="13890005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55376" y="-192230"/>
            <a:ext cx="18398753" cy="2897951"/>
            <a:chOff x="0" y="0"/>
            <a:chExt cx="30993180" cy="488167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0929681" cy="4818175"/>
            </a:xfrm>
            <a:custGeom>
              <a:avLst/>
              <a:gdLst/>
              <a:ahLst/>
              <a:cxnLst/>
              <a:rect l="l" t="t" r="r" b="b"/>
              <a:pathLst>
                <a:path w="30929681" h="4818175">
                  <a:moveTo>
                    <a:pt x="30836970" y="4818175"/>
                  </a:moveTo>
                  <a:lnTo>
                    <a:pt x="92710" y="4818175"/>
                  </a:lnTo>
                  <a:cubicBezTo>
                    <a:pt x="41910" y="4818175"/>
                    <a:pt x="0" y="4776265"/>
                    <a:pt x="0" y="47254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0835699" y="0"/>
                  </a:lnTo>
                  <a:cubicBezTo>
                    <a:pt x="30886499" y="0"/>
                    <a:pt x="30928410" y="41910"/>
                    <a:pt x="30928410" y="92710"/>
                  </a:cubicBezTo>
                  <a:lnTo>
                    <a:pt x="30928410" y="4724195"/>
                  </a:lnTo>
                  <a:cubicBezTo>
                    <a:pt x="30929681" y="4776265"/>
                    <a:pt x="30887770" y="4818175"/>
                    <a:pt x="30836970" y="4818175"/>
                  </a:cubicBez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0993181" cy="4881675"/>
            </a:xfrm>
            <a:custGeom>
              <a:avLst/>
              <a:gdLst/>
              <a:ahLst/>
              <a:cxnLst/>
              <a:rect l="l" t="t" r="r" b="b"/>
              <a:pathLst>
                <a:path w="30993181" h="4881675">
                  <a:moveTo>
                    <a:pt x="30868720" y="59690"/>
                  </a:moveTo>
                  <a:cubicBezTo>
                    <a:pt x="30904281" y="59690"/>
                    <a:pt x="30933492" y="88900"/>
                    <a:pt x="30933492" y="124460"/>
                  </a:cubicBezTo>
                  <a:lnTo>
                    <a:pt x="30933492" y="4757215"/>
                  </a:lnTo>
                  <a:cubicBezTo>
                    <a:pt x="30933492" y="4792775"/>
                    <a:pt x="30904281" y="4821985"/>
                    <a:pt x="30868720" y="4821985"/>
                  </a:cubicBezTo>
                  <a:lnTo>
                    <a:pt x="124460" y="4821985"/>
                  </a:lnTo>
                  <a:cubicBezTo>
                    <a:pt x="88900" y="4821985"/>
                    <a:pt x="59690" y="4792775"/>
                    <a:pt x="59690" y="47572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868720" y="59690"/>
                  </a:lnTo>
                  <a:moveTo>
                    <a:pt x="30868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757215"/>
                  </a:lnTo>
                  <a:cubicBezTo>
                    <a:pt x="0" y="4825795"/>
                    <a:pt x="55880" y="4881675"/>
                    <a:pt x="124460" y="4881675"/>
                  </a:cubicBezTo>
                  <a:lnTo>
                    <a:pt x="30868720" y="4881675"/>
                  </a:lnTo>
                  <a:cubicBezTo>
                    <a:pt x="30937299" y="4881675"/>
                    <a:pt x="30993181" y="4825795"/>
                    <a:pt x="30993181" y="4757215"/>
                  </a:cubicBezTo>
                  <a:lnTo>
                    <a:pt x="30993181" y="124460"/>
                  </a:lnTo>
                  <a:cubicBezTo>
                    <a:pt x="30993181" y="55880"/>
                    <a:pt x="30937299" y="0"/>
                    <a:pt x="30868720" y="0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290753" y="8959850"/>
            <a:ext cx="18697372" cy="1474862"/>
            <a:chOff x="0" y="0"/>
            <a:chExt cx="32021606" cy="252588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1958105" cy="2462387"/>
            </a:xfrm>
            <a:custGeom>
              <a:avLst/>
              <a:gdLst/>
              <a:ahLst/>
              <a:cxnLst/>
              <a:rect l="l" t="t" r="r" b="b"/>
              <a:pathLst>
                <a:path w="31958105" h="2462387">
                  <a:moveTo>
                    <a:pt x="31865395" y="2462387"/>
                  </a:moveTo>
                  <a:lnTo>
                    <a:pt x="92710" y="2462387"/>
                  </a:lnTo>
                  <a:cubicBezTo>
                    <a:pt x="41910" y="2462387"/>
                    <a:pt x="0" y="2420477"/>
                    <a:pt x="0" y="23696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864126" y="0"/>
                  </a:lnTo>
                  <a:cubicBezTo>
                    <a:pt x="31914926" y="0"/>
                    <a:pt x="31956837" y="41910"/>
                    <a:pt x="31956837" y="92710"/>
                  </a:cubicBezTo>
                  <a:lnTo>
                    <a:pt x="31956837" y="2368407"/>
                  </a:lnTo>
                  <a:cubicBezTo>
                    <a:pt x="31958105" y="2420477"/>
                    <a:pt x="31916195" y="2462387"/>
                    <a:pt x="31865395" y="2462387"/>
                  </a:cubicBezTo>
                  <a:close/>
                </a:path>
              </a:pathLst>
            </a:custGeom>
            <a:solidFill>
              <a:srgbClr val="BADBF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021605" cy="2525887"/>
            </a:xfrm>
            <a:custGeom>
              <a:avLst/>
              <a:gdLst/>
              <a:ahLst/>
              <a:cxnLst/>
              <a:rect l="l" t="t" r="r" b="b"/>
              <a:pathLst>
                <a:path w="32021605" h="2525887">
                  <a:moveTo>
                    <a:pt x="31897145" y="59690"/>
                  </a:moveTo>
                  <a:cubicBezTo>
                    <a:pt x="31932705" y="59690"/>
                    <a:pt x="31961916" y="88900"/>
                    <a:pt x="31961916" y="124460"/>
                  </a:cubicBezTo>
                  <a:lnTo>
                    <a:pt x="31961916" y="2401427"/>
                  </a:lnTo>
                  <a:cubicBezTo>
                    <a:pt x="31961916" y="2436987"/>
                    <a:pt x="31932705" y="2466197"/>
                    <a:pt x="31897145" y="2466197"/>
                  </a:cubicBezTo>
                  <a:lnTo>
                    <a:pt x="124460" y="2466197"/>
                  </a:lnTo>
                  <a:cubicBezTo>
                    <a:pt x="88900" y="2466197"/>
                    <a:pt x="59690" y="2436987"/>
                    <a:pt x="59690" y="24014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897145" y="59690"/>
                  </a:lnTo>
                  <a:moveTo>
                    <a:pt x="318971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01427"/>
                  </a:lnTo>
                  <a:cubicBezTo>
                    <a:pt x="0" y="2470007"/>
                    <a:pt x="55880" y="2525887"/>
                    <a:pt x="124460" y="2525887"/>
                  </a:cubicBezTo>
                  <a:lnTo>
                    <a:pt x="31897145" y="2525887"/>
                  </a:lnTo>
                  <a:cubicBezTo>
                    <a:pt x="31965726" y="2525887"/>
                    <a:pt x="32021605" y="2470007"/>
                    <a:pt x="32021605" y="2401427"/>
                  </a:cubicBezTo>
                  <a:lnTo>
                    <a:pt x="32021605" y="124460"/>
                  </a:lnTo>
                  <a:cubicBezTo>
                    <a:pt x="32021605" y="55880"/>
                    <a:pt x="31965726" y="0"/>
                    <a:pt x="31897145" y="0"/>
                  </a:cubicBezTo>
                  <a:close/>
                </a:path>
              </a:pathLst>
            </a:custGeom>
            <a:solidFill>
              <a:srgbClr val="FEFEFC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647328" y="5432179"/>
            <a:ext cx="1841706" cy="3200962"/>
          </a:xfrm>
          <a:custGeom>
            <a:avLst/>
            <a:gdLst/>
            <a:ahLst/>
            <a:cxnLst/>
            <a:rect l="l" t="t" r="r" b="b"/>
            <a:pathLst>
              <a:path w="1841706" h="3200962">
                <a:moveTo>
                  <a:pt x="0" y="0"/>
                </a:moveTo>
                <a:lnTo>
                  <a:pt x="1841705" y="0"/>
                </a:lnTo>
                <a:lnTo>
                  <a:pt x="1841705" y="3200962"/>
                </a:lnTo>
                <a:lnTo>
                  <a:pt x="0" y="320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4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7279" y="2849998"/>
            <a:ext cx="7064153" cy="332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01"/>
              </a:lnSpc>
              <a:spcBef>
                <a:spcPct val="0"/>
              </a:spcBef>
            </a:pP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2.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Razgovor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suicidu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određene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ljude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će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potaknuti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izvršenje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715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suicida</a:t>
            </a:r>
            <a:r>
              <a:rPr lang="en-US" sz="4715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0919" y="838096"/>
            <a:ext cx="1704824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9"/>
              </a:lnSpc>
            </a:pPr>
            <a:r>
              <a:rPr lang="en-US" sz="6541" u="sng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Mit</a:t>
            </a:r>
            <a:r>
              <a:rPr lang="en-US" sz="6541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 ili činjenica?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672693" y="2825367"/>
            <a:ext cx="8477652" cy="6079561"/>
            <a:chOff x="0" y="-9525"/>
            <a:chExt cx="11303537" cy="810608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11303537" cy="733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38"/>
                </a:lnSpc>
                <a:spcBef>
                  <a:spcPct val="0"/>
                </a:spcBef>
              </a:pPr>
              <a:r>
                <a:rPr lang="en-US" sz="3615" i="1">
                  <a:solidFill>
                    <a:srgbClr val="000000"/>
                  </a:solidFill>
                  <a:latin typeface="Merriweather Italics"/>
                  <a:ea typeface="Merriweather Italics"/>
                  <a:cs typeface="Merriweather Italics"/>
                  <a:sym typeface="Merriweather Italics"/>
                </a:rPr>
                <a:t>Istina je da: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52543"/>
              <a:ext cx="11303537" cy="6544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5943" lvl="1" indent="-267971" algn="just">
                <a:lnSpc>
                  <a:spcPts val="3475"/>
                </a:lnSpc>
                <a:buFont typeface="Arial"/>
                <a:buChar char="•"/>
              </a:pP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klijent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to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doživljava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kao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dopuštenje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da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govori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o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onom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što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mu je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inače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strašno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ili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sramotno</a:t>
              </a:r>
              <a:endParaRPr lang="en-US" sz="2482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endParaRPr>
            </a:p>
            <a:p>
              <a:pPr algn="just">
                <a:lnSpc>
                  <a:spcPts val="3475"/>
                </a:lnSpc>
              </a:pPr>
              <a:endParaRPr lang="en-US" sz="2482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endParaRPr>
            </a:p>
            <a:p>
              <a:pPr marL="535943" lvl="1" indent="-267971" algn="just">
                <a:lnSpc>
                  <a:spcPts val="3475"/>
                </a:lnSpc>
                <a:buFont typeface="Arial"/>
                <a:buChar char="•"/>
              </a:pP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osoba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često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osjeća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olakšanje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zato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što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može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slobodno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govortiti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o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suicidalnim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mislima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namjerama</a:t>
              </a:r>
              <a:endParaRPr lang="en-US" sz="248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algn="just">
                <a:lnSpc>
                  <a:spcPts val="3475"/>
                </a:lnSpc>
              </a:pPr>
              <a:endParaRPr lang="en-US" sz="248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535943" lvl="1" indent="-267971" algn="just">
                <a:lnSpc>
                  <a:spcPts val="3475"/>
                </a:lnSpc>
                <a:buFont typeface="Arial"/>
                <a:buChar char="•"/>
              </a:pP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dovodi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do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azmatranja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alternativnih</a:t>
              </a:r>
              <a:r>
                <a:rPr lang="en-US" sz="2482" b="1" dirty="0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 </a:t>
              </a:r>
              <a:r>
                <a:rPr lang="en-US" sz="2482" b="1" dirty="0" err="1">
                  <a:solidFill>
                    <a:srgbClr val="000000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rješenja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koja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mogu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pomoći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osobi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da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racionalnije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razmišlja</a:t>
              </a:r>
              <a:endParaRPr lang="en-US" sz="248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algn="just">
                <a:lnSpc>
                  <a:spcPts val="3475"/>
                </a:lnSpc>
              </a:pPr>
              <a:endParaRPr lang="en-US" sz="248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535943" lvl="1" indent="-267971" algn="just">
                <a:lnSpc>
                  <a:spcPts val="3475"/>
                </a:lnSpc>
                <a:buFont typeface="Arial"/>
                <a:buChar char="•"/>
              </a:pP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pomaže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u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sprječavanju</a:t>
              </a:r>
              <a:r>
                <a:rPr lang="en-US" sz="2482" dirty="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482" dirty="0" err="1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suicida</a:t>
              </a:r>
              <a:endParaRPr lang="en-US" sz="248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295332" y="9865439"/>
            <a:ext cx="475472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(Arambašić, 2005, Omerbegović </a:t>
            </a:r>
            <a:r>
              <a:rPr lang="en-US" sz="150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Alispahić, 2020),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1422</Words>
  <Application>Microsoft Office PowerPoint</Application>
  <PresentationFormat>Custom</PresentationFormat>
  <Paragraphs>195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Roboto</vt:lpstr>
      <vt:lpstr>Calibri</vt:lpstr>
      <vt:lpstr>Merriweather Bold</vt:lpstr>
      <vt:lpstr>Corben</vt:lpstr>
      <vt:lpstr>Merriweather</vt:lpstr>
      <vt:lpstr>Merriweather Italics</vt:lpstr>
      <vt:lpstr>Arial</vt:lpstr>
      <vt:lpstr>Codec Pro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Mitovi o suicidu</dc:title>
  <dc:creator>Natali</dc:creator>
  <cp:lastModifiedBy>hubikotvr@outlook.com</cp:lastModifiedBy>
  <cp:revision>17</cp:revision>
  <dcterms:created xsi:type="dcterms:W3CDTF">2006-08-16T00:00:00Z</dcterms:created>
  <dcterms:modified xsi:type="dcterms:W3CDTF">2025-05-22T13:22:03Z</dcterms:modified>
  <dc:identifier>DAE9wVYc0qg</dc:identifier>
</cp:coreProperties>
</file>