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5D61036-33A4-4F73-AFF5-0333A493B9A8}">
  <a:tblStyle styleId="{85D61036-33A4-4F73-AFF5-0333A493B9A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0E4E08E-91AF-47C1-A44B-8A15D7EE5895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75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a221b59d2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a221b59d2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5a221b59d2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5a221b59d2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5a221b59d2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5a221b59d2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5a221b59d2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5a221b59d2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a221b59d2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5a221b59d2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5a221b59d2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5a221b59d2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5a221b59d2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5a221b59d2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360eaf2e5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360eaf2e5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360eaf2e5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360eaf2e5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5a221b59d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5a221b59d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5a221b59d2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5a221b59d2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5a221b59d2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5a221b59d2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a221b59d2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5a221b59d2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a221b59d2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a221b59d2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a221b59d2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a221b59d2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Planiranje aktivnosti</a:t>
            </a:r>
            <a:br>
              <a:rPr lang="en"/>
            </a:br>
            <a:r>
              <a:rPr lang="en" sz="2400"/>
              <a:t>Prema: Cognitive Behavior Therapy, Basics and Beyond, Third edition; Judith S. Beck</a:t>
            </a:r>
            <a:endParaRPr sz="240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Trpimir Matoković, grupa F 2024. godina</a:t>
            </a:r>
            <a:endParaRPr sz="2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Tablica aktivnosti</a:t>
            </a:r>
            <a:endParaRPr/>
          </a:p>
        </p:txBody>
      </p:sp>
      <p:graphicFrame>
        <p:nvGraphicFramePr>
          <p:cNvPr id="132" name="Google Shape;132;p22"/>
          <p:cNvGraphicFramePr/>
          <p:nvPr/>
        </p:nvGraphicFramePr>
        <p:xfrm>
          <a:off x="1363900" y="1017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{85D61036-33A4-4F73-AFF5-0333A493B9A8}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8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88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8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PON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UTO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SRI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ČET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PET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SUB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NED</a:t>
                      </a: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6:00-10:00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Spavanje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10:00-11:00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tuširanje/odijevanje (3)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11:00-12:00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Doručak, pospremanje suđa (3)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12:00-13:00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TV/igrice/računalo (2)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13:00-14:00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TV/igrice/računalo (2)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14:00-15:00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Drijemanje (3)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15:00-16:00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Ručak, suđe (3)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16:00-17:00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Telefonski razgovor s prijateljicom (6)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Veš (4)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17:00-18:00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Šetnja (5)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…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…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Planiranje aktivnosti</a:t>
            </a:r>
            <a:endParaRPr/>
          </a:p>
        </p:txBody>
      </p:sp>
      <p:sp>
        <p:nvSpPr>
          <p:cNvPr id="138" name="Google Shape;138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 temelju prikupljenih podataka iz tablice aktivnosti planiraju se buduće aktivnosti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Planirane aktivnosti spadaju u jednu od četiri kategorije:</a:t>
            </a:r>
            <a:br>
              <a:rPr lang="en"/>
            </a:br>
            <a:r>
              <a:rPr lang="en"/>
              <a:t>1. Briga o samom sebi</a:t>
            </a:r>
            <a:br>
              <a:rPr lang="en"/>
            </a:br>
            <a:r>
              <a:rPr lang="en"/>
              <a:t>2. Povezivanje s drugima</a:t>
            </a:r>
            <a:br>
              <a:rPr lang="en"/>
            </a:br>
            <a:r>
              <a:rPr lang="en"/>
              <a:t>3. Uređivanje doma</a:t>
            </a:r>
            <a:br>
              <a:rPr lang="en"/>
            </a:br>
            <a:r>
              <a:rPr lang="en"/>
              <a:t>4. Zabava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Moguće je da aktivacija ne će odmah doprinijeti poboljšanju raspoloženja, to je važno naglasiti pacijentu i ustrajati na aktivaciji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Planiranje aktivnosti</a:t>
            </a:r>
            <a:endParaRPr/>
          </a:p>
        </p:txBody>
      </p:sp>
      <p:sp>
        <p:nvSpPr>
          <p:cNvPr id="144" name="Google Shape;144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3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Aspiracije pacijenta pomažu pri odabiru aktivnosti u planiranju te motiviraju pacijenta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Lista željenih i neželjenih aktivnosti može se staviti u tablicu koja se koristi u daljnjem planiranju</a:t>
            </a:r>
            <a:endParaRPr/>
          </a:p>
        </p:txBody>
      </p:sp>
      <p:graphicFrame>
        <p:nvGraphicFramePr>
          <p:cNvPr id="145" name="Google Shape;145;p24"/>
          <p:cNvGraphicFramePr/>
          <p:nvPr/>
        </p:nvGraphicFramePr>
        <p:xfrm>
          <a:off x="952500" y="2639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{F0E4E08E-91AF-47C1-A44B-8A15D7EE5895}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Aktivnosti od kojih se osjećam bolje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Aktivnosti od kojih se osjećam gore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Sastajanje s prijateljima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Pečenje  kolača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Gledanje fotografija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Biti u čistom stanu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Telefonski razgovarati s najboljom prijateljicom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Planirati putovanje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Ostajanje u krevetu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Duga drijemanja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Predugo gledanje TVa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Telefonski razgovor s majkom dok je majka ljuta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Ruminiranje o prošlosti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Pretjerano pijenje alkohola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Slušanje tužne glazbe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Planiranje aktivnosti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Važno je imati ravnotežu između četiri kategorije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 temelju aspiracija preporuča se birati aktivnosti koje će pacijent vjerojatnije učiniti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Pri osvrtu na akcijski plan važno je pomoći pacijentima da izvuku zaključke iz proživljenih iskustava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Pacijentima koji imaju problematična ponašanja ili navike bilježenje svih aktivnosti može pomoći identificirati okolnosti u kojima dolazi do neželjenih ponašanja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Korištenje tablice aktivnosti</a:t>
            </a:r>
            <a:endParaRPr/>
          </a:p>
        </p:txBody>
      </p:sp>
      <p:sp>
        <p:nvSpPr>
          <p:cNvPr id="157" name="Google Shape;157;p26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401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Plan aktivnosti raditi u suradnji s pacijentom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 plan/tablicu aktivnosti dobro je staviti i listu aspiracija kako bi se pacijent više motivirao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Uzeti u obzir da na početku plan aktivnosti treba biti poštedan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Kod pacijenata s težom slikom važno je uključiti i periode inaktivnosti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Važno je da pacijent pažnju fokusira na trenutnu aktivnost, ukoliko se jave ruminacije ili opsesivne misli može se koristiti mindfulness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Skeptičan pacijent</a:t>
            </a:r>
            <a:endParaRPr/>
          </a:p>
        </p:txBody>
      </p:sp>
      <p:sp>
        <p:nvSpPr>
          <p:cNvPr id="163" name="Google Shape;163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Može se predložiti da pacijent pokuša predvidjeti nivo ugode/kompetentosti/raspoloženja prije aktivnosti te da predviđeni nivo usporedi s zabilježenim nakon aktivnosti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Ako primjeti da se vrijednosti ne podudaraju vjerojatno će biti motiviraniji za zadatak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Ukoliko se vrijednosti podudaraju važno je konceptualizirati problem i učiniti ‘problem solving’ kako bi se doskočilo mislima koje odmažu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Sažeto</a:t>
            </a:r>
            <a:endParaRPr/>
          </a:p>
        </p:txBody>
      </p:sp>
      <p:sp>
        <p:nvSpPr>
          <p:cNvPr id="169" name="Google Shape;169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Planiranje aktivnosti je temeljna tehnika za većinu pacijenata s depresijom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Pacijentima pomaže psihoedukacija uz ponudu odgovora na ponuđene automatske misli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Pacijenta s depresijom važno je podsjetiti na njihove aspiracije i ponuditi vodstvo pri biranju i planiranju aktivnosti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Dobro je pružiti upute kako da se bolje fokusiraju na aktualnu aktivnost te kako da vrate fokus ako um odluta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Terapeut treba </a:t>
            </a:r>
            <a:r>
              <a:rPr lang="en" u="sng"/>
              <a:t>nježno</a:t>
            </a:r>
            <a:r>
              <a:rPr lang="en"/>
              <a:t> ustrajati u pomaganju pacijentima da postanu aktivniji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Neaktivni pacijenti imaju koristi od stvaranja rasporeda te pridržavanja rasporedu jer se tako aktiviraju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Pacijenti koji su skeptični prema planiranju aktivnosti mogu imati koristi od bihevioralnih eksperimenata u kojima testiraju svoja uvjerenja i provjeravaju točnost vlastitih automatskih misli tako da uspoređuju predviđanja s realitetom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Zašto je planiranje aktivnosti važno?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Većina depresivnih pacijenata izbjegava neke aktivnosti u kojima su prije uživali, povezivali se s drugima, imali osjećaj kontrole ili postignuća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Često se pojačavaju maladaptivna ponašanja poput ležanja u krevetu, gledanja televizije, igranja video igara, provođenje vremena na društvenim mrežama ili internetu koja održavaju ili pojačavaju depresiju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Pacijenti vjeruju kako je nemoguće promijeniti kako se osjećaju te je aktivacija pacijenata osnova tretmana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Uz pomoć aktivacije dolazi do poboljšanja raspoloženja i promjene mišljenja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Konceptualizacija inaktivnosti</a:t>
            </a:r>
            <a:endParaRPr/>
          </a:p>
        </p:txBody>
      </p:sp>
      <p:sp>
        <p:nvSpPr>
          <p:cNvPr id="67" name="Google Shape;67;p15"/>
          <p:cNvSpPr txBox="1"/>
          <p:nvPr/>
        </p:nvSpPr>
        <p:spPr>
          <a:xfrm>
            <a:off x="148125" y="2162250"/>
            <a:ext cx="2379900" cy="81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</a:rPr>
              <a:t>Situacija:</a:t>
            </a:r>
            <a:endParaRPr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Razmišljanje o započinjanju aktivnosti.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2910300" y="1813800"/>
            <a:ext cx="3323400" cy="1515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chemeClr val="dk2"/>
                </a:solidFill>
              </a:rPr>
              <a:t>(Uobičajene) Automatske misli:</a:t>
            </a:r>
            <a:r>
              <a:rPr lang="en" sz="1300">
                <a:solidFill>
                  <a:schemeClr val="dk2"/>
                </a:solidFill>
              </a:rPr>
              <a:t/>
            </a:r>
            <a:br>
              <a:rPr lang="en" sz="1300">
                <a:solidFill>
                  <a:schemeClr val="dk2"/>
                </a:solidFill>
              </a:rPr>
            </a:br>
            <a:r>
              <a:rPr lang="en" sz="1300">
                <a:solidFill>
                  <a:schemeClr val="dk2"/>
                </a:solidFill>
              </a:rPr>
              <a:t>“Preumoran sam.”</a:t>
            </a:r>
            <a:endParaRPr sz="1300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</a:rPr>
              <a:t>“Ne ću to moći.”</a:t>
            </a:r>
            <a:br>
              <a:rPr lang="en" sz="1300">
                <a:solidFill>
                  <a:schemeClr val="dk2"/>
                </a:solidFill>
              </a:rPr>
            </a:br>
            <a:r>
              <a:rPr lang="en" sz="1300">
                <a:solidFill>
                  <a:schemeClr val="dk2"/>
                </a:solidFill>
              </a:rPr>
              <a:t>“U aktivnosti ne ću uživati.”</a:t>
            </a:r>
            <a:endParaRPr sz="1300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</a:rPr>
              <a:t>“Prijatelji se ne će htjeti sa mnom družiti.”</a:t>
            </a:r>
            <a:endParaRPr sz="1300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</a:rPr>
              <a:t>“Od ničega se ne ću bolje osjećati”.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6771300" y="1343250"/>
            <a:ext cx="2061000" cy="81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</a:rPr>
              <a:t>(Uobičajene) Emocije:</a:t>
            </a:r>
            <a:endParaRPr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Tuga, bespomoćnost, anksioznost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6615975" y="2981250"/>
            <a:ext cx="2379900" cy="572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</a:rPr>
              <a:t>(Uobičajeno) Ponašanje:</a:t>
            </a:r>
            <a:endParaRPr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Ostati neaktivan</a:t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71" name="Google Shape;71;p15"/>
          <p:cNvCxnSpPr>
            <a:stCxn id="67" idx="3"/>
            <a:endCxn id="68" idx="1"/>
          </p:cNvCxnSpPr>
          <p:nvPr/>
        </p:nvCxnSpPr>
        <p:spPr>
          <a:xfrm>
            <a:off x="2528025" y="2571750"/>
            <a:ext cx="382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" name="Google Shape;72;p15"/>
          <p:cNvCxnSpPr>
            <a:stCxn id="68" idx="3"/>
            <a:endCxn id="69" idx="1"/>
          </p:cNvCxnSpPr>
          <p:nvPr/>
        </p:nvCxnSpPr>
        <p:spPr>
          <a:xfrm rot="10800000" flipH="1">
            <a:off x="6233700" y="1752750"/>
            <a:ext cx="537600" cy="819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" name="Google Shape;73;p15"/>
          <p:cNvCxnSpPr>
            <a:stCxn id="68" idx="3"/>
            <a:endCxn id="70" idx="1"/>
          </p:cNvCxnSpPr>
          <p:nvPr/>
        </p:nvCxnSpPr>
        <p:spPr>
          <a:xfrm>
            <a:off x="6233700" y="2571750"/>
            <a:ext cx="382200" cy="696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Konceptualizacija inaktivnosti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6"/>
          <p:cNvSpPr txBox="1"/>
          <p:nvPr/>
        </p:nvSpPr>
        <p:spPr>
          <a:xfrm>
            <a:off x="3261450" y="1234350"/>
            <a:ext cx="2340300" cy="778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</a:rPr>
              <a:t>Ponašanje/Situacija:</a:t>
            </a:r>
            <a:endParaRPr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Inaktivnost/Prepoznavanje inaktivnosti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5601750" y="3391300"/>
            <a:ext cx="1862100" cy="572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</a:rPr>
              <a:t>Negativne misli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1680150" y="3217000"/>
            <a:ext cx="1581300" cy="778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</a:rPr>
              <a:t>Depresivno raspoloženje</a:t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82" name="Google Shape;82;p16"/>
          <p:cNvCxnSpPr>
            <a:stCxn id="79" idx="3"/>
            <a:endCxn id="80" idx="0"/>
          </p:cNvCxnSpPr>
          <p:nvPr/>
        </p:nvCxnSpPr>
        <p:spPr>
          <a:xfrm>
            <a:off x="5601750" y="1623750"/>
            <a:ext cx="931200" cy="1767600"/>
          </a:xfrm>
          <a:prstGeom prst="curved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3" name="Google Shape;83;p16"/>
          <p:cNvCxnSpPr>
            <a:stCxn id="81" idx="0"/>
            <a:endCxn id="79" idx="1"/>
          </p:cNvCxnSpPr>
          <p:nvPr/>
        </p:nvCxnSpPr>
        <p:spPr>
          <a:xfrm rot="-5400000">
            <a:off x="2069550" y="2024950"/>
            <a:ext cx="1593300" cy="790800"/>
          </a:xfrm>
          <a:prstGeom prst="curved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4" name="Google Shape;84;p16"/>
          <p:cNvCxnSpPr>
            <a:stCxn id="80" idx="2"/>
            <a:endCxn id="81" idx="2"/>
          </p:cNvCxnSpPr>
          <p:nvPr/>
        </p:nvCxnSpPr>
        <p:spPr>
          <a:xfrm rot="5400000">
            <a:off x="4485900" y="1948900"/>
            <a:ext cx="31800" cy="4062000"/>
          </a:xfrm>
          <a:prstGeom prst="curvedConnector3">
            <a:avLst>
              <a:gd name="adj1" fmla="val 253301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Konceptualizacija inaktivnosti</a:t>
            </a:r>
            <a:endParaRPr/>
          </a:p>
        </p:txBody>
      </p:sp>
      <p:sp>
        <p:nvSpPr>
          <p:cNvPr id="90" name="Google Shape;90;p17"/>
          <p:cNvSpPr txBox="1"/>
          <p:nvPr/>
        </p:nvSpPr>
        <p:spPr>
          <a:xfrm>
            <a:off x="3169800" y="1234350"/>
            <a:ext cx="2538000" cy="778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</a:rPr>
              <a:t>Ponašanje/Situacija:</a:t>
            </a:r>
            <a:endParaRPr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Pojačana aktivnost/Spoznaja o pojačanoj aktivnosti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5888125" y="3391350"/>
            <a:ext cx="1862100" cy="572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</a:rPr>
              <a:t>Pozitivne misli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1413525" y="3217000"/>
            <a:ext cx="1581300" cy="778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</a:rPr>
              <a:t>Pozitivan pogled na budućnost</a:t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93" name="Google Shape;93;p17"/>
          <p:cNvCxnSpPr>
            <a:stCxn id="90" idx="3"/>
            <a:endCxn id="91" idx="0"/>
          </p:cNvCxnSpPr>
          <p:nvPr/>
        </p:nvCxnSpPr>
        <p:spPr>
          <a:xfrm>
            <a:off x="5707800" y="1623750"/>
            <a:ext cx="1111500" cy="1767600"/>
          </a:xfrm>
          <a:prstGeom prst="curved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" name="Google Shape;94;p17"/>
          <p:cNvCxnSpPr>
            <a:stCxn id="92" idx="0"/>
            <a:endCxn id="90" idx="1"/>
          </p:cNvCxnSpPr>
          <p:nvPr/>
        </p:nvCxnSpPr>
        <p:spPr>
          <a:xfrm rot="-5400000">
            <a:off x="1890375" y="1937500"/>
            <a:ext cx="1593300" cy="965700"/>
          </a:xfrm>
          <a:prstGeom prst="curved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" name="Google Shape;95;p17"/>
          <p:cNvCxnSpPr>
            <a:stCxn id="91" idx="2"/>
            <a:endCxn id="92" idx="2"/>
          </p:cNvCxnSpPr>
          <p:nvPr/>
        </p:nvCxnSpPr>
        <p:spPr>
          <a:xfrm rot="5400000">
            <a:off x="4495825" y="1672500"/>
            <a:ext cx="31800" cy="4614900"/>
          </a:xfrm>
          <a:prstGeom prst="curvedConnector3">
            <a:avLst>
              <a:gd name="adj1" fmla="val 268812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/>
        </p:nvSpPr>
        <p:spPr>
          <a:xfrm>
            <a:off x="2910300" y="1813800"/>
            <a:ext cx="3323400" cy="17403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</a:rPr>
              <a:t>(Uobičajene) Automatske misli:</a:t>
            </a:r>
            <a:r>
              <a:rPr lang="en">
                <a:solidFill>
                  <a:schemeClr val="dk2"/>
                </a:solidFill>
              </a:rPr>
              <a:t/>
            </a:r>
            <a:br>
              <a:rPr lang="en">
                <a:solidFill>
                  <a:schemeClr val="dk2"/>
                </a:solidFill>
              </a:rPr>
            </a:br>
            <a:r>
              <a:rPr lang="en">
                <a:solidFill>
                  <a:schemeClr val="dk2"/>
                </a:solidFill>
              </a:rPr>
              <a:t>“Ovo nema smisla.”</a:t>
            </a:r>
            <a:endParaRPr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“Ide mi jako loše”</a:t>
            </a:r>
            <a:br>
              <a:rPr lang="en">
                <a:solidFill>
                  <a:schemeClr val="dk2"/>
                </a:solidFill>
              </a:rPr>
            </a:br>
            <a:r>
              <a:rPr lang="en">
                <a:solidFill>
                  <a:schemeClr val="dk2"/>
                </a:solidFill>
              </a:rPr>
              <a:t>“Ovo sam trebao učiniti davno.”</a:t>
            </a:r>
            <a:endParaRPr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“Toliko toga još treba učiniti”</a:t>
            </a:r>
            <a:endParaRPr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“Ne ide mi jednako dobro kao prije”.</a:t>
            </a:r>
            <a:endParaRPr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“Ova aktivnost je prije bila zabavnija.”</a:t>
            </a:r>
            <a:endParaRPr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“Ne zaslužujem ovo raditi.”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01" name="Google Shape;10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Konceptualizacija manjka kontrole ili ugode</a:t>
            </a:r>
            <a:endParaRPr/>
          </a:p>
        </p:txBody>
      </p:sp>
      <p:sp>
        <p:nvSpPr>
          <p:cNvPr id="102" name="Google Shape;102;p18"/>
          <p:cNvSpPr txBox="1"/>
          <p:nvPr/>
        </p:nvSpPr>
        <p:spPr>
          <a:xfrm>
            <a:off x="148125" y="2274450"/>
            <a:ext cx="2379900" cy="81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</a:rPr>
              <a:t>Situacija:</a:t>
            </a:r>
            <a:endParaRPr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Bavljenje nekom aktivnošću.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6771300" y="2172450"/>
            <a:ext cx="2061000" cy="987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</a:rPr>
              <a:t>(Uobičajene) Emocije:</a:t>
            </a:r>
            <a:endParaRPr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Tuga, bespomoćnost, anksioznost, ljutnja usmjerena prema sebi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3206850" y="4195950"/>
            <a:ext cx="2730300" cy="741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</a:rPr>
              <a:t>(Uobičajeno) Ponašanje:</a:t>
            </a:r>
            <a:endParaRPr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Prestajanje s aktivnosti. Ne ponavljanje aktivnosti u buduće.</a:t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105" name="Google Shape;105;p18"/>
          <p:cNvCxnSpPr>
            <a:stCxn id="102" idx="3"/>
            <a:endCxn id="100" idx="1"/>
          </p:cNvCxnSpPr>
          <p:nvPr/>
        </p:nvCxnSpPr>
        <p:spPr>
          <a:xfrm>
            <a:off x="2528025" y="2683950"/>
            <a:ext cx="382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" name="Google Shape;106;p18"/>
          <p:cNvCxnSpPr>
            <a:stCxn id="100" idx="3"/>
            <a:endCxn id="103" idx="1"/>
          </p:cNvCxnSpPr>
          <p:nvPr/>
        </p:nvCxnSpPr>
        <p:spPr>
          <a:xfrm rot="10800000" flipH="1">
            <a:off x="6233700" y="2666250"/>
            <a:ext cx="537600" cy="17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" name="Google Shape;107;p18"/>
          <p:cNvCxnSpPr>
            <a:stCxn id="103" idx="2"/>
            <a:endCxn id="104" idx="0"/>
          </p:cNvCxnSpPr>
          <p:nvPr/>
        </p:nvCxnSpPr>
        <p:spPr>
          <a:xfrm flipH="1">
            <a:off x="4572000" y="3160050"/>
            <a:ext cx="3229800" cy="1035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Pisanje tablice aktivnosti</a:t>
            </a:r>
            <a:endParaRPr/>
          </a:p>
        </p:txBody>
      </p:sp>
      <p:sp>
        <p:nvSpPr>
          <p:cNvPr id="113" name="Google Shape;11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21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Većina depresivnih pacijenata promjeni svoje svakodnevne aktivnosti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Kako bi se prikupile informacije o trenutnim aktivnostima i lakše vodilo pacijenta u budućem planiranju aktivnosti neki terapeuti zatraže pacijente da ispune tablicu aktivnosti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 tablici aktivnosti pacijent bilježi aktivnost, trajanje iste te na skali od 0-10 rangira kontrola/kompetencija ili ugoda u navedenoj aktivnosti, umjesto ugode/kontrole/kompetentnosti može se bilježiti i opće raspoloženje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Ukoliko pacijent nije sklon ispunjavanju tablice željene informacije mogu se skupiti na način da pacijent opiše svoj dan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Rangiranje aktivnosti</a:t>
            </a:r>
            <a:endParaRPr/>
          </a:p>
        </p:txBody>
      </p:sp>
      <p:sp>
        <p:nvSpPr>
          <p:cNvPr id="119" name="Google Shape;119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Za lakše rangiranje aktivnosti dobro je napraviti baždarnu tablicu u kojoj pacijent navede situacije u kojima se brojevi 0, 5 i 10 vezuju uz situacije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Depresivan pacijent često negativno promatra vlastita sjećanja, rangiranje aktivnosti odmah nakon što je nešto učinio omogućuje pacijentu da uoči kako nije sve tako ‘crno’ kako bi mu se moglo činiti u sjećanju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Rangiranje aktivnosti također pomaže pri planiranju budućih aktivnosti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Kod pacijenata koji su averzivni prema skalama ne treba inzistirati na rangiranju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Rangiranje aktivnosti</a:t>
            </a:r>
            <a:endParaRPr/>
          </a:p>
        </p:txBody>
      </p:sp>
      <p:graphicFrame>
        <p:nvGraphicFramePr>
          <p:cNvPr id="125" name="Google Shape;125;p21"/>
          <p:cNvGraphicFramePr/>
          <p:nvPr/>
        </p:nvGraphicFramePr>
        <p:xfrm>
          <a:off x="112900" y="1974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{85D61036-33A4-4F73-AFF5-0333A493B9A8}</a:tableStyleId>
              </a:tblPr>
              <a:tblGrid>
                <a:gridCol w="59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8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Ugoda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kontrola/kompetencija</a:t>
                      </a: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Svađanje s partnerom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Razmišljanje o dugovima</a:t>
                      </a: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5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Gledanje sporta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Grabljanje lišća</a:t>
                      </a: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10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Promaknuće na poslu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Završavanje utrke od 5km</a:t>
                      </a: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6" name="Google Shape;126;p21"/>
          <p:cNvGraphicFramePr/>
          <p:nvPr/>
        </p:nvGraphicFramePr>
        <p:xfrm>
          <a:off x="4782325" y="1974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{85D61036-33A4-4F73-AFF5-0333A493B9A8}</a:tableStyleId>
              </a:tblPr>
              <a:tblGrid>
                <a:gridCol w="59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8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 grid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Općenita skala</a:t>
                      </a:r>
                      <a:endParaRPr sz="1100"/>
                    </a:p>
                  </a:txBody>
                  <a:tcPr marL="63500" marR="63500" marT="63500" marB="635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Jako depredivan/uzrujan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Prekid s parterom</a:t>
                      </a: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5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Neutralno raspoloženje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Obavljanje obaveza</a:t>
                      </a: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10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Odlično raspoloženje</a:t>
                      </a: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Odlazak na utakmicu</a:t>
                      </a:r>
                      <a:endParaRPr sz="11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867</Words>
  <Application>Microsoft Office PowerPoint</Application>
  <PresentationFormat>On-screen Show (16:9)</PresentationFormat>
  <Paragraphs>147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Simple Light</vt:lpstr>
      <vt:lpstr>Planiranje aktivnosti Prema: Cognitive Behavior Therapy, Basics and Beyond, Third edition; Judith S. Beck</vt:lpstr>
      <vt:lpstr>Zašto je planiranje aktivnosti važno?</vt:lpstr>
      <vt:lpstr>Konceptualizacija inaktivnosti</vt:lpstr>
      <vt:lpstr>Konceptualizacija inaktivnosti </vt:lpstr>
      <vt:lpstr>Konceptualizacija inaktivnosti</vt:lpstr>
      <vt:lpstr>Konceptualizacija manjka kontrole ili ugode</vt:lpstr>
      <vt:lpstr>Pisanje tablice aktivnosti</vt:lpstr>
      <vt:lpstr>Rangiranje aktivnosti</vt:lpstr>
      <vt:lpstr>Rangiranje aktivnosti</vt:lpstr>
      <vt:lpstr>Tablica aktivnosti</vt:lpstr>
      <vt:lpstr>Planiranje aktivnosti</vt:lpstr>
      <vt:lpstr>Planiranje aktivnosti</vt:lpstr>
      <vt:lpstr>Planiranje aktivnosti </vt:lpstr>
      <vt:lpstr>Korištenje tablice aktivnosti</vt:lpstr>
      <vt:lpstr>Skeptičan pacijent</vt:lpstr>
      <vt:lpstr>Sažeto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Planiranje aktivnosti Prema: Cognitive Behavior Therapy, Basics and Beyond, Third edition; Judith S. Beck</dc:title>
  <dc:creator>hubik</dc:creator>
  <cp:lastModifiedBy>hubikotvr@outlook.com</cp:lastModifiedBy>
  <cp:revision>1</cp:revision>
  <dcterms:modified xsi:type="dcterms:W3CDTF">2025-05-23T10:36:55Z</dcterms:modified>
</cp:coreProperties>
</file>