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8" r:id="rId1"/>
    <p:sldMasterId id="2147483679" r:id="rId2"/>
  </p:sldMasterIdLst>
  <p:notesMasterIdLst>
    <p:notesMasterId r:id="rId13"/>
  </p:notesMasterIdLst>
  <p:handoutMasterIdLst>
    <p:handoutMasterId r:id="rId14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5" d="100"/>
          <a:sy n="135" d="100"/>
        </p:scale>
        <p:origin x="126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10.5.2025.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0E6EB4-6D86-4A23-9B14-86C603EE8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93983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8600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hdr="0" ftr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39dcbf4ee9_0_693:notes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502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/>
              <a:t>Kognitivni model: </a:t>
            </a:r>
            <a:r>
              <a:rPr lang="hr">
                <a:solidFill>
                  <a:schemeClr val="dk1"/>
                </a:solidFill>
              </a:rPr>
              <a:t>MISLI - EMOCIJE - PONAŠANJE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>
                <a:solidFill>
                  <a:schemeClr val="dk1"/>
                </a:solidFill>
              </a:rPr>
              <a:t>Ponašanja i emocije su pod utjecajem percepcije situacije/događaja.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>
                <a:solidFill>
                  <a:schemeClr val="dk1"/>
                </a:solidFill>
              </a:rPr>
              <a:t>Ako promijenimo jedan faktor u ovom trokutu to utječe i na ostale faktore. 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27" name="Google Shape;127;g339dcbf4ee9_0_6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339ca5539fa_2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" name="Google Shape;239;g339ca5539fa_2_32:notes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39dcbf4ee9_0_996:notes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502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g339dcbf4ee9_0_9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39dcbf4ee9_0_1081:notes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502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/>
              <a:t>Na pitanje “Kako si?” ljudi uglavnom odgovaraju s “Dobro sam” “Okej” “Super” “Onako”. Kako bi u terapiji postigli što bolje rezultate bitno je prepoznati i definirati emocije. </a:t>
            </a:r>
            <a:endParaRPr/>
          </a:p>
        </p:txBody>
      </p:sp>
      <p:sp>
        <p:nvSpPr>
          <p:cNvPr id="154" name="Google Shape;154;g339dcbf4ee9_0_10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39dcbf4ee9_0_1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39dcbf4ee9_0_1102:notes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/>
              <a:t>Emocionalni rječnik/kolo emocija.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r">
                <a:solidFill>
                  <a:schemeClr val="dk1"/>
                </a:solidFill>
              </a:rPr>
              <a:t>Jedan od ciljeva terapije je pomoći klijentima da se osjećaju bolje smanjenjem neugodnih emocija i povećanjem pozitivnih emocija. </a:t>
            </a:r>
            <a:br>
              <a:rPr lang="hr">
                <a:solidFill>
                  <a:schemeClr val="dk1"/>
                </a:solidFill>
              </a:rPr>
            </a:br>
            <a:r>
              <a:rPr lang="hr">
                <a:solidFill>
                  <a:schemeClr val="dk1"/>
                </a:solidFill>
              </a:rPr>
              <a:t/>
            </a:r>
            <a:br>
              <a:rPr lang="hr">
                <a:solidFill>
                  <a:schemeClr val="dk1"/>
                </a:solidFill>
              </a:rPr>
            </a:br>
            <a:r>
              <a:rPr lang="hr">
                <a:solidFill>
                  <a:schemeClr val="dk1"/>
                </a:solidFill>
              </a:rPr>
              <a:t>Pozitivne emocije potiču osjećaj otpornosti i dobrostanja (psihičkog i fizičkog), što je važno tijekom, ali i nakon terapije.</a:t>
            </a:r>
            <a:br>
              <a:rPr lang="hr">
                <a:solidFill>
                  <a:schemeClr val="dk1"/>
                </a:solidFill>
              </a:rPr>
            </a:br>
            <a:r>
              <a:rPr lang="hr">
                <a:solidFill>
                  <a:schemeClr val="dk1"/>
                </a:solidFill>
              </a:rPr>
              <a:t/>
            </a:r>
            <a:br>
              <a:rPr lang="hr">
                <a:solidFill>
                  <a:schemeClr val="dk1"/>
                </a:solidFill>
              </a:rPr>
            </a:br>
            <a:r>
              <a:rPr lang="hr">
                <a:solidFill>
                  <a:schemeClr val="dk1"/>
                </a:solidFill>
              </a:rPr>
              <a:t>Intenzivna neugodna emocija je bolna i može biti disfunkcionalna ako ometa sposobnost klijenta da jasno razmišlja, rješava probleme, djeluje učinkovito ili postigne zadovoljstvo—sve to može biti prepreka u postizanju njihovih ciljeva.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r">
                <a:solidFill>
                  <a:schemeClr val="dk1"/>
                </a:solidFill>
              </a:rPr>
              <a:t>Osim toga, važno je prepoznati pozitivne funkcije neugodnih emocija. Tuga može biti signal da popuniš ono što smatraš da ti nedostaje u životu. Krivnja te može motivirati da učiniš ono što ti je zaista važno. Anksioznost ti može dati energiju da se nosiš s izazovom. Ljutnja može pružiti energiju da učiniš ono što je u skladu s tvojim vrijednostima.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r">
                <a:solidFill>
                  <a:schemeClr val="dk1"/>
                </a:solidFill>
              </a:rPr>
              <a:t>Kako bi tretman bio što uspješniji bitno je s klijentom raditi na prepoznavanju i definiranju emocija. 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39ca5539fa_2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39ca5539fa_2_50:notes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/>
              <a:t>Sad kada smo definirali emocije, možemo odrediti njihov intenzitet.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/>
              <a:t>To može biti na skali od 1-10, a može biti i definirano riječima.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/>
              <a:t>Slabo - Srednje - Jako - Izrazito jako. 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39dcbf4ee9_0_20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39dcbf4ee9_0_2082:notes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/>
              <a:t>Želimo naučiti klijenta da prepozna i definira svoje emocije, zato što mu je onda kasnije lakše diferencirati ih od automatskih misli.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3a24617230_0_250:notes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502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/>
              <a:t>Upute: Odaberite situaciju koja je izazvala intenzivne emocije i identificirajte komponente te emocije.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/>
              <a:t>Trebaju identificirati: misli, emocije i ponašanja.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/>
              <a:t>Za svaku emociju možemo odrediti njezin intenzitet. </a:t>
            </a:r>
            <a:endParaRPr/>
          </a:p>
        </p:txBody>
      </p:sp>
      <p:sp>
        <p:nvSpPr>
          <p:cNvPr id="205" name="Google Shape;205;g33a24617230_0_2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339ca5539fa_2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339ca5539fa_2_11:notes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339ca5539fa_2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" name="Google Shape;233;g339ca5539fa_2_16:notes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Agenda slide layout">
  <p:cSld name="3_Agenda slide layou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s slide layout">
  <p:cSld name="Contents slide layou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5"/>
          <p:cNvSpPr txBox="1">
            <a:spLocks noGrp="1"/>
          </p:cNvSpPr>
          <p:nvPr>
            <p:ph type="body" idx="1"/>
          </p:nvPr>
        </p:nvSpPr>
        <p:spPr>
          <a:xfrm>
            <a:off x="242647" y="254632"/>
            <a:ext cx="8679900" cy="5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marR="0" lvl="0" indent="-22860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62626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aam slide layout">
  <p:cSld name="4_Taam slide layou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/>
          <p:nvPr/>
        </p:nvSpPr>
        <p:spPr>
          <a:xfrm>
            <a:off x="1" y="0"/>
            <a:ext cx="421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6"/>
          <p:cNvSpPr>
            <a:spLocks noGrp="1"/>
          </p:cNvSpPr>
          <p:nvPr>
            <p:ph type="pic" idx="2"/>
          </p:nvPr>
        </p:nvSpPr>
        <p:spPr>
          <a:xfrm>
            <a:off x="3458739" y="408404"/>
            <a:ext cx="1485000" cy="170100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7" name="Google Shape;57;p16"/>
          <p:cNvSpPr>
            <a:spLocks noGrp="1"/>
          </p:cNvSpPr>
          <p:nvPr>
            <p:ph type="pic" idx="3"/>
          </p:nvPr>
        </p:nvSpPr>
        <p:spPr>
          <a:xfrm>
            <a:off x="5219911" y="408404"/>
            <a:ext cx="1485000" cy="170100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p16"/>
          <p:cNvSpPr>
            <a:spLocks noGrp="1"/>
          </p:cNvSpPr>
          <p:nvPr>
            <p:ph type="pic" idx="4"/>
          </p:nvPr>
        </p:nvSpPr>
        <p:spPr>
          <a:xfrm>
            <a:off x="6981082" y="408404"/>
            <a:ext cx="1485000" cy="170100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" name="Google Shape;59;p16"/>
          <p:cNvSpPr>
            <a:spLocks noGrp="1"/>
          </p:cNvSpPr>
          <p:nvPr>
            <p:ph type="pic" idx="5"/>
          </p:nvPr>
        </p:nvSpPr>
        <p:spPr>
          <a:xfrm>
            <a:off x="3458739" y="2610457"/>
            <a:ext cx="1485000" cy="170100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16"/>
          <p:cNvSpPr>
            <a:spLocks noGrp="1"/>
          </p:cNvSpPr>
          <p:nvPr>
            <p:ph type="pic" idx="6"/>
          </p:nvPr>
        </p:nvSpPr>
        <p:spPr>
          <a:xfrm>
            <a:off x="5219911" y="2610457"/>
            <a:ext cx="1485000" cy="170100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16"/>
          <p:cNvSpPr>
            <a:spLocks noGrp="1"/>
          </p:cNvSpPr>
          <p:nvPr>
            <p:ph type="pic" idx="7"/>
          </p:nvPr>
        </p:nvSpPr>
        <p:spPr>
          <a:xfrm>
            <a:off x="6981082" y="2610457"/>
            <a:ext cx="1485000" cy="1701000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ntents slide layout">
  <p:cSld name="2_Contents slide layou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Contents slide layout">
  <p:cSld name="5_Contents slide layou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8"/>
          <p:cNvSpPr>
            <a:spLocks noGrp="1"/>
          </p:cNvSpPr>
          <p:nvPr>
            <p:ph type="pic" idx="2"/>
          </p:nvPr>
        </p:nvSpPr>
        <p:spPr>
          <a:xfrm>
            <a:off x="0" y="0"/>
            <a:ext cx="5203500" cy="51435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_Contents slide layout">
  <p:cSld name="6_Contents slide layou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Contents slide layout">
  <p:cSld name="7_Contents slide layou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0"/>
          <p:cNvSpPr/>
          <p:nvPr/>
        </p:nvSpPr>
        <p:spPr>
          <a:xfrm>
            <a:off x="488374" y="463694"/>
            <a:ext cx="8167200" cy="3740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0"/>
          <p:cNvSpPr>
            <a:spLocks noGrp="1"/>
          </p:cNvSpPr>
          <p:nvPr>
            <p:ph type="pic" idx="2"/>
          </p:nvPr>
        </p:nvSpPr>
        <p:spPr>
          <a:xfrm>
            <a:off x="1" y="1"/>
            <a:ext cx="5392800" cy="51435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Contents slide layout">
  <p:cSld name="8_Contents slide layou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Contents slide layout">
  <p:cSld name="9_Contents slide layou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2"/>
          <p:cNvSpPr/>
          <p:nvPr/>
        </p:nvSpPr>
        <p:spPr>
          <a:xfrm flipH="1">
            <a:off x="2867913" y="0"/>
            <a:ext cx="6276221" cy="5151665"/>
          </a:xfrm>
          <a:custGeom>
            <a:avLst/>
            <a:gdLst/>
            <a:ahLst/>
            <a:cxnLst/>
            <a:rect l="l" t="t" r="r" b="b"/>
            <a:pathLst>
              <a:path w="9162367" h="6868886" extrusionOk="0">
                <a:moveTo>
                  <a:pt x="0" y="6868886"/>
                </a:moveTo>
                <a:lnTo>
                  <a:pt x="9162367" y="0"/>
                </a:lnTo>
                <a:lnTo>
                  <a:pt x="9162367" y="6858000"/>
                </a:lnTo>
                <a:lnTo>
                  <a:pt x="0" y="686888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22"/>
          <p:cNvSpPr/>
          <p:nvPr/>
        </p:nvSpPr>
        <p:spPr>
          <a:xfrm>
            <a:off x="0" y="0"/>
            <a:ext cx="2874000" cy="5151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22"/>
          <p:cNvSpPr>
            <a:spLocks noGrp="1"/>
          </p:cNvSpPr>
          <p:nvPr>
            <p:ph type="pic" idx="2"/>
          </p:nvPr>
        </p:nvSpPr>
        <p:spPr>
          <a:xfrm>
            <a:off x="6169199" y="2713373"/>
            <a:ext cx="2430000" cy="17820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74" name="Google Shape;74;p22"/>
          <p:cNvSpPr>
            <a:spLocks noGrp="1"/>
          </p:cNvSpPr>
          <p:nvPr>
            <p:ph type="pic" idx="3"/>
          </p:nvPr>
        </p:nvSpPr>
        <p:spPr>
          <a:xfrm>
            <a:off x="3360887" y="2713373"/>
            <a:ext cx="2430000" cy="17820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75" name="Google Shape;75;p22"/>
          <p:cNvSpPr>
            <a:spLocks noGrp="1"/>
          </p:cNvSpPr>
          <p:nvPr>
            <p:ph type="pic" idx="4"/>
          </p:nvPr>
        </p:nvSpPr>
        <p:spPr>
          <a:xfrm>
            <a:off x="3361166" y="411510"/>
            <a:ext cx="2430000" cy="17820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76" name="Google Shape;76;p22"/>
          <p:cNvSpPr>
            <a:spLocks noGrp="1"/>
          </p:cNvSpPr>
          <p:nvPr>
            <p:ph type="pic" idx="5"/>
          </p:nvPr>
        </p:nvSpPr>
        <p:spPr>
          <a:xfrm>
            <a:off x="6169199" y="411510"/>
            <a:ext cx="2430000" cy="17820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1_Contents slide layout">
  <p:cSld name="11_Contents slide layou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0_Contents slide layout">
  <p:cSld name="10_Contents slide layout">
    <p:bg>
      <p:bgPr>
        <a:solidFill>
          <a:srgbClr val="BFEFE7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4"/>
          <p:cNvSpPr/>
          <p:nvPr/>
        </p:nvSpPr>
        <p:spPr>
          <a:xfrm>
            <a:off x="0" y="0"/>
            <a:ext cx="9144000" cy="2571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0" name="Google Shape;80;p24"/>
          <p:cNvGrpSpPr/>
          <p:nvPr/>
        </p:nvGrpSpPr>
        <p:grpSpPr>
          <a:xfrm>
            <a:off x="550121" y="1178171"/>
            <a:ext cx="1998170" cy="3512641"/>
            <a:chOff x="445712" y="1449040"/>
            <a:chExt cx="2112900" cy="3924300"/>
          </a:xfrm>
        </p:grpSpPr>
        <p:sp>
          <p:nvSpPr>
            <p:cNvPr id="81" name="Google Shape;81;p24"/>
            <p:cNvSpPr/>
            <p:nvPr/>
          </p:nvSpPr>
          <p:spPr>
            <a:xfrm>
              <a:off x="445712" y="1449040"/>
              <a:ext cx="2112900" cy="3924300"/>
            </a:xfrm>
            <a:prstGeom prst="roundRect">
              <a:avLst>
                <a:gd name="adj" fmla="val 13580"/>
              </a:avLst>
            </a:prstGeom>
            <a:solidFill>
              <a:srgbClr val="262626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24"/>
            <p:cNvSpPr/>
            <p:nvPr/>
          </p:nvSpPr>
          <p:spPr>
            <a:xfrm>
              <a:off x="1379920" y="1650572"/>
              <a:ext cx="216000" cy="34500"/>
            </a:xfrm>
            <a:prstGeom prst="rect">
              <a:avLst/>
            </a:prstGeom>
            <a:solidFill>
              <a:srgbClr val="B0B0B0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83" name="Google Shape;83;p24"/>
            <p:cNvGrpSpPr/>
            <p:nvPr/>
          </p:nvGrpSpPr>
          <p:grpSpPr>
            <a:xfrm>
              <a:off x="1407683" y="5045752"/>
              <a:ext cx="211974" cy="211974"/>
              <a:chOff x="1549420" y="5712364"/>
              <a:chExt cx="312600" cy="312600"/>
            </a:xfrm>
          </p:grpSpPr>
          <p:sp>
            <p:nvSpPr>
              <p:cNvPr id="84" name="Google Shape;84;p24"/>
              <p:cNvSpPr/>
              <p:nvPr/>
            </p:nvSpPr>
            <p:spPr>
              <a:xfrm>
                <a:off x="1549420" y="5712364"/>
                <a:ext cx="312600" cy="312600"/>
              </a:xfrm>
              <a:prstGeom prst="ellipse">
                <a:avLst/>
              </a:prstGeom>
              <a:gradFill>
                <a:gsLst>
                  <a:gs pos="0">
                    <a:srgbClr val="0F0F0F"/>
                  </a:gs>
                  <a:gs pos="56000">
                    <a:srgbClr val="595959"/>
                  </a:gs>
                  <a:gs pos="91000">
                    <a:srgbClr val="7F7F7F"/>
                  </a:gs>
                  <a:gs pos="100000">
                    <a:srgbClr val="BFBFBF"/>
                  </a:gs>
                </a:gsLst>
                <a:lin ang="10800025" scaled="0"/>
              </a:gradFill>
              <a:ln w="12700" cap="flat" cmpd="sng">
                <a:solidFill>
                  <a:srgbClr val="262626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68575" tIns="34275" rIns="68575" bIns="34275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5" name="Google Shape;85;p24"/>
              <p:cNvSpPr/>
              <p:nvPr/>
            </p:nvSpPr>
            <p:spPr>
              <a:xfrm>
                <a:off x="1634225" y="5796647"/>
                <a:ext cx="143100" cy="144000"/>
              </a:xfrm>
              <a:prstGeom prst="roundRect">
                <a:avLst>
                  <a:gd name="adj" fmla="val 16667"/>
                </a:avLst>
              </a:prstGeom>
              <a:solidFill>
                <a:srgbClr val="737373"/>
              </a:solidFill>
              <a:ln w="9525" cap="flat" cmpd="sng">
                <a:solidFill>
                  <a:srgbClr val="B0B0B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68575" tIns="34275" rIns="68575" bIns="34275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86" name="Google Shape;86;p24"/>
          <p:cNvSpPr>
            <a:spLocks noGrp="1"/>
          </p:cNvSpPr>
          <p:nvPr>
            <p:ph type="pic" idx="2"/>
          </p:nvPr>
        </p:nvSpPr>
        <p:spPr>
          <a:xfrm>
            <a:off x="691047" y="1486937"/>
            <a:ext cx="1716300" cy="28149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87" name="Google Shape;87;p24"/>
          <p:cNvSpPr txBox="1">
            <a:spLocks noGrp="1"/>
          </p:cNvSpPr>
          <p:nvPr>
            <p:ph type="body" idx="1"/>
          </p:nvPr>
        </p:nvSpPr>
        <p:spPr>
          <a:xfrm>
            <a:off x="242647" y="254632"/>
            <a:ext cx="8679900" cy="5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marR="0" lvl="0" indent="-22860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62626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2_Contents slide layout">
  <p:cSld name="12_Contents slide layou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Contents slide layout">
  <p:cSld name="14_Contents slide layout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6"/>
          <p:cNvSpPr/>
          <p:nvPr/>
        </p:nvSpPr>
        <p:spPr>
          <a:xfrm>
            <a:off x="0" y="2400300"/>
            <a:ext cx="9144000" cy="274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1" name="Google Shape;91;p26"/>
          <p:cNvGrpSpPr/>
          <p:nvPr/>
        </p:nvGrpSpPr>
        <p:grpSpPr>
          <a:xfrm>
            <a:off x="2623431" y="1409581"/>
            <a:ext cx="3949302" cy="2169715"/>
            <a:chOff x="-548507" y="477868"/>
            <a:chExt cx="11571351" cy="6357209"/>
          </a:xfrm>
        </p:grpSpPr>
        <p:sp>
          <p:nvSpPr>
            <p:cNvPr id="92" name="Google Shape;92;p26"/>
            <p:cNvSpPr/>
            <p:nvPr/>
          </p:nvSpPr>
          <p:spPr>
            <a:xfrm>
              <a:off x="-482765" y="6440599"/>
              <a:ext cx="11439858" cy="394478"/>
            </a:xfrm>
            <a:custGeom>
              <a:avLst/>
              <a:gdLst/>
              <a:ahLst/>
              <a:cxnLst/>
              <a:rect l="l" t="t" r="r" b="b"/>
              <a:pathLst>
                <a:path w="1657350" h="57150" extrusionOk="0">
                  <a:moveTo>
                    <a:pt x="1605439" y="54769"/>
                  </a:moveTo>
                  <a:cubicBezTo>
                    <a:pt x="1605439" y="54769"/>
                    <a:pt x="1638776" y="50959"/>
                    <a:pt x="1652111" y="22384"/>
                  </a:cubicBezTo>
                  <a:lnTo>
                    <a:pt x="1652111" y="22384"/>
                  </a:lnTo>
                  <a:cubicBezTo>
                    <a:pt x="1652111" y="13811"/>
                    <a:pt x="1645444" y="7144"/>
                    <a:pt x="1636871" y="7144"/>
                  </a:cubicBezTo>
                  <a:lnTo>
                    <a:pt x="44291" y="12859"/>
                  </a:lnTo>
                  <a:lnTo>
                    <a:pt x="23336" y="12859"/>
                  </a:lnTo>
                  <a:cubicBezTo>
                    <a:pt x="14764" y="12859"/>
                    <a:pt x="7144" y="18574"/>
                    <a:pt x="7144" y="26194"/>
                  </a:cubicBezTo>
                  <a:lnTo>
                    <a:pt x="7144" y="26194"/>
                  </a:lnTo>
                  <a:cubicBezTo>
                    <a:pt x="17621" y="45244"/>
                    <a:pt x="40481" y="51911"/>
                    <a:pt x="50959" y="53816"/>
                  </a:cubicBezTo>
                  <a:lnTo>
                    <a:pt x="51911" y="54769"/>
                  </a:lnTo>
                  <a:cubicBezTo>
                    <a:pt x="51911" y="54769"/>
                    <a:pt x="51911" y="54769"/>
                    <a:pt x="51911" y="54769"/>
                  </a:cubicBezTo>
                  <a:lnTo>
                    <a:pt x="56674" y="54769"/>
                  </a:lnTo>
                </a:path>
              </a:pathLst>
            </a:custGeom>
            <a:solidFill>
              <a:srgbClr val="5F6767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26"/>
            <p:cNvSpPr/>
            <p:nvPr/>
          </p:nvSpPr>
          <p:spPr>
            <a:xfrm>
              <a:off x="700575" y="477868"/>
              <a:ext cx="9072991" cy="5917168"/>
            </a:xfrm>
            <a:custGeom>
              <a:avLst/>
              <a:gdLst/>
              <a:ahLst/>
              <a:cxnLst/>
              <a:rect l="l" t="t" r="r" b="b"/>
              <a:pathLst>
                <a:path w="1314450" h="857250" extrusionOk="0">
                  <a:moveTo>
                    <a:pt x="1311116" y="813911"/>
                  </a:moveTo>
                  <a:cubicBezTo>
                    <a:pt x="1311116" y="834866"/>
                    <a:pt x="1297781" y="852964"/>
                    <a:pt x="1281589" y="852964"/>
                  </a:cubicBezTo>
                  <a:lnTo>
                    <a:pt x="36671" y="852964"/>
                  </a:lnTo>
                  <a:cubicBezTo>
                    <a:pt x="20479" y="852964"/>
                    <a:pt x="7144" y="835819"/>
                    <a:pt x="7144" y="813911"/>
                  </a:cubicBezTo>
                  <a:lnTo>
                    <a:pt x="7144" y="46196"/>
                  </a:lnTo>
                  <a:cubicBezTo>
                    <a:pt x="7144" y="25241"/>
                    <a:pt x="20479" y="7144"/>
                    <a:pt x="36671" y="7144"/>
                  </a:cubicBezTo>
                  <a:lnTo>
                    <a:pt x="1281589" y="7144"/>
                  </a:lnTo>
                  <a:cubicBezTo>
                    <a:pt x="1297781" y="7144"/>
                    <a:pt x="1311116" y="24289"/>
                    <a:pt x="1311116" y="46196"/>
                  </a:cubicBezTo>
                  <a:lnTo>
                    <a:pt x="1311116" y="8139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26"/>
            <p:cNvSpPr/>
            <p:nvPr/>
          </p:nvSpPr>
          <p:spPr>
            <a:xfrm>
              <a:off x="1088451" y="839448"/>
              <a:ext cx="8284035" cy="5062466"/>
            </a:xfrm>
            <a:custGeom>
              <a:avLst/>
              <a:gdLst/>
              <a:ahLst/>
              <a:cxnLst/>
              <a:rect l="l" t="t" r="r" b="b"/>
              <a:pathLst>
                <a:path w="1200150" h="733425" extrusionOk="0">
                  <a:moveTo>
                    <a:pt x="7144" y="7144"/>
                  </a:moveTo>
                  <a:lnTo>
                    <a:pt x="1196816" y="7144"/>
                  </a:lnTo>
                  <a:lnTo>
                    <a:pt x="1196816" y="730091"/>
                  </a:lnTo>
                  <a:lnTo>
                    <a:pt x="7144" y="730091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" name="Google Shape;95;p26"/>
            <p:cNvSpPr/>
            <p:nvPr/>
          </p:nvSpPr>
          <p:spPr>
            <a:xfrm>
              <a:off x="-548507" y="6164484"/>
              <a:ext cx="11571351" cy="460224"/>
            </a:xfrm>
            <a:custGeom>
              <a:avLst/>
              <a:gdLst/>
              <a:ahLst/>
              <a:cxnLst/>
              <a:rect l="l" t="t" r="r" b="b"/>
              <a:pathLst>
                <a:path w="1676400" h="66675" extrusionOk="0">
                  <a:moveTo>
                    <a:pt x="50006" y="7144"/>
                  </a:moveTo>
                  <a:lnTo>
                    <a:pt x="1630204" y="7144"/>
                  </a:lnTo>
                  <a:cubicBezTo>
                    <a:pt x="1653064" y="7144"/>
                    <a:pt x="1672114" y="26194"/>
                    <a:pt x="1672114" y="49054"/>
                  </a:cubicBezTo>
                  <a:lnTo>
                    <a:pt x="1672114" y="57626"/>
                  </a:lnTo>
                  <a:cubicBezTo>
                    <a:pt x="1672114" y="57626"/>
                    <a:pt x="1674019" y="64294"/>
                    <a:pt x="1656874" y="62389"/>
                  </a:cubicBezTo>
                  <a:cubicBezTo>
                    <a:pt x="1655921" y="62389"/>
                    <a:pt x="1654969" y="62389"/>
                    <a:pt x="1654016" y="62389"/>
                  </a:cubicBezTo>
                  <a:lnTo>
                    <a:pt x="29051" y="62389"/>
                  </a:lnTo>
                  <a:cubicBezTo>
                    <a:pt x="26194" y="62389"/>
                    <a:pt x="24289" y="62389"/>
                    <a:pt x="21431" y="63341"/>
                  </a:cubicBezTo>
                  <a:cubicBezTo>
                    <a:pt x="16669" y="64294"/>
                    <a:pt x="8096" y="64294"/>
                    <a:pt x="7144" y="55721"/>
                  </a:cubicBezTo>
                  <a:lnTo>
                    <a:pt x="7144" y="48101"/>
                  </a:lnTo>
                  <a:cubicBezTo>
                    <a:pt x="8096" y="25241"/>
                    <a:pt x="26194" y="7144"/>
                    <a:pt x="50006" y="7144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" name="Google Shape;96;p26"/>
            <p:cNvSpPr/>
            <p:nvPr/>
          </p:nvSpPr>
          <p:spPr>
            <a:xfrm>
              <a:off x="4438629" y="6215033"/>
              <a:ext cx="1618413" cy="184076"/>
            </a:xfrm>
            <a:custGeom>
              <a:avLst/>
              <a:gdLst/>
              <a:ahLst/>
              <a:cxnLst/>
              <a:rect l="l" t="t" r="r" b="b"/>
              <a:pathLst>
                <a:path w="1618413" h="184076" extrusionOk="0">
                  <a:moveTo>
                    <a:pt x="1478513" y="177499"/>
                  </a:moveTo>
                  <a:lnTo>
                    <a:pt x="1485084" y="177499"/>
                  </a:lnTo>
                  <a:lnTo>
                    <a:pt x="1502686" y="178122"/>
                  </a:lnTo>
                  <a:lnTo>
                    <a:pt x="1499879" y="178526"/>
                  </a:lnTo>
                  <a:cubicBezTo>
                    <a:pt x="1487142" y="179142"/>
                    <a:pt x="1478513" y="177499"/>
                    <a:pt x="1478513" y="177499"/>
                  </a:cubicBezTo>
                  <a:close/>
                  <a:moveTo>
                    <a:pt x="84799" y="170928"/>
                  </a:moveTo>
                  <a:cubicBezTo>
                    <a:pt x="97947" y="177499"/>
                    <a:pt x="104518" y="177499"/>
                    <a:pt x="117666" y="177499"/>
                  </a:cubicBezTo>
                  <a:lnTo>
                    <a:pt x="104518" y="177499"/>
                  </a:lnTo>
                  <a:cubicBezTo>
                    <a:pt x="97947" y="177499"/>
                    <a:pt x="91370" y="177499"/>
                    <a:pt x="84799" y="170928"/>
                  </a:cubicBezTo>
                  <a:close/>
                  <a:moveTo>
                    <a:pt x="1603418" y="0"/>
                  </a:moveTo>
                  <a:lnTo>
                    <a:pt x="1616567" y="0"/>
                  </a:lnTo>
                  <a:cubicBezTo>
                    <a:pt x="1631361" y="152847"/>
                    <a:pt x="1553705" y="176266"/>
                    <a:pt x="1511177" y="178423"/>
                  </a:cubicBezTo>
                  <a:lnTo>
                    <a:pt x="1502686" y="178122"/>
                  </a:lnTo>
                  <a:lnTo>
                    <a:pt x="1521501" y="175419"/>
                  </a:lnTo>
                  <a:cubicBezTo>
                    <a:pt x="1560791" y="165788"/>
                    <a:pt x="1611636" y="129836"/>
                    <a:pt x="1603418" y="6571"/>
                  </a:cubicBezTo>
                  <a:close/>
                  <a:moveTo>
                    <a:pt x="5911" y="0"/>
                  </a:moveTo>
                  <a:lnTo>
                    <a:pt x="19060" y="6571"/>
                  </a:lnTo>
                  <a:cubicBezTo>
                    <a:pt x="19060" y="6571"/>
                    <a:pt x="-20385" y="144631"/>
                    <a:pt x="91379" y="184076"/>
                  </a:cubicBezTo>
                  <a:cubicBezTo>
                    <a:pt x="-33534" y="151202"/>
                    <a:pt x="5911" y="0"/>
                    <a:pt x="5911" y="0"/>
                  </a:cubicBez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97" name="Google Shape;97;p26"/>
            <p:cNvGrpSpPr/>
            <p:nvPr/>
          </p:nvGrpSpPr>
          <p:grpSpPr>
            <a:xfrm>
              <a:off x="1606" y="6382978"/>
              <a:ext cx="414000" cy="115200"/>
              <a:chOff x="5955" y="6353672"/>
              <a:chExt cx="414000" cy="115200"/>
            </a:xfrm>
          </p:grpSpPr>
          <p:sp>
            <p:nvSpPr>
              <p:cNvPr id="98" name="Google Shape;98;p26"/>
              <p:cNvSpPr/>
              <p:nvPr/>
            </p:nvSpPr>
            <p:spPr>
              <a:xfrm>
                <a:off x="5955" y="6353672"/>
                <a:ext cx="414000" cy="115200"/>
              </a:xfrm>
              <a:prstGeom prst="roundRect">
                <a:avLst>
                  <a:gd name="adj" fmla="val 28154"/>
                </a:avLst>
              </a:prstGeom>
              <a:solidFill>
                <a:srgbClr val="BFBFBF"/>
              </a:solidFill>
              <a:ln>
                <a:noFill/>
              </a:ln>
            </p:spPr>
            <p:txBody>
              <a:bodyPr spcFirstLastPara="1" wrap="square" lIns="68575" tIns="34275" rIns="68575" bIns="34275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9" name="Google Shape;99;p26"/>
              <p:cNvSpPr/>
              <p:nvPr/>
            </p:nvSpPr>
            <p:spPr>
              <a:xfrm>
                <a:off x="99417" y="6382279"/>
                <a:ext cx="227100" cy="55200"/>
              </a:xfrm>
              <a:prstGeom prst="roundRect">
                <a:avLst>
                  <a:gd name="adj" fmla="val 28154"/>
                </a:avLst>
              </a:prstGeom>
              <a:solidFill>
                <a:srgbClr val="595959"/>
              </a:solidFill>
              <a:ln>
                <a:noFill/>
              </a:ln>
            </p:spPr>
            <p:txBody>
              <a:bodyPr spcFirstLastPara="1" wrap="square" lIns="68575" tIns="34275" rIns="68575" bIns="34275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0" name="Google Shape;100;p26"/>
            <p:cNvGrpSpPr/>
            <p:nvPr/>
          </p:nvGrpSpPr>
          <p:grpSpPr>
            <a:xfrm>
              <a:off x="9855291" y="6381600"/>
              <a:ext cx="886126" cy="115200"/>
              <a:chOff x="5955" y="6353672"/>
              <a:chExt cx="414000" cy="115200"/>
            </a:xfrm>
          </p:grpSpPr>
          <p:sp>
            <p:nvSpPr>
              <p:cNvPr id="101" name="Google Shape;101;p26"/>
              <p:cNvSpPr/>
              <p:nvPr/>
            </p:nvSpPr>
            <p:spPr>
              <a:xfrm>
                <a:off x="5955" y="6353672"/>
                <a:ext cx="414000" cy="115200"/>
              </a:xfrm>
              <a:prstGeom prst="roundRect">
                <a:avLst>
                  <a:gd name="adj" fmla="val 28154"/>
                </a:avLst>
              </a:prstGeom>
              <a:solidFill>
                <a:srgbClr val="BFBFBF"/>
              </a:solidFill>
              <a:ln>
                <a:noFill/>
              </a:ln>
            </p:spPr>
            <p:txBody>
              <a:bodyPr spcFirstLastPara="1" wrap="square" lIns="68575" tIns="34275" rIns="68575" bIns="34275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2" name="Google Shape;102;p26"/>
              <p:cNvSpPr/>
              <p:nvPr/>
            </p:nvSpPr>
            <p:spPr>
              <a:xfrm>
                <a:off x="84761" y="6382279"/>
                <a:ext cx="256200" cy="55200"/>
              </a:xfrm>
              <a:prstGeom prst="roundRect">
                <a:avLst>
                  <a:gd name="adj" fmla="val 28154"/>
                </a:avLst>
              </a:prstGeom>
              <a:solidFill>
                <a:srgbClr val="595959"/>
              </a:solidFill>
              <a:ln>
                <a:noFill/>
              </a:ln>
            </p:spPr>
            <p:txBody>
              <a:bodyPr spcFirstLastPara="1" wrap="square" lIns="68575" tIns="34275" rIns="68575" bIns="34275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3" name="Google Shape;103;p26"/>
            <p:cNvSpPr/>
            <p:nvPr/>
          </p:nvSpPr>
          <p:spPr>
            <a:xfrm>
              <a:off x="3892805" y="496953"/>
              <a:ext cx="5477614" cy="5427435"/>
            </a:xfrm>
            <a:custGeom>
              <a:avLst/>
              <a:gdLst/>
              <a:ahLst/>
              <a:cxnLst/>
              <a:rect l="l" t="t" r="r" b="b"/>
              <a:pathLst>
                <a:path w="3976489" h="4035268" extrusionOk="0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9800"/>
              </a:srgbClr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4" name="Google Shape;104;p26"/>
          <p:cNvSpPr txBox="1">
            <a:spLocks noGrp="1"/>
          </p:cNvSpPr>
          <p:nvPr>
            <p:ph type="body" idx="1"/>
          </p:nvPr>
        </p:nvSpPr>
        <p:spPr>
          <a:xfrm>
            <a:off x="242647" y="254632"/>
            <a:ext cx="8679900" cy="5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marR="0" lvl="0" indent="-22860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62626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" name="Google Shape;105;p26"/>
          <p:cNvSpPr>
            <a:spLocks noGrp="1"/>
          </p:cNvSpPr>
          <p:nvPr>
            <p:ph type="pic" idx="2"/>
          </p:nvPr>
        </p:nvSpPr>
        <p:spPr>
          <a:xfrm>
            <a:off x="3154029" y="1533020"/>
            <a:ext cx="2883600" cy="17436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3_Contents slide layout">
  <p:cSld name="13_Contents slide layou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5_Contents slide layout">
  <p:cSld name="15_Contents slide layout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8"/>
          <p:cNvSpPr/>
          <p:nvPr/>
        </p:nvSpPr>
        <p:spPr>
          <a:xfrm>
            <a:off x="4377545" y="1466662"/>
            <a:ext cx="4766400" cy="1105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28"/>
          <p:cNvSpPr>
            <a:spLocks noGrp="1"/>
          </p:cNvSpPr>
          <p:nvPr>
            <p:ph type="pic" idx="2"/>
          </p:nvPr>
        </p:nvSpPr>
        <p:spPr>
          <a:xfrm>
            <a:off x="489545" y="2695846"/>
            <a:ext cx="3888000" cy="19440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10" name="Google Shape;110;p28"/>
          <p:cNvSpPr>
            <a:spLocks noGrp="1"/>
          </p:cNvSpPr>
          <p:nvPr>
            <p:ph type="pic" idx="3"/>
          </p:nvPr>
        </p:nvSpPr>
        <p:spPr>
          <a:xfrm>
            <a:off x="6710118" y="487598"/>
            <a:ext cx="1944000" cy="19440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11" name="Google Shape;111;p28"/>
          <p:cNvSpPr>
            <a:spLocks noGrp="1"/>
          </p:cNvSpPr>
          <p:nvPr>
            <p:ph type="pic" idx="4"/>
          </p:nvPr>
        </p:nvSpPr>
        <p:spPr>
          <a:xfrm>
            <a:off x="4571831" y="487598"/>
            <a:ext cx="1944000" cy="19440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6_Contents slide layout">
  <p:cSld name="16_Contents slide layou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Contents slide layout">
  <p:cSld name="17_Contents slide layou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NG sets layout">
  <p:cSld name="PNG sets layou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31"/>
          <p:cNvSpPr txBox="1">
            <a:spLocks noGrp="1"/>
          </p:cNvSpPr>
          <p:nvPr>
            <p:ph type="body" idx="1"/>
          </p:nvPr>
        </p:nvSpPr>
        <p:spPr>
          <a:xfrm>
            <a:off x="242647" y="249362"/>
            <a:ext cx="8679900" cy="5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marR="0" lvl="0" indent="-22860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62626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Icon sets layout">
  <p:cSld name="1_Icon sets layout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2"/>
          <p:cNvSpPr txBox="1">
            <a:spLocks noGrp="1"/>
          </p:cNvSpPr>
          <p:nvPr>
            <p:ph type="body" idx="1"/>
          </p:nvPr>
        </p:nvSpPr>
        <p:spPr>
          <a:xfrm>
            <a:off x="242647" y="92609"/>
            <a:ext cx="8679900" cy="5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marR="0" lvl="0" indent="-22860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62626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8" name="Google Shape;118;p32"/>
          <p:cNvSpPr/>
          <p:nvPr/>
        </p:nvSpPr>
        <p:spPr>
          <a:xfrm>
            <a:off x="265508" y="848693"/>
            <a:ext cx="2670600" cy="4052100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32"/>
          <p:cNvSpPr/>
          <p:nvPr/>
        </p:nvSpPr>
        <p:spPr>
          <a:xfrm>
            <a:off x="398950" y="1010625"/>
            <a:ext cx="115500" cy="3761400"/>
          </a:xfrm>
          <a:prstGeom prst="roundRect">
            <a:avLst>
              <a:gd name="adj" fmla="val 50000"/>
            </a:avLst>
          </a:prstGeom>
          <a:solidFill>
            <a:schemeClr val="lt1">
              <a:alpha val="40780"/>
            </a:schemeClr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32"/>
          <p:cNvSpPr/>
          <p:nvPr/>
        </p:nvSpPr>
        <p:spPr>
          <a:xfrm rot="5400000">
            <a:off x="2292807" y="957527"/>
            <a:ext cx="514500" cy="513900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lt1">
              <a:alpha val="22750"/>
            </a:schemeClr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32"/>
          <p:cNvSpPr txBox="1"/>
          <p:nvPr/>
        </p:nvSpPr>
        <p:spPr>
          <a:xfrm>
            <a:off x="533778" y="1227911"/>
            <a:ext cx="1674300" cy="4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1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 can Resize without losing quality</a:t>
            </a:r>
            <a:endParaRPr sz="11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32"/>
          <p:cNvSpPr txBox="1"/>
          <p:nvPr/>
        </p:nvSpPr>
        <p:spPr>
          <a:xfrm>
            <a:off x="533778" y="1595597"/>
            <a:ext cx="1674300" cy="5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1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 can Change Fill Color &amp;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1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Line Color</a:t>
            </a:r>
            <a:endParaRPr sz="11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32"/>
          <p:cNvSpPr txBox="1"/>
          <p:nvPr/>
        </p:nvSpPr>
        <p:spPr>
          <a:xfrm>
            <a:off x="540922" y="4356329"/>
            <a:ext cx="1674000" cy="2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www.allppt.com</a:t>
            </a:r>
            <a:endParaRPr sz="11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32"/>
          <p:cNvSpPr txBox="1"/>
          <p:nvPr/>
        </p:nvSpPr>
        <p:spPr>
          <a:xfrm>
            <a:off x="540922" y="3337743"/>
            <a:ext cx="2038200" cy="10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21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FREE </a:t>
            </a:r>
            <a:endParaRPr sz="11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21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PPT TEMPLATES</a:t>
            </a:r>
            <a:endParaRPr sz="11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  <p:sldLayoutId id="2147483676" r:id="rId18"/>
    <p:sldLayoutId id="2147483677" r:id="rId1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" name="Google Shape;129;p33"/>
          <p:cNvGrpSpPr/>
          <p:nvPr/>
        </p:nvGrpSpPr>
        <p:grpSpPr>
          <a:xfrm>
            <a:off x="2257098" y="539008"/>
            <a:ext cx="4629802" cy="4065467"/>
            <a:chOff x="4334743" y="2264381"/>
            <a:chExt cx="3585658" cy="3277017"/>
          </a:xfrm>
        </p:grpSpPr>
        <p:sp>
          <p:nvSpPr>
            <p:cNvPr id="130" name="Google Shape;130;p33"/>
            <p:cNvSpPr/>
            <p:nvPr/>
          </p:nvSpPr>
          <p:spPr>
            <a:xfrm>
              <a:off x="5049476" y="2976344"/>
              <a:ext cx="2155800" cy="1858500"/>
            </a:xfrm>
            <a:prstGeom prst="triangle">
              <a:avLst>
                <a:gd name="adj" fmla="val 50000"/>
              </a:avLst>
            </a:prstGeom>
            <a:solidFill>
              <a:srgbClr val="F2F2F2"/>
            </a:solidFill>
            <a:ln w="15875" cap="flat" cmpd="sng">
              <a:solidFill>
                <a:srgbClr val="A5A5A5"/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0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31" name="Google Shape;131;p33"/>
            <p:cNvGrpSpPr/>
            <p:nvPr/>
          </p:nvGrpSpPr>
          <p:grpSpPr>
            <a:xfrm>
              <a:off x="4334743" y="2264381"/>
              <a:ext cx="3585658" cy="3277017"/>
              <a:chOff x="2783309" y="1924950"/>
              <a:chExt cx="3585658" cy="3277017"/>
            </a:xfrm>
          </p:grpSpPr>
          <p:sp>
            <p:nvSpPr>
              <p:cNvPr id="132" name="Google Shape;132;p33"/>
              <p:cNvSpPr/>
              <p:nvPr/>
            </p:nvSpPr>
            <p:spPr>
              <a:xfrm>
                <a:off x="3869604" y="1924950"/>
                <a:ext cx="1412700" cy="14127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 spcFirstLastPara="1" wrap="square" lIns="68575" tIns="34275" rIns="68575" bIns="34275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900">
                  <a:solidFill>
                    <a:schemeClr val="tx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33" name="Google Shape;133;p33"/>
              <p:cNvGrpSpPr/>
              <p:nvPr/>
            </p:nvGrpSpPr>
            <p:grpSpPr>
              <a:xfrm>
                <a:off x="2783309" y="3789088"/>
                <a:ext cx="3585658" cy="1412879"/>
                <a:chOff x="2422146" y="4068929"/>
                <a:chExt cx="4020698" cy="1584300"/>
              </a:xfrm>
            </p:grpSpPr>
            <p:sp>
              <p:nvSpPr>
                <p:cNvPr id="134" name="Google Shape;134;p33"/>
                <p:cNvSpPr/>
                <p:nvPr/>
              </p:nvSpPr>
              <p:spPr>
                <a:xfrm>
                  <a:off x="2422146" y="4068929"/>
                  <a:ext cx="1584300" cy="15843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txBody>
                <a:bodyPr spcFirstLastPara="1" wrap="square" lIns="68575" tIns="34275" rIns="68575" bIns="34275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900">
                    <a:solidFill>
                      <a:schemeClr val="tx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5" name="Google Shape;135;p33"/>
                <p:cNvSpPr/>
                <p:nvPr/>
              </p:nvSpPr>
              <p:spPr>
                <a:xfrm>
                  <a:off x="4858544" y="4068929"/>
                  <a:ext cx="1584300" cy="15843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txBody>
                <a:bodyPr spcFirstLastPara="1" wrap="square" lIns="68575" tIns="34275" rIns="68575" bIns="34275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900">
                    <a:solidFill>
                      <a:schemeClr val="tx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cxnSp>
          <p:nvCxnSpPr>
            <p:cNvPr id="136" name="Google Shape;136;p33"/>
            <p:cNvCxnSpPr/>
            <p:nvPr/>
          </p:nvCxnSpPr>
          <p:spPr>
            <a:xfrm rot="10800000" flipH="1">
              <a:off x="5039379" y="3475865"/>
              <a:ext cx="322200" cy="579000"/>
            </a:xfrm>
            <a:prstGeom prst="straightConnector1">
              <a:avLst/>
            </a:prstGeom>
            <a:noFill/>
            <a:ln w="222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  <p:cxnSp>
          <p:nvCxnSpPr>
            <p:cNvPr id="137" name="Google Shape;137;p33"/>
            <p:cNvCxnSpPr/>
            <p:nvPr/>
          </p:nvCxnSpPr>
          <p:spPr>
            <a:xfrm>
              <a:off x="6862422" y="3457144"/>
              <a:ext cx="360000" cy="579000"/>
            </a:xfrm>
            <a:prstGeom prst="straightConnector1">
              <a:avLst/>
            </a:prstGeom>
            <a:noFill/>
            <a:ln w="222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  <p:cxnSp>
          <p:nvCxnSpPr>
            <p:cNvPr id="138" name="Google Shape;138;p33"/>
            <p:cNvCxnSpPr/>
            <p:nvPr/>
          </p:nvCxnSpPr>
          <p:spPr>
            <a:xfrm flipH="1">
              <a:off x="5696951" y="5185456"/>
              <a:ext cx="813000" cy="3000"/>
            </a:xfrm>
            <a:prstGeom prst="straightConnector1">
              <a:avLst/>
            </a:prstGeom>
            <a:noFill/>
            <a:ln w="22225" cap="flat" cmpd="sng">
              <a:solidFill>
                <a:srgbClr val="7F7F7F"/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</p:grpSp>
      <p:sp>
        <p:nvSpPr>
          <p:cNvPr id="139" name="Google Shape;139;p33"/>
          <p:cNvSpPr txBox="1"/>
          <p:nvPr/>
        </p:nvSpPr>
        <p:spPr>
          <a:xfrm>
            <a:off x="3813186" y="1216491"/>
            <a:ext cx="1517700" cy="37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2000" b="1" dirty="0">
                <a:solidFill>
                  <a:schemeClr val="tx1"/>
                </a:solidFill>
              </a:rPr>
              <a:t>Misli</a:t>
            </a:r>
            <a:endParaRPr sz="2000" b="1" dirty="0">
              <a:solidFill>
                <a:schemeClr val="tx1"/>
              </a:solidFill>
              <a:sym typeface="Arial"/>
            </a:endParaRPr>
          </a:p>
        </p:txBody>
      </p:sp>
      <p:sp>
        <p:nvSpPr>
          <p:cNvPr id="140" name="Google Shape;140;p33"/>
          <p:cNvSpPr txBox="1"/>
          <p:nvPr/>
        </p:nvSpPr>
        <p:spPr>
          <a:xfrm>
            <a:off x="5233866" y="3573163"/>
            <a:ext cx="1517700" cy="37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2000" b="1" dirty="0">
                <a:solidFill>
                  <a:schemeClr val="tx1"/>
                </a:solidFill>
              </a:rPr>
              <a:t>Emocije</a:t>
            </a:r>
            <a:endParaRPr sz="2000" b="1" dirty="0">
              <a:solidFill>
                <a:schemeClr val="tx1"/>
              </a:solidFill>
              <a:sym typeface="Arial"/>
            </a:endParaRPr>
          </a:p>
        </p:txBody>
      </p:sp>
      <p:sp>
        <p:nvSpPr>
          <p:cNvPr id="141" name="Google Shape;141;p33"/>
          <p:cNvSpPr txBox="1"/>
          <p:nvPr/>
        </p:nvSpPr>
        <p:spPr>
          <a:xfrm>
            <a:off x="2257088" y="3573185"/>
            <a:ext cx="1879200" cy="37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2000" b="1" dirty="0">
                <a:solidFill>
                  <a:schemeClr val="tx1"/>
                </a:solidFill>
              </a:rPr>
              <a:t>Ponašanje</a:t>
            </a:r>
            <a:endParaRPr sz="2000" b="1" dirty="0">
              <a:solidFill>
                <a:schemeClr val="tx1"/>
              </a:solidFill>
              <a:sym typeface="Arial"/>
            </a:endParaRPr>
          </a:p>
        </p:txBody>
      </p:sp>
      <p:cxnSp>
        <p:nvCxnSpPr>
          <p:cNvPr id="142" name="Google Shape;142;p33"/>
          <p:cNvCxnSpPr/>
          <p:nvPr/>
        </p:nvCxnSpPr>
        <p:spPr>
          <a:xfrm>
            <a:off x="5673238" y="1965900"/>
            <a:ext cx="464700" cy="718200"/>
          </a:xfrm>
          <a:prstGeom prst="straightConnector1">
            <a:avLst/>
          </a:prstGeom>
          <a:noFill/>
          <a:ln w="22225" cap="flat" cmpd="sng">
            <a:solidFill>
              <a:srgbClr val="7F7F7F"/>
            </a:solidFill>
            <a:prstDash val="solid"/>
            <a:miter lim="800000"/>
            <a:headEnd type="stealth" w="sm" len="sm"/>
            <a:tailEnd type="none" w="med" len="med"/>
          </a:ln>
        </p:spPr>
      </p:cxnSp>
      <p:cxnSp>
        <p:nvCxnSpPr>
          <p:cNvPr id="143" name="Google Shape;143;p33"/>
          <p:cNvCxnSpPr/>
          <p:nvPr/>
        </p:nvCxnSpPr>
        <p:spPr>
          <a:xfrm rot="10800000" flipH="1">
            <a:off x="2988649" y="1965908"/>
            <a:ext cx="416100" cy="718200"/>
          </a:xfrm>
          <a:prstGeom prst="straightConnector1">
            <a:avLst/>
          </a:prstGeom>
          <a:noFill/>
          <a:ln w="22225" cap="flat" cmpd="sng">
            <a:solidFill>
              <a:srgbClr val="7F7F7F"/>
            </a:solidFill>
            <a:prstDash val="solid"/>
            <a:miter lim="800000"/>
            <a:headEnd type="stealth" w="sm" len="sm"/>
            <a:tailEnd type="none" w="med" len="med"/>
          </a:ln>
        </p:spPr>
      </p:cxnSp>
      <p:cxnSp>
        <p:nvCxnSpPr>
          <p:cNvPr id="144" name="Google Shape;144;p33"/>
          <p:cNvCxnSpPr/>
          <p:nvPr/>
        </p:nvCxnSpPr>
        <p:spPr>
          <a:xfrm flipH="1">
            <a:off x="4047177" y="4315294"/>
            <a:ext cx="1049700" cy="3600"/>
          </a:xfrm>
          <a:prstGeom prst="straightConnector1">
            <a:avLst/>
          </a:prstGeom>
          <a:noFill/>
          <a:ln w="22225" cap="flat" cmpd="sng">
            <a:solidFill>
              <a:srgbClr val="7F7F7F"/>
            </a:solidFill>
            <a:prstDash val="solid"/>
            <a:miter lim="800000"/>
            <a:headEnd type="stealth" w="sm" len="sm"/>
            <a:tailEnd type="none" w="med" len="med"/>
          </a:ln>
        </p:spPr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42"/>
          <p:cNvSpPr txBox="1">
            <a:spLocks noGrp="1"/>
          </p:cNvSpPr>
          <p:nvPr>
            <p:ph type="ctrTitle"/>
          </p:nvPr>
        </p:nvSpPr>
        <p:spPr>
          <a:xfrm>
            <a:off x="311700" y="554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2600"/>
              <a:t>Tehnike reguliranja emocija</a:t>
            </a:r>
            <a:endParaRPr sz="2600"/>
          </a:p>
        </p:txBody>
      </p:sp>
      <p:sp>
        <p:nvSpPr>
          <p:cNvPr id="242" name="Google Shape;242;p42"/>
          <p:cNvSpPr txBox="1">
            <a:spLocks noGrp="1"/>
          </p:cNvSpPr>
          <p:nvPr>
            <p:ph type="subTitle" idx="1"/>
          </p:nvPr>
        </p:nvSpPr>
        <p:spPr>
          <a:xfrm>
            <a:off x="623400" y="100047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r" sz="1500"/>
              <a:t>• Rješavanje problema</a:t>
            </a:r>
            <a:endParaRPr sz="1500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r" sz="1500"/>
              <a:t>• Evaluacija i odgovor na negativne misli</a:t>
            </a:r>
            <a:endParaRPr sz="1500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r" sz="1500"/>
              <a:t>• Sudjelovanje u društvenim, ugodnim ili produktivnim aktivnostima</a:t>
            </a:r>
            <a:endParaRPr sz="1500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r" sz="1500"/>
              <a:t>• Tjelovježba</a:t>
            </a:r>
            <a:endParaRPr sz="1500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r" sz="1500"/>
              <a:t>• Prihvaćanje neugodnih emocija bez osuđivanja</a:t>
            </a:r>
            <a:endParaRPr sz="1500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r" sz="1500"/>
              <a:t>• Mindfulness</a:t>
            </a:r>
            <a:endParaRPr sz="1500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r" sz="1500"/>
              <a:t>• Vježbe opuštanja, vježbe disanja, vođene slike</a:t>
            </a:r>
            <a:endParaRPr sz="1500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r" sz="1500"/>
              <a:t>• Sudjelovanje u aktivnostima koje nas smiruju (šetnja prirodom, kupanje, grljenje druge osobe ili kućnog ljubimca, slušanje umirujuće glazbe)</a:t>
            </a:r>
            <a:endParaRPr sz="1500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r" sz="1500"/>
              <a:t>• Fokusiranje na vlastite snage i pozitivne osobine, te davanje sebi priznanja</a:t>
            </a:r>
            <a:endParaRPr sz="15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34"/>
          <p:cNvSpPr txBox="1"/>
          <p:nvPr/>
        </p:nvSpPr>
        <p:spPr>
          <a:xfrm>
            <a:off x="5566645" y="1162093"/>
            <a:ext cx="2936400" cy="1038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00" tIns="0" rIns="27000" bIns="0" anchor="ctr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r" sz="4500" b="1" dirty="0">
                <a:solidFill>
                  <a:schemeClr val="tx1"/>
                </a:solidFill>
              </a:rPr>
              <a:t>EMOCIJE</a:t>
            </a:r>
            <a:endParaRPr sz="4500" dirty="0">
              <a:solidFill>
                <a:schemeClr val="tx1"/>
              </a:solidFill>
              <a:sym typeface="Arial"/>
            </a:endParaRPr>
          </a:p>
        </p:txBody>
      </p:sp>
      <p:sp>
        <p:nvSpPr>
          <p:cNvPr id="151" name="Google Shape;151;p34"/>
          <p:cNvSpPr txBox="1"/>
          <p:nvPr/>
        </p:nvSpPr>
        <p:spPr>
          <a:xfrm>
            <a:off x="5392795" y="2394601"/>
            <a:ext cx="2934600" cy="9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600" b="1" dirty="0">
                <a:solidFill>
                  <a:schemeClr val="tx1"/>
                </a:solidFill>
              </a:rPr>
              <a:t>KBT - Praktikum II</a:t>
            </a:r>
            <a:endParaRPr sz="1600" b="1" dirty="0">
              <a:solidFill>
                <a:schemeClr val="tx1"/>
              </a:solidFill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600" b="1" dirty="0">
                <a:solidFill>
                  <a:schemeClr val="tx1"/>
                </a:solidFill>
              </a:rPr>
              <a:t>Izradila: Marina Deljac</a:t>
            </a:r>
            <a:endParaRPr sz="1600" b="1" dirty="0">
              <a:solidFill>
                <a:schemeClr val="tx1"/>
              </a:solidFill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600" b="1" dirty="0">
                <a:solidFill>
                  <a:schemeClr val="tx1"/>
                </a:solidFill>
              </a:rPr>
              <a:t>Datum: 10.05.2025.</a:t>
            </a:r>
            <a:endParaRPr sz="1600" b="1" dirty="0">
              <a:solidFill>
                <a:schemeClr val="tx1"/>
              </a:solidFill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5"/>
          <p:cNvSpPr/>
          <p:nvPr/>
        </p:nvSpPr>
        <p:spPr>
          <a:xfrm>
            <a:off x="2823875" y="1337975"/>
            <a:ext cx="3462600" cy="1961100"/>
          </a:xfrm>
          <a:prstGeom prst="wedgeRoundRectCallout">
            <a:avLst>
              <a:gd name="adj1" fmla="val -20833"/>
              <a:gd name="adj2" fmla="val 62500"/>
              <a:gd name="adj3" fmla="val 0"/>
            </a:avLst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35"/>
          <p:cNvSpPr txBox="1">
            <a:spLocks noGrp="1"/>
          </p:cNvSpPr>
          <p:nvPr>
            <p:ph type="ctrTitle"/>
          </p:nvPr>
        </p:nvSpPr>
        <p:spPr>
          <a:xfrm>
            <a:off x="3118650" y="1365575"/>
            <a:ext cx="2906700" cy="190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5000">
                <a:solidFill>
                  <a:schemeClr val="tx1"/>
                </a:solidFill>
              </a:rPr>
              <a:t>Kako si?</a:t>
            </a:r>
            <a:endParaRPr sz="50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" name="Google Shape;162;p36"/>
          <p:cNvPicPr preferRelativeResize="0"/>
          <p:nvPr/>
        </p:nvPicPr>
        <p:blipFill rotWithShape="1">
          <a:blip r:embed="rId3">
            <a:alphaModFix/>
          </a:blip>
          <a:srcRect l="4156" t="4110" r="4503" b="5145"/>
          <a:stretch/>
        </p:blipFill>
        <p:spPr>
          <a:xfrm>
            <a:off x="1983431" y="0"/>
            <a:ext cx="5177133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7"/>
          <p:cNvSpPr txBox="1">
            <a:spLocks noGrp="1"/>
          </p:cNvSpPr>
          <p:nvPr>
            <p:ph type="ctrTitle"/>
          </p:nvPr>
        </p:nvSpPr>
        <p:spPr>
          <a:xfrm>
            <a:off x="311700" y="765725"/>
            <a:ext cx="8520600" cy="58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2600"/>
              <a:t>Procjena intenziteta emocija</a:t>
            </a:r>
            <a:endParaRPr sz="2600"/>
          </a:p>
        </p:txBody>
      </p:sp>
      <p:sp>
        <p:nvSpPr>
          <p:cNvPr id="169" name="Google Shape;169;p37"/>
          <p:cNvSpPr/>
          <p:nvPr/>
        </p:nvSpPr>
        <p:spPr>
          <a:xfrm>
            <a:off x="1339350" y="2368500"/>
            <a:ext cx="1552500" cy="4065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b="1" dirty="0">
                <a:solidFill>
                  <a:schemeClr val="tx1"/>
                </a:solidFill>
              </a:rPr>
              <a:t>Blago (1-2)</a:t>
            </a:r>
            <a:endParaRPr sz="1400" b="1" dirty="0">
              <a:solidFill>
                <a:schemeClr val="tx1"/>
              </a:solidFill>
              <a:sym typeface="Arial"/>
            </a:endParaRPr>
          </a:p>
        </p:txBody>
      </p:sp>
      <p:sp>
        <p:nvSpPr>
          <p:cNvPr id="170" name="Google Shape;170;p37"/>
          <p:cNvSpPr/>
          <p:nvPr/>
        </p:nvSpPr>
        <p:spPr>
          <a:xfrm>
            <a:off x="6725446" y="2368500"/>
            <a:ext cx="1552500" cy="4065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b="1">
                <a:solidFill>
                  <a:schemeClr val="tx1"/>
                </a:solidFill>
              </a:rPr>
              <a:t>Snažno (9-10)</a:t>
            </a:r>
            <a:endParaRPr sz="1400" b="1">
              <a:solidFill>
                <a:schemeClr val="tx1"/>
              </a:solidFill>
              <a:sym typeface="Arial"/>
            </a:endParaRPr>
          </a:p>
        </p:txBody>
      </p:sp>
      <p:sp>
        <p:nvSpPr>
          <p:cNvPr id="171" name="Google Shape;171;p37"/>
          <p:cNvSpPr/>
          <p:nvPr/>
        </p:nvSpPr>
        <p:spPr>
          <a:xfrm>
            <a:off x="3134716" y="2368500"/>
            <a:ext cx="1552500" cy="4065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b="1">
                <a:solidFill>
                  <a:schemeClr val="tx1"/>
                </a:solidFill>
              </a:rPr>
              <a:t>Umjereno (3-5)</a:t>
            </a:r>
            <a:endParaRPr sz="1400" b="1">
              <a:solidFill>
                <a:schemeClr val="tx1"/>
              </a:solidFill>
              <a:sym typeface="Arial"/>
            </a:endParaRPr>
          </a:p>
        </p:txBody>
      </p:sp>
      <p:sp>
        <p:nvSpPr>
          <p:cNvPr id="172" name="Google Shape;172;p37"/>
          <p:cNvSpPr/>
          <p:nvPr/>
        </p:nvSpPr>
        <p:spPr>
          <a:xfrm>
            <a:off x="4930081" y="2368500"/>
            <a:ext cx="1552500" cy="4065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b="1">
                <a:solidFill>
                  <a:schemeClr val="tx1"/>
                </a:solidFill>
              </a:rPr>
              <a:t>Osjetno (6-8)</a:t>
            </a:r>
            <a:endParaRPr sz="1400" b="1">
              <a:solidFill>
                <a:schemeClr val="tx1"/>
              </a:solidFill>
              <a:sym typeface="Arial"/>
            </a:endParaRPr>
          </a:p>
        </p:txBody>
      </p:sp>
      <p:grpSp>
        <p:nvGrpSpPr>
          <p:cNvPr id="173" name="Google Shape;173;p37"/>
          <p:cNvGrpSpPr/>
          <p:nvPr/>
        </p:nvGrpSpPr>
        <p:grpSpPr>
          <a:xfrm>
            <a:off x="1759500" y="3080063"/>
            <a:ext cx="6098350" cy="579013"/>
            <a:chOff x="1797700" y="1839988"/>
            <a:chExt cx="6098350" cy="579013"/>
          </a:xfrm>
        </p:grpSpPr>
        <p:cxnSp>
          <p:nvCxnSpPr>
            <p:cNvPr id="174" name="Google Shape;174;p37"/>
            <p:cNvCxnSpPr/>
            <p:nvPr/>
          </p:nvCxnSpPr>
          <p:spPr>
            <a:xfrm>
              <a:off x="1899525" y="1839988"/>
              <a:ext cx="5665500" cy="36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oval" w="med" len="med"/>
              <a:tailEnd type="oval" w="med" len="med"/>
            </a:ln>
          </p:spPr>
        </p:cxnSp>
        <p:sp>
          <p:nvSpPr>
            <p:cNvPr id="175" name="Google Shape;175;p37"/>
            <p:cNvSpPr txBox="1"/>
            <p:nvPr/>
          </p:nvSpPr>
          <p:spPr>
            <a:xfrm>
              <a:off x="1797700" y="1986088"/>
              <a:ext cx="407400" cy="432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r" sz="1800">
                  <a:solidFill>
                    <a:schemeClr val="dk2"/>
                  </a:solidFill>
                </a:rPr>
                <a:t>1</a:t>
              </a:r>
              <a:endParaRPr sz="1800">
                <a:solidFill>
                  <a:schemeClr val="dk2"/>
                </a:solidFill>
              </a:endParaRPr>
            </a:p>
          </p:txBody>
        </p:sp>
        <p:sp>
          <p:nvSpPr>
            <p:cNvPr id="176" name="Google Shape;176;p37"/>
            <p:cNvSpPr txBox="1"/>
            <p:nvPr/>
          </p:nvSpPr>
          <p:spPr>
            <a:xfrm>
              <a:off x="2409328" y="1986088"/>
              <a:ext cx="407400" cy="432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r" sz="1800">
                  <a:solidFill>
                    <a:schemeClr val="dk2"/>
                  </a:solidFill>
                </a:rPr>
                <a:t>2</a:t>
              </a:r>
              <a:endParaRPr sz="1800">
                <a:solidFill>
                  <a:schemeClr val="dk2"/>
                </a:solidFill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2"/>
                </a:solidFill>
              </a:endParaRPr>
            </a:p>
          </p:txBody>
        </p:sp>
        <p:sp>
          <p:nvSpPr>
            <p:cNvPr id="177" name="Google Shape;177;p37"/>
            <p:cNvSpPr txBox="1"/>
            <p:nvPr/>
          </p:nvSpPr>
          <p:spPr>
            <a:xfrm>
              <a:off x="3020956" y="1986088"/>
              <a:ext cx="407400" cy="432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r" sz="1800">
                  <a:solidFill>
                    <a:schemeClr val="dk2"/>
                  </a:solidFill>
                </a:rPr>
                <a:t>3</a:t>
              </a:r>
              <a:endParaRPr sz="1800">
                <a:solidFill>
                  <a:schemeClr val="dk2"/>
                </a:solidFill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2"/>
                </a:solidFill>
              </a:endParaRPr>
            </a:p>
          </p:txBody>
        </p:sp>
        <p:sp>
          <p:nvSpPr>
            <p:cNvPr id="178" name="Google Shape;178;p37"/>
            <p:cNvSpPr txBox="1"/>
            <p:nvPr/>
          </p:nvSpPr>
          <p:spPr>
            <a:xfrm>
              <a:off x="3632583" y="1986088"/>
              <a:ext cx="407400" cy="432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r" sz="1800">
                  <a:solidFill>
                    <a:schemeClr val="dk2"/>
                  </a:solidFill>
                </a:rPr>
                <a:t>4</a:t>
              </a:r>
              <a:endParaRPr sz="1800">
                <a:solidFill>
                  <a:schemeClr val="dk2"/>
                </a:solidFill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2"/>
                </a:solidFill>
              </a:endParaRPr>
            </a:p>
          </p:txBody>
        </p:sp>
        <p:sp>
          <p:nvSpPr>
            <p:cNvPr id="179" name="Google Shape;179;p37"/>
            <p:cNvSpPr txBox="1"/>
            <p:nvPr/>
          </p:nvSpPr>
          <p:spPr>
            <a:xfrm>
              <a:off x="4244211" y="1986088"/>
              <a:ext cx="407400" cy="432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r" sz="1800">
                  <a:solidFill>
                    <a:schemeClr val="dk2"/>
                  </a:solidFill>
                </a:rPr>
                <a:t>5</a:t>
              </a:r>
              <a:endParaRPr sz="1800">
                <a:solidFill>
                  <a:schemeClr val="dk2"/>
                </a:solidFill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2"/>
                </a:solidFill>
              </a:endParaRPr>
            </a:p>
          </p:txBody>
        </p:sp>
        <p:sp>
          <p:nvSpPr>
            <p:cNvPr id="180" name="Google Shape;180;p37"/>
            <p:cNvSpPr txBox="1"/>
            <p:nvPr/>
          </p:nvSpPr>
          <p:spPr>
            <a:xfrm>
              <a:off x="4855839" y="1986088"/>
              <a:ext cx="407400" cy="432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r" sz="1800">
                  <a:solidFill>
                    <a:schemeClr val="dk2"/>
                  </a:solidFill>
                </a:rPr>
                <a:t>6</a:t>
              </a:r>
              <a:endParaRPr sz="1800">
                <a:solidFill>
                  <a:schemeClr val="dk2"/>
                </a:solidFill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2"/>
                </a:solidFill>
              </a:endParaRPr>
            </a:p>
          </p:txBody>
        </p:sp>
        <p:sp>
          <p:nvSpPr>
            <p:cNvPr id="181" name="Google Shape;181;p37"/>
            <p:cNvSpPr txBox="1"/>
            <p:nvPr/>
          </p:nvSpPr>
          <p:spPr>
            <a:xfrm>
              <a:off x="5467467" y="1986088"/>
              <a:ext cx="407400" cy="432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r" sz="1800">
                  <a:solidFill>
                    <a:schemeClr val="dk2"/>
                  </a:solidFill>
                </a:rPr>
                <a:t>7</a:t>
              </a:r>
              <a:endParaRPr sz="1800">
                <a:solidFill>
                  <a:schemeClr val="dk2"/>
                </a:solidFill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2"/>
                </a:solidFill>
              </a:endParaRPr>
            </a:p>
          </p:txBody>
        </p:sp>
        <p:sp>
          <p:nvSpPr>
            <p:cNvPr id="182" name="Google Shape;182;p37"/>
            <p:cNvSpPr txBox="1"/>
            <p:nvPr/>
          </p:nvSpPr>
          <p:spPr>
            <a:xfrm>
              <a:off x="6079094" y="1986088"/>
              <a:ext cx="407400" cy="432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r" sz="1800">
                  <a:solidFill>
                    <a:schemeClr val="dk2"/>
                  </a:solidFill>
                </a:rPr>
                <a:t>8</a:t>
              </a:r>
              <a:endParaRPr sz="1800">
                <a:solidFill>
                  <a:schemeClr val="dk2"/>
                </a:solidFill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2"/>
                </a:solidFill>
              </a:endParaRPr>
            </a:p>
          </p:txBody>
        </p:sp>
        <p:sp>
          <p:nvSpPr>
            <p:cNvPr id="183" name="Google Shape;183;p37"/>
            <p:cNvSpPr txBox="1"/>
            <p:nvPr/>
          </p:nvSpPr>
          <p:spPr>
            <a:xfrm>
              <a:off x="6690722" y="1986088"/>
              <a:ext cx="407400" cy="432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r" sz="1800">
                  <a:solidFill>
                    <a:schemeClr val="dk2"/>
                  </a:solidFill>
                </a:rPr>
                <a:t>9</a:t>
              </a:r>
              <a:endParaRPr sz="1800">
                <a:solidFill>
                  <a:schemeClr val="dk2"/>
                </a:solidFill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2"/>
                </a:solidFill>
              </a:endParaRPr>
            </a:p>
          </p:txBody>
        </p:sp>
        <p:sp>
          <p:nvSpPr>
            <p:cNvPr id="184" name="Google Shape;184;p37"/>
            <p:cNvSpPr txBox="1"/>
            <p:nvPr/>
          </p:nvSpPr>
          <p:spPr>
            <a:xfrm>
              <a:off x="7302350" y="1986100"/>
              <a:ext cx="593700" cy="432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r" sz="1800">
                  <a:solidFill>
                    <a:schemeClr val="dk2"/>
                  </a:solidFill>
                </a:rPr>
                <a:t>10</a:t>
              </a:r>
              <a:endParaRPr sz="1800">
                <a:solidFill>
                  <a:schemeClr val="dk2"/>
                </a:solidFill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2"/>
                </a:solidFill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9" name="Google Shape;189;p38"/>
          <p:cNvGrpSpPr/>
          <p:nvPr/>
        </p:nvGrpSpPr>
        <p:grpSpPr>
          <a:xfrm>
            <a:off x="1143032" y="1489328"/>
            <a:ext cx="6857954" cy="3056154"/>
            <a:chOff x="603850" y="211200"/>
            <a:chExt cx="7801996" cy="4549879"/>
          </a:xfrm>
        </p:grpSpPr>
        <p:sp>
          <p:nvSpPr>
            <p:cNvPr id="190" name="Google Shape;190;p38"/>
            <p:cNvSpPr/>
            <p:nvPr/>
          </p:nvSpPr>
          <p:spPr>
            <a:xfrm>
              <a:off x="603850" y="2129550"/>
              <a:ext cx="1816800" cy="6948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r" dirty="0">
                  <a:solidFill>
                    <a:schemeClr val="tx1"/>
                  </a:solidFill>
                </a:rPr>
                <a:t>SITUACIJA</a:t>
              </a:r>
              <a:endParaRPr dirty="0">
                <a:solidFill>
                  <a:schemeClr val="tx1"/>
                </a:solidFill>
              </a:endParaRPr>
            </a:p>
          </p:txBody>
        </p:sp>
        <p:cxnSp>
          <p:nvCxnSpPr>
            <p:cNvPr id="191" name="Google Shape;191;p38"/>
            <p:cNvCxnSpPr/>
            <p:nvPr/>
          </p:nvCxnSpPr>
          <p:spPr>
            <a:xfrm>
              <a:off x="2567725" y="2476950"/>
              <a:ext cx="788100" cy="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192" name="Google Shape;192;p38"/>
            <p:cNvSpPr/>
            <p:nvPr/>
          </p:nvSpPr>
          <p:spPr>
            <a:xfrm>
              <a:off x="3502900" y="2129550"/>
              <a:ext cx="1816800" cy="6948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r" dirty="0">
                  <a:solidFill>
                    <a:schemeClr val="tx1"/>
                  </a:solidFill>
                </a:rPr>
                <a:t>AUTOMATSKE MISLI</a:t>
              </a:r>
              <a:endParaRPr dirty="0">
                <a:solidFill>
                  <a:schemeClr val="tx1"/>
                </a:solidFill>
              </a:endParaRPr>
            </a:p>
          </p:txBody>
        </p:sp>
        <p:sp>
          <p:nvSpPr>
            <p:cNvPr id="193" name="Google Shape;193;p38"/>
            <p:cNvSpPr/>
            <p:nvPr/>
          </p:nvSpPr>
          <p:spPr>
            <a:xfrm>
              <a:off x="3502900" y="211200"/>
              <a:ext cx="1816800" cy="6948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r" dirty="0">
                  <a:solidFill>
                    <a:schemeClr val="tx1"/>
                  </a:solidFill>
                </a:rPr>
                <a:t>BAZIČNO VJEROVANJE</a:t>
              </a:r>
              <a:endParaRPr dirty="0">
                <a:solidFill>
                  <a:schemeClr val="tx1"/>
                </a:solidFill>
              </a:endParaRPr>
            </a:p>
          </p:txBody>
        </p:sp>
        <p:sp>
          <p:nvSpPr>
            <p:cNvPr id="194" name="Google Shape;194;p38"/>
            <p:cNvSpPr/>
            <p:nvPr/>
          </p:nvSpPr>
          <p:spPr>
            <a:xfrm>
              <a:off x="3502900" y="1170363"/>
              <a:ext cx="1816800" cy="6948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r" dirty="0">
                  <a:solidFill>
                    <a:schemeClr val="tx1"/>
                  </a:solidFill>
                </a:rPr>
                <a:t>POSREDUJUĆE VJEROVANJE</a:t>
              </a:r>
              <a:endParaRPr dirty="0">
                <a:solidFill>
                  <a:schemeClr val="tx1"/>
                </a:solidFill>
              </a:endParaRPr>
            </a:p>
          </p:txBody>
        </p:sp>
        <p:cxnSp>
          <p:nvCxnSpPr>
            <p:cNvPr id="195" name="Google Shape;195;p38"/>
            <p:cNvCxnSpPr/>
            <p:nvPr/>
          </p:nvCxnSpPr>
          <p:spPr>
            <a:xfrm>
              <a:off x="5466775" y="2476950"/>
              <a:ext cx="788100" cy="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196" name="Google Shape;196;p38"/>
            <p:cNvSpPr/>
            <p:nvPr/>
          </p:nvSpPr>
          <p:spPr>
            <a:xfrm>
              <a:off x="6401950" y="2129550"/>
              <a:ext cx="1816800" cy="6948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r">
                  <a:solidFill>
                    <a:schemeClr val="tx1"/>
                  </a:solidFill>
                </a:rPr>
                <a:t>REAKCIJE</a:t>
              </a:r>
              <a:endParaRPr>
                <a:solidFill>
                  <a:schemeClr val="tx1"/>
                </a:solidFill>
              </a:endParaRPr>
            </a:p>
          </p:txBody>
        </p:sp>
        <p:sp>
          <p:nvSpPr>
            <p:cNvPr id="197" name="Google Shape;197;p38"/>
            <p:cNvSpPr/>
            <p:nvPr/>
          </p:nvSpPr>
          <p:spPr>
            <a:xfrm>
              <a:off x="6214850" y="3078075"/>
              <a:ext cx="2190996" cy="507654"/>
            </a:xfrm>
            <a:prstGeom prst="flowChartTerminator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r">
                  <a:solidFill>
                    <a:schemeClr val="tx1"/>
                  </a:solidFill>
                </a:rPr>
                <a:t>EMOCIONALNE</a:t>
              </a:r>
              <a:endParaRPr>
                <a:solidFill>
                  <a:schemeClr val="tx1"/>
                </a:solidFill>
              </a:endParaRPr>
            </a:p>
          </p:txBody>
        </p:sp>
        <p:sp>
          <p:nvSpPr>
            <p:cNvPr id="198" name="Google Shape;198;p38"/>
            <p:cNvSpPr/>
            <p:nvPr/>
          </p:nvSpPr>
          <p:spPr>
            <a:xfrm>
              <a:off x="6214850" y="3665750"/>
              <a:ext cx="2190996" cy="507654"/>
            </a:xfrm>
            <a:prstGeom prst="flowChartTerminator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r">
                  <a:solidFill>
                    <a:schemeClr val="tx1"/>
                  </a:solidFill>
                </a:rPr>
                <a:t>PONAŠAJNE</a:t>
              </a:r>
              <a:endParaRPr>
                <a:solidFill>
                  <a:schemeClr val="tx1"/>
                </a:solidFill>
              </a:endParaRPr>
            </a:p>
          </p:txBody>
        </p:sp>
        <p:sp>
          <p:nvSpPr>
            <p:cNvPr id="199" name="Google Shape;199;p38"/>
            <p:cNvSpPr/>
            <p:nvPr/>
          </p:nvSpPr>
          <p:spPr>
            <a:xfrm>
              <a:off x="6214850" y="4253425"/>
              <a:ext cx="2190996" cy="507654"/>
            </a:xfrm>
            <a:prstGeom prst="flowChartTerminator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r">
                  <a:solidFill>
                    <a:schemeClr val="tx1"/>
                  </a:solidFill>
                </a:rPr>
                <a:t>FIZIOLOŠKE</a:t>
              </a:r>
              <a:endParaRPr>
                <a:solidFill>
                  <a:schemeClr val="tx1"/>
                </a:solidFill>
              </a:endParaRPr>
            </a:p>
          </p:txBody>
        </p:sp>
        <p:cxnSp>
          <p:nvCxnSpPr>
            <p:cNvPr id="200" name="Google Shape;200;p38"/>
            <p:cNvCxnSpPr>
              <a:stCxn id="193" idx="2"/>
              <a:endCxn id="194" idx="0"/>
            </p:cNvCxnSpPr>
            <p:nvPr/>
          </p:nvCxnSpPr>
          <p:spPr>
            <a:xfrm>
              <a:off x="4411300" y="906000"/>
              <a:ext cx="0" cy="2643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201" name="Google Shape;201;p38"/>
            <p:cNvCxnSpPr/>
            <p:nvPr/>
          </p:nvCxnSpPr>
          <p:spPr>
            <a:xfrm>
              <a:off x="4411300" y="1865175"/>
              <a:ext cx="0" cy="2643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sp>
        <p:nvSpPr>
          <p:cNvPr id="202" name="Google Shape;202;p38"/>
          <p:cNvSpPr txBox="1"/>
          <p:nvPr/>
        </p:nvSpPr>
        <p:spPr>
          <a:xfrm>
            <a:off x="412500" y="487650"/>
            <a:ext cx="83190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2600">
                <a:solidFill>
                  <a:schemeClr val="dk1"/>
                </a:solidFill>
              </a:rPr>
              <a:t>Diferenciranje emocija od automatskih misli</a:t>
            </a:r>
            <a:endParaRPr sz="2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39"/>
          <p:cNvSpPr txBox="1">
            <a:spLocks noGrp="1"/>
          </p:cNvSpPr>
          <p:nvPr>
            <p:ph type="body" idx="1"/>
          </p:nvPr>
        </p:nvSpPr>
        <p:spPr>
          <a:xfrm>
            <a:off x="242647" y="254632"/>
            <a:ext cx="8679900" cy="5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100"/>
              <a:buNone/>
            </a:pPr>
            <a:r>
              <a:rPr lang="hr" sz="2600"/>
              <a:t>Vježba (identifikacija emocija) - primjer</a:t>
            </a:r>
            <a:endParaRPr sz="2600"/>
          </a:p>
        </p:txBody>
      </p:sp>
      <p:cxnSp>
        <p:nvCxnSpPr>
          <p:cNvPr id="208" name="Google Shape;208;p39"/>
          <p:cNvCxnSpPr/>
          <p:nvPr/>
        </p:nvCxnSpPr>
        <p:spPr>
          <a:xfrm>
            <a:off x="132700" y="1291601"/>
            <a:ext cx="8382300" cy="0"/>
          </a:xfrm>
          <a:prstGeom prst="straightConnector1">
            <a:avLst/>
          </a:prstGeom>
          <a:noFill/>
          <a:ln w="38100" cap="flat" cmpd="sng">
            <a:solidFill>
              <a:srgbClr val="7F7F7F"/>
            </a:solidFill>
            <a:prstDash val="solid"/>
            <a:miter lim="800000"/>
            <a:headEnd type="oval" w="med" len="med"/>
            <a:tailEnd type="triangle" w="lg" len="lg"/>
          </a:ln>
        </p:spPr>
      </p:cxnSp>
      <p:sp>
        <p:nvSpPr>
          <p:cNvPr id="209" name="Google Shape;209;p39"/>
          <p:cNvSpPr/>
          <p:nvPr/>
        </p:nvSpPr>
        <p:spPr>
          <a:xfrm rot="-5400000">
            <a:off x="5466643" y="2048538"/>
            <a:ext cx="2221800" cy="351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39"/>
          <p:cNvSpPr/>
          <p:nvPr/>
        </p:nvSpPr>
        <p:spPr>
          <a:xfrm>
            <a:off x="6466633" y="1168246"/>
            <a:ext cx="221700" cy="2385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39"/>
          <p:cNvSpPr/>
          <p:nvPr/>
        </p:nvSpPr>
        <p:spPr>
          <a:xfrm rot="-5400000">
            <a:off x="5922219" y="2062713"/>
            <a:ext cx="1282800" cy="32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500" b="1" dirty="0">
                <a:solidFill>
                  <a:schemeClr val="tx1"/>
                </a:solidFill>
              </a:rPr>
              <a:t>Ponašanje</a:t>
            </a:r>
            <a:endParaRPr sz="1500" dirty="0">
              <a:solidFill>
                <a:schemeClr val="tx1"/>
              </a:solidFill>
              <a:sym typeface="Arial"/>
            </a:endParaRPr>
          </a:p>
        </p:txBody>
      </p:sp>
      <p:sp>
        <p:nvSpPr>
          <p:cNvPr id="212" name="Google Shape;212;p39"/>
          <p:cNvSpPr txBox="1"/>
          <p:nvPr/>
        </p:nvSpPr>
        <p:spPr>
          <a:xfrm>
            <a:off x="7000398" y="1597550"/>
            <a:ext cx="1922100" cy="240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r" sz="1100">
                <a:solidFill>
                  <a:srgbClr val="262626"/>
                </a:solidFill>
              </a:rPr>
              <a:t>Opsesivno provjeravam vijesti i društvene mreže.</a:t>
            </a:r>
            <a:br>
              <a:rPr lang="hr" sz="1100">
                <a:solidFill>
                  <a:srgbClr val="262626"/>
                </a:solidFill>
              </a:rPr>
            </a:br>
            <a:endParaRPr sz="1100">
              <a:solidFill>
                <a:srgbClr val="262626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r" sz="1100">
                <a:solidFill>
                  <a:srgbClr val="262626"/>
                </a:solidFill>
              </a:rPr>
              <a:t>Izbjegavam izlazak čak i kada je nužno.</a:t>
            </a:r>
            <a:br>
              <a:rPr lang="hr" sz="1100">
                <a:solidFill>
                  <a:srgbClr val="262626"/>
                </a:solidFill>
              </a:rPr>
            </a:br>
            <a:endParaRPr sz="1100">
              <a:solidFill>
                <a:srgbClr val="262626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r" sz="1100">
                <a:solidFill>
                  <a:srgbClr val="262626"/>
                </a:solidFill>
              </a:rPr>
              <a:t>Svađam se s članovima obitelji zbog različitih mišljenja o mjerama zaštite.</a:t>
            </a:r>
            <a:br>
              <a:rPr lang="hr" sz="1100">
                <a:solidFill>
                  <a:srgbClr val="262626"/>
                </a:solidFill>
              </a:rPr>
            </a:br>
            <a:endParaRPr sz="1100">
              <a:solidFill>
                <a:srgbClr val="262626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r" sz="1100">
                <a:solidFill>
                  <a:srgbClr val="262626"/>
                </a:solidFill>
              </a:rPr>
              <a:t>Nemam volje za hobije ili aktivnosti koje su mi prije pružale zadovoljstvo.</a:t>
            </a:r>
            <a:endParaRPr sz="1100">
              <a:solidFill>
                <a:srgbClr val="262626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rgbClr val="262626"/>
              </a:solidFill>
            </a:endParaRPr>
          </a:p>
        </p:txBody>
      </p:sp>
      <p:sp>
        <p:nvSpPr>
          <p:cNvPr id="213" name="Google Shape;213;p39"/>
          <p:cNvSpPr/>
          <p:nvPr/>
        </p:nvSpPr>
        <p:spPr>
          <a:xfrm rot="-5400000">
            <a:off x="3308034" y="2048538"/>
            <a:ext cx="2221800" cy="351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39"/>
          <p:cNvSpPr/>
          <p:nvPr/>
        </p:nvSpPr>
        <p:spPr>
          <a:xfrm>
            <a:off x="4308024" y="1168246"/>
            <a:ext cx="221700" cy="2385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39"/>
          <p:cNvSpPr/>
          <p:nvPr/>
        </p:nvSpPr>
        <p:spPr>
          <a:xfrm rot="-5400000">
            <a:off x="3883093" y="2062509"/>
            <a:ext cx="1044900" cy="32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500" b="1" dirty="0">
                <a:solidFill>
                  <a:schemeClr val="tx1"/>
                </a:solidFill>
              </a:rPr>
              <a:t>Emocije</a:t>
            </a:r>
            <a:endParaRPr sz="1500" dirty="0">
              <a:solidFill>
                <a:schemeClr val="tx1"/>
              </a:solidFill>
              <a:sym typeface="Arial"/>
            </a:endParaRPr>
          </a:p>
        </p:txBody>
      </p:sp>
      <p:sp>
        <p:nvSpPr>
          <p:cNvPr id="216" name="Google Shape;216;p39"/>
          <p:cNvSpPr txBox="1"/>
          <p:nvPr/>
        </p:nvSpPr>
        <p:spPr>
          <a:xfrm>
            <a:off x="4729938" y="1597550"/>
            <a:ext cx="1536600" cy="24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r" sz="1100" b="1">
                <a:solidFill>
                  <a:schemeClr val="dk1"/>
                </a:solidFill>
              </a:rPr>
              <a:t>Strah</a:t>
            </a:r>
            <a:r>
              <a:rPr lang="hr" sz="1100">
                <a:solidFill>
                  <a:schemeClr val="dk1"/>
                </a:solidFill>
              </a:rPr>
              <a:t> – ubrzan rad srca, napetost u tijelu, osjećaj nelagode. (1-10)</a:t>
            </a:r>
            <a:br>
              <a:rPr lang="hr" sz="1100">
                <a:solidFill>
                  <a:schemeClr val="dk1"/>
                </a:solidFill>
              </a:rPr>
            </a:b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r" sz="1100" b="1">
                <a:solidFill>
                  <a:schemeClr val="dk1"/>
                </a:solidFill>
              </a:rPr>
              <a:t>Tjeskoba</a:t>
            </a:r>
            <a:r>
              <a:rPr lang="hr" sz="1100">
                <a:solidFill>
                  <a:schemeClr val="dk1"/>
                </a:solidFill>
              </a:rPr>
              <a:t> – nemirne misli, poteškoće s koncentracijom. </a:t>
            </a: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r" sz="1100">
                <a:solidFill>
                  <a:schemeClr val="dk1"/>
                </a:solidFill>
              </a:rPr>
              <a:t>(1-10)</a:t>
            </a:r>
            <a:br>
              <a:rPr lang="hr" sz="1100">
                <a:solidFill>
                  <a:schemeClr val="dk1"/>
                </a:solidFill>
              </a:rPr>
            </a:b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r" sz="1100" b="1">
                <a:solidFill>
                  <a:schemeClr val="dk1"/>
                </a:solidFill>
              </a:rPr>
              <a:t>Frustracija</a:t>
            </a:r>
            <a:r>
              <a:rPr lang="hr" sz="1100">
                <a:solidFill>
                  <a:schemeClr val="dk1"/>
                </a:solidFill>
              </a:rPr>
              <a:t> – osjećaj bespomoćnosti, ljutnja na situaciju.</a:t>
            </a: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r" sz="1100">
                <a:solidFill>
                  <a:schemeClr val="dk1"/>
                </a:solidFill>
              </a:rPr>
              <a:t>(1-10)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217" name="Google Shape;217;p39"/>
          <p:cNvSpPr/>
          <p:nvPr/>
        </p:nvSpPr>
        <p:spPr>
          <a:xfrm rot="-5400000">
            <a:off x="1227895" y="1970102"/>
            <a:ext cx="2221800" cy="5085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39"/>
          <p:cNvSpPr/>
          <p:nvPr/>
        </p:nvSpPr>
        <p:spPr>
          <a:xfrm>
            <a:off x="2228041" y="1168246"/>
            <a:ext cx="221700" cy="2385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39"/>
          <p:cNvSpPr/>
          <p:nvPr/>
        </p:nvSpPr>
        <p:spPr>
          <a:xfrm rot="-5400000">
            <a:off x="1596794" y="2062729"/>
            <a:ext cx="1484400" cy="32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500" b="1" dirty="0">
                <a:solidFill>
                  <a:schemeClr val="tx1"/>
                </a:solidFill>
              </a:rPr>
              <a:t>Automatske misli</a:t>
            </a:r>
            <a:endParaRPr sz="1500" dirty="0">
              <a:solidFill>
                <a:schemeClr val="tx1"/>
              </a:solidFill>
              <a:sym typeface="Arial"/>
            </a:endParaRPr>
          </a:p>
        </p:txBody>
      </p:sp>
      <p:sp>
        <p:nvSpPr>
          <p:cNvPr id="220" name="Google Shape;220;p39"/>
          <p:cNvSpPr txBox="1"/>
          <p:nvPr/>
        </p:nvSpPr>
        <p:spPr>
          <a:xfrm>
            <a:off x="2643927" y="1597570"/>
            <a:ext cx="1548900" cy="25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r" sz="1100">
                <a:solidFill>
                  <a:srgbClr val="262626"/>
                </a:solidFill>
              </a:rPr>
              <a:t>Što ako se i ja zarazim?</a:t>
            </a:r>
            <a:br>
              <a:rPr lang="hr" sz="1100">
                <a:solidFill>
                  <a:srgbClr val="262626"/>
                </a:solidFill>
              </a:rPr>
            </a:br>
            <a:endParaRPr sz="1100">
              <a:solidFill>
                <a:srgbClr val="262626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r" sz="1100">
                <a:solidFill>
                  <a:srgbClr val="262626"/>
                </a:solidFill>
              </a:rPr>
              <a:t>Mogu li prenijeti virus obitelji i ugroziti ih?</a:t>
            </a:r>
            <a:br>
              <a:rPr lang="hr" sz="1100">
                <a:solidFill>
                  <a:srgbClr val="262626"/>
                </a:solidFill>
              </a:rPr>
            </a:br>
            <a:endParaRPr sz="1100">
              <a:solidFill>
                <a:srgbClr val="262626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r" sz="1100">
                <a:solidFill>
                  <a:srgbClr val="262626"/>
                </a:solidFill>
              </a:rPr>
              <a:t>Nikada se ovo neće završiti, život se nikada neće vratiti u normalu.</a:t>
            </a:r>
            <a:br>
              <a:rPr lang="hr" sz="1100">
                <a:solidFill>
                  <a:srgbClr val="262626"/>
                </a:solidFill>
              </a:rPr>
            </a:br>
            <a:endParaRPr sz="1100">
              <a:solidFill>
                <a:srgbClr val="262626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r" sz="1100">
                <a:solidFill>
                  <a:srgbClr val="262626"/>
                </a:solidFill>
              </a:rPr>
              <a:t>Vlada ne zna što radi, ništa nije pod kontrolom.</a:t>
            </a:r>
            <a:endParaRPr sz="1100">
              <a:solidFill>
                <a:srgbClr val="262626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rgbClr val="262626"/>
              </a:solidFill>
            </a:endParaRPr>
          </a:p>
        </p:txBody>
      </p:sp>
      <p:sp>
        <p:nvSpPr>
          <p:cNvPr id="221" name="Google Shape;221;p39"/>
          <p:cNvSpPr/>
          <p:nvPr/>
        </p:nvSpPr>
        <p:spPr>
          <a:xfrm rot="-5400000">
            <a:off x="-541582" y="2048538"/>
            <a:ext cx="2221800" cy="351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39"/>
          <p:cNvSpPr/>
          <p:nvPr/>
        </p:nvSpPr>
        <p:spPr>
          <a:xfrm>
            <a:off x="458407" y="1168246"/>
            <a:ext cx="221700" cy="2385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39"/>
          <p:cNvSpPr/>
          <p:nvPr/>
        </p:nvSpPr>
        <p:spPr>
          <a:xfrm rot="-5400000">
            <a:off x="-97134" y="2062729"/>
            <a:ext cx="1332900" cy="32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500" b="1" dirty="0">
                <a:solidFill>
                  <a:schemeClr val="tx1"/>
                </a:solidFill>
              </a:rPr>
              <a:t>Situacija</a:t>
            </a:r>
            <a:endParaRPr sz="1500" dirty="0">
              <a:solidFill>
                <a:schemeClr val="tx1"/>
              </a:solidFill>
              <a:sym typeface="Arial"/>
            </a:endParaRPr>
          </a:p>
        </p:txBody>
      </p:sp>
      <p:sp>
        <p:nvSpPr>
          <p:cNvPr id="224" name="Google Shape;224;p39"/>
          <p:cNvSpPr txBox="1"/>
          <p:nvPr/>
        </p:nvSpPr>
        <p:spPr>
          <a:xfrm>
            <a:off x="832550" y="1597549"/>
            <a:ext cx="1344600" cy="9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100">
                <a:solidFill>
                  <a:srgbClr val="262626"/>
                </a:solidFill>
              </a:rPr>
              <a:t>Pročitao/la sam vijest o porastu broja zaraženih koronavirusom u mom gradu.</a:t>
            </a:r>
            <a:r>
              <a:rPr lang="hr" sz="11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100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40"/>
          <p:cNvSpPr txBox="1">
            <a:spLocks noGrp="1"/>
          </p:cNvSpPr>
          <p:nvPr>
            <p:ph type="ctrTitle"/>
          </p:nvPr>
        </p:nvSpPr>
        <p:spPr>
          <a:xfrm>
            <a:off x="311700" y="583125"/>
            <a:ext cx="8520600" cy="378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2600"/>
              <a:t>Jačanje pozitivnih emocija</a:t>
            </a:r>
            <a:endParaRPr sz="2600"/>
          </a:p>
        </p:txBody>
      </p:sp>
      <p:sp>
        <p:nvSpPr>
          <p:cNvPr id="230" name="Google Shape;230;p40"/>
          <p:cNvSpPr txBox="1">
            <a:spLocks noGrp="1"/>
          </p:cNvSpPr>
          <p:nvPr>
            <p:ph type="subTitle" idx="1"/>
          </p:nvPr>
        </p:nvSpPr>
        <p:spPr>
          <a:xfrm>
            <a:off x="311700" y="1170600"/>
            <a:ext cx="8520600" cy="280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50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hr" sz="1500"/>
              <a:t>Razgovaranje o </a:t>
            </a:r>
            <a:r>
              <a:rPr lang="hr" sz="1500" b="1"/>
              <a:t>interesima, pozitivnim događajima</a:t>
            </a:r>
            <a:r>
              <a:rPr lang="hr" sz="1500"/>
              <a:t> koji su se dogodili tijekom tjedna i pozitivnim uspomenama</a:t>
            </a:r>
            <a:br>
              <a:rPr lang="hr" sz="1500"/>
            </a:br>
            <a:endParaRPr sz="150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hr" sz="1500"/>
              <a:t>Izrada </a:t>
            </a:r>
            <a:r>
              <a:rPr lang="hr" sz="1500" b="1"/>
              <a:t>akcijskih planova </a:t>
            </a:r>
            <a:r>
              <a:rPr lang="hr" sz="1500"/>
              <a:t>usmjerenih na povećanje pozitivnih emocija, na primjer, uključivanjem u društvene, ugodne, smislene, korisne i produktivne aktivnosti te davanje sebi priznanja</a:t>
            </a:r>
            <a:br>
              <a:rPr lang="hr" sz="1500"/>
            </a:br>
            <a:endParaRPr sz="150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hr" sz="1500"/>
              <a:t>Pomaganje klijentima da donesu </a:t>
            </a:r>
            <a:r>
              <a:rPr lang="hr" sz="1500" b="1"/>
              <a:t>adaptivne zaključke</a:t>
            </a:r>
            <a:r>
              <a:rPr lang="hr" sz="1500"/>
              <a:t> o svojim iskustvima</a:t>
            </a:r>
            <a:endParaRPr sz="15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500"/>
              <a:t>Primjer: “Kako si se osjećao/la kada si to učinio/la [ili kada se to dogodilo]?”, "Kako si se osjećao/la nakon toga?", „Što ti ovo iskustvo pokazuje?“, „Što govori o tebi da si [to učinio]?“ </a:t>
            </a:r>
            <a:endParaRPr sz="15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41"/>
          <p:cNvSpPr txBox="1">
            <a:spLocks noGrp="1"/>
          </p:cNvSpPr>
          <p:nvPr>
            <p:ph type="ctrTitle"/>
          </p:nvPr>
        </p:nvSpPr>
        <p:spPr>
          <a:xfrm>
            <a:off x="311700" y="419800"/>
            <a:ext cx="8520600" cy="681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2600"/>
              <a:t>Jačanje neugodnih emocija</a:t>
            </a:r>
            <a:endParaRPr sz="2600"/>
          </a:p>
        </p:txBody>
      </p:sp>
      <p:sp>
        <p:nvSpPr>
          <p:cNvPr id="236" name="Google Shape;236;p41"/>
          <p:cNvSpPr txBox="1">
            <a:spLocks noGrp="1"/>
          </p:cNvSpPr>
          <p:nvPr>
            <p:ph type="subTitle" idx="1"/>
          </p:nvPr>
        </p:nvSpPr>
        <p:spPr>
          <a:xfrm>
            <a:off x="623400" y="16347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500"/>
              <a:t>• Kako bi stekli veći </a:t>
            </a:r>
            <a:r>
              <a:rPr lang="hr" sz="1500" b="1"/>
              <a:t>pristup svojim mislima</a:t>
            </a:r>
            <a:r>
              <a:rPr lang="hr" sz="1500"/>
              <a:t/>
            </a:r>
            <a:br>
              <a:rPr lang="hr" sz="1500"/>
            </a:br>
            <a:endParaRPr sz="15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500"/>
              <a:t>• Kako bi </a:t>
            </a:r>
            <a:r>
              <a:rPr lang="hr" sz="1500" b="1"/>
              <a:t>promijenili svoje spoznaje</a:t>
            </a:r>
            <a:r>
              <a:rPr lang="hr" sz="1500"/>
              <a:t> na emocionalnoj razini</a:t>
            </a:r>
            <a:br>
              <a:rPr lang="hr" sz="1500"/>
            </a:br>
            <a:endParaRPr sz="15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500"/>
              <a:t>• Kako bi naučili da </a:t>
            </a:r>
            <a:r>
              <a:rPr lang="hr" sz="1500" b="1"/>
              <a:t>emocije nisu opasne</a:t>
            </a:r>
            <a:r>
              <a:rPr lang="hr" sz="1500"/>
              <a:t>, nekontrolirane ili neoprostive</a:t>
            </a:r>
            <a:br>
              <a:rPr lang="hr" sz="1500"/>
            </a:br>
            <a:endParaRPr sz="15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500"/>
              <a:t>• Kako bi </a:t>
            </a:r>
            <a:r>
              <a:rPr lang="hr" sz="1500" b="1"/>
              <a:t>ispitali nedostatke</a:t>
            </a:r>
            <a:r>
              <a:rPr lang="hr" sz="1500"/>
              <a:t> ili posljedice nekih od svojih </a:t>
            </a:r>
            <a:r>
              <a:rPr lang="hr" sz="1500" b="1"/>
              <a:t>maladaptivnih ponašanja</a:t>
            </a:r>
            <a:endParaRPr sz="15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Custom 3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96E5D8"/>
      </a:accent1>
      <a:accent2>
        <a:srgbClr val="FEE166"/>
      </a:accent2>
      <a:accent3>
        <a:srgbClr val="FC96B2"/>
      </a:accent3>
      <a:accent4>
        <a:srgbClr val="BE8BE2"/>
      </a:accent4>
      <a:accent5>
        <a:srgbClr val="57687C"/>
      </a:accent5>
      <a:accent6>
        <a:srgbClr val="CBCBCB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407</Words>
  <Application>Microsoft Office PowerPoint</Application>
  <PresentationFormat>On-screen Show (16:9)</PresentationFormat>
  <Paragraphs>96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Simple Light</vt:lpstr>
      <vt:lpstr>Contents Slide Master</vt:lpstr>
      <vt:lpstr>PowerPoint Presentation</vt:lpstr>
      <vt:lpstr>PowerPoint Presentation</vt:lpstr>
      <vt:lpstr>Kako si?</vt:lpstr>
      <vt:lpstr>PowerPoint Presentation</vt:lpstr>
      <vt:lpstr>Procjena intenziteta emocija</vt:lpstr>
      <vt:lpstr>PowerPoint Presentation</vt:lpstr>
      <vt:lpstr>PowerPoint Presentation</vt:lpstr>
      <vt:lpstr>Jačanje pozitivnih emocija</vt:lpstr>
      <vt:lpstr>Jačanje neugodnih emocija</vt:lpstr>
      <vt:lpstr>Tehnike reguliranja emocija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hubik</dc:creator>
  <cp:lastModifiedBy>hubikotvr@outlook.com</cp:lastModifiedBy>
  <cp:revision>4</cp:revision>
  <cp:lastPrinted>2025-05-09T10:07:52Z</cp:lastPrinted>
  <dcterms:modified xsi:type="dcterms:W3CDTF">2025-05-09T10:08:26Z</dcterms:modified>
</cp:coreProperties>
</file>