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40" r:id="rId1"/>
  </p:sldMasterIdLst>
  <p:handoutMasterIdLst>
    <p:handoutMasterId r:id="rId19"/>
  </p:handoutMasterIdLst>
  <p:sldIdLst>
    <p:sldId id="256" r:id="rId2"/>
    <p:sldId id="273" r:id="rId3"/>
    <p:sldId id="264" r:id="rId4"/>
    <p:sldId id="257" r:id="rId5"/>
    <p:sldId id="293" r:id="rId6"/>
    <p:sldId id="294" r:id="rId7"/>
    <p:sldId id="295" r:id="rId8"/>
    <p:sldId id="262" r:id="rId9"/>
    <p:sldId id="297" r:id="rId10"/>
    <p:sldId id="298" r:id="rId11"/>
    <p:sldId id="270" r:id="rId12"/>
    <p:sldId id="299" r:id="rId13"/>
    <p:sldId id="265" r:id="rId14"/>
    <p:sldId id="301" r:id="rId15"/>
    <p:sldId id="302" r:id="rId16"/>
    <p:sldId id="292" r:id="rId17"/>
    <p:sldId id="300" r:id="rId18"/>
  </p:sldIdLst>
  <p:sldSz cx="12192000" cy="6858000"/>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6138CF-7906-91B1-B524-390BB7EE63B0}" v="98" dt="2025-03-09T17:05:33.6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5402" cy="33795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sz="quarter" idx="1"/>
          </p:nvPr>
        </p:nvSpPr>
        <p:spPr>
          <a:xfrm>
            <a:off x="5588628" y="0"/>
            <a:ext cx="4275402" cy="337958"/>
          </a:xfrm>
          <a:prstGeom prst="rect">
            <a:avLst/>
          </a:prstGeom>
        </p:spPr>
        <p:txBody>
          <a:bodyPr vert="horz" lIns="91440" tIns="45720" rIns="91440" bIns="45720" rtlCol="0"/>
          <a:lstStyle>
            <a:lvl1pPr algn="r">
              <a:defRPr sz="1200"/>
            </a:lvl1pPr>
          </a:lstStyle>
          <a:p>
            <a:fld id="{5AF1E3D4-56DB-4310-8F2D-54E2C26CC500}" type="datetimeFigureOut">
              <a:rPr lang="hr-HR" smtClean="0"/>
              <a:t>28.03.2025</a:t>
            </a:fld>
            <a:endParaRPr lang="hr-HR"/>
          </a:p>
        </p:txBody>
      </p:sp>
      <p:sp>
        <p:nvSpPr>
          <p:cNvPr id="4" name="Footer Placeholder 3"/>
          <p:cNvSpPr>
            <a:spLocks noGrp="1"/>
          </p:cNvSpPr>
          <p:nvPr>
            <p:ph type="ftr" sz="quarter" idx="2"/>
          </p:nvPr>
        </p:nvSpPr>
        <p:spPr>
          <a:xfrm>
            <a:off x="0" y="6397806"/>
            <a:ext cx="4275402" cy="337957"/>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5588628" y="6397806"/>
            <a:ext cx="4275402" cy="337957"/>
          </a:xfrm>
          <a:prstGeom prst="rect">
            <a:avLst/>
          </a:prstGeom>
        </p:spPr>
        <p:txBody>
          <a:bodyPr vert="horz" lIns="91440" tIns="45720" rIns="91440" bIns="45720" rtlCol="0" anchor="b"/>
          <a:lstStyle>
            <a:lvl1pPr algn="r">
              <a:defRPr sz="1200"/>
            </a:lvl1pPr>
          </a:lstStyle>
          <a:p>
            <a:fld id="{D009C76E-FCE0-40CD-B754-E36907A042D7}" type="slidenum">
              <a:rPr lang="hr-HR" smtClean="0"/>
              <a:t>‹#›</a:t>
            </a:fld>
            <a:endParaRPr lang="hr-HR"/>
          </a:p>
        </p:txBody>
      </p:sp>
    </p:spTree>
    <p:extLst>
      <p:ext uri="{BB962C8B-B14F-4D97-AF65-F5344CB8AC3E}">
        <p14:creationId xmlns:p14="http://schemas.microsoft.com/office/powerpoint/2010/main" val="268791413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3/28/2025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3/28/2025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3/28/2025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3/28/2025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3/28/2025</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3/28/2025</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3/28/2025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3/28/2025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3/28/2025</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3/28/2025</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FDD9264-A478-4B82-A891-2BEA8BF9F6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10;&#10;Description automatically generated">
            <a:extLst>
              <a:ext uri="{FF2B5EF4-FFF2-40B4-BE49-F238E27FC236}">
                <a16:creationId xmlns:a16="http://schemas.microsoft.com/office/drawing/2014/main" id="{C0184DA2-BD31-B2F9-7211-E5036143E831}"/>
              </a:ext>
            </a:extLst>
          </p:cNvPr>
          <p:cNvPicPr>
            <a:picLocks noChangeAspect="1"/>
          </p:cNvPicPr>
          <p:nvPr/>
        </p:nvPicPr>
        <p:blipFill rotWithShape="1">
          <a:blip r:embed="rId2"/>
          <a:srcRect t="9091" r="11942" b="1"/>
          <a:stretch/>
        </p:blipFill>
        <p:spPr>
          <a:xfrm>
            <a:off x="20" y="-1"/>
            <a:ext cx="12188932" cy="6858000"/>
          </a:xfrm>
          <a:prstGeom prst="rect">
            <a:avLst/>
          </a:prstGeom>
        </p:spPr>
      </p:pic>
      <p:sp>
        <p:nvSpPr>
          <p:cNvPr id="13" name="Rectangle 12">
            <a:extLst>
              <a:ext uri="{FF2B5EF4-FFF2-40B4-BE49-F238E27FC236}">
                <a16:creationId xmlns:a16="http://schemas.microsoft.com/office/drawing/2014/main" id="{C4D755E9-CEF5-43A7-A514-4664F25F39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hr-HR"/>
          </a:p>
        </p:txBody>
      </p:sp>
      <p:sp>
        <p:nvSpPr>
          <p:cNvPr id="2" name="Title 1"/>
          <p:cNvSpPr>
            <a:spLocks noGrp="1"/>
          </p:cNvSpPr>
          <p:nvPr>
            <p:ph type="ctrTitle"/>
          </p:nvPr>
        </p:nvSpPr>
        <p:spPr>
          <a:xfrm>
            <a:off x="643467" y="1089681"/>
            <a:ext cx="3685070" cy="3255264"/>
          </a:xfrm>
        </p:spPr>
        <p:txBody>
          <a:bodyPr vert="horz" lIns="91440" tIns="45720" rIns="91440" bIns="45720" rtlCol="0" anchor="b">
            <a:normAutofit/>
          </a:bodyPr>
          <a:lstStyle/>
          <a:p>
            <a:r>
              <a:rPr lang="en-US" sz="4400" dirty="0" err="1"/>
              <a:t>Završavanje</a:t>
            </a:r>
            <a:r>
              <a:rPr lang="en-US" sz="4400" dirty="0"/>
              <a:t> </a:t>
            </a:r>
            <a:r>
              <a:rPr lang="en-US" sz="4400" dirty="0" err="1"/>
              <a:t>terapije</a:t>
            </a:r>
            <a:r>
              <a:rPr lang="en-US" sz="4400" dirty="0"/>
              <a:t> </a:t>
            </a:r>
            <a:r>
              <a:rPr lang="en-US" sz="4400" dirty="0" err="1"/>
              <a:t>i</a:t>
            </a:r>
            <a:r>
              <a:rPr lang="en-US" sz="4400" dirty="0"/>
              <a:t> </a:t>
            </a:r>
            <a:r>
              <a:rPr lang="en-US" sz="4400" dirty="0" err="1"/>
              <a:t>prevencija</a:t>
            </a:r>
            <a:r>
              <a:rPr lang="en-US" sz="4400" dirty="0"/>
              <a:t> </a:t>
            </a:r>
            <a:r>
              <a:rPr lang="en-US" sz="4400" dirty="0" err="1"/>
              <a:t>povrata</a:t>
            </a:r>
            <a:r>
              <a:rPr lang="en-US" sz="4400" dirty="0"/>
              <a:t> </a:t>
            </a:r>
            <a:r>
              <a:rPr lang="en-US" sz="4400" dirty="0" err="1"/>
              <a:t>simptoma</a:t>
            </a:r>
            <a:endParaRPr lang="en-US" sz="4400" dirty="0"/>
          </a:p>
        </p:txBody>
      </p:sp>
      <p:sp>
        <p:nvSpPr>
          <p:cNvPr id="3" name="Subtitle 2"/>
          <p:cNvSpPr>
            <a:spLocks noGrp="1"/>
          </p:cNvSpPr>
          <p:nvPr>
            <p:ph type="subTitle" idx="1"/>
          </p:nvPr>
        </p:nvSpPr>
        <p:spPr>
          <a:xfrm>
            <a:off x="643467" y="4555424"/>
            <a:ext cx="3685069" cy="914400"/>
          </a:xfrm>
        </p:spPr>
        <p:txBody>
          <a:bodyPr vert="horz" lIns="91440" tIns="45720" rIns="91440" bIns="45720" rtlCol="0" anchor="t">
            <a:noAutofit/>
          </a:bodyPr>
          <a:lstStyle/>
          <a:p>
            <a:pPr>
              <a:lnSpc>
                <a:spcPct val="100000"/>
              </a:lnSpc>
              <a:spcBef>
                <a:spcPts val="0"/>
              </a:spcBef>
            </a:pPr>
            <a:r>
              <a:rPr lang="hr-HR" sz="1800" dirty="0">
                <a:solidFill>
                  <a:schemeClr val="bg1"/>
                </a:solidFill>
              </a:rPr>
              <a:t>Edukacija iz bihevioralno-kognitivnih terapija</a:t>
            </a:r>
            <a:endParaRPr lang="en-US" sz="1800" dirty="0">
              <a:solidFill>
                <a:schemeClr val="bg1"/>
              </a:solidFill>
            </a:endParaRPr>
          </a:p>
          <a:p>
            <a:pPr>
              <a:lnSpc>
                <a:spcPct val="100000"/>
              </a:lnSpc>
              <a:spcBef>
                <a:spcPts val="0"/>
              </a:spcBef>
            </a:pPr>
            <a:r>
              <a:rPr lang="hr-HR" sz="1800" dirty="0">
                <a:solidFill>
                  <a:schemeClr val="bg1"/>
                </a:solidFill>
              </a:rPr>
              <a:t>Praktikum II, C grupa</a:t>
            </a:r>
            <a:endParaRPr lang="en-US" sz="1800" dirty="0">
              <a:solidFill>
                <a:schemeClr val="bg1"/>
              </a:solidFill>
            </a:endParaRPr>
          </a:p>
          <a:p>
            <a:pPr>
              <a:lnSpc>
                <a:spcPct val="100000"/>
              </a:lnSpc>
              <a:spcBef>
                <a:spcPts val="0"/>
              </a:spcBef>
            </a:pPr>
            <a:endParaRPr lang="hr-HR" sz="1800" dirty="0">
              <a:solidFill>
                <a:srgbClr val="000000"/>
              </a:solidFill>
            </a:endParaRPr>
          </a:p>
          <a:p>
            <a:pPr>
              <a:lnSpc>
                <a:spcPct val="100000"/>
              </a:lnSpc>
              <a:spcBef>
                <a:spcPts val="0"/>
              </a:spcBef>
            </a:pPr>
            <a:r>
              <a:rPr lang="hr-HR" sz="1800" dirty="0">
                <a:solidFill>
                  <a:schemeClr val="bg1"/>
                </a:solidFill>
              </a:rPr>
              <a:t>Jelena Zadro, mag. psych.</a:t>
            </a:r>
            <a:endParaRPr lang="en-US" sz="1800" dirty="0">
              <a:solidFill>
                <a:schemeClr val="bg1"/>
              </a:solidFill>
            </a:endParaRPr>
          </a:p>
          <a:p>
            <a:pPr>
              <a:lnSpc>
                <a:spcPct val="100000"/>
              </a:lnSpc>
              <a:spcBef>
                <a:spcPts val="0"/>
              </a:spcBef>
            </a:pPr>
            <a:endParaRPr lang="hr-HR" sz="1800" dirty="0">
              <a:solidFill>
                <a:srgbClr val="000000"/>
              </a:solidFill>
            </a:endParaRPr>
          </a:p>
          <a:p>
            <a:pPr>
              <a:lnSpc>
                <a:spcPct val="100000"/>
              </a:lnSpc>
              <a:spcBef>
                <a:spcPts val="0"/>
              </a:spcBef>
            </a:pPr>
            <a:r>
              <a:rPr lang="hr-HR" sz="1800" dirty="0">
                <a:solidFill>
                  <a:schemeClr val="bg1"/>
                </a:solidFill>
              </a:rPr>
              <a:t>5. travanj 2025. </a:t>
            </a:r>
          </a:p>
          <a:p>
            <a:endParaRPr lang="en-US" dirty="0"/>
          </a:p>
        </p:txBody>
      </p:sp>
      <p:sp>
        <p:nvSpPr>
          <p:cNvPr id="15" name="Rectangle 14">
            <a:extLst>
              <a:ext uri="{FF2B5EF4-FFF2-40B4-BE49-F238E27FC236}">
                <a16:creationId xmlns:a16="http://schemas.microsoft.com/office/drawing/2014/main" id="{2BF879CD-ED15-450F-B829-699C694D2E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hr-HR"/>
          </a:p>
        </p:txBody>
      </p:sp>
    </p:spTree>
    <p:extLst>
      <p:ext uri="{BB962C8B-B14F-4D97-AF65-F5344CB8AC3E}">
        <p14:creationId xmlns:p14="http://schemas.microsoft.com/office/powerpoint/2010/main" val="2349388675"/>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82347-BEB2-99F9-75F1-83135412D9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64EC45-6506-2654-638E-917874A1C5BC}"/>
              </a:ext>
            </a:extLst>
          </p:cNvPr>
          <p:cNvSpPr>
            <a:spLocks noGrp="1"/>
          </p:cNvSpPr>
          <p:nvPr>
            <p:ph type="title"/>
          </p:nvPr>
        </p:nvSpPr>
        <p:spPr>
          <a:xfrm>
            <a:off x="208095" y="440278"/>
            <a:ext cx="3048334" cy="4601183"/>
          </a:xfrm>
        </p:spPr>
        <p:txBody>
          <a:bodyPr/>
          <a:lstStyle/>
          <a:p>
            <a:pPr algn="ctr"/>
            <a:r>
              <a:rPr lang="hr-HR" dirty="0"/>
              <a:t>AKTIVNOSTI PRED ZAVRŠETAK TRETMANA</a:t>
            </a:r>
          </a:p>
        </p:txBody>
      </p:sp>
      <p:sp>
        <p:nvSpPr>
          <p:cNvPr id="3" name="Content Placeholder 2">
            <a:extLst>
              <a:ext uri="{FF2B5EF4-FFF2-40B4-BE49-F238E27FC236}">
                <a16:creationId xmlns:a16="http://schemas.microsoft.com/office/drawing/2014/main" id="{C3EFC2F9-6879-BCDA-7789-F4ADB89505B7}"/>
              </a:ext>
            </a:extLst>
          </p:cNvPr>
          <p:cNvSpPr>
            <a:spLocks noGrp="1"/>
          </p:cNvSpPr>
          <p:nvPr>
            <p:ph idx="1"/>
          </p:nvPr>
        </p:nvSpPr>
        <p:spPr>
          <a:xfrm>
            <a:off x="3858062" y="796568"/>
            <a:ext cx="7315200" cy="6061934"/>
          </a:xfrm>
        </p:spPr>
        <p:txBody>
          <a:bodyPr>
            <a:normAutofit/>
          </a:bodyPr>
          <a:lstStyle/>
          <a:p>
            <a:pPr marL="0" indent="0">
              <a:buNone/>
            </a:pPr>
            <a:r>
              <a:rPr lang="hr-HR" sz="1800" u="sng" dirty="0"/>
              <a:t>Prednosti smanjivanja sesija</a:t>
            </a:r>
            <a:endParaRPr lang="hr-HR" sz="1800" b="1" dirty="0"/>
          </a:p>
          <a:p>
            <a:pPr marL="0" indent="0">
              <a:buNone/>
            </a:pPr>
            <a:r>
              <a:rPr lang="hr-HR" sz="1800" dirty="0"/>
              <a:t>Uštedit ću novac</a:t>
            </a:r>
          </a:p>
          <a:p>
            <a:pPr marL="0" indent="0">
              <a:buNone/>
            </a:pPr>
            <a:r>
              <a:rPr lang="hr-HR" sz="1800"/>
              <a:t>Iskoristit ću vrijeme za nešto drugo</a:t>
            </a:r>
          </a:p>
          <a:p>
            <a:pPr marL="0" indent="0">
              <a:buNone/>
            </a:pPr>
            <a:r>
              <a:rPr lang="hr-HR" sz="1800" dirty="0"/>
              <a:t>Bit ću ponosan na sebe jer sam riješio svoje probleme</a:t>
            </a:r>
          </a:p>
          <a:p>
            <a:pPr marL="0" indent="0">
              <a:buNone/>
            </a:pPr>
            <a:r>
              <a:rPr lang="hr-HR" sz="1800" dirty="0"/>
              <a:t>Povećat će moje samopouzdanje</a:t>
            </a:r>
          </a:p>
          <a:p>
            <a:pPr marL="0" indent="0">
              <a:buNone/>
            </a:pPr>
            <a:r>
              <a:rPr lang="hr-HR" sz="1800" dirty="0"/>
              <a:t>Neću putovati do ureda terapeuta</a:t>
            </a:r>
          </a:p>
          <a:p>
            <a:pPr marL="0" indent="0">
              <a:buNone/>
            </a:pPr>
            <a:endParaRPr lang="hr-HR" sz="1800" dirty="0"/>
          </a:p>
          <a:p>
            <a:pPr marL="0" indent="0">
              <a:buNone/>
            </a:pPr>
            <a:r>
              <a:rPr lang="hr-HR" sz="1800" u="sng" dirty="0"/>
              <a:t>Nedostaci smanjivanja sesija s promjenom okvira</a:t>
            </a:r>
          </a:p>
          <a:p>
            <a:pPr marL="0" indent="0">
              <a:buNone/>
            </a:pPr>
            <a:r>
              <a:rPr lang="hr-HR" sz="1800" dirty="0"/>
              <a:t>Povratak na staro, no ako se to dogodi bolje da se dogodi dok sam još u terapiji da naučim kako se s time nositi</a:t>
            </a:r>
          </a:p>
          <a:p>
            <a:pPr marL="0" indent="0">
              <a:buNone/>
            </a:pPr>
            <a:r>
              <a:rPr lang="hr-HR" sz="1800" dirty="0"/>
              <a:t>Možda neću moći riješiti problem sam, ali smanjivanje sesija daje mi šansu da testiram vlastitu ideju da trebam terapeuta. Dugotrajno, bolje je da naučim sam rješavati probleme jer neću zauvijek biti u terapiji. Uvijek mogu ranije dogovoriti sesiju ako će mi trebati</a:t>
            </a:r>
          </a:p>
          <a:p>
            <a:pPr marL="0" indent="0">
              <a:buNone/>
            </a:pPr>
            <a:r>
              <a:rPr lang="hr-HR" sz="1800" dirty="0"/>
              <a:t>Nedostajat će mi terapeut. Ovo je vjerojatno točno no moći ću to podnijeti te će me to ohrabriti da gradim mrežu podrške</a:t>
            </a:r>
          </a:p>
          <a:p>
            <a:pPr marL="0" indent="0">
              <a:buNone/>
            </a:pPr>
            <a:endParaRPr lang="hr-HR" sz="1800" dirty="0"/>
          </a:p>
        </p:txBody>
      </p:sp>
      <p:pic>
        <p:nvPicPr>
          <p:cNvPr id="5" name="Picture 4" descr="A picture containing silhouette&#10;&#10;Description automatically generated">
            <a:extLst>
              <a:ext uri="{FF2B5EF4-FFF2-40B4-BE49-F238E27FC236}">
                <a16:creationId xmlns:a16="http://schemas.microsoft.com/office/drawing/2014/main" id="{E3248C4A-902C-60CF-195B-5CE01EE4300F}"/>
              </a:ext>
            </a:extLst>
          </p:cNvPr>
          <p:cNvPicPr>
            <a:picLocks noChangeAspect="1"/>
          </p:cNvPicPr>
          <p:nvPr/>
        </p:nvPicPr>
        <p:blipFill>
          <a:blip r:embed="rId2"/>
          <a:stretch>
            <a:fillRect/>
          </a:stretch>
        </p:blipFill>
        <p:spPr>
          <a:xfrm>
            <a:off x="4518" y="4138362"/>
            <a:ext cx="3444284" cy="2439701"/>
          </a:xfrm>
          <a:prstGeom prst="rect">
            <a:avLst/>
          </a:prstGeom>
        </p:spPr>
      </p:pic>
    </p:spTree>
    <p:extLst>
      <p:ext uri="{BB962C8B-B14F-4D97-AF65-F5344CB8AC3E}">
        <p14:creationId xmlns:p14="http://schemas.microsoft.com/office/powerpoint/2010/main" val="1560256648"/>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1">
            <a:extLst>
              <a:ext uri="{FF2B5EF4-FFF2-40B4-BE49-F238E27FC236}">
                <a16:creationId xmlns:a16="http://schemas.microsoft.com/office/drawing/2014/main" id="{696A55C8-89F1-439D-863D-E208C0AC88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ouple of women sitting on a couch looking at a tablet&#10;&#10;Description automatically generated with medium confidence">
            <a:extLst>
              <a:ext uri="{FF2B5EF4-FFF2-40B4-BE49-F238E27FC236}">
                <a16:creationId xmlns:a16="http://schemas.microsoft.com/office/drawing/2014/main" id="{BB493329-5BE3-9603-553E-57299432AA51}"/>
              </a:ext>
            </a:extLst>
          </p:cNvPr>
          <p:cNvPicPr>
            <a:picLocks noChangeAspect="1"/>
          </p:cNvPicPr>
          <p:nvPr/>
        </p:nvPicPr>
        <p:blipFill rotWithShape="1">
          <a:blip r:embed="rId2"/>
          <a:srcRect t="12421" r="9092" b="10664"/>
          <a:stretch/>
        </p:blipFill>
        <p:spPr>
          <a:xfrm>
            <a:off x="20" y="1"/>
            <a:ext cx="12188932" cy="6858000"/>
          </a:xfrm>
          <a:prstGeom prst="rect">
            <a:avLst/>
          </a:prstGeom>
        </p:spPr>
      </p:pic>
      <p:sp>
        <p:nvSpPr>
          <p:cNvPr id="14" name="Rectangle 13">
            <a:extLst>
              <a:ext uri="{FF2B5EF4-FFF2-40B4-BE49-F238E27FC236}">
                <a16:creationId xmlns:a16="http://schemas.microsoft.com/office/drawing/2014/main" id="{E4A1FD7E-EAEC-40B9-B75B-432F9DA75B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hr-HR"/>
          </a:p>
        </p:txBody>
      </p:sp>
      <p:sp>
        <p:nvSpPr>
          <p:cNvPr id="2" name="Title 1"/>
          <p:cNvSpPr>
            <a:spLocks noGrp="1"/>
          </p:cNvSpPr>
          <p:nvPr>
            <p:ph type="title"/>
          </p:nvPr>
        </p:nvSpPr>
        <p:spPr>
          <a:xfrm>
            <a:off x="289248" y="1123837"/>
            <a:ext cx="6451110" cy="1255469"/>
          </a:xfrm>
        </p:spPr>
        <p:txBody>
          <a:bodyPr>
            <a:normAutofit/>
          </a:bodyPr>
          <a:lstStyle/>
          <a:p>
            <a:r>
              <a:rPr lang="hr-HR" dirty="0"/>
              <a:t>SESIJE SAMOTERAPIJE</a:t>
            </a:r>
          </a:p>
        </p:txBody>
      </p:sp>
      <p:sp>
        <p:nvSpPr>
          <p:cNvPr id="3" name="Content Placeholder 2"/>
          <p:cNvSpPr>
            <a:spLocks noGrp="1"/>
          </p:cNvSpPr>
          <p:nvPr>
            <p:ph idx="1"/>
          </p:nvPr>
        </p:nvSpPr>
        <p:spPr>
          <a:xfrm>
            <a:off x="289248" y="2130356"/>
            <a:ext cx="6451110" cy="3959547"/>
          </a:xfrm>
        </p:spPr>
        <p:txBody>
          <a:bodyPr anchor="t">
            <a:normAutofit/>
          </a:bodyPr>
          <a:lstStyle/>
          <a:p>
            <a:pPr>
              <a:buFont typeface="Calibri" pitchFamily="18" charset="2"/>
              <a:buChar char="-"/>
            </a:pPr>
            <a:r>
              <a:rPr lang="hr-HR" sz="1800" dirty="0">
                <a:solidFill>
                  <a:srgbClr val="FFFFFF"/>
                </a:solidFill>
              </a:rPr>
              <a:t>- Plan samoterapije nakon završetka terapije</a:t>
            </a:r>
            <a:endParaRPr lang="en-US" dirty="0"/>
          </a:p>
          <a:p>
            <a:pPr>
              <a:buFont typeface="Calibri" pitchFamily="18" charset="2"/>
              <a:buChar char="-"/>
            </a:pPr>
            <a:r>
              <a:rPr lang="hr-HR" sz="1800" dirty="0">
                <a:solidFill>
                  <a:srgbClr val="FFFFFF"/>
                </a:solidFill>
              </a:rPr>
              <a:t>- Isprobati tijekom trajanja terapije</a:t>
            </a:r>
          </a:p>
          <a:p>
            <a:pPr>
              <a:buFont typeface="Calibri" pitchFamily="18" charset="2"/>
              <a:buChar char="-"/>
            </a:pPr>
            <a:r>
              <a:rPr lang="hr-HR" sz="1800" dirty="0">
                <a:solidFill>
                  <a:srgbClr val="FFFFFF"/>
                </a:solidFill>
              </a:rPr>
              <a:t>- Jednom tjedno; jednom svaka tri mjeseca; jednom godišnje</a:t>
            </a:r>
          </a:p>
          <a:p>
            <a:pPr>
              <a:buFont typeface="Calibri" pitchFamily="18" charset="2"/>
              <a:buChar char="-"/>
            </a:pPr>
            <a:endParaRPr lang="hr-HR" sz="1800" dirty="0">
              <a:solidFill>
                <a:srgbClr val="FFFFFF"/>
              </a:solidFill>
            </a:endParaRPr>
          </a:p>
          <a:p>
            <a:pPr>
              <a:buFont typeface="Calibri" pitchFamily="18" charset="2"/>
              <a:buChar char="-"/>
            </a:pPr>
            <a:r>
              <a:rPr lang="hr-HR" sz="1800" u="sng" dirty="0">
                <a:solidFill>
                  <a:srgbClr val="FFFFFF"/>
                </a:solidFill>
              </a:rPr>
              <a:t>Prednosti sesija samoterapije</a:t>
            </a:r>
          </a:p>
          <a:p>
            <a:pPr>
              <a:buFont typeface="Calibri" pitchFamily="18" charset="2"/>
              <a:buChar char="-"/>
            </a:pPr>
            <a:r>
              <a:rPr lang="hr-HR" sz="1800" dirty="0">
                <a:solidFill>
                  <a:srgbClr val="FFFFFF"/>
                </a:solidFill>
              </a:rPr>
              <a:t>- Nastavak terapije pod klijentovim uvjetovima i besplatno</a:t>
            </a:r>
          </a:p>
          <a:p>
            <a:pPr>
              <a:buFont typeface="Calibri" pitchFamily="18" charset="2"/>
              <a:buChar char="-"/>
            </a:pPr>
            <a:r>
              <a:rPr lang="hr-HR" sz="1800" dirty="0">
                <a:solidFill>
                  <a:srgbClr val="FFFFFF"/>
                </a:solidFill>
              </a:rPr>
              <a:t>- Razrješavanje poteškoća prije nego što se pretvore u veće probleme</a:t>
            </a:r>
          </a:p>
          <a:p>
            <a:pPr>
              <a:buFont typeface="Calibri" pitchFamily="18" charset="2"/>
              <a:buChar char="-"/>
            </a:pPr>
            <a:r>
              <a:rPr lang="hr-HR" sz="1800" dirty="0">
                <a:solidFill>
                  <a:srgbClr val="FFFFFF"/>
                </a:solidFill>
              </a:rPr>
              <a:t>- Smanjivanje relapsa</a:t>
            </a:r>
          </a:p>
          <a:p>
            <a:pPr>
              <a:buFont typeface="Calibri" pitchFamily="18" charset="2"/>
              <a:buChar char="-"/>
            </a:pPr>
            <a:r>
              <a:rPr lang="hr-HR" sz="1800" dirty="0">
                <a:solidFill>
                  <a:srgbClr val="FFFFFF"/>
                </a:solidFill>
              </a:rPr>
              <a:t>- Upotreba vještina za obogaćivanje klijentova života </a:t>
            </a:r>
          </a:p>
        </p:txBody>
      </p:sp>
      <p:sp>
        <p:nvSpPr>
          <p:cNvPr id="16" name="Rectangle 15">
            <a:extLst>
              <a:ext uri="{FF2B5EF4-FFF2-40B4-BE49-F238E27FC236}">
                <a16:creationId xmlns:a16="http://schemas.microsoft.com/office/drawing/2014/main" id="{AC88629E-396B-4C99-B284-F30AABDF2E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hr-HR"/>
          </a:p>
        </p:txBody>
      </p:sp>
    </p:spTree>
    <p:extLst>
      <p:ext uri="{BB962C8B-B14F-4D97-AF65-F5344CB8AC3E}">
        <p14:creationId xmlns:p14="http://schemas.microsoft.com/office/powerpoint/2010/main" val="2696979118"/>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0144EB-6857-AAC6-D73A-9C4B67A230C2}"/>
            </a:ext>
          </a:extLst>
        </p:cNvPr>
        <p:cNvGrpSpPr/>
        <p:nvPr/>
      </p:nvGrpSpPr>
      <p:grpSpPr>
        <a:xfrm>
          <a:off x="0" y="0"/>
          <a:ext cx="0" cy="0"/>
          <a:chOff x="0" y="0"/>
          <a:chExt cx="0" cy="0"/>
        </a:xfrm>
      </p:grpSpPr>
      <p:sp useBgFill="1">
        <p:nvSpPr>
          <p:cNvPr id="15" name="Rectangle 11">
            <a:extLst>
              <a:ext uri="{FF2B5EF4-FFF2-40B4-BE49-F238E27FC236}">
                <a16:creationId xmlns:a16="http://schemas.microsoft.com/office/drawing/2014/main" id="{C6AF7F2F-5E69-C1DB-25EF-030ECEFBC9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ouple of women sitting on a couch looking at a tablet&#10;&#10;Description automatically generated with medium confidence">
            <a:extLst>
              <a:ext uri="{FF2B5EF4-FFF2-40B4-BE49-F238E27FC236}">
                <a16:creationId xmlns:a16="http://schemas.microsoft.com/office/drawing/2014/main" id="{7EA18D14-0667-B41A-C149-C304AAE76D71}"/>
              </a:ext>
            </a:extLst>
          </p:cNvPr>
          <p:cNvPicPr>
            <a:picLocks noChangeAspect="1"/>
          </p:cNvPicPr>
          <p:nvPr/>
        </p:nvPicPr>
        <p:blipFill rotWithShape="1">
          <a:blip r:embed="rId2"/>
          <a:srcRect t="12421" r="9092" b="10664"/>
          <a:stretch/>
        </p:blipFill>
        <p:spPr>
          <a:xfrm>
            <a:off x="20" y="1"/>
            <a:ext cx="12188932" cy="6858000"/>
          </a:xfrm>
          <a:prstGeom prst="rect">
            <a:avLst/>
          </a:prstGeom>
        </p:spPr>
      </p:pic>
      <p:sp>
        <p:nvSpPr>
          <p:cNvPr id="14" name="Rectangle 13">
            <a:extLst>
              <a:ext uri="{FF2B5EF4-FFF2-40B4-BE49-F238E27FC236}">
                <a16:creationId xmlns:a16="http://schemas.microsoft.com/office/drawing/2014/main" id="{34232809-D6A8-ADAD-0D23-2035F1D74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hr-HR"/>
          </a:p>
        </p:txBody>
      </p:sp>
      <p:sp>
        <p:nvSpPr>
          <p:cNvPr id="3" name="Content Placeholder 2">
            <a:extLst>
              <a:ext uri="{FF2B5EF4-FFF2-40B4-BE49-F238E27FC236}">
                <a16:creationId xmlns:a16="http://schemas.microsoft.com/office/drawing/2014/main" id="{FD840615-D6AD-AD2A-B8CC-055DACB850AB}"/>
              </a:ext>
            </a:extLst>
          </p:cNvPr>
          <p:cNvSpPr>
            <a:spLocks noGrp="1"/>
          </p:cNvSpPr>
          <p:nvPr>
            <p:ph idx="1"/>
          </p:nvPr>
        </p:nvSpPr>
        <p:spPr>
          <a:xfrm>
            <a:off x="-131218" y="758952"/>
            <a:ext cx="7183704" cy="5767557"/>
          </a:xfrm>
        </p:spPr>
        <p:txBody>
          <a:bodyPr anchor="t">
            <a:normAutofit fontScale="92500" lnSpcReduction="20000"/>
          </a:bodyPr>
          <a:lstStyle/>
          <a:p>
            <a:pPr>
              <a:buFont typeface="Calibri" pitchFamily="18" charset="2"/>
              <a:buChar char="-"/>
            </a:pPr>
            <a:r>
              <a:rPr lang="hr-HR" sz="1900" u="sng" dirty="0">
                <a:solidFill>
                  <a:srgbClr val="FFFFFF"/>
                </a:solidFill>
              </a:rPr>
              <a:t>Vodič za sesije samoterapije</a:t>
            </a:r>
            <a:endParaRPr lang="hr-HR" sz="1900" dirty="0">
              <a:solidFill>
                <a:srgbClr val="FFFFFF"/>
              </a:solidFill>
            </a:endParaRPr>
          </a:p>
          <a:p>
            <a:pPr>
              <a:buFont typeface="Calibri" pitchFamily="18" charset="2"/>
              <a:buChar char="-"/>
            </a:pPr>
            <a:r>
              <a:rPr lang="hr-HR" sz="1600" b="1" dirty="0">
                <a:solidFill>
                  <a:srgbClr val="FFFFFF"/>
                </a:solidFill>
              </a:rPr>
              <a:t>Razmišljanje o prošlim tjednima</a:t>
            </a:r>
          </a:p>
          <a:p>
            <a:pPr>
              <a:buFont typeface="Calibri" pitchFamily="18" charset="2"/>
              <a:buChar char="-"/>
            </a:pPr>
            <a:r>
              <a:rPr lang="hr-HR" sz="1600" dirty="0">
                <a:solidFill>
                  <a:srgbClr val="FFFFFF"/>
                </a:solidFill>
              </a:rPr>
              <a:t>Što se pozitivno dogodilo? Što su ta iskustva meni značila? O meni? Za što zaslužujem priznanje?</a:t>
            </a:r>
          </a:p>
          <a:p>
            <a:pPr>
              <a:buFont typeface="Calibri" pitchFamily="18" charset="2"/>
              <a:buChar char="-"/>
            </a:pPr>
            <a:r>
              <a:rPr lang="hr-HR" sz="1600" dirty="0">
                <a:solidFill>
                  <a:srgbClr val="FFFFFF"/>
                </a:solidFill>
              </a:rPr>
              <a:t>Koji su se problemi pojavili? Ako nisu riješeni, što trebam učiniti?</a:t>
            </a:r>
          </a:p>
          <a:p>
            <a:pPr>
              <a:buFont typeface="Calibri" pitchFamily="18" charset="2"/>
              <a:buChar char="-"/>
            </a:pPr>
            <a:r>
              <a:rPr lang="hr-HR" sz="1600" dirty="0">
                <a:solidFill>
                  <a:srgbClr val="FFFFFF"/>
                </a:solidFill>
              </a:rPr>
              <a:t>Jesam li ispunio akcijski plan? Što bi me moglo spriječiti da ga ispunim ovaj tjedan?</a:t>
            </a:r>
          </a:p>
          <a:p>
            <a:pPr>
              <a:buFont typeface="Calibri" pitchFamily="18" charset="2"/>
              <a:buChar char="-"/>
            </a:pPr>
            <a:endParaRPr lang="hr-HR" sz="1600" dirty="0">
              <a:solidFill>
                <a:srgbClr val="FFFFFF"/>
              </a:solidFill>
            </a:endParaRPr>
          </a:p>
          <a:p>
            <a:pPr>
              <a:buFont typeface="Calibri" pitchFamily="18" charset="2"/>
              <a:buChar char="-"/>
            </a:pPr>
            <a:r>
              <a:rPr lang="hr-HR" sz="1600" b="1" dirty="0">
                <a:solidFill>
                  <a:srgbClr val="FFFFFF"/>
                </a:solidFill>
              </a:rPr>
              <a:t>Radovati se </a:t>
            </a:r>
          </a:p>
          <a:p>
            <a:pPr>
              <a:buFont typeface="Calibri" pitchFamily="18" charset="2"/>
              <a:buChar char="-"/>
            </a:pPr>
            <a:r>
              <a:rPr lang="hr-HR" sz="1600" dirty="0">
                <a:solidFill>
                  <a:srgbClr val="FFFFFF"/>
                </a:solidFill>
              </a:rPr>
              <a:t>Kako se želim osjećati u ovo vrijeme sljedeći tjedan? Što trebam učiniti da bi se to ostvarilo?</a:t>
            </a:r>
          </a:p>
          <a:p>
            <a:pPr>
              <a:buFont typeface="Calibri" pitchFamily="18" charset="2"/>
              <a:buChar char="-"/>
            </a:pPr>
            <a:r>
              <a:rPr lang="hr-HR" sz="1600" dirty="0">
                <a:solidFill>
                  <a:srgbClr val="FFFFFF"/>
                </a:solidFill>
              </a:rPr>
              <a:t>Koje ciljeve imam za ovaj tjedan? Koje korake trebam poduzeti?</a:t>
            </a:r>
          </a:p>
          <a:p>
            <a:pPr>
              <a:buFont typeface="Calibri" pitchFamily="18" charset="2"/>
              <a:buChar char="-"/>
            </a:pPr>
            <a:endParaRPr lang="hr-HR" sz="1600" dirty="0">
              <a:solidFill>
                <a:srgbClr val="FFFFFF"/>
              </a:solidFill>
            </a:endParaRPr>
          </a:p>
          <a:p>
            <a:pPr>
              <a:buFont typeface="Calibri" pitchFamily="18" charset="2"/>
              <a:buChar char="-"/>
            </a:pPr>
            <a:r>
              <a:rPr lang="hr-HR" sz="1600" dirty="0">
                <a:solidFill>
                  <a:srgbClr val="FFFFFF"/>
                </a:solidFill>
              </a:rPr>
              <a:t>Koje prepreke bi se mogle pojaviti? </a:t>
            </a:r>
          </a:p>
          <a:p>
            <a:pPr>
              <a:buFont typeface="Calibri" pitchFamily="18" charset="2"/>
              <a:buChar char="-"/>
            </a:pPr>
            <a:r>
              <a:rPr lang="hr-HR" sz="1600" dirty="0">
                <a:solidFill>
                  <a:srgbClr val="FFFFFF"/>
                </a:solidFill>
              </a:rPr>
              <a:t>Trebam li razmotriti:</a:t>
            </a:r>
            <a:endParaRPr lang="hr-HR" dirty="0"/>
          </a:p>
          <a:p>
            <a:pPr>
              <a:buFont typeface="Calibri" pitchFamily="18" charset="2"/>
              <a:buChar char="-"/>
            </a:pPr>
            <a:r>
              <a:rPr lang="hr-HR" sz="1600" dirty="0">
                <a:solidFill>
                  <a:srgbClr val="FFFFFF"/>
                </a:solidFill>
              </a:rPr>
              <a:t>Raditi radne listiće?</a:t>
            </a:r>
          </a:p>
          <a:p>
            <a:pPr>
              <a:buFont typeface="Calibri" pitchFamily="18" charset="2"/>
              <a:buChar char="-"/>
            </a:pPr>
            <a:r>
              <a:rPr lang="hr-HR" sz="1600" dirty="0">
                <a:solidFill>
                  <a:srgbClr val="FFFFFF"/>
                </a:solidFill>
              </a:rPr>
              <a:t>Planirati užitak, postignuće, brigu o sebi ili društvenih aktivnosti?</a:t>
            </a:r>
          </a:p>
          <a:p>
            <a:pPr>
              <a:buFont typeface="Calibri" pitchFamily="18" charset="2"/>
              <a:buChar char="-"/>
            </a:pPr>
            <a:r>
              <a:rPr lang="hr-HR" sz="1600" dirty="0">
                <a:solidFill>
                  <a:srgbClr val="FFFFFF"/>
                </a:solidFill>
              </a:rPr>
              <a:t>Čitati bilješke s terapije? Prakticirati vještine poput </a:t>
            </a:r>
            <a:r>
              <a:rPr lang="hr-HR" sz="1600" dirty="0" err="1">
                <a:solidFill>
                  <a:srgbClr val="FFFFFF"/>
                </a:solidFill>
              </a:rPr>
              <a:t>mindfulness</a:t>
            </a:r>
            <a:r>
              <a:rPr lang="hr-HR" sz="1600" dirty="0">
                <a:solidFill>
                  <a:srgbClr val="FFFFFF"/>
                </a:solidFill>
              </a:rPr>
              <a:t>?</a:t>
            </a:r>
          </a:p>
          <a:p>
            <a:pPr>
              <a:buFont typeface="Calibri" pitchFamily="18" charset="2"/>
              <a:buChar char="-"/>
            </a:pPr>
            <a:r>
              <a:rPr lang="hr-HR" sz="1600" dirty="0">
                <a:solidFill>
                  <a:srgbClr val="FFFFFF"/>
                </a:solidFill>
              </a:rPr>
              <a:t>Voditi popis zasluga ili popis pozitivnih iskustava?</a:t>
            </a:r>
          </a:p>
          <a:p>
            <a:pPr>
              <a:buFont typeface="Calibri" pitchFamily="18" charset="2"/>
              <a:buChar char="-"/>
            </a:pPr>
            <a:endParaRPr lang="hr-HR" sz="1600" dirty="0">
              <a:solidFill>
                <a:srgbClr val="FFFFFF"/>
              </a:solidFill>
            </a:endParaRPr>
          </a:p>
          <a:p>
            <a:pPr>
              <a:buFont typeface="Calibri" pitchFamily="18" charset="2"/>
              <a:buChar char="-"/>
            </a:pPr>
            <a:endParaRPr lang="hr-HR" sz="1800" dirty="0">
              <a:solidFill>
                <a:srgbClr val="FFFFFF"/>
              </a:solidFill>
            </a:endParaRPr>
          </a:p>
        </p:txBody>
      </p:sp>
      <p:sp>
        <p:nvSpPr>
          <p:cNvPr id="16" name="Rectangle 15">
            <a:extLst>
              <a:ext uri="{FF2B5EF4-FFF2-40B4-BE49-F238E27FC236}">
                <a16:creationId xmlns:a16="http://schemas.microsoft.com/office/drawing/2014/main" id="{44009C89-4BB7-9353-CC80-1482A72B37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hr-HR"/>
          </a:p>
        </p:txBody>
      </p:sp>
    </p:spTree>
    <p:extLst>
      <p:ext uri="{BB962C8B-B14F-4D97-AF65-F5344CB8AC3E}">
        <p14:creationId xmlns:p14="http://schemas.microsoft.com/office/powerpoint/2010/main" val="3033132601"/>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DADC4F84-175A-4AB1-916C-1E5796E1E0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person, sitting, indoor&#10;&#10;Description automatically generated">
            <a:extLst>
              <a:ext uri="{FF2B5EF4-FFF2-40B4-BE49-F238E27FC236}">
                <a16:creationId xmlns:a16="http://schemas.microsoft.com/office/drawing/2014/main" id="{F35185FB-7DF2-9DBB-9855-9BA3DAE4329E}"/>
              </a:ext>
            </a:extLst>
          </p:cNvPr>
          <p:cNvPicPr>
            <a:picLocks noChangeAspect="1"/>
          </p:cNvPicPr>
          <p:nvPr/>
        </p:nvPicPr>
        <p:blipFill rotWithShape="1">
          <a:blip r:embed="rId2">
            <a:alphaModFix amt="25000"/>
          </a:blip>
          <a:srcRect/>
          <a:stretch/>
        </p:blipFill>
        <p:spPr>
          <a:xfrm>
            <a:off x="20" y="10"/>
            <a:ext cx="12191980" cy="6857990"/>
          </a:xfrm>
          <a:prstGeom prst="rect">
            <a:avLst/>
          </a:prstGeom>
        </p:spPr>
      </p:pic>
      <p:sp>
        <p:nvSpPr>
          <p:cNvPr id="2" name="Title 1"/>
          <p:cNvSpPr>
            <a:spLocks noGrp="1"/>
          </p:cNvSpPr>
          <p:nvPr>
            <p:ph type="title"/>
          </p:nvPr>
        </p:nvSpPr>
        <p:spPr>
          <a:xfrm>
            <a:off x="514350" y="864108"/>
            <a:ext cx="4639541" cy="5120639"/>
          </a:xfrm>
        </p:spPr>
        <p:txBody>
          <a:bodyPr>
            <a:normAutofit/>
          </a:bodyPr>
          <a:lstStyle/>
          <a:p>
            <a:r>
              <a:rPr lang="hr-HR" sz="3200" dirty="0">
                <a:ln w="15875">
                  <a:solidFill>
                    <a:srgbClr val="FFFFFF"/>
                  </a:solidFill>
                </a:ln>
                <a:noFill/>
              </a:rPr>
              <a:t>PRIPREME ZA POTEŠKOĆE NAKON ZAVRŠETKA TERAPIJE</a:t>
            </a:r>
          </a:p>
        </p:txBody>
      </p:sp>
      <p:sp>
        <p:nvSpPr>
          <p:cNvPr id="3" name="Content Placeholder 2"/>
          <p:cNvSpPr>
            <a:spLocks noGrp="1"/>
          </p:cNvSpPr>
          <p:nvPr>
            <p:ph idx="1"/>
          </p:nvPr>
        </p:nvSpPr>
        <p:spPr>
          <a:xfrm>
            <a:off x="5957455" y="461818"/>
            <a:ext cx="6059054" cy="6031346"/>
          </a:xfrm>
        </p:spPr>
        <p:txBody>
          <a:bodyPr>
            <a:normAutofit/>
          </a:bodyPr>
          <a:lstStyle/>
          <a:p>
            <a:r>
              <a:rPr lang="hr-HR" sz="1800" dirty="0">
                <a:solidFill>
                  <a:schemeClr val="tx1"/>
                </a:solidFill>
              </a:rPr>
              <a:t>Pitati koje automatske misli klijent može imati ako naiđe na prepreku</a:t>
            </a:r>
          </a:p>
          <a:p>
            <a:endParaRPr lang="hr-HR" sz="1800" dirty="0">
              <a:solidFill>
                <a:schemeClr val="tx1"/>
              </a:solidFill>
            </a:endParaRPr>
          </a:p>
          <a:p>
            <a:pPr marL="0" indent="0">
              <a:buNone/>
            </a:pPr>
            <a:r>
              <a:rPr lang="hr-HR" sz="1800" u="sng" dirty="0">
                <a:solidFill>
                  <a:schemeClr val="tx1"/>
                </a:solidFill>
              </a:rPr>
              <a:t>Primjer</a:t>
            </a:r>
          </a:p>
          <a:p>
            <a:r>
              <a:rPr lang="hr-HR" sz="1800" dirty="0">
                <a:solidFill>
                  <a:schemeClr val="tx1"/>
                </a:solidFill>
              </a:rPr>
              <a:t>Ovo znači da nisam bolje</a:t>
            </a:r>
          </a:p>
          <a:p>
            <a:r>
              <a:rPr lang="hr-HR" sz="1800" dirty="0">
                <a:solidFill>
                  <a:schemeClr val="tx1"/>
                </a:solidFill>
              </a:rPr>
              <a:t>Ne bih se trebao ovako osjećati</a:t>
            </a:r>
          </a:p>
          <a:p>
            <a:r>
              <a:rPr lang="hr-HR" sz="1800" dirty="0">
                <a:solidFill>
                  <a:schemeClr val="tx1"/>
                </a:solidFill>
              </a:rPr>
              <a:t>Moj terapeut nije napravio dobar posao</a:t>
            </a:r>
          </a:p>
          <a:p>
            <a:r>
              <a:rPr lang="hr-HR" sz="1800" dirty="0">
                <a:solidFill>
                  <a:schemeClr val="tx1"/>
                </a:solidFill>
              </a:rPr>
              <a:t>KBT na meni nije uspješan</a:t>
            </a:r>
          </a:p>
          <a:p>
            <a:endParaRPr lang="hr-HR" sz="1800" dirty="0">
              <a:solidFill>
                <a:schemeClr val="tx1"/>
              </a:solidFill>
            </a:endParaRPr>
          </a:p>
          <a:p>
            <a:pPr marL="0" indent="0">
              <a:buNone/>
            </a:pPr>
            <a:r>
              <a:rPr lang="hr-HR" sz="1800" u="sng" dirty="0">
                <a:solidFill>
                  <a:schemeClr val="tx1"/>
                </a:solidFill>
              </a:rPr>
              <a:t>Pomoć</a:t>
            </a:r>
          </a:p>
          <a:p>
            <a:r>
              <a:rPr lang="hr-HR" sz="1800" dirty="0">
                <a:solidFill>
                  <a:schemeClr val="tx1"/>
                </a:solidFill>
              </a:rPr>
              <a:t>Sokratska pitanja i tehnike imaginacije</a:t>
            </a:r>
          </a:p>
        </p:txBody>
      </p:sp>
    </p:spTree>
    <p:extLst>
      <p:ext uri="{BB962C8B-B14F-4D97-AF65-F5344CB8AC3E}">
        <p14:creationId xmlns:p14="http://schemas.microsoft.com/office/powerpoint/2010/main" val="429387189"/>
      </p:ext>
    </p:extLst>
  </p:cSld>
  <p:clrMapOvr>
    <a:overrideClrMapping bg1="dk1" tx1="lt1" bg2="dk2" tx2="lt2" accent1="accent1" accent2="accent2" accent3="accent3" accent4="accent4" accent5="accent5" accent6="accent6" hlink="hlink" folHlink="folHlink"/>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47CA59-9FA6-144B-BB72-0542874A171F}"/>
            </a:ext>
          </a:extLst>
        </p:cNvPr>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0E5E826F-9304-17E0-1239-456B9760F4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person, sitting, indoor&#10;&#10;Description automatically generated">
            <a:extLst>
              <a:ext uri="{FF2B5EF4-FFF2-40B4-BE49-F238E27FC236}">
                <a16:creationId xmlns:a16="http://schemas.microsoft.com/office/drawing/2014/main" id="{2DAEE1E8-658F-F6F5-A732-B10484DA4131}"/>
              </a:ext>
            </a:extLst>
          </p:cNvPr>
          <p:cNvPicPr>
            <a:picLocks noChangeAspect="1"/>
          </p:cNvPicPr>
          <p:nvPr/>
        </p:nvPicPr>
        <p:blipFill rotWithShape="1">
          <a:blip r:embed="rId2">
            <a:alphaModFix amt="2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125AECBC-1D0B-3307-6EA1-5641E7BD5BF5}"/>
              </a:ext>
            </a:extLst>
          </p:cNvPr>
          <p:cNvSpPr>
            <a:spLocks noGrp="1"/>
          </p:cNvSpPr>
          <p:nvPr>
            <p:ph type="title"/>
          </p:nvPr>
        </p:nvSpPr>
        <p:spPr>
          <a:xfrm>
            <a:off x="514350" y="864108"/>
            <a:ext cx="4639541" cy="5120639"/>
          </a:xfrm>
        </p:spPr>
        <p:txBody>
          <a:bodyPr>
            <a:normAutofit/>
          </a:bodyPr>
          <a:lstStyle/>
          <a:p>
            <a:r>
              <a:rPr lang="hr-HR" sz="3200" dirty="0">
                <a:ln w="15875">
                  <a:solidFill>
                    <a:srgbClr val="FFFFFF"/>
                  </a:solidFill>
                </a:ln>
                <a:noFill/>
              </a:rPr>
              <a:t>PRIPREME ZA POTEŠKOĆE NAKON ZAVRŠETKA TERAPIJE</a:t>
            </a:r>
            <a:br>
              <a:rPr lang="hr-HR" sz="3200" dirty="0">
                <a:ln w="15875">
                  <a:solidFill>
                    <a:srgbClr val="FFFFFF"/>
                  </a:solidFill>
                </a:ln>
                <a:noFill/>
              </a:rPr>
            </a:br>
            <a:r>
              <a:rPr lang="hr-HR" sz="3200" dirty="0">
                <a:ln w="15875">
                  <a:solidFill>
                    <a:srgbClr val="FFFFFF"/>
                  </a:solidFill>
                </a:ln>
                <a:noFill/>
              </a:rPr>
              <a:t/>
            </a:r>
            <a:br>
              <a:rPr lang="hr-HR" sz="3200" dirty="0">
                <a:ln w="15875">
                  <a:solidFill>
                    <a:srgbClr val="FFFFFF"/>
                  </a:solidFill>
                </a:ln>
                <a:noFill/>
              </a:rPr>
            </a:br>
            <a:r>
              <a:rPr lang="hr-HR" sz="3200" dirty="0">
                <a:ln w="15875">
                  <a:solidFill>
                    <a:srgbClr val="FFFFFF"/>
                  </a:solidFill>
                </a:ln>
                <a:noFill/>
              </a:rPr>
              <a:t>Prepoznati znakove </a:t>
            </a:r>
            <a:r>
              <a:rPr lang="hr-HR" sz="3200" dirty="0" err="1">
                <a:ln w="15875">
                  <a:solidFill>
                    <a:srgbClr val="FFFFFF"/>
                  </a:solidFill>
                </a:ln>
                <a:noFill/>
              </a:rPr>
              <a:t>relapsa</a:t>
            </a:r>
            <a:endParaRPr lang="hr-HR" sz="3200" dirty="0">
              <a:ln w="15875">
                <a:solidFill>
                  <a:srgbClr val="FFFFFF"/>
                </a:solidFill>
              </a:ln>
              <a:noFill/>
            </a:endParaRPr>
          </a:p>
        </p:txBody>
      </p:sp>
      <p:sp>
        <p:nvSpPr>
          <p:cNvPr id="3" name="Content Placeholder 2">
            <a:extLst>
              <a:ext uri="{FF2B5EF4-FFF2-40B4-BE49-F238E27FC236}">
                <a16:creationId xmlns:a16="http://schemas.microsoft.com/office/drawing/2014/main" id="{F77445AD-B955-A765-714B-0390F3CBE715}"/>
              </a:ext>
            </a:extLst>
          </p:cNvPr>
          <p:cNvSpPr>
            <a:spLocks noGrp="1"/>
          </p:cNvSpPr>
          <p:nvPr>
            <p:ph idx="1"/>
          </p:nvPr>
        </p:nvSpPr>
        <p:spPr>
          <a:xfrm>
            <a:off x="5957455" y="461818"/>
            <a:ext cx="6059054" cy="6031346"/>
          </a:xfrm>
        </p:spPr>
        <p:txBody>
          <a:bodyPr>
            <a:normAutofit/>
          </a:bodyPr>
          <a:lstStyle/>
          <a:p>
            <a:r>
              <a:rPr lang="hr-HR" dirty="0">
                <a:solidFill>
                  <a:schemeClr val="tx1"/>
                </a:solidFill>
              </a:rPr>
              <a:t>Identificirati znakove problema</a:t>
            </a:r>
          </a:p>
          <a:p>
            <a:r>
              <a:rPr lang="hr-HR" dirty="0">
                <a:solidFill>
                  <a:schemeClr val="tx1"/>
                </a:solidFill>
              </a:rPr>
              <a:t>Zapisati znakove</a:t>
            </a:r>
          </a:p>
          <a:p>
            <a:r>
              <a:rPr lang="hr-HR" dirty="0">
                <a:solidFill>
                  <a:schemeClr val="tx1"/>
                </a:solidFill>
              </a:rPr>
              <a:t>Upute što učiniti </a:t>
            </a:r>
          </a:p>
        </p:txBody>
      </p:sp>
    </p:spTree>
    <p:extLst>
      <p:ext uri="{BB962C8B-B14F-4D97-AF65-F5344CB8AC3E}">
        <p14:creationId xmlns:p14="http://schemas.microsoft.com/office/powerpoint/2010/main" val="3057945309"/>
      </p:ext>
    </p:extLst>
  </p:cSld>
  <p:clrMapOvr>
    <a:overrideClrMapping bg1="dk1" tx1="lt1" bg2="dk2" tx2="lt2" accent1="accent1" accent2="accent2" accent3="accent3" accent4="accent4" accent5="accent5" accent6="accent6" hlink="hlink" folHlink="folHlink"/>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897FC12-D9FB-9B2E-0B79-CA4EA44C3B4D}"/>
            </a:ext>
          </a:extLst>
        </p:cNvPr>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0CD55E24-E344-359F-D072-5BB657A1DF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person, sitting, indoor&#10;&#10;Description automatically generated">
            <a:extLst>
              <a:ext uri="{FF2B5EF4-FFF2-40B4-BE49-F238E27FC236}">
                <a16:creationId xmlns:a16="http://schemas.microsoft.com/office/drawing/2014/main" id="{CBE782A0-EE7B-B3F5-EA11-510A8967848E}"/>
              </a:ext>
            </a:extLst>
          </p:cNvPr>
          <p:cNvPicPr>
            <a:picLocks noChangeAspect="1"/>
          </p:cNvPicPr>
          <p:nvPr/>
        </p:nvPicPr>
        <p:blipFill rotWithShape="1">
          <a:blip r:embed="rId2">
            <a:alphaModFix amt="2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12F540F4-77F6-D814-0627-A416EA6E1D0A}"/>
              </a:ext>
            </a:extLst>
          </p:cNvPr>
          <p:cNvSpPr>
            <a:spLocks noGrp="1"/>
          </p:cNvSpPr>
          <p:nvPr>
            <p:ph type="title"/>
          </p:nvPr>
        </p:nvSpPr>
        <p:spPr>
          <a:xfrm>
            <a:off x="514350" y="864108"/>
            <a:ext cx="4639541" cy="5120639"/>
          </a:xfrm>
        </p:spPr>
        <p:txBody>
          <a:bodyPr>
            <a:normAutofit/>
          </a:bodyPr>
          <a:lstStyle/>
          <a:p>
            <a:r>
              <a:rPr lang="hr-HR" sz="3200" dirty="0">
                <a:ln w="15875">
                  <a:solidFill>
                    <a:srgbClr val="FFFFFF"/>
                  </a:solidFill>
                </a:ln>
                <a:noFill/>
              </a:rPr>
              <a:t>PRIPREME ZA POTEŠKOĆE NAKON ZAVRŠETKA TERAPIJE</a:t>
            </a:r>
            <a:br>
              <a:rPr lang="hr-HR" sz="3200" dirty="0">
                <a:ln w="15875">
                  <a:solidFill>
                    <a:srgbClr val="FFFFFF"/>
                  </a:solidFill>
                </a:ln>
                <a:noFill/>
              </a:rPr>
            </a:br>
            <a:r>
              <a:rPr lang="hr-HR" sz="3200" dirty="0">
                <a:ln w="15875">
                  <a:solidFill>
                    <a:srgbClr val="FFFFFF"/>
                  </a:solidFill>
                </a:ln>
                <a:noFill/>
              </a:rPr>
              <a:t/>
            </a:r>
            <a:br>
              <a:rPr lang="hr-HR" sz="3200" dirty="0">
                <a:ln w="15875">
                  <a:solidFill>
                    <a:srgbClr val="FFFFFF"/>
                  </a:solidFill>
                </a:ln>
                <a:noFill/>
              </a:rPr>
            </a:br>
            <a:r>
              <a:rPr lang="hr-HR" sz="3200" dirty="0">
                <a:ln w="15875">
                  <a:solidFill>
                    <a:srgbClr val="FFFFFF"/>
                  </a:solidFill>
                </a:ln>
                <a:noFill/>
              </a:rPr>
              <a:t>Klijentova reakcija na završetak terapije</a:t>
            </a:r>
          </a:p>
        </p:txBody>
      </p:sp>
      <p:sp>
        <p:nvSpPr>
          <p:cNvPr id="3" name="Content Placeholder 2">
            <a:extLst>
              <a:ext uri="{FF2B5EF4-FFF2-40B4-BE49-F238E27FC236}">
                <a16:creationId xmlns:a16="http://schemas.microsoft.com/office/drawing/2014/main" id="{83C12D1E-A48C-3783-08BD-65211E53EB1F}"/>
              </a:ext>
            </a:extLst>
          </p:cNvPr>
          <p:cNvSpPr>
            <a:spLocks noGrp="1"/>
          </p:cNvSpPr>
          <p:nvPr>
            <p:ph idx="1"/>
          </p:nvPr>
        </p:nvSpPr>
        <p:spPr>
          <a:xfrm>
            <a:off x="5957455" y="461818"/>
            <a:ext cx="6059054" cy="6031346"/>
          </a:xfrm>
        </p:spPr>
        <p:txBody>
          <a:bodyPr>
            <a:normAutofit/>
          </a:bodyPr>
          <a:lstStyle/>
          <a:p>
            <a:r>
              <a:rPr lang="hr-HR" dirty="0">
                <a:solidFill>
                  <a:schemeClr val="tx1"/>
                </a:solidFill>
              </a:rPr>
              <a:t>Proći klijentove automatske misli oko završetka tretmana</a:t>
            </a:r>
          </a:p>
          <a:p>
            <a:endParaRPr lang="hr-HR" dirty="0">
              <a:solidFill>
                <a:schemeClr val="tx1"/>
              </a:solidFill>
            </a:endParaRPr>
          </a:p>
          <a:p>
            <a:r>
              <a:rPr lang="hr-HR" dirty="0">
                <a:solidFill>
                  <a:schemeClr val="tx1"/>
                </a:solidFill>
              </a:rPr>
              <a:t>Pozitivni osjećaji, negativni osjećaji, miješani osjećaji</a:t>
            </a:r>
          </a:p>
        </p:txBody>
      </p:sp>
    </p:spTree>
    <p:extLst>
      <p:ext uri="{BB962C8B-B14F-4D97-AF65-F5344CB8AC3E}">
        <p14:creationId xmlns:p14="http://schemas.microsoft.com/office/powerpoint/2010/main" val="2963242960"/>
      </p:ext>
    </p:extLst>
  </p:cSld>
  <p:clrMapOvr>
    <a:overrideClrMapping bg1="dk1" tx1="lt1" bg2="dk2" tx2="lt2" accent1="accent1" accent2="accent2" accent3="accent3" accent4="accent4" accent5="accent5" accent6="accent6" hlink="hlink" folHlink="folHlink"/>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2ABC7F-A458-305A-D2AE-AE59D139FE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CD65B0-207F-6A6F-E47F-3607C521C521}"/>
              </a:ext>
            </a:extLst>
          </p:cNvPr>
          <p:cNvSpPr>
            <a:spLocks noGrp="1"/>
          </p:cNvSpPr>
          <p:nvPr>
            <p:ph type="title"/>
          </p:nvPr>
        </p:nvSpPr>
        <p:spPr>
          <a:xfrm>
            <a:off x="252920" y="758952"/>
            <a:ext cx="2947482" cy="1283461"/>
          </a:xfrm>
        </p:spPr>
        <p:txBody>
          <a:bodyPr anchor="b">
            <a:normAutofit/>
          </a:bodyPr>
          <a:lstStyle/>
          <a:p>
            <a:r>
              <a:rPr lang="hr-HR" i="1" dirty="0"/>
              <a:t>BOOSTER SESIJE</a:t>
            </a:r>
          </a:p>
        </p:txBody>
      </p:sp>
      <p:sp>
        <p:nvSpPr>
          <p:cNvPr id="3" name="Content Placeholder 2">
            <a:extLst>
              <a:ext uri="{FF2B5EF4-FFF2-40B4-BE49-F238E27FC236}">
                <a16:creationId xmlns:a16="http://schemas.microsoft.com/office/drawing/2014/main" id="{09663A8A-92CA-5807-F507-68BF7471C978}"/>
              </a:ext>
            </a:extLst>
          </p:cNvPr>
          <p:cNvSpPr>
            <a:spLocks noGrp="1"/>
          </p:cNvSpPr>
          <p:nvPr>
            <p:ph idx="1"/>
          </p:nvPr>
        </p:nvSpPr>
        <p:spPr>
          <a:xfrm>
            <a:off x="184826" y="2226039"/>
            <a:ext cx="3015576" cy="3863865"/>
          </a:xfrm>
        </p:spPr>
        <p:txBody>
          <a:bodyPr anchor="t">
            <a:normAutofit/>
          </a:bodyPr>
          <a:lstStyle/>
          <a:p>
            <a:pPr>
              <a:buFont typeface="Courier New" panose="02070309020205020404" pitchFamily="49" charset="0"/>
              <a:buChar char="o"/>
            </a:pPr>
            <a:r>
              <a:rPr lang="hr-HR" sz="1800" dirty="0">
                <a:solidFill>
                  <a:srgbClr val="FFFFFF"/>
                </a:solidFill>
              </a:rPr>
              <a:t>Smanjuju razinu anksioznosti</a:t>
            </a:r>
          </a:p>
          <a:p>
            <a:endParaRPr lang="hr-HR" sz="1800" dirty="0">
              <a:solidFill>
                <a:srgbClr val="FFFFFF"/>
              </a:solidFill>
            </a:endParaRPr>
          </a:p>
          <a:p>
            <a:r>
              <a:rPr lang="hr-HR" sz="1800" u="sng" dirty="0">
                <a:solidFill>
                  <a:srgbClr val="FFFFFF"/>
                </a:solidFill>
              </a:rPr>
              <a:t>Raspored</a:t>
            </a:r>
          </a:p>
          <a:p>
            <a:r>
              <a:rPr lang="hr-HR" sz="1800" dirty="0">
                <a:solidFill>
                  <a:srgbClr val="FFFFFF"/>
                </a:solidFill>
              </a:rPr>
              <a:t>3, 6, 12 mjeseci</a:t>
            </a:r>
          </a:p>
        </p:txBody>
      </p:sp>
      <p:pic>
        <p:nvPicPr>
          <p:cNvPr id="5" name="Picture 4" descr="A picture containing person, indoor, wall, person&#10;&#10;Description automatically generated">
            <a:extLst>
              <a:ext uri="{FF2B5EF4-FFF2-40B4-BE49-F238E27FC236}">
                <a16:creationId xmlns:a16="http://schemas.microsoft.com/office/drawing/2014/main" id="{0598B360-2272-3C93-27D3-E6D699927D1D}"/>
              </a:ext>
            </a:extLst>
          </p:cNvPr>
          <p:cNvPicPr>
            <a:picLocks noChangeAspect="1"/>
          </p:cNvPicPr>
          <p:nvPr/>
        </p:nvPicPr>
        <p:blipFill rotWithShape="1">
          <a:blip r:embed="rId2"/>
          <a:srcRect l="2680" r="-1" b="-1"/>
          <a:stretch/>
        </p:blipFill>
        <p:spPr>
          <a:xfrm>
            <a:off x="3778897" y="758952"/>
            <a:ext cx="7772401" cy="5330952"/>
          </a:xfrm>
          <a:prstGeom prst="rect">
            <a:avLst/>
          </a:prstGeom>
        </p:spPr>
      </p:pic>
    </p:spTree>
    <p:extLst>
      <p:ext uri="{BB962C8B-B14F-4D97-AF65-F5344CB8AC3E}">
        <p14:creationId xmlns:p14="http://schemas.microsoft.com/office/powerpoint/2010/main" val="433111356"/>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CF6938B-3EF2-3466-A3B5-FEF0BD68AB0F}"/>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D10EE37-8B6B-5423-BDF0-BE9B31A93F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10;&#10;Description automatically generated">
            <a:extLst>
              <a:ext uri="{FF2B5EF4-FFF2-40B4-BE49-F238E27FC236}">
                <a16:creationId xmlns:a16="http://schemas.microsoft.com/office/drawing/2014/main" id="{A2ED53F0-BA03-E120-4C95-7177A773A804}"/>
              </a:ext>
            </a:extLst>
          </p:cNvPr>
          <p:cNvPicPr>
            <a:picLocks noChangeAspect="1"/>
          </p:cNvPicPr>
          <p:nvPr/>
        </p:nvPicPr>
        <p:blipFill rotWithShape="1">
          <a:blip r:embed="rId2"/>
          <a:srcRect t="9091" r="11942" b="1"/>
          <a:stretch/>
        </p:blipFill>
        <p:spPr>
          <a:xfrm>
            <a:off x="20" y="-1"/>
            <a:ext cx="12188932" cy="6858000"/>
          </a:xfrm>
          <a:prstGeom prst="rect">
            <a:avLst/>
          </a:prstGeom>
        </p:spPr>
      </p:pic>
      <p:sp>
        <p:nvSpPr>
          <p:cNvPr id="13" name="Rectangle 12">
            <a:extLst>
              <a:ext uri="{FF2B5EF4-FFF2-40B4-BE49-F238E27FC236}">
                <a16:creationId xmlns:a16="http://schemas.microsoft.com/office/drawing/2014/main" id="{E97D9014-C4F5-7F37-6CFF-2D82FB359D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hr-HR"/>
          </a:p>
        </p:txBody>
      </p:sp>
      <p:sp>
        <p:nvSpPr>
          <p:cNvPr id="2" name="Title 1">
            <a:extLst>
              <a:ext uri="{FF2B5EF4-FFF2-40B4-BE49-F238E27FC236}">
                <a16:creationId xmlns:a16="http://schemas.microsoft.com/office/drawing/2014/main" id="{0E303587-A96E-4A3D-9C3B-37AB3EF16327}"/>
              </a:ext>
            </a:extLst>
          </p:cNvPr>
          <p:cNvSpPr>
            <a:spLocks noGrp="1"/>
          </p:cNvSpPr>
          <p:nvPr>
            <p:ph type="ctrTitle"/>
          </p:nvPr>
        </p:nvSpPr>
        <p:spPr>
          <a:xfrm>
            <a:off x="643467" y="1089681"/>
            <a:ext cx="3685070" cy="3255264"/>
          </a:xfrm>
        </p:spPr>
        <p:txBody>
          <a:bodyPr vert="horz" lIns="91440" tIns="45720" rIns="91440" bIns="45720" rtlCol="0" anchor="b">
            <a:normAutofit/>
          </a:bodyPr>
          <a:lstStyle/>
          <a:p>
            <a:r>
              <a:rPr lang="hr-HR" sz="4400" dirty="0"/>
              <a:t>Hvala na pozornosti!</a:t>
            </a:r>
            <a:endParaRPr lang="en-US" sz="4400" dirty="0"/>
          </a:p>
        </p:txBody>
      </p:sp>
      <p:sp>
        <p:nvSpPr>
          <p:cNvPr id="15" name="Rectangle 14">
            <a:extLst>
              <a:ext uri="{FF2B5EF4-FFF2-40B4-BE49-F238E27FC236}">
                <a16:creationId xmlns:a16="http://schemas.microsoft.com/office/drawing/2014/main" id="{E4B9F1B1-BA75-649A-4690-01C7D59918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hr-HR"/>
          </a:p>
        </p:txBody>
      </p:sp>
    </p:spTree>
    <p:extLst>
      <p:ext uri="{BB962C8B-B14F-4D97-AF65-F5344CB8AC3E}">
        <p14:creationId xmlns:p14="http://schemas.microsoft.com/office/powerpoint/2010/main" val="25775458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81577AD-DA5F-48B3-8FB9-5199BA9EE6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5350"/>
            <a:ext cx="4642228" cy="5330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hr-HR"/>
          </a:p>
        </p:txBody>
      </p:sp>
      <p:sp>
        <p:nvSpPr>
          <p:cNvPr id="2" name="Title 1"/>
          <p:cNvSpPr>
            <a:spLocks noGrp="1"/>
          </p:cNvSpPr>
          <p:nvPr>
            <p:ph type="title"/>
          </p:nvPr>
        </p:nvSpPr>
        <p:spPr>
          <a:xfrm>
            <a:off x="289249" y="968195"/>
            <a:ext cx="4016116" cy="1255469"/>
          </a:xfrm>
        </p:spPr>
        <p:txBody>
          <a:bodyPr>
            <a:normAutofit fontScale="90000"/>
          </a:bodyPr>
          <a:lstStyle/>
          <a:p>
            <a:r>
              <a:rPr lang="hr-HR" dirty="0"/>
              <a:t>PRVE AKTIVNOSTI TRETMANA</a:t>
            </a:r>
          </a:p>
        </p:txBody>
      </p:sp>
      <p:sp>
        <p:nvSpPr>
          <p:cNvPr id="3" name="Content Placeholder 2"/>
          <p:cNvSpPr>
            <a:spLocks noGrp="1"/>
          </p:cNvSpPr>
          <p:nvPr>
            <p:ph idx="1"/>
          </p:nvPr>
        </p:nvSpPr>
        <p:spPr>
          <a:xfrm>
            <a:off x="122235" y="2637448"/>
            <a:ext cx="4352980" cy="4392223"/>
          </a:xfrm>
        </p:spPr>
        <p:txBody>
          <a:bodyPr anchor="t">
            <a:normAutofit/>
          </a:bodyPr>
          <a:lstStyle/>
          <a:p>
            <a:r>
              <a:rPr lang="hr-HR" dirty="0">
                <a:solidFill>
                  <a:srgbClr val="FFFFFF"/>
                </a:solidFill>
              </a:rPr>
              <a:t>Priprema za završetak i </a:t>
            </a:r>
            <a:r>
              <a:rPr lang="hr-HR" dirty="0" err="1">
                <a:solidFill>
                  <a:srgbClr val="FFFFFF"/>
                </a:solidFill>
              </a:rPr>
              <a:t>relaps</a:t>
            </a:r>
          </a:p>
          <a:p>
            <a:endParaRPr lang="hr-HR" dirty="0">
              <a:solidFill>
                <a:srgbClr val="FFFFFF"/>
              </a:solidFill>
            </a:endParaRPr>
          </a:p>
          <a:p>
            <a:r>
              <a:rPr lang="hr-HR" dirty="0">
                <a:solidFill>
                  <a:srgbClr val="FFFFFF"/>
                </a:solidFill>
              </a:rPr>
              <a:t>Cilj terapije: podučiti klijenta vještine da postane vlastiti terapeut</a:t>
            </a:r>
          </a:p>
          <a:p>
            <a:endParaRPr lang="hr-HR" dirty="0">
              <a:solidFill>
                <a:srgbClr val="FFFFFF"/>
              </a:solidFill>
            </a:endParaRPr>
          </a:p>
          <a:p>
            <a:r>
              <a:rPr lang="hr-HR" dirty="0">
                <a:solidFill>
                  <a:srgbClr val="FFFFFF"/>
                </a:solidFill>
              </a:rPr>
              <a:t>Naglasiti da oporavak vjerojatno neće biti ravna linija </a:t>
            </a:r>
          </a:p>
        </p:txBody>
      </p:sp>
      <p:pic>
        <p:nvPicPr>
          <p:cNvPr id="7" name="Picture 6" descr="A picture containing text, clipart&#10;&#10;Description automatically generated">
            <a:extLst>
              <a:ext uri="{FF2B5EF4-FFF2-40B4-BE49-F238E27FC236}">
                <a16:creationId xmlns:a16="http://schemas.microsoft.com/office/drawing/2014/main" id="{5CFD2959-DF61-DB51-3C66-673CE42F117C}"/>
              </a:ext>
            </a:extLst>
          </p:cNvPr>
          <p:cNvPicPr>
            <a:picLocks noChangeAspect="1"/>
          </p:cNvPicPr>
          <p:nvPr/>
        </p:nvPicPr>
        <p:blipFill>
          <a:blip r:embed="rId2"/>
          <a:stretch>
            <a:fillRect/>
          </a:stretch>
        </p:blipFill>
        <p:spPr>
          <a:xfrm>
            <a:off x="5137463" y="1706154"/>
            <a:ext cx="6193767" cy="3437540"/>
          </a:xfrm>
          <a:prstGeom prst="rect">
            <a:avLst/>
          </a:prstGeom>
        </p:spPr>
      </p:pic>
    </p:spTree>
    <p:extLst>
      <p:ext uri="{BB962C8B-B14F-4D97-AF65-F5344CB8AC3E}">
        <p14:creationId xmlns:p14="http://schemas.microsoft.com/office/powerpoint/2010/main" val="215438907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hr-HR"/>
          </a:p>
        </p:txBody>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hr-HR"/>
          </a:p>
        </p:txBody>
      </p:sp>
      <p:sp useBgFill="1">
        <p:nvSpPr>
          <p:cNvPr id="14" name="Rectangle 13">
            <a:extLst>
              <a:ext uri="{FF2B5EF4-FFF2-40B4-BE49-F238E27FC236}">
                <a16:creationId xmlns:a16="http://schemas.microsoft.com/office/drawing/2014/main" id="{9203ABB4-7E2A-4248-9FE7-4A419AFF2F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126970D-C1E5-4FB1-84E8-86CB9CED1C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hr-HR"/>
          </a:p>
        </p:txBody>
      </p:sp>
      <p:sp>
        <p:nvSpPr>
          <p:cNvPr id="2" name="Title 1"/>
          <p:cNvSpPr>
            <a:spLocks noGrp="1"/>
          </p:cNvSpPr>
          <p:nvPr>
            <p:ph type="title"/>
          </p:nvPr>
        </p:nvSpPr>
        <p:spPr>
          <a:xfrm>
            <a:off x="1069848" y="4590661"/>
            <a:ext cx="10210862" cy="1065690"/>
          </a:xfrm>
        </p:spPr>
        <p:txBody>
          <a:bodyPr vert="horz" lIns="91440" tIns="45720" rIns="91440" bIns="45720" rtlCol="0" anchor="b">
            <a:normAutofit/>
          </a:bodyPr>
          <a:lstStyle/>
          <a:p>
            <a:r>
              <a:rPr lang="en-US" sz="4100" spc="-100"/>
              <a:t>GRAFIKON OČEKIVANOG NAPRETKA</a:t>
            </a:r>
            <a:r>
              <a:rPr lang="en-US" sz="4100" i="1" spc="-100"/>
              <a:t> </a:t>
            </a:r>
          </a:p>
        </p:txBody>
      </p:sp>
      <p:sp>
        <p:nvSpPr>
          <p:cNvPr id="3" name="Content Placeholder 2"/>
          <p:cNvSpPr>
            <a:spLocks noGrp="1"/>
          </p:cNvSpPr>
          <p:nvPr>
            <p:ph idx="1"/>
          </p:nvPr>
        </p:nvSpPr>
        <p:spPr>
          <a:xfrm>
            <a:off x="1100014" y="5666792"/>
            <a:ext cx="10180696" cy="542592"/>
          </a:xfrm>
        </p:spPr>
        <p:txBody>
          <a:bodyPr vert="horz" lIns="91440" tIns="45720" rIns="91440" bIns="45720" rtlCol="0" anchor="t">
            <a:normAutofit/>
          </a:bodyPr>
          <a:lstStyle/>
          <a:p>
            <a:pPr marL="0" indent="0">
              <a:buNone/>
            </a:pPr>
            <a:r>
              <a:rPr lang="en-US" sz="2200" err="1">
                <a:solidFill>
                  <a:schemeClr val="bg1"/>
                </a:solidFill>
              </a:rPr>
              <a:t>Periodi</a:t>
            </a:r>
            <a:r>
              <a:rPr lang="en-US" sz="2200" dirty="0">
                <a:solidFill>
                  <a:schemeClr val="bg1"/>
                </a:solidFill>
              </a:rPr>
              <a:t> </a:t>
            </a:r>
            <a:r>
              <a:rPr lang="en-US" sz="2200" err="1">
                <a:solidFill>
                  <a:schemeClr val="bg1"/>
                </a:solidFill>
              </a:rPr>
              <a:t>napretka</a:t>
            </a:r>
            <a:r>
              <a:rPr lang="en-US" sz="2200" dirty="0">
                <a:solidFill>
                  <a:schemeClr val="bg1"/>
                </a:solidFill>
              </a:rPr>
              <a:t> (</a:t>
            </a:r>
            <a:r>
              <a:rPr lang="en-US" sz="2200" err="1">
                <a:solidFill>
                  <a:schemeClr val="bg1"/>
                </a:solidFill>
              </a:rPr>
              <a:t>privremeno</a:t>
            </a:r>
            <a:r>
              <a:rPr lang="en-US" sz="2200" dirty="0">
                <a:solidFill>
                  <a:schemeClr val="bg1"/>
                </a:solidFill>
              </a:rPr>
              <a:t>) </a:t>
            </a:r>
            <a:r>
              <a:rPr lang="en-US" sz="2200" err="1">
                <a:solidFill>
                  <a:schemeClr val="bg1"/>
                </a:solidFill>
              </a:rPr>
              <a:t>prekinuti</a:t>
            </a:r>
            <a:r>
              <a:rPr lang="en-US" sz="2200" dirty="0">
                <a:solidFill>
                  <a:schemeClr val="bg1"/>
                </a:solidFill>
              </a:rPr>
              <a:t> </a:t>
            </a:r>
            <a:r>
              <a:rPr lang="en-US" sz="2200" err="1">
                <a:solidFill>
                  <a:schemeClr val="bg1"/>
                </a:solidFill>
              </a:rPr>
              <a:t>platoima</a:t>
            </a:r>
            <a:r>
              <a:rPr lang="en-US" sz="2200" dirty="0">
                <a:solidFill>
                  <a:schemeClr val="bg1"/>
                </a:solidFill>
              </a:rPr>
              <a:t>, </a:t>
            </a:r>
            <a:r>
              <a:rPr lang="en-US" sz="2200" err="1">
                <a:solidFill>
                  <a:schemeClr val="bg1"/>
                </a:solidFill>
              </a:rPr>
              <a:t>fluktuacijama</a:t>
            </a:r>
            <a:r>
              <a:rPr lang="en-US" sz="2200" dirty="0">
                <a:solidFill>
                  <a:schemeClr val="bg1"/>
                </a:solidFill>
              </a:rPr>
              <a:t>, </a:t>
            </a:r>
            <a:r>
              <a:rPr lang="en-US" sz="2200" err="1">
                <a:solidFill>
                  <a:schemeClr val="bg1"/>
                </a:solidFill>
              </a:rPr>
              <a:t>preprekama</a:t>
            </a:r>
            <a:endParaRPr lang="en-US" sz="2200">
              <a:solidFill>
                <a:schemeClr val="bg1"/>
              </a:solidFill>
            </a:endParaRPr>
          </a:p>
        </p:txBody>
      </p:sp>
      <p:pic>
        <p:nvPicPr>
          <p:cNvPr id="5" name="Picture 4" descr="A line graph with text&#10;&#10;AI-generated content may be incorrect.">
            <a:extLst>
              <a:ext uri="{FF2B5EF4-FFF2-40B4-BE49-F238E27FC236}">
                <a16:creationId xmlns:a16="http://schemas.microsoft.com/office/drawing/2014/main" id="{3A5D9CE4-2F0F-2F39-AE9F-C82C08F7204C}"/>
              </a:ext>
            </a:extLst>
          </p:cNvPr>
          <p:cNvPicPr>
            <a:picLocks noChangeAspect="1"/>
          </p:cNvPicPr>
          <p:nvPr/>
        </p:nvPicPr>
        <p:blipFill rotWithShape="1">
          <a:blip r:embed="rId2"/>
          <a:srcRect l="8248" r="8248"/>
          <a:stretch/>
        </p:blipFill>
        <p:spPr>
          <a:xfrm>
            <a:off x="3794691" y="484632"/>
            <a:ext cx="5187831" cy="3556755"/>
          </a:xfrm>
          <a:prstGeom prst="rect">
            <a:avLst/>
          </a:prstGeom>
        </p:spPr>
      </p:pic>
    </p:spTree>
    <p:extLst>
      <p:ext uri="{BB962C8B-B14F-4D97-AF65-F5344CB8AC3E}">
        <p14:creationId xmlns:p14="http://schemas.microsoft.com/office/powerpoint/2010/main" val="3231497746"/>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86D4068-D045-48B0-9A00-198F2FE4B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9DA2DF5E-B0E4-C5A6-19EA-339F13C00D63}"/>
              </a:ext>
            </a:extLst>
          </p:cNvPr>
          <p:cNvPicPr>
            <a:picLocks noChangeAspect="1"/>
          </p:cNvPicPr>
          <p:nvPr/>
        </p:nvPicPr>
        <p:blipFill rotWithShape="1">
          <a:blip r:embed="rId2">
            <a:duotone>
              <a:schemeClr val="bg2">
                <a:shade val="45000"/>
                <a:satMod val="135000"/>
              </a:schemeClr>
              <a:prstClr val="white"/>
            </a:duotone>
            <a:alphaModFix amt="25000"/>
          </a:blip>
          <a:srcRect t="9091" r="9114"/>
          <a:stretch/>
        </p:blipFill>
        <p:spPr>
          <a:xfrm>
            <a:off x="20" y="-184824"/>
            <a:ext cx="12188932" cy="6858000"/>
          </a:xfrm>
          <a:prstGeom prst="rect">
            <a:avLst/>
          </a:prstGeom>
        </p:spPr>
      </p:pic>
      <p:sp>
        <p:nvSpPr>
          <p:cNvPr id="21" name="Rectangle 20">
            <a:extLst>
              <a:ext uri="{FF2B5EF4-FFF2-40B4-BE49-F238E27FC236}">
                <a16:creationId xmlns:a16="http://schemas.microsoft.com/office/drawing/2014/main" id="{12664C4B-AAE2-4AA0-8918-134E8086F3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hr-HR"/>
          </a:p>
        </p:txBody>
      </p:sp>
      <p:sp>
        <p:nvSpPr>
          <p:cNvPr id="2" name="Title 1"/>
          <p:cNvSpPr>
            <a:spLocks noGrp="1"/>
          </p:cNvSpPr>
          <p:nvPr>
            <p:ph type="title"/>
          </p:nvPr>
        </p:nvSpPr>
        <p:spPr>
          <a:xfrm>
            <a:off x="252919" y="1123837"/>
            <a:ext cx="3062303" cy="4601183"/>
          </a:xfrm>
        </p:spPr>
        <p:txBody>
          <a:bodyPr>
            <a:normAutofit/>
          </a:bodyPr>
          <a:lstStyle/>
          <a:p>
            <a:r>
              <a:rPr lang="hr-HR" dirty="0"/>
              <a:t>AKTIVNOSTI TIJEKOM TRETMANA</a:t>
            </a:r>
          </a:p>
        </p:txBody>
      </p:sp>
      <p:sp>
        <p:nvSpPr>
          <p:cNvPr id="3" name="Content Placeholder 2"/>
          <p:cNvSpPr>
            <a:spLocks noGrp="1"/>
          </p:cNvSpPr>
          <p:nvPr>
            <p:ph idx="1"/>
          </p:nvPr>
        </p:nvSpPr>
        <p:spPr>
          <a:xfrm>
            <a:off x="3869268" y="864108"/>
            <a:ext cx="7595347" cy="5120640"/>
          </a:xfrm>
        </p:spPr>
        <p:txBody>
          <a:bodyPr>
            <a:normAutofit/>
          </a:bodyPr>
          <a:lstStyle/>
          <a:p>
            <a:pPr marL="0" indent="0">
              <a:buNone/>
            </a:pPr>
            <a:r>
              <a:rPr lang="hr-HR" b="1" dirty="0"/>
              <a:t>PRIPISIVANJE NAPRETKA KLIJENTU</a:t>
            </a:r>
          </a:p>
          <a:p>
            <a:pPr marL="0" indent="0">
              <a:buNone/>
            </a:pPr>
            <a:endParaRPr lang="hr-HR" sz="1600" b="1" dirty="0"/>
          </a:p>
          <a:p>
            <a:pPr marL="0" indent="0">
              <a:buNone/>
            </a:pPr>
            <a:r>
              <a:rPr lang="hr-HR" sz="1800" dirty="0"/>
              <a:t>Poticati klijenta na napredak</a:t>
            </a:r>
          </a:p>
          <a:p>
            <a:pPr marL="285750" indent="-285750">
              <a:buFont typeface="Calibri" pitchFamily="18" charset="2"/>
              <a:buChar char="-"/>
            </a:pPr>
            <a:r>
              <a:rPr lang="hr-HR" sz="1800" dirty="0"/>
              <a:t>Ispitati misli o napretku</a:t>
            </a:r>
          </a:p>
          <a:p>
            <a:pPr marL="285750" indent="-285750">
              <a:buFont typeface="Calibri" pitchFamily="18" charset="2"/>
              <a:buChar char="-"/>
            </a:pPr>
            <a:r>
              <a:rPr lang="hr-HR" sz="1800" dirty="0"/>
              <a:t>Naglasiti da je klijent došao do napretka mijenjajući misli i ponašanje</a:t>
            </a:r>
          </a:p>
          <a:p>
            <a:pPr marL="285750" indent="-285750">
              <a:buFont typeface="Calibri" pitchFamily="18" charset="2"/>
              <a:buChar char="-"/>
            </a:pPr>
            <a:r>
              <a:rPr lang="hr-HR" sz="1800" dirty="0"/>
              <a:t>Pitati klijenta što za njega znači pozitivna promjena </a:t>
            </a:r>
          </a:p>
          <a:p>
            <a:pPr marL="285750" indent="-285750">
              <a:buFont typeface="Calibri" pitchFamily="18" charset="2"/>
              <a:buChar char="-"/>
            </a:pPr>
            <a:endParaRPr lang="hr-HR" sz="1600" dirty="0"/>
          </a:p>
          <a:p>
            <a:pPr marL="0" indent="0">
              <a:buNone/>
            </a:pPr>
            <a:r>
              <a:rPr lang="hr-HR" sz="1800" b="1" dirty="0">
                <a:solidFill>
                  <a:srgbClr val="00B0F0"/>
                </a:solidFill>
              </a:rPr>
              <a:t>                             IZGRADNJA SAMOEFIKASNOSTI </a:t>
            </a:r>
          </a:p>
        </p:txBody>
      </p:sp>
      <p:sp>
        <p:nvSpPr>
          <p:cNvPr id="23" name="Rectangle 22">
            <a:extLst>
              <a:ext uri="{FF2B5EF4-FFF2-40B4-BE49-F238E27FC236}">
                <a16:creationId xmlns:a16="http://schemas.microsoft.com/office/drawing/2014/main" id="{616F9FD8-4CFE-4C77-8F29-5D801C57E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hr-HR"/>
          </a:p>
        </p:txBody>
      </p:sp>
    </p:spTree>
    <p:extLst>
      <p:ext uri="{BB962C8B-B14F-4D97-AF65-F5344CB8AC3E}">
        <p14:creationId xmlns:p14="http://schemas.microsoft.com/office/powerpoint/2010/main" val="533794196"/>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2515440-C3B0-B8FD-5200-6625021C6020}"/>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1FB7B26-EB77-0D21-9297-0A0CDD329B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5BECA886-1C66-A76E-B74A-0DE9696A8E37}"/>
              </a:ext>
            </a:extLst>
          </p:cNvPr>
          <p:cNvPicPr>
            <a:picLocks noChangeAspect="1"/>
          </p:cNvPicPr>
          <p:nvPr/>
        </p:nvPicPr>
        <p:blipFill rotWithShape="1">
          <a:blip r:embed="rId2">
            <a:duotone>
              <a:schemeClr val="bg2">
                <a:shade val="45000"/>
                <a:satMod val="135000"/>
              </a:schemeClr>
              <a:prstClr val="white"/>
            </a:duotone>
            <a:alphaModFix amt="25000"/>
          </a:blip>
          <a:srcRect t="9091" r="9114"/>
          <a:stretch/>
        </p:blipFill>
        <p:spPr>
          <a:xfrm>
            <a:off x="20" y="-184824"/>
            <a:ext cx="12188932" cy="6858000"/>
          </a:xfrm>
          <a:prstGeom prst="rect">
            <a:avLst/>
          </a:prstGeom>
        </p:spPr>
      </p:pic>
      <p:sp>
        <p:nvSpPr>
          <p:cNvPr id="21" name="Rectangle 20">
            <a:extLst>
              <a:ext uri="{FF2B5EF4-FFF2-40B4-BE49-F238E27FC236}">
                <a16:creationId xmlns:a16="http://schemas.microsoft.com/office/drawing/2014/main" id="{6BCB4399-BF15-8F12-2042-63C92F25B8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hr-HR"/>
          </a:p>
        </p:txBody>
      </p:sp>
      <p:sp>
        <p:nvSpPr>
          <p:cNvPr id="2" name="Title 1">
            <a:extLst>
              <a:ext uri="{FF2B5EF4-FFF2-40B4-BE49-F238E27FC236}">
                <a16:creationId xmlns:a16="http://schemas.microsoft.com/office/drawing/2014/main" id="{BCD96CD8-79F4-2A34-11D7-0ABD5B9A89FE}"/>
              </a:ext>
            </a:extLst>
          </p:cNvPr>
          <p:cNvSpPr>
            <a:spLocks noGrp="1"/>
          </p:cNvSpPr>
          <p:nvPr>
            <p:ph type="title"/>
          </p:nvPr>
        </p:nvSpPr>
        <p:spPr>
          <a:xfrm>
            <a:off x="252919" y="1123837"/>
            <a:ext cx="3062303" cy="4601183"/>
          </a:xfrm>
        </p:spPr>
        <p:txBody>
          <a:bodyPr>
            <a:normAutofit/>
          </a:bodyPr>
          <a:lstStyle/>
          <a:p>
            <a:r>
              <a:rPr lang="hr-HR" dirty="0"/>
              <a:t>AKTIVNOSTI TIJEKOM TRETMANA</a:t>
            </a:r>
          </a:p>
        </p:txBody>
      </p:sp>
      <p:sp>
        <p:nvSpPr>
          <p:cNvPr id="3" name="Content Placeholder 2">
            <a:extLst>
              <a:ext uri="{FF2B5EF4-FFF2-40B4-BE49-F238E27FC236}">
                <a16:creationId xmlns:a16="http://schemas.microsoft.com/office/drawing/2014/main" id="{DA0573F3-F242-48CE-DAF1-E245ED39DEA4}"/>
              </a:ext>
            </a:extLst>
          </p:cNvPr>
          <p:cNvSpPr>
            <a:spLocks noGrp="1"/>
          </p:cNvSpPr>
          <p:nvPr>
            <p:ph idx="1"/>
          </p:nvPr>
        </p:nvSpPr>
        <p:spPr>
          <a:xfrm>
            <a:off x="3869268" y="864108"/>
            <a:ext cx="7942729" cy="5120640"/>
          </a:xfrm>
        </p:spPr>
        <p:txBody>
          <a:bodyPr>
            <a:normAutofit/>
          </a:bodyPr>
          <a:lstStyle/>
          <a:p>
            <a:pPr marL="0" indent="0">
              <a:buNone/>
            </a:pPr>
            <a:r>
              <a:rPr lang="hr-HR" b="1" dirty="0"/>
              <a:t>PODUČAVANJE VJEŠTINA</a:t>
            </a:r>
          </a:p>
          <a:p>
            <a:pPr marL="0" indent="0">
              <a:buNone/>
            </a:pPr>
            <a:endParaRPr lang="hr-HR" sz="1600" b="1" dirty="0"/>
          </a:p>
          <a:p>
            <a:pPr marL="285750" indent="-285750">
              <a:buFont typeface="Calibri" pitchFamily="18" charset="2"/>
              <a:buChar char="-"/>
            </a:pPr>
            <a:r>
              <a:rPr lang="hr-HR" sz="1800" dirty="0"/>
              <a:t>Istaknuti da su naučene tehnike i vještine alati za cijeli život</a:t>
            </a:r>
          </a:p>
          <a:p>
            <a:pPr marL="285750" indent="-285750">
              <a:buFont typeface="Calibri" pitchFamily="18" charset="2"/>
              <a:buChar char="-"/>
            </a:pPr>
            <a:r>
              <a:rPr lang="hr-HR" sz="1800" dirty="0"/>
              <a:t>Poticati klijenta da organizira bilješke s terapije</a:t>
            </a:r>
          </a:p>
          <a:p>
            <a:pPr marL="285750" indent="-285750">
              <a:buFont typeface="Calibri" pitchFamily="18" charset="2"/>
              <a:buChar char="-"/>
            </a:pPr>
            <a:r>
              <a:rPr lang="hr-HR" sz="1800" dirty="0"/>
              <a:t>Napisati akcijski plan - sažetak zaključaka i vještina naučenih u tretmanu</a:t>
            </a:r>
          </a:p>
          <a:p>
            <a:pPr marL="285750" indent="-285750">
              <a:buFont typeface="Calibri" pitchFamily="18" charset="2"/>
              <a:buChar char="-"/>
            </a:pPr>
            <a:endParaRPr lang="hr-HR" sz="1800" dirty="0"/>
          </a:p>
        </p:txBody>
      </p:sp>
      <p:sp>
        <p:nvSpPr>
          <p:cNvPr id="23" name="Rectangle 22">
            <a:extLst>
              <a:ext uri="{FF2B5EF4-FFF2-40B4-BE49-F238E27FC236}">
                <a16:creationId xmlns:a16="http://schemas.microsoft.com/office/drawing/2014/main" id="{8F262DE0-DB73-B2A4-2491-C7BEEFDDF2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hr-HR"/>
          </a:p>
        </p:txBody>
      </p:sp>
    </p:spTree>
    <p:extLst>
      <p:ext uri="{BB962C8B-B14F-4D97-AF65-F5344CB8AC3E}">
        <p14:creationId xmlns:p14="http://schemas.microsoft.com/office/powerpoint/2010/main" val="404165280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AE2C4-0466-D730-6759-CE6FC19F5A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61728C-5ABE-AFD1-A7C5-8E8235501B93}"/>
              </a:ext>
            </a:extLst>
          </p:cNvPr>
          <p:cNvSpPr>
            <a:spLocks noGrp="1"/>
          </p:cNvSpPr>
          <p:nvPr>
            <p:ph type="title"/>
          </p:nvPr>
        </p:nvSpPr>
        <p:spPr>
          <a:xfrm>
            <a:off x="145886" y="684646"/>
            <a:ext cx="3286799" cy="4601183"/>
          </a:xfrm>
        </p:spPr>
        <p:txBody>
          <a:bodyPr>
            <a:normAutofit/>
          </a:bodyPr>
          <a:lstStyle/>
          <a:p>
            <a:r>
              <a:rPr lang="hr-HR" sz="2600" dirty="0"/>
              <a:t>UOBIČAJENE TEHNIKE I VJEŠTINE TIJEKOM I NAKON TERAPIJE </a:t>
            </a:r>
          </a:p>
        </p:txBody>
      </p:sp>
      <p:sp>
        <p:nvSpPr>
          <p:cNvPr id="3" name="Content Placeholder 2">
            <a:extLst>
              <a:ext uri="{FF2B5EF4-FFF2-40B4-BE49-F238E27FC236}">
                <a16:creationId xmlns:a16="http://schemas.microsoft.com/office/drawing/2014/main" id="{296D95D3-9CD3-C170-A471-C8C970B2F003}"/>
              </a:ext>
            </a:extLst>
          </p:cNvPr>
          <p:cNvSpPr>
            <a:spLocks noGrp="1"/>
          </p:cNvSpPr>
          <p:nvPr>
            <p:ph idx="1"/>
          </p:nvPr>
        </p:nvSpPr>
        <p:spPr>
          <a:xfrm>
            <a:off x="3573208" y="1008235"/>
            <a:ext cx="8615611" cy="5120640"/>
          </a:xfrm>
        </p:spPr>
        <p:txBody>
          <a:bodyPr>
            <a:normAutofit/>
          </a:bodyPr>
          <a:lstStyle/>
          <a:p>
            <a:pPr>
              <a:buFont typeface="Arial" pitchFamily="18" charset="2"/>
              <a:buChar char="•"/>
            </a:pPr>
            <a:r>
              <a:rPr lang="hr-HR" sz="1600" dirty="0"/>
              <a:t>Određivanje ciljeva u skladu s </a:t>
            </a:r>
            <a:r>
              <a:rPr lang="hr-HR" sz="1600" dirty="0" err="1"/>
              <a:t>klijentovim</a:t>
            </a:r>
            <a:r>
              <a:rPr lang="hr-HR" sz="1600" dirty="0"/>
              <a:t> aspiracijama i vrijednostima</a:t>
            </a:r>
          </a:p>
          <a:p>
            <a:pPr>
              <a:buFont typeface="Arial" pitchFamily="18" charset="2"/>
              <a:buChar char="•"/>
            </a:pPr>
            <a:r>
              <a:rPr lang="hr-HR" sz="1600" dirty="0"/>
              <a:t>Mjerenje napretka prema ciljevima</a:t>
            </a:r>
          </a:p>
          <a:p>
            <a:pPr>
              <a:buFont typeface="Arial" pitchFamily="18" charset="2"/>
              <a:buChar char="•"/>
            </a:pPr>
            <a:r>
              <a:rPr lang="hr-HR" sz="1600" dirty="0"/>
              <a:t>Korištenje KBT tehnika za nadilaženje prepreka</a:t>
            </a:r>
          </a:p>
          <a:p>
            <a:pPr>
              <a:buFont typeface="Arial" pitchFamily="18" charset="2"/>
              <a:buChar char="•"/>
            </a:pPr>
            <a:r>
              <a:rPr lang="hr-HR" sz="1600" dirty="0"/>
              <a:t>Praćenje pozitivnih iskustava i donošenje zaključaka o tome što ta iskustva govore o klijentu</a:t>
            </a:r>
          </a:p>
          <a:p>
            <a:pPr>
              <a:buFont typeface="Arial" pitchFamily="18" charset="2"/>
              <a:buChar char="•"/>
            </a:pPr>
            <a:r>
              <a:rPr lang="hr-HR" sz="1600" dirty="0"/>
              <a:t>Balansiranje produktivnih, ugodnih, socijalnih aktivnosti te aktivnosti </a:t>
            </a:r>
            <a:r>
              <a:rPr lang="hr-HR" sz="1600" dirty="0" err="1"/>
              <a:t>samobrige</a:t>
            </a:r>
          </a:p>
          <a:p>
            <a:pPr>
              <a:buFont typeface="Arial" pitchFamily="18" charset="2"/>
              <a:buChar char="•"/>
            </a:pPr>
            <a:r>
              <a:rPr lang="hr-HR" sz="1600" dirty="0"/>
              <a:t>Pripisivanje vlastitih zasluga</a:t>
            </a:r>
          </a:p>
          <a:p>
            <a:pPr>
              <a:buFont typeface="Arial" pitchFamily="18" charset="2"/>
              <a:buChar char="•"/>
            </a:pPr>
            <a:r>
              <a:rPr lang="hr-HR" sz="1600" dirty="0"/>
              <a:t>Njegovanje pozitivnih sjećanja</a:t>
            </a:r>
          </a:p>
          <a:p>
            <a:pPr>
              <a:buFont typeface="Arial" pitchFamily="18" charset="2"/>
              <a:buChar char="•"/>
            </a:pPr>
            <a:r>
              <a:rPr lang="hr-HR" sz="1600" dirty="0"/>
              <a:t>Reduciranje većih ciljeva i problema na manje dijelove</a:t>
            </a:r>
          </a:p>
          <a:p>
            <a:pPr>
              <a:buFont typeface="Arial" pitchFamily="18" charset="2"/>
              <a:buChar char="•"/>
            </a:pPr>
            <a:r>
              <a:rPr lang="hr-HR" sz="1600" dirty="0"/>
              <a:t>Razmišljanje o rješenjima problema</a:t>
            </a:r>
          </a:p>
          <a:p>
            <a:pPr>
              <a:buFont typeface="Arial" pitchFamily="18" charset="2"/>
              <a:buChar char="•"/>
            </a:pPr>
            <a:r>
              <a:rPr lang="hr-HR" sz="1600" dirty="0"/>
              <a:t>Identificiranje prednosti i mana (određenih misli, uvjerenja, ponašanja)</a:t>
            </a:r>
          </a:p>
          <a:p>
            <a:pPr>
              <a:buFont typeface="Arial" pitchFamily="18" charset="2"/>
              <a:buChar char="•"/>
            </a:pPr>
            <a:r>
              <a:rPr lang="hr-HR" sz="1600" dirty="0"/>
              <a:t>Korištenje radnih listova ili liste </a:t>
            </a:r>
            <a:r>
              <a:rPr lang="hr-HR" sz="1600" dirty="0" err="1"/>
              <a:t>sokratovskih</a:t>
            </a:r>
            <a:r>
              <a:rPr lang="hr-HR" sz="1600" dirty="0"/>
              <a:t> pitanja za evaluaciju misli i vjerovanja</a:t>
            </a:r>
          </a:p>
          <a:p>
            <a:pPr>
              <a:buFont typeface="Arial" pitchFamily="18" charset="2"/>
              <a:buChar char="•"/>
            </a:pPr>
            <a:r>
              <a:rPr lang="hr-HR" sz="1600" dirty="0"/>
              <a:t>Rad na hijerarhiji izbjegavajućih zadataka ili situacija </a:t>
            </a:r>
          </a:p>
          <a:p>
            <a:pPr>
              <a:buFont typeface="Arial" pitchFamily="18" charset="2"/>
              <a:buChar char="•"/>
            </a:pPr>
            <a:endParaRPr lang="hr-HR" sz="1600" dirty="0"/>
          </a:p>
          <a:p>
            <a:pPr>
              <a:buFont typeface="Arial" pitchFamily="18" charset="2"/>
              <a:buChar char="•"/>
            </a:pPr>
            <a:endParaRPr lang="hr-HR" sz="1600" dirty="0"/>
          </a:p>
        </p:txBody>
      </p:sp>
      <p:sp>
        <p:nvSpPr>
          <p:cNvPr id="4" name="Rounded Rectangle 3">
            <a:extLst>
              <a:ext uri="{FF2B5EF4-FFF2-40B4-BE49-F238E27FC236}">
                <a16:creationId xmlns:a16="http://schemas.microsoft.com/office/drawing/2014/main" id="{89DA32CA-9D7B-A8B1-AF7A-FBA9ECE849C3}"/>
              </a:ext>
            </a:extLst>
          </p:cNvPr>
          <p:cNvSpPr/>
          <p:nvPr/>
        </p:nvSpPr>
        <p:spPr>
          <a:xfrm>
            <a:off x="5435125" y="5805286"/>
            <a:ext cx="4782660" cy="9400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hr-HR" dirty="0"/>
              <a:t>PODUČITI KLIJENTA DA KORISTI TEHNIKE I VJEŠTINE NAKON TERAPIJE</a:t>
            </a:r>
          </a:p>
        </p:txBody>
      </p:sp>
      <p:pic>
        <p:nvPicPr>
          <p:cNvPr id="6" name="Picture 5" descr="Two people sitting on a couch in a library&#10;&#10;Description automatically generated with medium confidence">
            <a:extLst>
              <a:ext uri="{FF2B5EF4-FFF2-40B4-BE49-F238E27FC236}">
                <a16:creationId xmlns:a16="http://schemas.microsoft.com/office/drawing/2014/main" id="{07E8028E-A2BD-71D7-D5E3-2EB43C0990E7}"/>
              </a:ext>
            </a:extLst>
          </p:cNvPr>
          <p:cNvPicPr>
            <a:picLocks noChangeAspect="1"/>
          </p:cNvPicPr>
          <p:nvPr/>
        </p:nvPicPr>
        <p:blipFill>
          <a:blip r:embed="rId2"/>
          <a:stretch>
            <a:fillRect/>
          </a:stretch>
        </p:blipFill>
        <p:spPr>
          <a:xfrm>
            <a:off x="0" y="4127465"/>
            <a:ext cx="3432686" cy="2102391"/>
          </a:xfrm>
          <a:prstGeom prst="rect">
            <a:avLst/>
          </a:prstGeom>
        </p:spPr>
      </p:pic>
    </p:spTree>
    <p:extLst>
      <p:ext uri="{BB962C8B-B14F-4D97-AF65-F5344CB8AC3E}">
        <p14:creationId xmlns:p14="http://schemas.microsoft.com/office/powerpoint/2010/main" val="1630897536"/>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66C14E1-6216-E217-A941-E9C2A88A469E}"/>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B0927A3-E322-F12F-059A-3B52A06C81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7F442495-2EA2-8E3E-1195-00815D889876}"/>
              </a:ext>
            </a:extLst>
          </p:cNvPr>
          <p:cNvPicPr>
            <a:picLocks noChangeAspect="1"/>
          </p:cNvPicPr>
          <p:nvPr/>
        </p:nvPicPr>
        <p:blipFill rotWithShape="1">
          <a:blip r:embed="rId2">
            <a:duotone>
              <a:schemeClr val="bg2">
                <a:shade val="45000"/>
                <a:satMod val="135000"/>
              </a:schemeClr>
              <a:prstClr val="white"/>
            </a:duotone>
            <a:alphaModFix amt="25000"/>
          </a:blip>
          <a:srcRect t="9091" r="9114"/>
          <a:stretch/>
        </p:blipFill>
        <p:spPr>
          <a:xfrm>
            <a:off x="20" y="-184824"/>
            <a:ext cx="12188932" cy="6858000"/>
          </a:xfrm>
          <a:prstGeom prst="rect">
            <a:avLst/>
          </a:prstGeom>
        </p:spPr>
      </p:pic>
      <p:sp>
        <p:nvSpPr>
          <p:cNvPr id="21" name="Rectangle 20">
            <a:extLst>
              <a:ext uri="{FF2B5EF4-FFF2-40B4-BE49-F238E27FC236}">
                <a16:creationId xmlns:a16="http://schemas.microsoft.com/office/drawing/2014/main" id="{F51538B8-D642-5508-B49C-A2FD0588C7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hr-HR"/>
          </a:p>
        </p:txBody>
      </p:sp>
      <p:sp>
        <p:nvSpPr>
          <p:cNvPr id="2" name="Title 1">
            <a:extLst>
              <a:ext uri="{FF2B5EF4-FFF2-40B4-BE49-F238E27FC236}">
                <a16:creationId xmlns:a16="http://schemas.microsoft.com/office/drawing/2014/main" id="{5684E7F0-D0E2-0F4F-A9CF-70EB6F9CF553}"/>
              </a:ext>
            </a:extLst>
          </p:cNvPr>
          <p:cNvSpPr>
            <a:spLocks noGrp="1"/>
          </p:cNvSpPr>
          <p:nvPr>
            <p:ph type="title"/>
          </p:nvPr>
        </p:nvSpPr>
        <p:spPr>
          <a:xfrm>
            <a:off x="252919" y="1123837"/>
            <a:ext cx="3062303" cy="4601183"/>
          </a:xfrm>
        </p:spPr>
        <p:txBody>
          <a:bodyPr>
            <a:normAutofit/>
          </a:bodyPr>
          <a:lstStyle/>
          <a:p>
            <a:r>
              <a:rPr lang="hr-HR" dirty="0"/>
              <a:t>AKTIVNOSTI TIJEKOM TRETMANA</a:t>
            </a:r>
          </a:p>
        </p:txBody>
      </p:sp>
      <p:sp>
        <p:nvSpPr>
          <p:cNvPr id="3" name="Content Placeholder 2">
            <a:extLst>
              <a:ext uri="{FF2B5EF4-FFF2-40B4-BE49-F238E27FC236}">
                <a16:creationId xmlns:a16="http://schemas.microsoft.com/office/drawing/2014/main" id="{74D243BE-76F6-7BCC-E06B-2FF76E2728A7}"/>
              </a:ext>
            </a:extLst>
          </p:cNvPr>
          <p:cNvSpPr>
            <a:spLocks noGrp="1"/>
          </p:cNvSpPr>
          <p:nvPr>
            <p:ph idx="1"/>
          </p:nvPr>
        </p:nvSpPr>
        <p:spPr>
          <a:xfrm>
            <a:off x="3869268" y="1125067"/>
            <a:ext cx="7315200" cy="5355963"/>
          </a:xfrm>
        </p:spPr>
        <p:txBody>
          <a:bodyPr>
            <a:normAutofit/>
          </a:bodyPr>
          <a:lstStyle/>
          <a:p>
            <a:pPr marL="0" indent="0">
              <a:buNone/>
            </a:pPr>
            <a:r>
              <a:rPr lang="hr-HR" sz="1900" b="1" dirty="0"/>
              <a:t>IZGRADNJA OTPORNOSTI I DOBROBITI</a:t>
            </a:r>
          </a:p>
          <a:p>
            <a:pPr marL="0" indent="0">
              <a:buNone/>
            </a:pPr>
            <a:endParaRPr lang="hr-HR" sz="1800" u="sng" dirty="0"/>
          </a:p>
          <a:p>
            <a:pPr marL="285750" indent="-285750">
              <a:buFont typeface="Wingdings" pitchFamily="18" charset="2"/>
              <a:buChar char="v"/>
            </a:pPr>
            <a:r>
              <a:rPr lang="hr-HR" sz="1800" dirty="0"/>
              <a:t>Stvarati socijalne veze</a:t>
            </a:r>
          </a:p>
          <a:p>
            <a:pPr marL="285750" indent="-285750">
              <a:buFont typeface="Wingdings" pitchFamily="18" charset="2"/>
              <a:buChar char="v"/>
            </a:pPr>
            <a:r>
              <a:rPr lang="hr-HR" sz="1800" dirty="0"/>
              <a:t>Modificirati katastrofične misli</a:t>
            </a:r>
          </a:p>
          <a:p>
            <a:pPr marL="285750" indent="-285750">
              <a:buFont typeface="Wingdings" pitchFamily="18" charset="2"/>
              <a:buChar char="v"/>
            </a:pPr>
            <a:r>
              <a:rPr lang="hr-HR" sz="1800" dirty="0"/>
              <a:t>Održavati optimizam oko budućnosti</a:t>
            </a:r>
          </a:p>
          <a:p>
            <a:pPr marL="285750" indent="-285750">
              <a:buFont typeface="Wingdings" pitchFamily="18" charset="2"/>
              <a:buChar char="v"/>
            </a:pPr>
            <a:r>
              <a:rPr lang="hr-HR" sz="1800" dirty="0"/>
              <a:t>Prihvaćati situacije ili uvjete koji se ne mogu promijeniti</a:t>
            </a:r>
          </a:p>
          <a:p>
            <a:pPr marL="285750" indent="-285750">
              <a:buFont typeface="Wingdings" pitchFamily="18" charset="2"/>
              <a:buChar char="v"/>
            </a:pPr>
            <a:r>
              <a:rPr lang="hr-HR" sz="1800" dirty="0"/>
              <a:t>Raditi u skladu s ciljevima</a:t>
            </a:r>
          </a:p>
          <a:p>
            <a:pPr marL="285750" indent="-285750">
              <a:buFont typeface="Wingdings" pitchFamily="18" charset="2"/>
              <a:buChar char="v"/>
            </a:pPr>
            <a:r>
              <a:rPr lang="hr-HR" sz="1800" dirty="0"/>
              <a:t>Smanjiti izbjegavanje izazova</a:t>
            </a:r>
          </a:p>
          <a:p>
            <a:pPr marL="285750" indent="-285750">
              <a:buFont typeface="Wingdings" pitchFamily="18" charset="2"/>
              <a:buChar char="v"/>
            </a:pPr>
            <a:r>
              <a:rPr lang="hr-HR" sz="1800" dirty="0"/>
              <a:t>Identificirati načine osobnog rasta </a:t>
            </a:r>
          </a:p>
          <a:p>
            <a:pPr marL="285750" indent="-285750">
              <a:buFont typeface="Wingdings" pitchFamily="18" charset="2"/>
              <a:buChar char="v"/>
            </a:pPr>
            <a:r>
              <a:rPr lang="hr-HR" sz="1800" dirty="0"/>
              <a:t>Jačati pozitivna temeljna uvjerenja</a:t>
            </a:r>
          </a:p>
          <a:p>
            <a:pPr marL="285750" indent="-285750">
              <a:buFont typeface="Wingdings" pitchFamily="18" charset="2"/>
              <a:buChar char="v"/>
            </a:pPr>
            <a:r>
              <a:rPr lang="hr-HR" sz="1800" dirty="0"/>
              <a:t>Tražiti širu perspektivu u stresnim situacijama</a:t>
            </a:r>
          </a:p>
          <a:p>
            <a:pPr marL="285750" indent="-285750">
              <a:buFont typeface="Wingdings" pitchFamily="18" charset="2"/>
              <a:buChar char="v"/>
            </a:pPr>
            <a:r>
              <a:rPr lang="hr-HR" sz="1800" dirty="0"/>
              <a:t>Brinuti se o sebi</a:t>
            </a:r>
          </a:p>
          <a:p>
            <a:pPr marL="285750" indent="-285750">
              <a:buFont typeface="Wingdings" pitchFamily="18" charset="2"/>
              <a:buChar char="v"/>
            </a:pPr>
            <a:r>
              <a:rPr lang="hr-HR" sz="1800" dirty="0"/>
              <a:t>Meditacija ili duhovna praksa</a:t>
            </a:r>
          </a:p>
          <a:p>
            <a:pPr marL="0" indent="0">
              <a:buNone/>
            </a:pPr>
            <a:endParaRPr lang="hr-HR" sz="1600" dirty="0"/>
          </a:p>
          <a:p>
            <a:pPr marL="285750" indent="-285750">
              <a:buFont typeface="Wingdings" pitchFamily="18" charset="2"/>
              <a:buChar char="v"/>
            </a:pPr>
            <a:endParaRPr lang="hr-HR" sz="1600" dirty="0"/>
          </a:p>
        </p:txBody>
      </p:sp>
      <p:sp>
        <p:nvSpPr>
          <p:cNvPr id="23" name="Rectangle 22">
            <a:extLst>
              <a:ext uri="{FF2B5EF4-FFF2-40B4-BE49-F238E27FC236}">
                <a16:creationId xmlns:a16="http://schemas.microsoft.com/office/drawing/2014/main" id="{287B34BF-B39D-7E1F-AB14-7137580D79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hr-HR"/>
          </a:p>
        </p:txBody>
      </p:sp>
    </p:spTree>
    <p:extLst>
      <p:ext uri="{BB962C8B-B14F-4D97-AF65-F5344CB8AC3E}">
        <p14:creationId xmlns:p14="http://schemas.microsoft.com/office/powerpoint/2010/main" val="237003062"/>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095" y="440278"/>
            <a:ext cx="3048334" cy="4601183"/>
          </a:xfrm>
        </p:spPr>
        <p:txBody>
          <a:bodyPr/>
          <a:lstStyle/>
          <a:p>
            <a:pPr algn="ctr"/>
            <a:r>
              <a:rPr lang="hr-HR" dirty="0"/>
              <a:t>AKTIVNOSTI PRED ZAVRŠETAK TRETMANA</a:t>
            </a:r>
          </a:p>
        </p:txBody>
      </p:sp>
      <p:sp>
        <p:nvSpPr>
          <p:cNvPr id="3" name="Content Placeholder 2"/>
          <p:cNvSpPr>
            <a:spLocks noGrp="1"/>
          </p:cNvSpPr>
          <p:nvPr>
            <p:ph idx="1"/>
          </p:nvPr>
        </p:nvSpPr>
        <p:spPr>
          <a:xfrm>
            <a:off x="3869268" y="437980"/>
            <a:ext cx="7315200" cy="5120640"/>
          </a:xfrm>
        </p:spPr>
        <p:txBody>
          <a:bodyPr>
            <a:normAutofit/>
          </a:bodyPr>
          <a:lstStyle/>
          <a:p>
            <a:pPr marL="0" indent="0">
              <a:buNone/>
            </a:pPr>
            <a:r>
              <a:rPr lang="hr-HR" sz="1800" b="1" dirty="0"/>
              <a:t>POSTUPNO SMANJIVANJE TRETMANA</a:t>
            </a:r>
          </a:p>
          <a:p>
            <a:pPr marL="0" indent="0">
              <a:buNone/>
            </a:pPr>
            <a:endParaRPr lang="hr-HR" sz="1800" b="1" dirty="0"/>
          </a:p>
          <a:p>
            <a:pPr marL="0" indent="0">
              <a:buNone/>
            </a:pPr>
            <a:r>
              <a:rPr lang="hr-HR" sz="1800" dirty="0"/>
              <a:t>Limitiran broj sesija – razgovor nekoliko tjedana prije kraja tretmana</a:t>
            </a:r>
          </a:p>
          <a:p>
            <a:pPr marL="0" indent="0">
              <a:buNone/>
            </a:pPr>
            <a:r>
              <a:rPr lang="hr-HR" sz="1800" dirty="0"/>
              <a:t>Nelimitiran broj sesija – razgovor kada je klijentov napredak uočljiv</a:t>
            </a:r>
          </a:p>
          <a:p>
            <a:pPr marL="0" indent="0">
              <a:buNone/>
            </a:pPr>
            <a:endParaRPr lang="hr-HR" sz="1800" dirty="0"/>
          </a:p>
          <a:p>
            <a:pPr marL="0" indent="0">
              <a:buNone/>
            </a:pPr>
            <a:r>
              <a:rPr lang="hr-HR" sz="1800" dirty="0"/>
              <a:t>Eksperiment: razrjeđivanje sesija </a:t>
            </a:r>
          </a:p>
          <a:p>
            <a:pPr marL="0" indent="0">
              <a:buNone/>
            </a:pPr>
            <a:r>
              <a:rPr lang="hr-HR" sz="1800" dirty="0"/>
              <a:t>      (svaki drugi tjedan; svaka 3 ili 4 tjedna)</a:t>
            </a:r>
          </a:p>
        </p:txBody>
      </p:sp>
      <p:pic>
        <p:nvPicPr>
          <p:cNvPr id="5" name="Picture 4" descr="A picture containing silhouette&#10;&#10;Description automatically generated">
            <a:extLst>
              <a:ext uri="{FF2B5EF4-FFF2-40B4-BE49-F238E27FC236}">
                <a16:creationId xmlns:a16="http://schemas.microsoft.com/office/drawing/2014/main" id="{42C58752-E06F-3C63-C695-51884CC9587E}"/>
              </a:ext>
            </a:extLst>
          </p:cNvPr>
          <p:cNvPicPr>
            <a:picLocks noChangeAspect="1"/>
          </p:cNvPicPr>
          <p:nvPr/>
        </p:nvPicPr>
        <p:blipFill>
          <a:blip r:embed="rId2"/>
          <a:stretch>
            <a:fillRect/>
          </a:stretch>
        </p:blipFill>
        <p:spPr>
          <a:xfrm>
            <a:off x="4518" y="4138362"/>
            <a:ext cx="3444284" cy="2439701"/>
          </a:xfrm>
          <a:prstGeom prst="rect">
            <a:avLst/>
          </a:prstGeom>
        </p:spPr>
      </p:pic>
    </p:spTree>
    <p:extLst>
      <p:ext uri="{BB962C8B-B14F-4D97-AF65-F5344CB8AC3E}">
        <p14:creationId xmlns:p14="http://schemas.microsoft.com/office/powerpoint/2010/main" val="3379417101"/>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842D7-65D3-3763-ABBA-4E2385B858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E9669B-3D16-49E7-77A0-99D0C5329793}"/>
              </a:ext>
            </a:extLst>
          </p:cNvPr>
          <p:cNvSpPr>
            <a:spLocks noGrp="1"/>
          </p:cNvSpPr>
          <p:nvPr>
            <p:ph type="title"/>
          </p:nvPr>
        </p:nvSpPr>
        <p:spPr>
          <a:xfrm>
            <a:off x="208095" y="440278"/>
            <a:ext cx="3048334" cy="4601183"/>
          </a:xfrm>
        </p:spPr>
        <p:txBody>
          <a:bodyPr/>
          <a:lstStyle/>
          <a:p>
            <a:pPr algn="ctr"/>
            <a:r>
              <a:rPr lang="hr-HR" dirty="0"/>
              <a:t>AKTIVNOSTI PRED ZAVRŠETAK TRETMANA</a:t>
            </a:r>
          </a:p>
        </p:txBody>
      </p:sp>
      <p:sp>
        <p:nvSpPr>
          <p:cNvPr id="3" name="Content Placeholder 2">
            <a:extLst>
              <a:ext uri="{FF2B5EF4-FFF2-40B4-BE49-F238E27FC236}">
                <a16:creationId xmlns:a16="http://schemas.microsoft.com/office/drawing/2014/main" id="{66E340F6-9E47-11F8-898D-B9D232C99A6B}"/>
              </a:ext>
            </a:extLst>
          </p:cNvPr>
          <p:cNvSpPr>
            <a:spLocks noGrp="1"/>
          </p:cNvSpPr>
          <p:nvPr>
            <p:ph idx="1"/>
          </p:nvPr>
        </p:nvSpPr>
        <p:spPr>
          <a:xfrm>
            <a:off x="3869268" y="437980"/>
            <a:ext cx="7315200" cy="5120640"/>
          </a:xfrm>
        </p:spPr>
        <p:txBody>
          <a:bodyPr>
            <a:normAutofit/>
          </a:bodyPr>
          <a:lstStyle/>
          <a:p>
            <a:pPr marL="0" indent="0">
              <a:buNone/>
            </a:pPr>
            <a:r>
              <a:rPr lang="hr-HR" sz="1800" b="1" dirty="0"/>
              <a:t>BRIGE O POSTUPNOM SMANJIVANJU SESIJA</a:t>
            </a:r>
          </a:p>
          <a:p>
            <a:pPr marL="0" indent="0">
              <a:buNone/>
            </a:pPr>
            <a:endParaRPr lang="hr-HR" sz="1800" b="1" dirty="0"/>
          </a:p>
          <a:p>
            <a:pPr marL="0" indent="0">
              <a:buNone/>
            </a:pPr>
            <a:r>
              <a:rPr lang="hr-HR" sz="1800" dirty="0"/>
              <a:t>Reakcija klijenta na smanjivanje sesija:</a:t>
            </a:r>
          </a:p>
          <a:p>
            <a:pPr marL="342900" indent="-342900">
              <a:buAutoNum type="alphaLcParenR"/>
            </a:pPr>
            <a:r>
              <a:rPr lang="hr-HR" sz="1800" dirty="0"/>
              <a:t>Slaganje</a:t>
            </a:r>
          </a:p>
          <a:p>
            <a:pPr marL="342900" indent="-342900">
              <a:buAutoNum type="alphaLcParenR"/>
            </a:pPr>
            <a:r>
              <a:rPr lang="hr-HR" sz="1800" dirty="0"/>
              <a:t>Anksioznost (lista prednosti i nedostataka smanjivanja sesija)</a:t>
            </a:r>
          </a:p>
        </p:txBody>
      </p:sp>
      <p:pic>
        <p:nvPicPr>
          <p:cNvPr id="5" name="Picture 4" descr="A picture containing silhouette&#10;&#10;Description automatically generated">
            <a:extLst>
              <a:ext uri="{FF2B5EF4-FFF2-40B4-BE49-F238E27FC236}">
                <a16:creationId xmlns:a16="http://schemas.microsoft.com/office/drawing/2014/main" id="{47723DA3-AFF0-3E7D-3BE9-9C095DED1314}"/>
              </a:ext>
            </a:extLst>
          </p:cNvPr>
          <p:cNvPicPr>
            <a:picLocks noChangeAspect="1"/>
          </p:cNvPicPr>
          <p:nvPr/>
        </p:nvPicPr>
        <p:blipFill>
          <a:blip r:embed="rId2"/>
          <a:stretch>
            <a:fillRect/>
          </a:stretch>
        </p:blipFill>
        <p:spPr>
          <a:xfrm>
            <a:off x="4518" y="4138362"/>
            <a:ext cx="3444284" cy="2439701"/>
          </a:xfrm>
          <a:prstGeom prst="rect">
            <a:avLst/>
          </a:prstGeom>
        </p:spPr>
      </p:pic>
    </p:spTree>
    <p:extLst>
      <p:ext uri="{BB962C8B-B14F-4D97-AF65-F5344CB8AC3E}">
        <p14:creationId xmlns:p14="http://schemas.microsoft.com/office/powerpoint/2010/main" val="861776695"/>
      </p:ext>
    </p:extLst>
  </p:cSld>
  <p:clrMapOvr>
    <a:masterClrMapping/>
  </p:clrMapOvr>
  <p:transition spd="slow">
    <p:wipe/>
  </p:transition>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ustom 1">
      <a:majorFont>
        <a:latin typeface="Book Antiqua"/>
        <a:ea typeface=""/>
        <a:cs typeface=""/>
      </a:majorFont>
      <a:minorFont>
        <a:latin typeface="Book Antiqua"/>
        <a:ea typeface=""/>
        <a:cs typeface=""/>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0</TotalTime>
  <Words>549</Words>
  <Application>Microsoft Office PowerPoint</Application>
  <PresentationFormat>Widescreen</PresentationFormat>
  <Paragraphs>135</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Book Antiqua</vt:lpstr>
      <vt:lpstr>Calibri</vt:lpstr>
      <vt:lpstr>Courier New</vt:lpstr>
      <vt:lpstr>Wingdings</vt:lpstr>
      <vt:lpstr>Wingdings 2</vt:lpstr>
      <vt:lpstr>Frame</vt:lpstr>
      <vt:lpstr>Završavanje terapije i prevencija povrata simptoma</vt:lpstr>
      <vt:lpstr>PRVE AKTIVNOSTI TRETMANA</vt:lpstr>
      <vt:lpstr>GRAFIKON OČEKIVANOG NAPRETKA </vt:lpstr>
      <vt:lpstr>AKTIVNOSTI TIJEKOM TRETMANA</vt:lpstr>
      <vt:lpstr>AKTIVNOSTI TIJEKOM TRETMANA</vt:lpstr>
      <vt:lpstr>UOBIČAJENE TEHNIKE I VJEŠTINE TIJEKOM I NAKON TERAPIJE </vt:lpstr>
      <vt:lpstr>AKTIVNOSTI TIJEKOM TRETMANA</vt:lpstr>
      <vt:lpstr>AKTIVNOSTI PRED ZAVRŠETAK TRETMANA</vt:lpstr>
      <vt:lpstr>AKTIVNOSTI PRED ZAVRŠETAK TRETMANA</vt:lpstr>
      <vt:lpstr>AKTIVNOSTI PRED ZAVRŠETAK TRETMANA</vt:lpstr>
      <vt:lpstr>SESIJE SAMOTERAPIJE</vt:lpstr>
      <vt:lpstr>PowerPoint Presentation</vt:lpstr>
      <vt:lpstr>PRIPREME ZA POTEŠKOĆE NAKON ZAVRŠETKA TERAPIJE</vt:lpstr>
      <vt:lpstr>PRIPREME ZA POTEŠKOĆE NAKON ZAVRŠETKA TERAPIJE  Prepoznati znakove relapsa</vt:lpstr>
      <vt:lpstr>PRIPREME ZA POTEŠKOĆE NAKON ZAVRŠETKA TERAPIJE  Klijentova reakcija na završetak terapije</vt:lpstr>
      <vt:lpstr>BOOSTER SESIJE</vt:lpstr>
      <vt:lpstr>Hvala na pozornosti!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50</cp:revision>
  <dcterms:created xsi:type="dcterms:W3CDTF">2025-02-26T07:26:30Z</dcterms:created>
  <dcterms:modified xsi:type="dcterms:W3CDTF">2025-03-28T12:05:09Z</dcterms:modified>
</cp:coreProperties>
</file>