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3" r:id="rId18"/>
  </p:sldIdLst>
  <p:sldSz cx="18288000" cy="10287000"/>
  <p:notesSz cx="6858000" cy="9144000"/>
  <p:embeddedFontLst>
    <p:embeddedFont>
      <p:font typeface="Inter" panose="020B0604020202020204" charset="0"/>
      <p:regular r:id="rId20"/>
    </p:embeddedFont>
    <p:embeddedFont>
      <p:font typeface="Inter Bold" panose="020B0604020202020204" charset="0"/>
      <p:regular r:id="rId21"/>
    </p:embeddedFont>
    <p:embeddedFont>
      <p:font typeface="Abadi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290" autoAdjust="0"/>
  </p:normalViewPr>
  <p:slideViewPr>
    <p:cSldViewPr>
      <p:cViewPr varScale="1">
        <p:scale>
          <a:sx n="65" d="100"/>
          <a:sy n="65" d="100"/>
        </p:scale>
        <p:origin x="9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D9EEF-08D6-460D-85CF-E7E4C8A44A00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7A21A90-E2FB-4CE8-88B4-EB0D8D832666}">
      <dgm:prSet phldrT="[Tex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HIGIJENA SPAVANJA</a:t>
          </a:r>
        </a:p>
      </dgm:t>
    </dgm:pt>
    <dgm:pt modelId="{14D5BB96-9985-4C7E-AF2D-1087AE14E59A}" type="parTrans" cxnId="{AA9D503B-E498-4D48-B754-91BF73C40799}">
      <dgm:prSet/>
      <dgm:spPr/>
      <dgm:t>
        <a:bodyPr/>
        <a:lstStyle/>
        <a:p>
          <a:endParaRPr lang="hr-HR"/>
        </a:p>
      </dgm:t>
    </dgm:pt>
    <dgm:pt modelId="{BD9A3734-E63B-4096-BB46-61F64023691B}" type="sibTrans" cxnId="{AA9D503B-E498-4D48-B754-91BF73C40799}">
      <dgm:prSet/>
      <dgm:spPr/>
      <dgm:t>
        <a:bodyPr/>
        <a:lstStyle/>
        <a:p>
          <a:endParaRPr lang="hr-HR"/>
        </a:p>
      </dgm:t>
    </dgm:pt>
    <dgm:pt modelId="{25E49F08-572C-4D6D-826A-2F520DD204BB}">
      <dgm:prSet phldrT="[Tex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ŽIVOTNI STIL</a:t>
          </a:r>
        </a:p>
      </dgm:t>
    </dgm:pt>
    <dgm:pt modelId="{62F8AF47-51B7-45BC-A3D8-BBDB2C6F03A8}" type="parTrans" cxnId="{4CE8C99E-7D71-4272-B84C-A607BB982793}">
      <dgm:prSet/>
      <dgm:spPr/>
      <dgm:t>
        <a:bodyPr/>
        <a:lstStyle/>
        <a:p>
          <a:endParaRPr lang="hr-HR"/>
        </a:p>
      </dgm:t>
    </dgm:pt>
    <dgm:pt modelId="{031760C1-DE8C-48B9-B5C2-1E00FB89A46A}" type="sibTrans" cxnId="{4CE8C99E-7D71-4272-B84C-A607BB982793}">
      <dgm:prSet/>
      <dgm:spPr/>
      <dgm:t>
        <a:bodyPr/>
        <a:lstStyle/>
        <a:p>
          <a:endParaRPr lang="hr-HR"/>
        </a:p>
      </dgm:t>
    </dgm:pt>
    <dgm:pt modelId="{DFC38983-89F3-4D5E-8957-543DA671AB64}">
      <dgm:prSet phldrT="[Tex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Dijeta, tjelovježba</a:t>
          </a:r>
        </a:p>
      </dgm:t>
    </dgm:pt>
    <dgm:pt modelId="{E182ECAB-A24E-4877-8BED-AA19C33CEC4D}" type="parTrans" cxnId="{FD77726A-E3E3-4378-9333-158C4CF8D39E}">
      <dgm:prSet/>
      <dgm:spPr/>
      <dgm:t>
        <a:bodyPr/>
        <a:lstStyle/>
        <a:p>
          <a:endParaRPr lang="hr-HR"/>
        </a:p>
      </dgm:t>
    </dgm:pt>
    <dgm:pt modelId="{05BBEF22-C211-43EA-B4AF-0C5BCD21B96E}" type="sibTrans" cxnId="{FD77726A-E3E3-4378-9333-158C4CF8D39E}">
      <dgm:prSet/>
      <dgm:spPr/>
      <dgm:t>
        <a:bodyPr/>
        <a:lstStyle/>
        <a:p>
          <a:endParaRPr lang="hr-HR"/>
        </a:p>
      </dgm:t>
    </dgm:pt>
    <dgm:pt modelId="{3BC5B150-CBD5-4DD8-8BF1-B5853D55C69B}">
      <dgm:prSet phldrT="[Tex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Smanjenji unos alkohola, nikotina, kofeina </a:t>
          </a:r>
        </a:p>
      </dgm:t>
    </dgm:pt>
    <dgm:pt modelId="{1ED87630-9F7E-4AA8-A5C8-C55A37D40875}" type="parTrans" cxnId="{A0112B4B-959F-405D-955F-52EA06ACB1D7}">
      <dgm:prSet/>
      <dgm:spPr/>
      <dgm:t>
        <a:bodyPr/>
        <a:lstStyle/>
        <a:p>
          <a:endParaRPr lang="hr-HR"/>
        </a:p>
      </dgm:t>
    </dgm:pt>
    <dgm:pt modelId="{908B1B10-3B53-461B-B2D8-303C041EEBDA}" type="sibTrans" cxnId="{A0112B4B-959F-405D-955F-52EA06ACB1D7}">
      <dgm:prSet/>
      <dgm:spPr/>
      <dgm:t>
        <a:bodyPr/>
        <a:lstStyle/>
        <a:p>
          <a:endParaRPr lang="hr-HR"/>
        </a:p>
      </dgm:t>
    </dgm:pt>
    <dgm:pt modelId="{12DCAAF1-2CC9-4066-B64F-6251490CE809}">
      <dgm:prSet phldrT="[Tex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SPAVAĆA SOBA</a:t>
          </a:r>
        </a:p>
      </dgm:t>
    </dgm:pt>
    <dgm:pt modelId="{DAF8BCE1-DF7B-4F30-8EE0-2BFB039C7F9F}" type="parTrans" cxnId="{7F80C7F1-06A9-4E0E-96FF-B327A22016BB}">
      <dgm:prSet/>
      <dgm:spPr/>
      <dgm:t>
        <a:bodyPr/>
        <a:lstStyle/>
        <a:p>
          <a:endParaRPr lang="hr-HR"/>
        </a:p>
      </dgm:t>
    </dgm:pt>
    <dgm:pt modelId="{6AD828C8-1A24-4AA0-B846-540408604CC6}" type="sibTrans" cxnId="{7F80C7F1-06A9-4E0E-96FF-B327A22016BB}">
      <dgm:prSet/>
      <dgm:spPr/>
      <dgm:t>
        <a:bodyPr/>
        <a:lstStyle/>
        <a:p>
          <a:endParaRPr lang="hr-HR"/>
        </a:p>
      </dgm:t>
    </dgm:pt>
    <dgm:pt modelId="{4B93432B-61B3-4853-9B11-A864A2544791}">
      <dgm:prSet phldrT="[Text]"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Mirna prostorija, svjež zrak, ugodna temperatura, smanjena svijetlost, kvaliteta kreveta</a:t>
          </a:r>
        </a:p>
      </dgm:t>
    </dgm:pt>
    <dgm:pt modelId="{907B298B-B676-4A82-AB5E-49BDB0F8AB5C}" type="parTrans" cxnId="{F87A833A-38F3-4360-806C-6A0663CCF0BA}">
      <dgm:prSet/>
      <dgm:spPr/>
      <dgm:t>
        <a:bodyPr/>
        <a:lstStyle/>
        <a:p>
          <a:endParaRPr lang="hr-HR"/>
        </a:p>
      </dgm:t>
    </dgm:pt>
    <dgm:pt modelId="{F2835B9A-040F-43D3-8043-5BA1FF3AE5E9}" type="sibTrans" cxnId="{F87A833A-38F3-4360-806C-6A0663CCF0BA}">
      <dgm:prSet/>
      <dgm:spPr/>
      <dgm:t>
        <a:bodyPr/>
        <a:lstStyle/>
        <a:p>
          <a:endParaRPr lang="hr-HR"/>
        </a:p>
      </dgm:t>
    </dgm:pt>
    <dgm:pt modelId="{5EF2D1DB-AC6B-492B-AD7C-4B981C56C2FE}" type="pres">
      <dgm:prSet presAssocID="{BD0D9EEF-08D6-460D-85CF-E7E4C8A44A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F7841F-CBD8-4F64-A3D1-BEC2CB11517A}" type="pres">
      <dgm:prSet presAssocID="{F7A21A90-E2FB-4CE8-88B4-EB0D8D832666}" presName="root1" presStyleCnt="0"/>
      <dgm:spPr/>
    </dgm:pt>
    <dgm:pt modelId="{E1D017E8-C805-489F-88E9-AECE0502EF5D}" type="pres">
      <dgm:prSet presAssocID="{F7A21A90-E2FB-4CE8-88B4-EB0D8D8326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F29B00-A625-4D06-90AD-64209FA88777}" type="pres">
      <dgm:prSet presAssocID="{F7A21A90-E2FB-4CE8-88B4-EB0D8D832666}" presName="level2hierChild" presStyleCnt="0"/>
      <dgm:spPr/>
    </dgm:pt>
    <dgm:pt modelId="{6FB83C29-0A2E-48E4-BA40-CB823679C81F}" type="pres">
      <dgm:prSet presAssocID="{62F8AF47-51B7-45BC-A3D8-BBDB2C6F03A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6BDB8CC-E977-42B8-813E-D20CBE391174}" type="pres">
      <dgm:prSet presAssocID="{62F8AF47-51B7-45BC-A3D8-BBDB2C6F03A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A07E789-6D9A-47B0-9DDD-68AE2B04372A}" type="pres">
      <dgm:prSet presAssocID="{25E49F08-572C-4D6D-826A-2F520DD204BB}" presName="root2" presStyleCnt="0"/>
      <dgm:spPr/>
    </dgm:pt>
    <dgm:pt modelId="{805A946F-70D3-43AF-8565-E51812F4D089}" type="pres">
      <dgm:prSet presAssocID="{25E49F08-572C-4D6D-826A-2F520DD204B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E6A4A3-E640-4CE4-AC84-271D67D32E33}" type="pres">
      <dgm:prSet presAssocID="{25E49F08-572C-4D6D-826A-2F520DD204BB}" presName="level3hierChild" presStyleCnt="0"/>
      <dgm:spPr/>
    </dgm:pt>
    <dgm:pt modelId="{665616ED-8008-4643-9258-67A357A022EF}" type="pres">
      <dgm:prSet presAssocID="{E182ECAB-A24E-4877-8BED-AA19C33CEC4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1735C45-5AFE-47B7-BC14-058CF7FDA94C}" type="pres">
      <dgm:prSet presAssocID="{E182ECAB-A24E-4877-8BED-AA19C33CEC4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0AE1D53D-CF7B-4E14-B2D8-8A93343CF5BB}" type="pres">
      <dgm:prSet presAssocID="{DFC38983-89F3-4D5E-8957-543DA671AB64}" presName="root2" presStyleCnt="0"/>
      <dgm:spPr/>
    </dgm:pt>
    <dgm:pt modelId="{2B71CA23-7F7F-4D2F-B86F-EF8CFBCAB1CD}" type="pres">
      <dgm:prSet presAssocID="{DFC38983-89F3-4D5E-8957-543DA671AB6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0545E9-9EF8-4118-BB17-43629BC2C837}" type="pres">
      <dgm:prSet presAssocID="{DFC38983-89F3-4D5E-8957-543DA671AB64}" presName="level3hierChild" presStyleCnt="0"/>
      <dgm:spPr/>
    </dgm:pt>
    <dgm:pt modelId="{2A3316D1-08C0-4138-A1E1-7274EEC7B1BF}" type="pres">
      <dgm:prSet presAssocID="{1ED87630-9F7E-4AA8-A5C8-C55A37D4087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50F6865-7064-44B1-AD12-A15C35995BF3}" type="pres">
      <dgm:prSet presAssocID="{1ED87630-9F7E-4AA8-A5C8-C55A37D4087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D555B03-FAAC-41B2-A6B1-CB55CB2A56D4}" type="pres">
      <dgm:prSet presAssocID="{3BC5B150-CBD5-4DD8-8BF1-B5853D55C69B}" presName="root2" presStyleCnt="0"/>
      <dgm:spPr/>
    </dgm:pt>
    <dgm:pt modelId="{71CA3ED4-77C3-4151-B408-0F764A0DF47D}" type="pres">
      <dgm:prSet presAssocID="{3BC5B150-CBD5-4DD8-8BF1-B5853D55C69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21A921-2A61-495F-BA12-CDD31C2FC4D1}" type="pres">
      <dgm:prSet presAssocID="{3BC5B150-CBD5-4DD8-8BF1-B5853D55C69B}" presName="level3hierChild" presStyleCnt="0"/>
      <dgm:spPr/>
    </dgm:pt>
    <dgm:pt modelId="{6F1EF35F-0847-4920-8A90-ECE1BFBA9153}" type="pres">
      <dgm:prSet presAssocID="{DAF8BCE1-DF7B-4F30-8EE0-2BFB039C7F9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9123E11-90A5-42DB-83FC-303C1E35C892}" type="pres">
      <dgm:prSet presAssocID="{DAF8BCE1-DF7B-4F30-8EE0-2BFB039C7F9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3268F96-12C4-4EE4-BB63-8CF6B83245B2}" type="pres">
      <dgm:prSet presAssocID="{12DCAAF1-2CC9-4066-B64F-6251490CE809}" presName="root2" presStyleCnt="0"/>
      <dgm:spPr/>
    </dgm:pt>
    <dgm:pt modelId="{4B5876EB-C889-44E5-911B-568D65A38497}" type="pres">
      <dgm:prSet presAssocID="{12DCAAF1-2CC9-4066-B64F-6251490CE80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89404-BE02-45BE-BEAA-E5EC5D47C712}" type="pres">
      <dgm:prSet presAssocID="{12DCAAF1-2CC9-4066-B64F-6251490CE809}" presName="level3hierChild" presStyleCnt="0"/>
      <dgm:spPr/>
    </dgm:pt>
    <dgm:pt modelId="{472BE672-C81C-4499-A461-B5DEC0C4A310}" type="pres">
      <dgm:prSet presAssocID="{907B298B-B676-4A82-AB5E-49BDB0F8AB5C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0EB36FF2-43CB-4D89-83F7-AB2762C6E205}" type="pres">
      <dgm:prSet presAssocID="{907B298B-B676-4A82-AB5E-49BDB0F8AB5C}" presName="connTx" presStyleLbl="parChTrans1D3" presStyleIdx="2" presStyleCnt="3"/>
      <dgm:spPr/>
      <dgm:t>
        <a:bodyPr/>
        <a:lstStyle/>
        <a:p>
          <a:endParaRPr lang="en-US"/>
        </a:p>
      </dgm:t>
    </dgm:pt>
    <dgm:pt modelId="{8C4F57DF-A804-4657-85AE-4D4B30AAFCF2}" type="pres">
      <dgm:prSet presAssocID="{4B93432B-61B3-4853-9B11-A864A2544791}" presName="root2" presStyleCnt="0"/>
      <dgm:spPr/>
    </dgm:pt>
    <dgm:pt modelId="{C5EB1B62-F28D-49C0-9DFB-0791933FE64A}" type="pres">
      <dgm:prSet presAssocID="{4B93432B-61B3-4853-9B11-A864A254479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07694-EBB0-423B-A78A-BEEE3897B080}" type="pres">
      <dgm:prSet presAssocID="{4B93432B-61B3-4853-9B11-A864A2544791}" presName="level3hierChild" presStyleCnt="0"/>
      <dgm:spPr/>
    </dgm:pt>
  </dgm:ptLst>
  <dgm:cxnLst>
    <dgm:cxn modelId="{FEF2EDC3-402D-453D-9869-C5105F6415FE}" type="presOf" srcId="{BD0D9EEF-08D6-460D-85CF-E7E4C8A44A00}" destId="{5EF2D1DB-AC6B-492B-AD7C-4B981C56C2FE}" srcOrd="0" destOrd="0" presId="urn:microsoft.com/office/officeart/2005/8/layout/hierarchy2"/>
    <dgm:cxn modelId="{03D1314B-CF77-480A-A30E-E726F13762A6}" type="presOf" srcId="{1ED87630-9F7E-4AA8-A5C8-C55A37D40875}" destId="{450F6865-7064-44B1-AD12-A15C35995BF3}" srcOrd="1" destOrd="0" presId="urn:microsoft.com/office/officeart/2005/8/layout/hierarchy2"/>
    <dgm:cxn modelId="{857BC731-9C32-45BA-AD66-3CD5453B0FA2}" type="presOf" srcId="{4B93432B-61B3-4853-9B11-A864A2544791}" destId="{C5EB1B62-F28D-49C0-9DFB-0791933FE64A}" srcOrd="0" destOrd="0" presId="urn:microsoft.com/office/officeart/2005/8/layout/hierarchy2"/>
    <dgm:cxn modelId="{7F80C7F1-06A9-4E0E-96FF-B327A22016BB}" srcId="{F7A21A90-E2FB-4CE8-88B4-EB0D8D832666}" destId="{12DCAAF1-2CC9-4066-B64F-6251490CE809}" srcOrd="1" destOrd="0" parTransId="{DAF8BCE1-DF7B-4F30-8EE0-2BFB039C7F9F}" sibTransId="{6AD828C8-1A24-4AA0-B846-540408604CC6}"/>
    <dgm:cxn modelId="{BC0DFD37-B145-447F-99D0-0DDAA20A1898}" type="presOf" srcId="{907B298B-B676-4A82-AB5E-49BDB0F8AB5C}" destId="{472BE672-C81C-4499-A461-B5DEC0C4A310}" srcOrd="0" destOrd="0" presId="urn:microsoft.com/office/officeart/2005/8/layout/hierarchy2"/>
    <dgm:cxn modelId="{AE37FDB3-9E1F-4F48-B0BD-0BD6F5F052C4}" type="presOf" srcId="{62F8AF47-51B7-45BC-A3D8-BBDB2C6F03A8}" destId="{6FB83C29-0A2E-48E4-BA40-CB823679C81F}" srcOrd="0" destOrd="0" presId="urn:microsoft.com/office/officeart/2005/8/layout/hierarchy2"/>
    <dgm:cxn modelId="{E9639684-E782-4D0C-9BDD-DB54DB0B2D80}" type="presOf" srcId="{DAF8BCE1-DF7B-4F30-8EE0-2BFB039C7F9F}" destId="{6F1EF35F-0847-4920-8A90-ECE1BFBA9153}" srcOrd="0" destOrd="0" presId="urn:microsoft.com/office/officeart/2005/8/layout/hierarchy2"/>
    <dgm:cxn modelId="{FD77726A-E3E3-4378-9333-158C4CF8D39E}" srcId="{25E49F08-572C-4D6D-826A-2F520DD204BB}" destId="{DFC38983-89F3-4D5E-8957-543DA671AB64}" srcOrd="0" destOrd="0" parTransId="{E182ECAB-A24E-4877-8BED-AA19C33CEC4D}" sibTransId="{05BBEF22-C211-43EA-B4AF-0C5BCD21B96E}"/>
    <dgm:cxn modelId="{B028BA50-C8A0-45E7-93D2-68CB6EF4E169}" type="presOf" srcId="{1ED87630-9F7E-4AA8-A5C8-C55A37D40875}" destId="{2A3316D1-08C0-4138-A1E1-7274EEC7B1BF}" srcOrd="0" destOrd="0" presId="urn:microsoft.com/office/officeart/2005/8/layout/hierarchy2"/>
    <dgm:cxn modelId="{69318D4C-90E6-439E-A397-35794ACC3578}" type="presOf" srcId="{25E49F08-572C-4D6D-826A-2F520DD204BB}" destId="{805A946F-70D3-43AF-8565-E51812F4D089}" srcOrd="0" destOrd="0" presId="urn:microsoft.com/office/officeart/2005/8/layout/hierarchy2"/>
    <dgm:cxn modelId="{037732FD-EFE4-4B1D-BABB-61650E597C30}" type="presOf" srcId="{E182ECAB-A24E-4877-8BED-AA19C33CEC4D}" destId="{665616ED-8008-4643-9258-67A357A022EF}" srcOrd="0" destOrd="0" presId="urn:microsoft.com/office/officeart/2005/8/layout/hierarchy2"/>
    <dgm:cxn modelId="{42B5345C-EA26-4480-998E-86C9DCDC7BB0}" type="presOf" srcId="{F7A21A90-E2FB-4CE8-88B4-EB0D8D832666}" destId="{E1D017E8-C805-489F-88E9-AECE0502EF5D}" srcOrd="0" destOrd="0" presId="urn:microsoft.com/office/officeart/2005/8/layout/hierarchy2"/>
    <dgm:cxn modelId="{21C80F46-8D9F-4823-A0E4-4EA82C6FB4FB}" type="presOf" srcId="{12DCAAF1-2CC9-4066-B64F-6251490CE809}" destId="{4B5876EB-C889-44E5-911B-568D65A38497}" srcOrd="0" destOrd="0" presId="urn:microsoft.com/office/officeart/2005/8/layout/hierarchy2"/>
    <dgm:cxn modelId="{A0112B4B-959F-405D-955F-52EA06ACB1D7}" srcId="{25E49F08-572C-4D6D-826A-2F520DD204BB}" destId="{3BC5B150-CBD5-4DD8-8BF1-B5853D55C69B}" srcOrd="1" destOrd="0" parTransId="{1ED87630-9F7E-4AA8-A5C8-C55A37D40875}" sibTransId="{908B1B10-3B53-461B-B2D8-303C041EEBDA}"/>
    <dgm:cxn modelId="{84159B00-2373-4C47-AB71-720CDFCCD942}" type="presOf" srcId="{DFC38983-89F3-4D5E-8957-543DA671AB64}" destId="{2B71CA23-7F7F-4D2F-B86F-EF8CFBCAB1CD}" srcOrd="0" destOrd="0" presId="urn:microsoft.com/office/officeart/2005/8/layout/hierarchy2"/>
    <dgm:cxn modelId="{E20EB95F-60B1-4408-9F4E-0F47EC36E22F}" type="presOf" srcId="{907B298B-B676-4A82-AB5E-49BDB0F8AB5C}" destId="{0EB36FF2-43CB-4D89-83F7-AB2762C6E205}" srcOrd="1" destOrd="0" presId="urn:microsoft.com/office/officeart/2005/8/layout/hierarchy2"/>
    <dgm:cxn modelId="{20B16C2C-C5EC-49EE-8389-48139CB0D537}" type="presOf" srcId="{DAF8BCE1-DF7B-4F30-8EE0-2BFB039C7F9F}" destId="{09123E11-90A5-42DB-83FC-303C1E35C892}" srcOrd="1" destOrd="0" presId="urn:microsoft.com/office/officeart/2005/8/layout/hierarchy2"/>
    <dgm:cxn modelId="{8641AF71-E892-452A-A898-1360867DB9C5}" type="presOf" srcId="{3BC5B150-CBD5-4DD8-8BF1-B5853D55C69B}" destId="{71CA3ED4-77C3-4151-B408-0F764A0DF47D}" srcOrd="0" destOrd="0" presId="urn:microsoft.com/office/officeart/2005/8/layout/hierarchy2"/>
    <dgm:cxn modelId="{AA9D503B-E498-4D48-B754-91BF73C40799}" srcId="{BD0D9EEF-08D6-460D-85CF-E7E4C8A44A00}" destId="{F7A21A90-E2FB-4CE8-88B4-EB0D8D832666}" srcOrd="0" destOrd="0" parTransId="{14D5BB96-9985-4C7E-AF2D-1087AE14E59A}" sibTransId="{BD9A3734-E63B-4096-BB46-61F64023691B}"/>
    <dgm:cxn modelId="{D3535712-0728-4A5A-9BA1-CA0A050DC7D3}" type="presOf" srcId="{E182ECAB-A24E-4877-8BED-AA19C33CEC4D}" destId="{B1735C45-5AFE-47B7-BC14-058CF7FDA94C}" srcOrd="1" destOrd="0" presId="urn:microsoft.com/office/officeart/2005/8/layout/hierarchy2"/>
    <dgm:cxn modelId="{4CE8C99E-7D71-4272-B84C-A607BB982793}" srcId="{F7A21A90-E2FB-4CE8-88B4-EB0D8D832666}" destId="{25E49F08-572C-4D6D-826A-2F520DD204BB}" srcOrd="0" destOrd="0" parTransId="{62F8AF47-51B7-45BC-A3D8-BBDB2C6F03A8}" sibTransId="{031760C1-DE8C-48B9-B5C2-1E00FB89A46A}"/>
    <dgm:cxn modelId="{FC223903-8209-459F-A0F4-08BB23E46E3F}" type="presOf" srcId="{62F8AF47-51B7-45BC-A3D8-BBDB2C6F03A8}" destId="{16BDB8CC-E977-42B8-813E-D20CBE391174}" srcOrd="1" destOrd="0" presId="urn:microsoft.com/office/officeart/2005/8/layout/hierarchy2"/>
    <dgm:cxn modelId="{F87A833A-38F3-4360-806C-6A0663CCF0BA}" srcId="{12DCAAF1-2CC9-4066-B64F-6251490CE809}" destId="{4B93432B-61B3-4853-9B11-A864A2544791}" srcOrd="0" destOrd="0" parTransId="{907B298B-B676-4A82-AB5E-49BDB0F8AB5C}" sibTransId="{F2835B9A-040F-43D3-8043-5BA1FF3AE5E9}"/>
    <dgm:cxn modelId="{0567A0D1-C426-46FF-B4C6-DDCDF40C0E2D}" type="presParOf" srcId="{5EF2D1DB-AC6B-492B-AD7C-4B981C56C2FE}" destId="{FDF7841F-CBD8-4F64-A3D1-BEC2CB11517A}" srcOrd="0" destOrd="0" presId="urn:microsoft.com/office/officeart/2005/8/layout/hierarchy2"/>
    <dgm:cxn modelId="{FBD540D2-A08A-403A-B637-DD8A3E9C1EA9}" type="presParOf" srcId="{FDF7841F-CBD8-4F64-A3D1-BEC2CB11517A}" destId="{E1D017E8-C805-489F-88E9-AECE0502EF5D}" srcOrd="0" destOrd="0" presId="urn:microsoft.com/office/officeart/2005/8/layout/hierarchy2"/>
    <dgm:cxn modelId="{116725D0-E920-4436-9BFF-AD73B3B4D74C}" type="presParOf" srcId="{FDF7841F-CBD8-4F64-A3D1-BEC2CB11517A}" destId="{5CF29B00-A625-4D06-90AD-64209FA88777}" srcOrd="1" destOrd="0" presId="urn:microsoft.com/office/officeart/2005/8/layout/hierarchy2"/>
    <dgm:cxn modelId="{23755327-3D45-41A3-B638-CA025EB5C3F0}" type="presParOf" srcId="{5CF29B00-A625-4D06-90AD-64209FA88777}" destId="{6FB83C29-0A2E-48E4-BA40-CB823679C81F}" srcOrd="0" destOrd="0" presId="urn:microsoft.com/office/officeart/2005/8/layout/hierarchy2"/>
    <dgm:cxn modelId="{839F8813-FF24-43BA-976C-667672213235}" type="presParOf" srcId="{6FB83C29-0A2E-48E4-BA40-CB823679C81F}" destId="{16BDB8CC-E977-42B8-813E-D20CBE391174}" srcOrd="0" destOrd="0" presId="urn:microsoft.com/office/officeart/2005/8/layout/hierarchy2"/>
    <dgm:cxn modelId="{FA5BA063-80A0-4F86-9169-8BBA2F5A5E06}" type="presParOf" srcId="{5CF29B00-A625-4D06-90AD-64209FA88777}" destId="{9A07E789-6D9A-47B0-9DDD-68AE2B04372A}" srcOrd="1" destOrd="0" presId="urn:microsoft.com/office/officeart/2005/8/layout/hierarchy2"/>
    <dgm:cxn modelId="{FC47AF9E-20C3-4E2A-A510-3FD9C4EF8BDC}" type="presParOf" srcId="{9A07E789-6D9A-47B0-9DDD-68AE2B04372A}" destId="{805A946F-70D3-43AF-8565-E51812F4D089}" srcOrd="0" destOrd="0" presId="urn:microsoft.com/office/officeart/2005/8/layout/hierarchy2"/>
    <dgm:cxn modelId="{F1BD0434-2B4B-40A9-BB64-DCD1A676E7CA}" type="presParOf" srcId="{9A07E789-6D9A-47B0-9DDD-68AE2B04372A}" destId="{E0E6A4A3-E640-4CE4-AC84-271D67D32E33}" srcOrd="1" destOrd="0" presId="urn:microsoft.com/office/officeart/2005/8/layout/hierarchy2"/>
    <dgm:cxn modelId="{C723D7BE-9048-4C82-8CBF-0C6B9ACFEF5C}" type="presParOf" srcId="{E0E6A4A3-E640-4CE4-AC84-271D67D32E33}" destId="{665616ED-8008-4643-9258-67A357A022EF}" srcOrd="0" destOrd="0" presId="urn:microsoft.com/office/officeart/2005/8/layout/hierarchy2"/>
    <dgm:cxn modelId="{74DBF6CE-13D4-4C9D-A9E9-24C4B0321434}" type="presParOf" srcId="{665616ED-8008-4643-9258-67A357A022EF}" destId="{B1735C45-5AFE-47B7-BC14-058CF7FDA94C}" srcOrd="0" destOrd="0" presId="urn:microsoft.com/office/officeart/2005/8/layout/hierarchy2"/>
    <dgm:cxn modelId="{356DBA10-E498-40AC-8F18-825255D89C58}" type="presParOf" srcId="{E0E6A4A3-E640-4CE4-AC84-271D67D32E33}" destId="{0AE1D53D-CF7B-4E14-B2D8-8A93343CF5BB}" srcOrd="1" destOrd="0" presId="urn:microsoft.com/office/officeart/2005/8/layout/hierarchy2"/>
    <dgm:cxn modelId="{E468FE3B-7656-4924-9CF0-515E50049707}" type="presParOf" srcId="{0AE1D53D-CF7B-4E14-B2D8-8A93343CF5BB}" destId="{2B71CA23-7F7F-4D2F-B86F-EF8CFBCAB1CD}" srcOrd="0" destOrd="0" presId="urn:microsoft.com/office/officeart/2005/8/layout/hierarchy2"/>
    <dgm:cxn modelId="{82BD12FC-D05E-4320-8D69-B657361BDB44}" type="presParOf" srcId="{0AE1D53D-CF7B-4E14-B2D8-8A93343CF5BB}" destId="{CB0545E9-9EF8-4118-BB17-43629BC2C837}" srcOrd="1" destOrd="0" presId="urn:microsoft.com/office/officeart/2005/8/layout/hierarchy2"/>
    <dgm:cxn modelId="{C63A9C9C-25A0-48D7-9635-B87ABD059501}" type="presParOf" srcId="{E0E6A4A3-E640-4CE4-AC84-271D67D32E33}" destId="{2A3316D1-08C0-4138-A1E1-7274EEC7B1BF}" srcOrd="2" destOrd="0" presId="urn:microsoft.com/office/officeart/2005/8/layout/hierarchy2"/>
    <dgm:cxn modelId="{F2A668EB-72D3-478F-B440-5341A22399A4}" type="presParOf" srcId="{2A3316D1-08C0-4138-A1E1-7274EEC7B1BF}" destId="{450F6865-7064-44B1-AD12-A15C35995BF3}" srcOrd="0" destOrd="0" presId="urn:microsoft.com/office/officeart/2005/8/layout/hierarchy2"/>
    <dgm:cxn modelId="{B2346EF6-3D2C-469C-93A7-9D8EDF2C72C8}" type="presParOf" srcId="{E0E6A4A3-E640-4CE4-AC84-271D67D32E33}" destId="{1D555B03-FAAC-41B2-A6B1-CB55CB2A56D4}" srcOrd="3" destOrd="0" presId="urn:microsoft.com/office/officeart/2005/8/layout/hierarchy2"/>
    <dgm:cxn modelId="{F3EA4C98-AF11-42AD-8BC4-C6D27778E6CF}" type="presParOf" srcId="{1D555B03-FAAC-41B2-A6B1-CB55CB2A56D4}" destId="{71CA3ED4-77C3-4151-B408-0F764A0DF47D}" srcOrd="0" destOrd="0" presId="urn:microsoft.com/office/officeart/2005/8/layout/hierarchy2"/>
    <dgm:cxn modelId="{05A26B44-8367-4BC3-8D03-75A2CCDA7D02}" type="presParOf" srcId="{1D555B03-FAAC-41B2-A6B1-CB55CB2A56D4}" destId="{5E21A921-2A61-495F-BA12-CDD31C2FC4D1}" srcOrd="1" destOrd="0" presId="urn:microsoft.com/office/officeart/2005/8/layout/hierarchy2"/>
    <dgm:cxn modelId="{506C0C11-B322-4B96-BDEC-9D1207F38603}" type="presParOf" srcId="{5CF29B00-A625-4D06-90AD-64209FA88777}" destId="{6F1EF35F-0847-4920-8A90-ECE1BFBA9153}" srcOrd="2" destOrd="0" presId="urn:microsoft.com/office/officeart/2005/8/layout/hierarchy2"/>
    <dgm:cxn modelId="{DE7BF44C-DF22-4D3A-A7BC-F1B94FC327C3}" type="presParOf" srcId="{6F1EF35F-0847-4920-8A90-ECE1BFBA9153}" destId="{09123E11-90A5-42DB-83FC-303C1E35C892}" srcOrd="0" destOrd="0" presId="urn:microsoft.com/office/officeart/2005/8/layout/hierarchy2"/>
    <dgm:cxn modelId="{E11FA7F0-94F5-4831-813F-1BEB8929DC60}" type="presParOf" srcId="{5CF29B00-A625-4D06-90AD-64209FA88777}" destId="{F3268F96-12C4-4EE4-BB63-8CF6B83245B2}" srcOrd="3" destOrd="0" presId="urn:microsoft.com/office/officeart/2005/8/layout/hierarchy2"/>
    <dgm:cxn modelId="{0B0DC550-B6B0-4B62-A945-195116581BEC}" type="presParOf" srcId="{F3268F96-12C4-4EE4-BB63-8CF6B83245B2}" destId="{4B5876EB-C889-44E5-911B-568D65A38497}" srcOrd="0" destOrd="0" presId="urn:microsoft.com/office/officeart/2005/8/layout/hierarchy2"/>
    <dgm:cxn modelId="{19EE196C-C1E3-49D2-BF83-EB04C4EFE5BC}" type="presParOf" srcId="{F3268F96-12C4-4EE4-BB63-8CF6B83245B2}" destId="{CC889404-BE02-45BE-BEAA-E5EC5D47C712}" srcOrd="1" destOrd="0" presId="urn:microsoft.com/office/officeart/2005/8/layout/hierarchy2"/>
    <dgm:cxn modelId="{17EF2177-68D2-43D4-A442-8406F061E94B}" type="presParOf" srcId="{CC889404-BE02-45BE-BEAA-E5EC5D47C712}" destId="{472BE672-C81C-4499-A461-B5DEC0C4A310}" srcOrd="0" destOrd="0" presId="urn:microsoft.com/office/officeart/2005/8/layout/hierarchy2"/>
    <dgm:cxn modelId="{DBDB6A75-B29A-436F-BD4B-2608A5315868}" type="presParOf" srcId="{472BE672-C81C-4499-A461-B5DEC0C4A310}" destId="{0EB36FF2-43CB-4D89-83F7-AB2762C6E205}" srcOrd="0" destOrd="0" presId="urn:microsoft.com/office/officeart/2005/8/layout/hierarchy2"/>
    <dgm:cxn modelId="{E355ABF0-4C72-45A6-9876-B820B84D19B1}" type="presParOf" srcId="{CC889404-BE02-45BE-BEAA-E5EC5D47C712}" destId="{8C4F57DF-A804-4657-85AE-4D4B30AAFCF2}" srcOrd="1" destOrd="0" presId="urn:microsoft.com/office/officeart/2005/8/layout/hierarchy2"/>
    <dgm:cxn modelId="{A1C0FB4C-E789-4F84-B449-8F55624A07FE}" type="presParOf" srcId="{8C4F57DF-A804-4657-85AE-4D4B30AAFCF2}" destId="{C5EB1B62-F28D-49C0-9DFB-0791933FE64A}" srcOrd="0" destOrd="0" presId="urn:microsoft.com/office/officeart/2005/8/layout/hierarchy2"/>
    <dgm:cxn modelId="{442EF0F5-6AF6-483C-A627-46446A6AFB4B}" type="presParOf" srcId="{8C4F57DF-A804-4657-85AE-4D4B30AAFCF2}" destId="{39007694-EBB0-423B-A78A-BEEE3897B0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017E8-C805-489F-88E9-AECE0502EF5D}">
      <dsp:nvSpPr>
        <dsp:cNvPr id="0" name=""/>
        <dsp:cNvSpPr/>
      </dsp:nvSpPr>
      <dsp:spPr>
        <a:xfrm>
          <a:off x="3175" y="3723282"/>
          <a:ext cx="3206749" cy="160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HIGIJENA SPAVANJA</a:t>
          </a:r>
        </a:p>
      </dsp:txBody>
      <dsp:txXfrm>
        <a:off x="50136" y="3770243"/>
        <a:ext cx="3112827" cy="1509452"/>
      </dsp:txXfrm>
    </dsp:sp>
    <dsp:sp modelId="{6FB83C29-0A2E-48E4-BA40-CB823679C81F}">
      <dsp:nvSpPr>
        <dsp:cNvPr id="0" name=""/>
        <dsp:cNvSpPr/>
      </dsp:nvSpPr>
      <dsp:spPr>
        <a:xfrm rot="18770822">
          <a:off x="2908173" y="3815760"/>
          <a:ext cx="188620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886203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3804119" y="3786359"/>
        <a:ext cx="94310" cy="94310"/>
      </dsp:txXfrm>
    </dsp:sp>
    <dsp:sp modelId="{805A946F-70D3-43AF-8565-E51812F4D089}">
      <dsp:nvSpPr>
        <dsp:cNvPr id="0" name=""/>
        <dsp:cNvSpPr/>
      </dsp:nvSpPr>
      <dsp:spPr>
        <a:xfrm>
          <a:off x="4492625" y="2340371"/>
          <a:ext cx="3206749" cy="160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ŽIVOTNI STIL</a:t>
          </a:r>
        </a:p>
      </dsp:txBody>
      <dsp:txXfrm>
        <a:off x="4539586" y="2387332"/>
        <a:ext cx="3112827" cy="1509452"/>
      </dsp:txXfrm>
    </dsp:sp>
    <dsp:sp modelId="{665616ED-8008-4643-9258-67A357A022EF}">
      <dsp:nvSpPr>
        <dsp:cNvPr id="0" name=""/>
        <dsp:cNvSpPr/>
      </dsp:nvSpPr>
      <dsp:spPr>
        <a:xfrm rot="19457599">
          <a:off x="7550900" y="2663335"/>
          <a:ext cx="15796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79649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8301233" y="2641597"/>
        <a:ext cx="78982" cy="78982"/>
      </dsp:txXfrm>
    </dsp:sp>
    <dsp:sp modelId="{2B71CA23-7F7F-4D2F-B86F-EF8CFBCAB1CD}">
      <dsp:nvSpPr>
        <dsp:cNvPr id="0" name=""/>
        <dsp:cNvSpPr/>
      </dsp:nvSpPr>
      <dsp:spPr>
        <a:xfrm>
          <a:off x="8982075" y="1418431"/>
          <a:ext cx="3206749" cy="160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Dijeta, tjelovježba</a:t>
          </a:r>
        </a:p>
      </dsp:txBody>
      <dsp:txXfrm>
        <a:off x="9029036" y="1465392"/>
        <a:ext cx="3112827" cy="1509452"/>
      </dsp:txXfrm>
    </dsp:sp>
    <dsp:sp modelId="{2A3316D1-08C0-4138-A1E1-7274EEC7B1BF}">
      <dsp:nvSpPr>
        <dsp:cNvPr id="0" name=""/>
        <dsp:cNvSpPr/>
      </dsp:nvSpPr>
      <dsp:spPr>
        <a:xfrm rot="2142401">
          <a:off x="7550900" y="3585275"/>
          <a:ext cx="15796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79649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8301233" y="3563538"/>
        <a:ext cx="78982" cy="78982"/>
      </dsp:txXfrm>
    </dsp:sp>
    <dsp:sp modelId="{71CA3ED4-77C3-4151-B408-0F764A0DF47D}">
      <dsp:nvSpPr>
        <dsp:cNvPr id="0" name=""/>
        <dsp:cNvSpPr/>
      </dsp:nvSpPr>
      <dsp:spPr>
        <a:xfrm>
          <a:off x="8982075" y="3262312"/>
          <a:ext cx="3206749" cy="160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Smanjenji unos alkohola, nikotina, kofeina </a:t>
          </a:r>
        </a:p>
      </dsp:txBody>
      <dsp:txXfrm>
        <a:off x="9029036" y="3309273"/>
        <a:ext cx="3112827" cy="1509452"/>
      </dsp:txXfrm>
    </dsp:sp>
    <dsp:sp modelId="{6F1EF35F-0847-4920-8A90-ECE1BFBA9153}">
      <dsp:nvSpPr>
        <dsp:cNvPr id="0" name=""/>
        <dsp:cNvSpPr/>
      </dsp:nvSpPr>
      <dsp:spPr>
        <a:xfrm rot="2829178">
          <a:off x="2908173" y="5198671"/>
          <a:ext cx="188620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886203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3804119" y="5169270"/>
        <a:ext cx="94310" cy="94310"/>
      </dsp:txXfrm>
    </dsp:sp>
    <dsp:sp modelId="{4B5876EB-C889-44E5-911B-568D65A38497}">
      <dsp:nvSpPr>
        <dsp:cNvPr id="0" name=""/>
        <dsp:cNvSpPr/>
      </dsp:nvSpPr>
      <dsp:spPr>
        <a:xfrm>
          <a:off x="4492625" y="5106193"/>
          <a:ext cx="3206749" cy="160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SPAVAĆA SOBA</a:t>
          </a:r>
        </a:p>
      </dsp:txBody>
      <dsp:txXfrm>
        <a:off x="4539586" y="5153154"/>
        <a:ext cx="3112827" cy="1509452"/>
      </dsp:txXfrm>
    </dsp:sp>
    <dsp:sp modelId="{472BE672-C81C-4499-A461-B5DEC0C4A310}">
      <dsp:nvSpPr>
        <dsp:cNvPr id="0" name=""/>
        <dsp:cNvSpPr/>
      </dsp:nvSpPr>
      <dsp:spPr>
        <a:xfrm>
          <a:off x="7699375" y="5890127"/>
          <a:ext cx="128270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82700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8308657" y="5875813"/>
        <a:ext cx="64135" cy="64135"/>
      </dsp:txXfrm>
    </dsp:sp>
    <dsp:sp modelId="{C5EB1B62-F28D-49C0-9DFB-0791933FE64A}">
      <dsp:nvSpPr>
        <dsp:cNvPr id="0" name=""/>
        <dsp:cNvSpPr/>
      </dsp:nvSpPr>
      <dsp:spPr>
        <a:xfrm>
          <a:off x="8982075" y="5106193"/>
          <a:ext cx="3206749" cy="160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Mirna prostorija, svjež zrak, ugodna temperatura, smanjena svijetlost, kvaliteta kreveta</a:t>
          </a:r>
        </a:p>
      </dsp:txBody>
      <dsp:txXfrm>
        <a:off x="9029036" y="5153154"/>
        <a:ext cx="3112827" cy="1509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0A7AC-E399-4759-B8FA-836FF12DA281}" type="datetimeFigureOut">
              <a:rPr lang="hr-HR" smtClean="0"/>
              <a:t>04.06.2025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4D543-1740-4E95-A992-7E7169CD9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0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AE" dirty="0">
                <a:latin typeface="Abadi" panose="020F0502020204030204" pitchFamily="34" charset="0"/>
              </a:rPr>
              <a:t>ﭷ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D543-1740-4E95-A992-7E7169CD9A3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13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293" y="7656456"/>
            <a:ext cx="3657153" cy="1954914"/>
          </a:xfrm>
          <a:custGeom>
            <a:avLst/>
            <a:gdLst/>
            <a:ahLst/>
            <a:cxnLst/>
            <a:rect l="l" t="t" r="r" b="b"/>
            <a:pathLst>
              <a:path w="3657153" h="1954914">
                <a:moveTo>
                  <a:pt x="0" y="0"/>
                </a:moveTo>
                <a:lnTo>
                  <a:pt x="3657153" y="0"/>
                </a:lnTo>
                <a:lnTo>
                  <a:pt x="3657153" y="1954914"/>
                </a:lnTo>
                <a:lnTo>
                  <a:pt x="0" y="1954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48611" y="3318992"/>
            <a:ext cx="13417204" cy="290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01"/>
              </a:lnSpc>
            </a:pPr>
            <a:r>
              <a:rPr lang="en-US" sz="9501" dirty="0">
                <a:solidFill>
                  <a:srgbClr val="FFFFFF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BK TEHNIKE ZA RAD S NESANICOM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50925" y="6867151"/>
            <a:ext cx="10454898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 spc="276" dirty="0">
                <a:solidFill>
                  <a:srgbClr val="FFFFFF"/>
                </a:solidFill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KARLA IVANIŠEVIĆ</a:t>
            </a:r>
          </a:p>
          <a:p>
            <a:pPr algn="ctr">
              <a:lnSpc>
                <a:spcPts val="3220"/>
              </a:lnSpc>
            </a:pPr>
            <a:r>
              <a:rPr lang="en-US" sz="2300" b="1" spc="276" dirty="0">
                <a:solidFill>
                  <a:srgbClr val="FFFFFF"/>
                </a:solidFill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HUBIKOT, PRAKTIKUM II.</a:t>
            </a:r>
            <a:r>
              <a:rPr lang="hr-HR" sz="2300" b="1" spc="276" dirty="0">
                <a:solidFill>
                  <a:srgbClr val="FFFFFF"/>
                </a:solidFill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,</a:t>
            </a:r>
            <a:r>
              <a:rPr lang="en-US" sz="2300" b="1" spc="276" dirty="0">
                <a:solidFill>
                  <a:srgbClr val="FFFFFF"/>
                </a:solidFill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 18.RADIONICA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0374A-AEEE-BFA0-1837-B5EE19B8D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56C711-AFBD-940C-5C44-35FF2C3D9122}"/>
              </a:ext>
            </a:extLst>
          </p:cNvPr>
          <p:cNvGrpSpPr/>
          <p:nvPr/>
        </p:nvGrpSpPr>
        <p:grpSpPr>
          <a:xfrm>
            <a:off x="2115380" y="2618615"/>
            <a:ext cx="13723499" cy="3662905"/>
            <a:chOff x="0" y="0"/>
            <a:chExt cx="18297999" cy="48838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6A7C2506-5441-5128-716F-E43F7FBB1715}"/>
                </a:ext>
              </a:extLst>
            </p:cNvPr>
            <p:cNvSpPr txBox="1"/>
            <p:nvPr/>
          </p:nvSpPr>
          <p:spPr>
            <a:xfrm>
              <a:off x="0" y="0"/>
              <a:ext cx="18297999" cy="1438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80"/>
                </a:lnSpc>
              </a:pPr>
              <a:r>
                <a:rPr lang="hr-HR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DNEVNIK SPAVANJA</a:t>
              </a:r>
              <a:endParaRPr lang="en-US" sz="7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52B2E93-B30F-A6AF-2B24-FAD98B22343C}"/>
                </a:ext>
              </a:extLst>
            </p:cNvPr>
            <p:cNvSpPr txBox="1"/>
            <p:nvPr/>
          </p:nvSpPr>
          <p:spPr>
            <a:xfrm>
              <a:off x="0" y="2655312"/>
              <a:ext cx="18297999" cy="2228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Voditi svakog jutra, kontinuirano, nakon buđenja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Uspoređuje se sa zadanim ciljem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Voditi minimalno deset dana </a:t>
              </a:r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34A2BF66-B7AA-4652-A589-4B5A9B0A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733" y="5676900"/>
            <a:ext cx="3290887" cy="25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B28074-94B0-15D9-B606-FFF7703CB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04796"/>
              </p:ext>
            </p:extLst>
          </p:nvPr>
        </p:nvGraphicFramePr>
        <p:xfrm>
          <a:off x="304800" y="114301"/>
          <a:ext cx="17678400" cy="1007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10474914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46220976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0110786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3642958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22990539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57514574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5769972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537239694"/>
                    </a:ext>
                  </a:extLst>
                </a:gridCol>
              </a:tblGrid>
              <a:tr h="35419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ČET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607633"/>
                  </a:ext>
                </a:extLst>
              </a:tr>
              <a:tr h="1416758">
                <a:tc>
                  <a:txBody>
                    <a:bodyPr/>
                    <a:lstStyle/>
                    <a:p>
                      <a:r>
                        <a:rPr lang="hr-HR" dirty="0"/>
                        <a:t>Jesi li spavao tijekom </a:t>
                      </a:r>
                      <a:r>
                        <a:rPr lang="hr-HR" dirty="0" smtClean="0"/>
                        <a:t>dana?</a:t>
                      </a:r>
                      <a:endParaRPr lang="hr-HR" dirty="0"/>
                    </a:p>
                    <a:p>
                      <a:r>
                        <a:rPr lang="hr-HR" dirty="0"/>
                        <a:t>Ako da, koliko minuta si spavao?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46700"/>
                  </a:ext>
                </a:extLst>
              </a:tr>
              <a:tr h="619832">
                <a:tc>
                  <a:txBody>
                    <a:bodyPr/>
                    <a:lstStyle/>
                    <a:p>
                      <a:r>
                        <a:rPr lang="hr-HR" dirty="0"/>
                        <a:t>Kada si danas ustao iz kreveta?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05300"/>
                  </a:ext>
                </a:extLst>
              </a:tr>
              <a:tr h="619832">
                <a:tc>
                  <a:txBody>
                    <a:bodyPr/>
                    <a:lstStyle/>
                    <a:p>
                      <a:r>
                        <a:rPr lang="hr-HR" dirty="0"/>
                        <a:t>Kada si se danas </a:t>
                      </a:r>
                      <a:r>
                        <a:rPr lang="hr-HR" dirty="0" smtClean="0"/>
                        <a:t>probudio?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790735"/>
                  </a:ext>
                </a:extLst>
              </a:tr>
              <a:tr h="619832">
                <a:tc>
                  <a:txBody>
                    <a:bodyPr/>
                    <a:lstStyle/>
                    <a:p>
                      <a:r>
                        <a:rPr lang="hr-HR" dirty="0"/>
                        <a:t>Kada si jučer išao </a:t>
                      </a:r>
                      <a:r>
                        <a:rPr lang="hr-HR" dirty="0" smtClean="0"/>
                        <a:t>spavati?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844316"/>
                  </a:ext>
                </a:extLst>
              </a:tr>
              <a:tr h="885474">
                <a:tc>
                  <a:txBody>
                    <a:bodyPr/>
                    <a:lstStyle/>
                    <a:p>
                      <a:r>
                        <a:rPr lang="hr-HR" dirty="0"/>
                        <a:t>Kada si  jučer ugasio </a:t>
                      </a:r>
                      <a:r>
                        <a:rPr lang="hr-HR" dirty="0" smtClean="0"/>
                        <a:t>svjetla </a:t>
                      </a:r>
                      <a:r>
                        <a:rPr lang="hr-HR" dirty="0"/>
                        <a:t>s namjerom da ideš spavati?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523735"/>
                  </a:ext>
                </a:extLst>
              </a:tr>
              <a:tr h="619832">
                <a:tc>
                  <a:txBody>
                    <a:bodyPr/>
                    <a:lstStyle/>
                    <a:p>
                      <a:r>
                        <a:rPr lang="hr-HR" dirty="0"/>
                        <a:t>Koliko ti je trebalo minuta da zaspeš?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527742"/>
                  </a:ext>
                </a:extLst>
              </a:tr>
              <a:tr h="619832">
                <a:tc>
                  <a:txBody>
                    <a:bodyPr/>
                    <a:lstStyle/>
                    <a:p>
                      <a:r>
                        <a:rPr lang="hr-HR" dirty="0"/>
                        <a:t>Koliko si </a:t>
                      </a:r>
                      <a:r>
                        <a:rPr lang="hr-HR" dirty="0" smtClean="0"/>
                        <a:t>minuta bio </a:t>
                      </a:r>
                      <a:r>
                        <a:rPr lang="hr-HR" dirty="0"/>
                        <a:t>budan tijekom noći?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81566"/>
                  </a:ext>
                </a:extLst>
              </a:tr>
              <a:tr h="619832">
                <a:tc>
                  <a:txBody>
                    <a:bodyPr/>
                    <a:lstStyle/>
                    <a:p>
                      <a:r>
                        <a:rPr lang="hr-HR" dirty="0"/>
                        <a:t>Koliko si svekupno spavao?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27315"/>
                  </a:ext>
                </a:extLst>
              </a:tr>
              <a:tr h="619832">
                <a:tc>
                  <a:txBody>
                    <a:bodyPr/>
                    <a:lstStyle/>
                    <a:p>
                      <a:r>
                        <a:rPr lang="hr-HR" dirty="0"/>
                        <a:t>Koliko si alkohola popio jučer?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09342"/>
                  </a:ext>
                </a:extLst>
              </a:tr>
              <a:tr h="885474">
                <a:tc>
                  <a:txBody>
                    <a:bodyPr/>
                    <a:lstStyle/>
                    <a:p>
                      <a:r>
                        <a:rPr lang="hr-HR" dirty="0"/>
                        <a:t>Jesi li popio tablete za spavanje? Ako da, koliko?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792943"/>
                  </a:ext>
                </a:extLst>
              </a:tr>
              <a:tr h="354190">
                <a:tc>
                  <a:txBody>
                    <a:bodyPr/>
                    <a:lstStyle/>
                    <a:p>
                      <a:r>
                        <a:rPr lang="hr-HR" b="1" dirty="0"/>
                        <a:t>KVALITETA SNA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80954"/>
                  </a:ext>
                </a:extLst>
              </a:tr>
              <a:tr h="619832">
                <a:tc>
                  <a:txBody>
                    <a:bodyPr/>
                    <a:lstStyle/>
                    <a:p>
                      <a:r>
                        <a:rPr lang="hr-HR" dirty="0"/>
                        <a:t>Koliko se jutros osjećaš odmorno?</a:t>
                      </a:r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r>
                        <a:rPr lang="hr-HR" dirty="0"/>
                        <a:t>                                         </a:t>
                      </a:r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                                             Likertova skala od 0 do 4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51608"/>
                  </a:ext>
                </a:extLst>
              </a:tr>
              <a:tr h="975062">
                <a:tc>
                  <a:txBody>
                    <a:bodyPr/>
                    <a:lstStyle/>
                    <a:p>
                      <a:r>
                        <a:rPr lang="hr-HR" dirty="0" smtClean="0"/>
                        <a:t>Kolikom </a:t>
                      </a:r>
                      <a:r>
                        <a:rPr lang="hr-HR" dirty="0"/>
                        <a:t>bi ocijenio kvalitetu jučerašnjeg spavanja?</a:t>
                      </a:r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38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A00BB-1FE2-A5B5-8CE3-71CD31A41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BCAEA5-232D-C129-5F87-056C52CE91AF}"/>
              </a:ext>
            </a:extLst>
          </p:cNvPr>
          <p:cNvGrpSpPr/>
          <p:nvPr/>
        </p:nvGrpSpPr>
        <p:grpSpPr>
          <a:xfrm>
            <a:off x="1600200" y="1212729"/>
            <a:ext cx="14420020" cy="4911902"/>
            <a:chOff x="0" y="0"/>
            <a:chExt cx="19226694" cy="654920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24D00728-3346-6D80-5129-8E8C884917B9}"/>
                </a:ext>
              </a:extLst>
            </p:cNvPr>
            <p:cNvSpPr txBox="1"/>
            <p:nvPr/>
          </p:nvSpPr>
          <p:spPr>
            <a:xfrm>
              <a:off x="0" y="0"/>
              <a:ext cx="18297999" cy="1438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80"/>
                </a:lnSpc>
              </a:pPr>
              <a:r>
                <a:rPr lang="hr-HR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EFIKASNOST SPAVANJA</a:t>
              </a:r>
              <a:endParaRPr lang="en-US" sz="7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4568319-465B-524E-89B3-A5ADCE05F27F}"/>
                </a:ext>
              </a:extLst>
            </p:cNvPr>
            <p:cNvSpPr txBox="1"/>
            <p:nvPr/>
          </p:nvSpPr>
          <p:spPr>
            <a:xfrm>
              <a:off x="0" y="2701995"/>
              <a:ext cx="19226694" cy="38472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”Dobri” </a:t>
              </a:r>
              <a:r>
                <a:rPr lang="hr-HR" sz="2800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spavači – provode </a:t>
              </a: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8 sati u krevetu (od toga su 48 minuta budni): </a:t>
              </a:r>
            </a:p>
            <a:p>
              <a:pPr algn="l">
                <a:lnSpc>
                  <a:spcPts val="4480"/>
                </a:lnSpc>
              </a:pPr>
              <a:r>
                <a:rPr lang="hr-HR" sz="2800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     90 %  efikasnost spavanja </a:t>
              </a:r>
            </a:p>
            <a:p>
              <a:pPr algn="l">
                <a:lnSpc>
                  <a:spcPts val="4480"/>
                </a:lnSpc>
              </a:pPr>
              <a:r>
                <a:rPr lang="hr-HR" sz="2800" b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Zadatak:</a:t>
              </a:r>
            </a:p>
            <a:p>
              <a:pPr algn="l">
                <a:lnSpc>
                  <a:spcPts val="4480"/>
                </a:lnSpc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Izračunajte vlastitu efikasnost spavanja.</a:t>
              </a:r>
            </a:p>
            <a:p>
              <a:pPr algn="l">
                <a:lnSpc>
                  <a:spcPts val="4480"/>
                </a:lnSpc>
              </a:pPr>
              <a:endParaRPr lang="hr-HR" sz="2800" spc="56" dirty="0">
                <a:latin typeface="Inter"/>
                <a:ea typeface="Inter"/>
                <a:cs typeface="Inter Bold"/>
                <a:sym typeface="Inter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789A89B-8798-B283-BF30-3022F8B2E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067" y="6926605"/>
            <a:ext cx="3377477" cy="1316850"/>
          </a:xfrm>
          <a:prstGeom prst="rect">
            <a:avLst/>
          </a:prstGeom>
        </p:spPr>
      </p:pic>
      <p:sp>
        <p:nvSpPr>
          <p:cNvPr id="8" name="Equals 7">
            <a:extLst>
              <a:ext uri="{FF2B5EF4-FFF2-40B4-BE49-F238E27FC236}">
                <a16:creationId xmlns:a16="http://schemas.microsoft.com/office/drawing/2014/main" id="{29E4CE89-E512-A2BE-D23F-D708190CC6CF}"/>
              </a:ext>
            </a:extLst>
          </p:cNvPr>
          <p:cNvSpPr/>
          <p:nvPr/>
        </p:nvSpPr>
        <p:spPr>
          <a:xfrm>
            <a:off x="11887200" y="7225312"/>
            <a:ext cx="966354" cy="789375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645F6175-1101-8B0A-0915-8B5442AF3F13}"/>
              </a:ext>
            </a:extLst>
          </p:cNvPr>
          <p:cNvSpPr/>
          <p:nvPr/>
        </p:nvSpPr>
        <p:spPr>
          <a:xfrm>
            <a:off x="9823696" y="7219167"/>
            <a:ext cx="685800" cy="77865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A8968-B4CA-F050-47C4-EEA40E208A90}"/>
              </a:ext>
            </a:extLst>
          </p:cNvPr>
          <p:cNvSpPr txBox="1"/>
          <p:nvPr/>
        </p:nvSpPr>
        <p:spPr>
          <a:xfrm>
            <a:off x="2374519" y="7700596"/>
            <a:ext cx="670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Vrijeme koje provedemo u 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krevetu</a:t>
            </a:r>
            <a:endParaRPr lang="hr-H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b="1" dirty="0"/>
              <a:t>                       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4EC86-CBB4-9C2B-2C2A-B4D959CF420F}"/>
              </a:ext>
            </a:extLst>
          </p:cNvPr>
          <p:cNvSpPr txBox="1"/>
          <p:nvPr/>
        </p:nvSpPr>
        <p:spPr>
          <a:xfrm>
            <a:off x="16556699" y="7254549"/>
            <a:ext cx="91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A8968-B4CA-F050-47C4-EEA40E208A90}"/>
              </a:ext>
            </a:extLst>
          </p:cNvPr>
          <p:cNvSpPr txBox="1"/>
          <p:nvPr/>
        </p:nvSpPr>
        <p:spPr>
          <a:xfrm>
            <a:off x="10692831" y="7219167"/>
            <a:ext cx="1133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endParaRPr lang="hr-H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/>
              <a:t>                           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7271" y="7435337"/>
            <a:ext cx="7118274" cy="1731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EA8968-B4CA-F050-47C4-EEA40E208A90}"/>
              </a:ext>
            </a:extLst>
          </p:cNvPr>
          <p:cNvSpPr txBox="1"/>
          <p:nvPr/>
        </p:nvSpPr>
        <p:spPr>
          <a:xfrm>
            <a:off x="2345022" y="6669774"/>
            <a:ext cx="7110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Vrijeme koje provedemo 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spavajući</a:t>
            </a:r>
            <a:r>
              <a:rPr lang="hr-HR" sz="3200" b="1" dirty="0" smtClean="0"/>
              <a:t>                                       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57274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7046A-AF03-B5D7-FE4B-869C963B6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FED4D06-A59E-51A7-5DAF-DA28DECBF4B5}"/>
              </a:ext>
            </a:extLst>
          </p:cNvPr>
          <p:cNvGrpSpPr/>
          <p:nvPr/>
        </p:nvGrpSpPr>
        <p:grpSpPr>
          <a:xfrm>
            <a:off x="2115380" y="2618615"/>
            <a:ext cx="13730426" cy="2432542"/>
            <a:chOff x="0" y="0"/>
            <a:chExt cx="18307235" cy="324338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DD09BB6-F744-99AF-A140-A40B8257077F}"/>
                </a:ext>
              </a:extLst>
            </p:cNvPr>
            <p:cNvSpPr txBox="1"/>
            <p:nvPr/>
          </p:nvSpPr>
          <p:spPr>
            <a:xfrm>
              <a:off x="0" y="0"/>
              <a:ext cx="18297999" cy="1438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80"/>
                </a:lnSpc>
              </a:pPr>
              <a:endParaRPr lang="en-US" sz="7400" dirty="0">
                <a:solidFill>
                  <a:schemeClr val="tx2">
                    <a:lumMod val="60000"/>
                    <a:lumOff val="40000"/>
                  </a:schemeClr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720D9EA-3B25-C8B9-3167-3201F57BF8D1}"/>
                </a:ext>
              </a:extLst>
            </p:cNvPr>
            <p:cNvSpPr txBox="1"/>
            <p:nvPr/>
          </p:nvSpPr>
          <p:spPr>
            <a:xfrm>
              <a:off x="9236" y="2553712"/>
              <a:ext cx="18297999" cy="689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endParaRPr lang="hr-HR" sz="2800" spc="56" dirty="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D92A1F-307C-C5EF-7367-2A41D267A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721301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55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37C00-76D2-B862-8C32-064AECA17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DE9D04F-8620-3825-C8EE-53C683040739}"/>
              </a:ext>
            </a:extLst>
          </p:cNvPr>
          <p:cNvGrpSpPr/>
          <p:nvPr/>
        </p:nvGrpSpPr>
        <p:grpSpPr>
          <a:xfrm>
            <a:off x="1981200" y="1122541"/>
            <a:ext cx="13799699" cy="5273645"/>
            <a:chOff x="-178907" y="-1994765"/>
            <a:chExt cx="18399599" cy="7031524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C6D917C8-7F3A-CD36-5108-0C31BF7FA5DF}"/>
                </a:ext>
              </a:extLst>
            </p:cNvPr>
            <p:cNvSpPr txBox="1"/>
            <p:nvPr/>
          </p:nvSpPr>
          <p:spPr>
            <a:xfrm>
              <a:off x="-178907" y="-1994765"/>
              <a:ext cx="18297999" cy="1438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80"/>
                </a:lnSpc>
              </a:pPr>
              <a:r>
                <a:rPr lang="hr-HR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PRIPREMA ZA SPAVANJE</a:t>
              </a:r>
              <a:endParaRPr lang="en-US" sz="7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20212AC-0989-02AA-80C3-71FA996DDD67}"/>
                </a:ext>
              </a:extLst>
            </p:cNvPr>
            <p:cNvSpPr txBox="1"/>
            <p:nvPr/>
          </p:nvSpPr>
          <p:spPr>
            <a:xfrm>
              <a:off x="-77307" y="420113"/>
              <a:ext cx="18297999" cy="4616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hr-HR" sz="2800" b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Opuštajuća rutina </a:t>
              </a:r>
              <a:r>
                <a:rPr lang="hr-HR" sz="2800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(wind down routine</a:t>
              </a: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):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Započinje 60 do 90 minuta prije odlaska u krevet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Dolazi do smanjenja broja aktivnosti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Kreira se detaljni raspored (odrediti točno vrijeme za pripremanje odlaska na spavanje)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Relaksacija – postiže </a:t>
              </a: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se kroz fizičke i mentalne aktivnosti koje mogu biti aktivne (rješavanje križaljke) ili pasivne (slušanje glazbe)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76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994A4-B2E1-5A25-449B-5AD86D2DB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0B3F80-859B-BC02-8973-ECC63C069C83}"/>
              </a:ext>
            </a:extLst>
          </p:cNvPr>
          <p:cNvGrpSpPr/>
          <p:nvPr/>
        </p:nvGrpSpPr>
        <p:grpSpPr>
          <a:xfrm>
            <a:off x="1676400" y="1333500"/>
            <a:ext cx="14162479" cy="7351179"/>
            <a:chOff x="-585307" y="-1713486"/>
            <a:chExt cx="18883306" cy="980156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60F0FC74-BF1B-1504-273D-3ECAFAE712AC}"/>
                </a:ext>
              </a:extLst>
            </p:cNvPr>
            <p:cNvSpPr txBox="1"/>
            <p:nvPr/>
          </p:nvSpPr>
          <p:spPr>
            <a:xfrm>
              <a:off x="-585307" y="-1713486"/>
              <a:ext cx="18297999" cy="2960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80"/>
                </a:lnSpc>
              </a:pPr>
              <a:r>
                <a:rPr lang="hr-HR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RAZVIJANJE POVEZANOSTI KREVETA I SNA </a:t>
              </a:r>
              <a:endParaRPr lang="en-US" sz="7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B3B7FDB-B53E-8EC7-4C1B-47617BA0DF61}"/>
                </a:ext>
              </a:extLst>
            </p:cNvPr>
            <p:cNvSpPr txBox="1"/>
            <p:nvPr/>
          </p:nvSpPr>
          <p:spPr>
            <a:xfrm>
              <a:off x="0" y="2701995"/>
              <a:ext cx="18297999" cy="5386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hr-HR" sz="2800" b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Pravila: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Krevet je za spavanje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Sačuvati </a:t>
              </a:r>
              <a:r>
                <a:rPr lang="hr-HR" sz="2800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san – </a:t>
              </a:r>
              <a:r>
                <a:rPr lang="hr-HR" sz="2800" i="1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izbjegavati </a:t>
              </a:r>
              <a:r>
                <a:rPr lang="hr-HR" sz="2800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spavanje tijekom dana</a:t>
              </a:r>
              <a:endParaRPr lang="hr-HR" sz="2800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Četvrtina </a:t>
              </a:r>
              <a:r>
                <a:rPr lang="hr-HR" sz="2800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sata – </a:t>
              </a:r>
              <a:r>
                <a:rPr lang="hr-HR" sz="2800" i="1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dovoljno </a:t>
              </a:r>
              <a:r>
                <a:rPr lang="hr-HR" sz="2800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je 15 minuta kako bi zaspali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Pospan-umoran </a:t>
              </a:r>
              <a:r>
                <a:rPr lang="hr-HR" sz="2800" i="1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– prepoznati </a:t>
              </a:r>
              <a:r>
                <a:rPr lang="hr-HR" sz="2800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znakove pospanosti</a:t>
              </a:r>
            </a:p>
            <a:p>
              <a:pPr algn="l">
                <a:lnSpc>
                  <a:spcPts val="4480"/>
                </a:lnSpc>
              </a:pPr>
              <a:endParaRPr lang="hr-HR" sz="2800" i="1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algn="l">
                <a:lnSpc>
                  <a:spcPts val="4480"/>
                </a:lnSpc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E968B1BD-5F17-4ABC-B520-31A2385DD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844" y="4645112"/>
            <a:ext cx="4679089" cy="26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5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5216F-0A78-3B2A-21C6-00ABBBBFB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6CE6AC7-77B7-65C6-2CFF-3B81AED75934}"/>
              </a:ext>
            </a:extLst>
          </p:cNvPr>
          <p:cNvGrpSpPr/>
          <p:nvPr/>
        </p:nvGrpSpPr>
        <p:grpSpPr>
          <a:xfrm>
            <a:off x="1600200" y="1333500"/>
            <a:ext cx="13799699" cy="8878547"/>
            <a:chOff x="-686907" y="-1713486"/>
            <a:chExt cx="18399599" cy="11838057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3745FE92-AD83-00D7-57F6-C8BDA9480DAB}"/>
                </a:ext>
              </a:extLst>
            </p:cNvPr>
            <p:cNvSpPr txBox="1"/>
            <p:nvPr/>
          </p:nvSpPr>
          <p:spPr>
            <a:xfrm>
              <a:off x="-585307" y="-1713486"/>
              <a:ext cx="18297999" cy="2960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80"/>
                </a:lnSpc>
              </a:pPr>
              <a:r>
                <a:rPr lang="hr-HR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KAKO ZNATI KOLIKO NAM JE SNA POTREBNO?</a:t>
              </a:r>
              <a:endParaRPr lang="en-US" sz="7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C1E0E6C-76F1-D576-4B75-86BD358E2BA6}"/>
                </a:ext>
              </a:extLst>
            </p:cNvPr>
            <p:cNvSpPr txBox="1"/>
            <p:nvPr/>
          </p:nvSpPr>
          <p:spPr>
            <a:xfrm>
              <a:off x="-686907" y="1740912"/>
              <a:ext cx="18399599" cy="8383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hr-HR" sz="2800" b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Prosječno vrijeme spavanja</a:t>
              </a: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: Svaki dan kroz deset dana zapisivati koliko smo sati proveli spavajući</a:t>
              </a:r>
            </a:p>
            <a:p>
              <a:pPr marL="514350" indent="-514350" algn="l">
                <a:lnSpc>
                  <a:spcPts val="4480"/>
                </a:lnSpc>
                <a:buFont typeface="+mj-lt"/>
                <a:buAutoNum type="arabicPeriod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Odrediti jednaki broj sati spavanja za svaki dan </a:t>
              </a:r>
            </a:p>
            <a:p>
              <a:pPr marL="514350" indent="-514350" algn="l">
                <a:lnSpc>
                  <a:spcPts val="4480"/>
                </a:lnSpc>
                <a:buFont typeface="+mj-lt"/>
                <a:buAutoNum type="arabicPeriod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Odrediti vrijeme buđenja za svaki dan</a:t>
              </a:r>
            </a:p>
            <a:p>
              <a:pPr marL="514350" indent="-514350" algn="l">
                <a:lnSpc>
                  <a:spcPts val="4480"/>
                </a:lnSpc>
                <a:buFont typeface="+mj-lt"/>
                <a:buAutoNum type="arabicPeriod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Odrediti vrijeme za prelazak iz dnevne sobe u spavaću sobu</a:t>
              </a:r>
            </a:p>
            <a:p>
              <a:pPr marL="514350" indent="-514350" algn="l">
                <a:lnSpc>
                  <a:spcPts val="4480"/>
                </a:lnSpc>
                <a:buFont typeface="+mj-lt"/>
                <a:buAutoNum type="arabicPeriod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Odrediti vrijeme za spavanje</a:t>
              </a:r>
            </a:p>
            <a:p>
              <a:pPr marL="514350" indent="-514350" algn="l">
                <a:lnSpc>
                  <a:spcPts val="4480"/>
                </a:lnSpc>
                <a:buFont typeface="+mj-lt"/>
                <a:buAutoNum type="arabicPeriod"/>
              </a:pPr>
              <a:endParaRPr lang="hr-HR" sz="2800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Nakon tjedan dana ponovno se računa efikasnost spavanja.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Važno je istovremeno voditi dnevnik spavanja.</a:t>
              </a:r>
            </a:p>
            <a:p>
              <a:pPr algn="l">
                <a:lnSpc>
                  <a:spcPts val="4480"/>
                </a:lnSpc>
              </a:pPr>
              <a:endParaRPr lang="hr-HR" sz="2800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algn="l">
                <a:lnSpc>
                  <a:spcPts val="4480"/>
                </a:lnSpc>
              </a:pPr>
              <a:endParaRPr lang="hr-HR" sz="2800" b="1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8491E043-0B7C-4D7F-93DB-0FF5AAF22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0" y="7048500"/>
            <a:ext cx="2481470" cy="24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9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67BC1-8D7C-B920-0484-7C96BC79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7F67BE-91E9-F5F6-F174-57115C0BBA58}"/>
              </a:ext>
            </a:extLst>
          </p:cNvPr>
          <p:cNvGrpSpPr/>
          <p:nvPr/>
        </p:nvGrpSpPr>
        <p:grpSpPr>
          <a:xfrm>
            <a:off x="1119809" y="495300"/>
            <a:ext cx="16002000" cy="9531828"/>
            <a:chOff x="-921029" y="-1307086"/>
            <a:chExt cx="21336000" cy="12709099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E0209BF2-7750-3BFF-C6FB-984A6203B98E}"/>
                </a:ext>
              </a:extLst>
            </p:cNvPr>
            <p:cNvSpPr txBox="1"/>
            <p:nvPr/>
          </p:nvSpPr>
          <p:spPr>
            <a:xfrm>
              <a:off x="-890108" y="-1307086"/>
              <a:ext cx="20421599" cy="2959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880"/>
                </a:lnSpc>
              </a:pPr>
              <a:r>
                <a:rPr lang="hr-HR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KOGNITIVNA </a:t>
              </a:r>
            </a:p>
            <a:p>
              <a:pPr algn="ctr">
                <a:lnSpc>
                  <a:spcPts val="8880"/>
                </a:lnSpc>
              </a:pPr>
              <a:r>
                <a:rPr lang="hr-HR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RESTRUKTURACIJA</a:t>
              </a:r>
              <a:endParaRPr lang="en-US" sz="7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93FD359-A799-DF04-4C28-B9A507D4BDB9}"/>
                </a:ext>
              </a:extLst>
            </p:cNvPr>
            <p:cNvSpPr txBox="1"/>
            <p:nvPr/>
          </p:nvSpPr>
          <p:spPr>
            <a:xfrm>
              <a:off x="-921029" y="2248913"/>
              <a:ext cx="21336000" cy="91531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hr-HR" sz="24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Primjer: </a:t>
              </a:r>
              <a:r>
                <a:rPr lang="hr-HR" sz="2400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„</a:t>
              </a:r>
              <a:r>
                <a:rPr lang="hr-HR" sz="2400" b="1" i="1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Nikad </a:t>
              </a:r>
              <a:r>
                <a:rPr lang="hr-HR" sz="2400" b="1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neću moći zaspati .” </a:t>
              </a:r>
              <a:r>
                <a:rPr lang="hr-HR" sz="2400" b="1" i="1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– </a:t>
              </a:r>
              <a:r>
                <a:rPr lang="hr-HR" sz="2400" i="1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NAM</a:t>
              </a:r>
              <a:endParaRPr lang="hr-HR" sz="2400" i="1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400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kako se osjećamo? :</a:t>
              </a:r>
            </a:p>
            <a:p>
              <a:pPr algn="l">
                <a:lnSpc>
                  <a:spcPts val="4480"/>
                </a:lnSpc>
              </a:pPr>
              <a:r>
                <a:rPr lang="hr-HR" sz="2400" b="1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Osjećaj gubitka kontrole</a:t>
              </a:r>
            </a:p>
            <a:p>
              <a:pPr algn="l">
                <a:lnSpc>
                  <a:spcPts val="4480"/>
                </a:lnSpc>
              </a:pPr>
              <a:endParaRPr lang="hr-HR" sz="2400" b="1" i="1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algn="l">
                <a:lnSpc>
                  <a:spcPts val="4480"/>
                </a:lnSpc>
              </a:pPr>
              <a:r>
                <a:rPr lang="hr-HR" sz="2400" b="1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Primjer: </a:t>
              </a:r>
              <a:r>
                <a:rPr lang="hr-HR" sz="2400" b="1" i="1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„Naspavat </a:t>
              </a:r>
              <a:r>
                <a:rPr lang="hr-HR" sz="2400" b="1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ću se. Uvijek uspijem zaspati barem 3 do 4 sata.” </a:t>
              </a:r>
              <a:r>
                <a:rPr lang="hr-HR" sz="2400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– adaptivni odgovor</a:t>
              </a:r>
              <a:endParaRPr lang="hr-HR" sz="2400" b="1" i="1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400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kako se osjećamo? :</a:t>
              </a:r>
            </a:p>
            <a:p>
              <a:pPr algn="l">
                <a:lnSpc>
                  <a:spcPts val="4480"/>
                </a:lnSpc>
              </a:pPr>
              <a:r>
                <a:rPr lang="hr-HR" sz="2400" b="1" i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Osjećamo olakšanje </a:t>
              </a:r>
            </a:p>
            <a:p>
              <a:pPr algn="l">
                <a:lnSpc>
                  <a:spcPts val="4480"/>
                </a:lnSpc>
              </a:pPr>
              <a:endParaRPr lang="hr-HR" sz="2400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algn="l">
                <a:lnSpc>
                  <a:spcPts val="4480"/>
                </a:lnSpc>
              </a:pPr>
              <a:r>
                <a:rPr lang="hr-HR" sz="24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Ako se pojave ometajuće misli dok smo u krevetu, važno ih je zapisati za idući dan.</a:t>
              </a:r>
            </a:p>
            <a:p>
              <a:pPr algn="l">
                <a:lnSpc>
                  <a:spcPts val="4480"/>
                </a:lnSpc>
              </a:pPr>
              <a:r>
                <a:rPr lang="hr-HR" sz="24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Potrebno je evaluirati kako se osjećamo tijekom dana!</a:t>
              </a:r>
            </a:p>
            <a:p>
              <a:pPr algn="l">
                <a:lnSpc>
                  <a:spcPts val="4480"/>
                </a:lnSpc>
              </a:pPr>
              <a:endParaRPr lang="hr-HR" sz="2400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algn="l">
                <a:lnSpc>
                  <a:spcPts val="4480"/>
                </a:lnSpc>
              </a:pPr>
              <a:endParaRPr lang="hr-HR" sz="2800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82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131" y="1528463"/>
            <a:ext cx="13638458" cy="7433357"/>
            <a:chOff x="0" y="0"/>
            <a:chExt cx="18184610" cy="9911144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8184610" cy="1402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247"/>
                </a:lnSpc>
              </a:pPr>
              <a:r>
                <a:rPr lang="en-US" sz="6872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 panose="020B0604020202020204" charset="0"/>
                  <a:cs typeface="Times New Roman" panose="02020603050405020304" pitchFamily="18" charset="0"/>
                  <a:sym typeface="Inter"/>
                </a:rPr>
                <a:t>NESANICA (INSOMNIJA)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58334"/>
              <a:ext cx="18184610" cy="7452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algn="l">
                <a:lnSpc>
                  <a:spcPts val="4007"/>
                </a:lnSpc>
                <a:buFont typeface="Arial" panose="020B0604020202020204" pitchFamily="34" charset="0"/>
                <a:buChar char="•"/>
              </a:pPr>
              <a:r>
                <a:rPr lang="hr-HR" sz="2504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poteškoće s uspavljivanjem, spavanjem ili rano jutarnje buđenje i nemogućnost ponovnog spavanja</a:t>
              </a:r>
            </a:p>
            <a:p>
              <a:pPr marL="457200" indent="-457200" algn="l">
                <a:lnSpc>
                  <a:spcPts val="4007"/>
                </a:lnSpc>
                <a:buFont typeface="Arial" panose="020B0604020202020204" pitchFamily="34" charset="0"/>
                <a:buChar char="•"/>
              </a:pPr>
              <a:r>
                <a:rPr lang="hr-HR" sz="2504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Većina klijenata traži pomoć zbog dnevnih simptoma</a:t>
              </a:r>
            </a:p>
            <a:p>
              <a:pPr algn="l">
                <a:lnSpc>
                  <a:spcPts val="4007"/>
                </a:lnSpc>
              </a:pPr>
              <a:r>
                <a:rPr lang="hr-HR" sz="2504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      </a:t>
              </a:r>
              <a:r>
                <a:rPr lang="hr-HR" sz="2504" b="1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Dnevni simptomi </a:t>
              </a:r>
              <a:r>
                <a:rPr lang="hr-HR" sz="2504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:</a:t>
              </a:r>
            </a:p>
            <a:p>
              <a:pPr marL="457200" indent="-457200" algn="l">
                <a:lnSpc>
                  <a:spcPts val="4007"/>
                </a:lnSpc>
                <a:buFont typeface="Courier New" panose="02070309020205020404" pitchFamily="49" charset="0"/>
                <a:buChar char="o"/>
              </a:pPr>
              <a:r>
                <a:rPr lang="hr-HR" sz="2504" i="1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pospanost</a:t>
              </a:r>
            </a:p>
            <a:p>
              <a:pPr marL="457200" indent="-457200" algn="l">
                <a:lnSpc>
                  <a:spcPts val="4007"/>
                </a:lnSpc>
                <a:buFont typeface="Courier New" panose="02070309020205020404" pitchFamily="49" charset="0"/>
                <a:buChar char="o"/>
              </a:pPr>
              <a:r>
                <a:rPr lang="hr-HR" sz="2504" i="1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nedostatak energije</a:t>
              </a:r>
            </a:p>
            <a:p>
              <a:pPr marL="457200" indent="-457200" algn="l">
                <a:lnSpc>
                  <a:spcPts val="4007"/>
                </a:lnSpc>
                <a:buFont typeface="Courier New" panose="02070309020205020404" pitchFamily="49" charset="0"/>
                <a:buChar char="o"/>
              </a:pPr>
              <a:r>
                <a:rPr lang="hr-HR" sz="2504" i="1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razdražljivost</a:t>
              </a:r>
            </a:p>
            <a:p>
              <a:pPr marL="457200" indent="-457200" algn="l">
                <a:lnSpc>
                  <a:spcPts val="4007"/>
                </a:lnSpc>
                <a:buFont typeface="Courier New" panose="02070309020205020404" pitchFamily="49" charset="0"/>
                <a:buChar char="o"/>
              </a:pPr>
              <a:r>
                <a:rPr lang="hr-HR" sz="2504" i="1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zijevanje</a:t>
              </a:r>
            </a:p>
            <a:p>
              <a:pPr marL="457200" indent="-457200" algn="l">
                <a:lnSpc>
                  <a:spcPts val="4007"/>
                </a:lnSpc>
                <a:buFont typeface="Courier New" panose="02070309020205020404" pitchFamily="49" charset="0"/>
                <a:buChar char="o"/>
              </a:pPr>
              <a:r>
                <a:rPr lang="hr-HR" sz="2504" i="1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svrbež očiju</a:t>
              </a:r>
            </a:p>
            <a:p>
              <a:pPr algn="l">
                <a:lnSpc>
                  <a:spcPts val="4007"/>
                </a:lnSpc>
              </a:pPr>
              <a:endParaRPr lang="en-US" sz="2504" spc="50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marL="457200" indent="-457200" algn="l">
                <a:lnSpc>
                  <a:spcPts val="4007"/>
                </a:lnSpc>
                <a:buFont typeface="Arial" panose="020B0604020202020204" pitchFamily="34" charset="0"/>
                <a:buChar char="•"/>
              </a:pPr>
              <a:r>
                <a:rPr lang="en-US" sz="2504" b="1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CHECK LISTA- </a:t>
              </a:r>
              <a:r>
                <a:rPr lang="en-US" sz="2504" i="1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scree</a:t>
              </a:r>
              <a:r>
                <a:rPr lang="hr-HR" sz="2504" i="1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n</a:t>
              </a:r>
              <a:r>
                <a:rPr lang="en-US" sz="2504" i="1" spc="50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ing</a:t>
              </a:r>
              <a:r>
                <a:rPr lang="en-US" sz="2504" i="1" spc="50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tool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15358" y="7850610"/>
            <a:ext cx="7728642" cy="1384225"/>
            <a:chOff x="0" y="-142875"/>
            <a:chExt cx="10304856" cy="1845634"/>
          </a:xfrm>
        </p:grpSpPr>
        <p:sp>
          <p:nvSpPr>
            <p:cNvPr id="4" name="TextBox 4"/>
            <p:cNvSpPr txBox="1"/>
            <p:nvPr/>
          </p:nvSpPr>
          <p:spPr>
            <a:xfrm>
              <a:off x="0" y="1053264"/>
              <a:ext cx="10304856" cy="6494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endParaRPr lang="en-US" u="none" spc="56" dirty="0">
                <a:solidFill>
                  <a:srgbClr val="211D1D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8259776" cy="825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7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4D2C3E-BD14-15B5-3459-54865ADD3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27634"/>
              </p:ext>
            </p:extLst>
          </p:nvPr>
        </p:nvGraphicFramePr>
        <p:xfrm>
          <a:off x="762000" y="723900"/>
          <a:ext cx="16230600" cy="891540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3836147083"/>
                    </a:ext>
                  </a:extLst>
                </a:gridCol>
                <a:gridCol w="3541580">
                  <a:extLst>
                    <a:ext uri="{9D8B030D-6E8A-4147-A177-3AD203B41FA5}">
                      <a16:colId xmlns:a16="http://schemas.microsoft.com/office/drawing/2014/main" val="41309168"/>
                    </a:ext>
                  </a:extLst>
                </a:gridCol>
                <a:gridCol w="5907220">
                  <a:extLst>
                    <a:ext uri="{9D8B030D-6E8A-4147-A177-3AD203B41FA5}">
                      <a16:colId xmlns:a16="http://schemas.microsoft.com/office/drawing/2014/main" val="193858961"/>
                    </a:ext>
                  </a:extLst>
                </a:gridCol>
              </a:tblGrid>
              <a:tr h="624633">
                <a:tc>
                  <a:txBody>
                    <a:bodyPr/>
                    <a:lstStyle/>
                    <a:p>
                      <a:r>
                        <a:rPr lang="hr-HR" sz="2400" dirty="0"/>
                        <a:t>NOĆ </a:t>
                      </a:r>
                      <a:r>
                        <a:rPr lang="hr-HR" sz="2400" dirty="0" smtClean="0"/>
                        <a:t>(Moj </a:t>
                      </a:r>
                      <a:r>
                        <a:rPr lang="hr-HR" sz="2400" dirty="0"/>
                        <a:t>problem </a:t>
                      </a:r>
                      <a:r>
                        <a:rPr lang="hr-HR" sz="2400" dirty="0" smtClean="0"/>
                        <a:t>je...)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/>
                        <a:t>                 </a:t>
                      </a:r>
                      <a:r>
                        <a:rPr lang="hr-HR" sz="2000" dirty="0" smtClean="0"/>
                        <a:t>Provjerite </a:t>
                      </a:r>
                      <a:endParaRPr lang="hr-HR" sz="2000" dirty="0"/>
                    </a:p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355458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Ne mogu zaspati na početku noći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Nesanica vezana uz početak sna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003201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Ne mogu ostati spavati tijekom noći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Nesanica vezana uz održavanje sna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290571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Ne mogu zaspati i </a:t>
                      </a:r>
                      <a:r>
                        <a:rPr lang="hr-HR" sz="2400" dirty="0" smtClean="0"/>
                        <a:t>ne mogu </a:t>
                      </a:r>
                      <a:r>
                        <a:rPr lang="hr-HR" sz="2400" dirty="0"/>
                        <a:t>ostati spavati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Mješovita nesanica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616617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b="1" dirty="0"/>
                        <a:t>DAN (Moj loš san rezultira...)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776757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Umor ili niska energija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9326527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Dnevna pospanost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Nesanica s dnevnim posljedicama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3216663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Poteškoće s pažnjom i koncentracijom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7825991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Razdražljivost ili potištenost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188329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Loše performanse </a:t>
                      </a:r>
                      <a:r>
                        <a:rPr lang="hr-HR" sz="2400" dirty="0" smtClean="0"/>
                        <a:t>(npr</a:t>
                      </a:r>
                      <a:r>
                        <a:rPr lang="hr-HR" sz="2400" dirty="0"/>
                        <a:t>. posao)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5797095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Problemi s obitelji ili prijateljima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8667813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b="1" dirty="0"/>
                        <a:t>Ozbiljnost (Ovi se problemi kod mene pojavljuju</a:t>
                      </a:r>
                      <a:r>
                        <a:rPr lang="hr-HR" sz="2400" b="1" dirty="0" smtClean="0"/>
                        <a:t>...)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9174947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Jednom ili dvaput tjedno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Slaba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10097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3 ili više noći u tjednu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Teška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195095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Manje od tri mjeseca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Akutna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95566"/>
                  </a:ext>
                </a:extLst>
              </a:tr>
              <a:tr h="552718">
                <a:tc>
                  <a:txBody>
                    <a:bodyPr/>
                    <a:lstStyle/>
                    <a:p>
                      <a:r>
                        <a:rPr lang="hr-HR" sz="2400" dirty="0"/>
                        <a:t>Više od tri mjeseca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Perzistentna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654044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740FE0D9-FFE9-AFD5-DF8A-8DC79EC46C67}"/>
              </a:ext>
            </a:extLst>
          </p:cNvPr>
          <p:cNvSpPr/>
          <p:nvPr/>
        </p:nvSpPr>
        <p:spPr>
          <a:xfrm>
            <a:off x="8659469" y="1431006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48BDE1-9C1D-F8F6-04AF-86D5C113D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760" y="1928192"/>
            <a:ext cx="1012024" cy="365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31FC26-3DAD-9D51-C24F-C579C4C7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988" y="2408824"/>
            <a:ext cx="1012024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EE003E-7C98-527E-3A3B-E69E1AB7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988" y="4063687"/>
            <a:ext cx="1012024" cy="365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A0745-0EC8-AF3C-988E-59CFD41F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760" y="3552280"/>
            <a:ext cx="1012024" cy="365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49909C-FA23-26AA-82DB-790C95BE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988" y="4575003"/>
            <a:ext cx="1012024" cy="365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DEA5FD-B5FD-C32B-E900-22D715D2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988" y="5165447"/>
            <a:ext cx="1012024" cy="365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8982A5-6669-701D-26DD-EF177A246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469" y="8010121"/>
            <a:ext cx="1012024" cy="365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F36B7E-E66F-71E8-113B-B4254DB97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988" y="8583374"/>
            <a:ext cx="1012024" cy="3657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EDF843-ADAA-A929-2B5F-8ABCB3A51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697" y="7436868"/>
            <a:ext cx="1012024" cy="365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859694-A0BD-165B-A4DC-F2EC081D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273" y="6271843"/>
            <a:ext cx="1012024" cy="365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F76086-2381-0456-E5B4-B883CDFEE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128" y="5768501"/>
            <a:ext cx="1012024" cy="365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1E81D5-6C4F-E144-B722-35115F78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631" y="10890566"/>
            <a:ext cx="1012024" cy="365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F22B8B-928F-C4EB-EE4B-9ACF1DCB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988" y="9051939"/>
            <a:ext cx="1012024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72700" y="3084480"/>
            <a:ext cx="6705600" cy="3369607"/>
            <a:chOff x="0" y="-9525"/>
            <a:chExt cx="8940800" cy="4492808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8940800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endParaRPr lang="en-US" sz="7200" dirty="0">
                <a:solidFill>
                  <a:srgbClr val="6DDBF4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94749"/>
              <a:ext cx="7764855" cy="888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59"/>
                </a:lnSpc>
              </a:pPr>
              <a:endParaRPr lang="en-US" sz="3599" b="1" dirty="0">
                <a:solidFill>
                  <a:srgbClr val="1E2584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5055E3-CDB0-F3C0-053D-574546506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24803"/>
              </p:ext>
            </p:extLst>
          </p:nvPr>
        </p:nvGraphicFramePr>
        <p:xfrm>
          <a:off x="3048000" y="857378"/>
          <a:ext cx="12192000" cy="2743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730130285"/>
                    </a:ext>
                  </a:extLst>
                </a:gridCol>
              </a:tblGrid>
              <a:tr h="44029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NARKOLEPSIJA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07929"/>
                  </a:ext>
                </a:extLst>
              </a:tr>
              <a:tr h="440292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Zaspite li ponekad neočekivano tijekom dana?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13503"/>
                  </a:ext>
                </a:extLst>
              </a:tr>
              <a:tr h="440292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li Vam tijekom dana nemoguće odoljeti "naletima sna"?</a:t>
                      </a:r>
                      <a:endParaRPr lang="hr-H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71420"/>
                  </a:ext>
                </a:extLst>
              </a:tr>
              <a:tr h="440292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Osjećate li slabost u </a:t>
                      </a:r>
                      <a:r>
                        <a:rPr lang="hr-H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mišićima </a:t>
                      </a: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izazvanu intenzivnim emocijama?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19690"/>
                  </a:ext>
                </a:extLst>
              </a:tr>
              <a:tr h="440292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Imate li vizualne halucinacije bilo neposredno prije nego zaspite ili kada se ujutro probudite?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905026"/>
                  </a:ext>
                </a:extLst>
              </a:tr>
              <a:tr h="434261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Jeste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"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paralizirani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i ne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možete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pomaknuti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kada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probudite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1921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F49C2B-739C-D271-99DE-4C7C959A8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1508"/>
              </p:ext>
            </p:extLst>
          </p:nvPr>
        </p:nvGraphicFramePr>
        <p:xfrm>
          <a:off x="3048000" y="3989761"/>
          <a:ext cx="12192000" cy="252619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647658578"/>
                    </a:ext>
                  </a:extLst>
                </a:gridCol>
              </a:tblGrid>
              <a:tr h="3037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POREMEĆAJ DISANJA U SNU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44225"/>
                  </a:ext>
                </a:extLst>
              </a:tr>
              <a:tr h="303729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Hrčete li glasno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80677"/>
                  </a:ext>
                </a:extLst>
              </a:tr>
              <a:tr h="303729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Kaže li Vam partner da ponekad prestanete disati dok spavate?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16970"/>
                  </a:ext>
                </a:extLst>
              </a:tr>
              <a:tr h="303729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Budite li se često bez daha?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90804"/>
                  </a:ext>
                </a:extLst>
              </a:tr>
              <a:tr h="697391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Jeste li često pospani tijekom dana ili zaspite bez želje za tim?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75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EBEFA7-5980-7F8A-1FA7-963FBA662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760141"/>
              </p:ext>
            </p:extLst>
          </p:nvPr>
        </p:nvGraphicFramePr>
        <p:xfrm>
          <a:off x="3048000" y="6819900"/>
          <a:ext cx="12192000" cy="2743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64765857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SINDROM </a:t>
                      </a:r>
                      <a:r>
                        <a:rPr lang="hr-H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PERIODIČNIH </a:t>
                      </a: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POKRETA </a:t>
                      </a:r>
                      <a:r>
                        <a:rPr lang="hr-H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UDOVA / </a:t>
                      </a: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SINDROM NEMIRNIM NOGU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4422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Trzaju li Vam se noge često ili ne možete biti mirni u krevetu?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8067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Je li Vam </a:t>
                      </a:r>
                      <a:r>
                        <a:rPr lang="hr-H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teško </a:t>
                      </a: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zaspati zbog čestih trzaja mišića?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1697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Budite li se često iz sna s naglim pokretima ili s prisilnim porivom da pomakne noge?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908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Morate li jednostavno ustati iz kreveta i šetati kako biste se </a:t>
                      </a:r>
                      <a:r>
                        <a:rPr lang="hr-H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riješili </a:t>
                      </a: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tog osjećaja?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751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endParaRPr lang="hr-H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3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75EC14-7917-9252-9615-D46B29B6C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2248"/>
              </p:ext>
            </p:extLst>
          </p:nvPr>
        </p:nvGraphicFramePr>
        <p:xfrm>
          <a:off x="2264391" y="1409700"/>
          <a:ext cx="12192000" cy="2743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647658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POREMEĆAJ CIRKADIJALNOG RITMA </a:t>
                      </a:r>
                      <a:r>
                        <a:rPr lang="hr-H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SPAVANJA (CRSD</a:t>
                      </a: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4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Spavate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dobro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ali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samo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 "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pogrešno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vrijeme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"?</a:t>
                      </a:r>
                      <a:endParaRPr lang="hr-H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8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Možete li dovoljno dobro spavati, ali samo ako ostajete budni jako kasno?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1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Spavate li čvrsto tijekom noći i možete li spavati par sati dulje?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9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Možete li </a:t>
                      </a:r>
                      <a:r>
                        <a:rPr lang="hr-H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dovoljno </a:t>
                      </a: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dobro spavati, ali samo ako idete rano u krevet?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75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Budite li se vrlo rano, bistri, budni i odmorni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3000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6763B8-15E6-507B-269E-E5FC3F731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86145"/>
              </p:ext>
            </p:extLst>
          </p:nvPr>
        </p:nvGraphicFramePr>
        <p:xfrm>
          <a:off x="2286000" y="5143500"/>
          <a:ext cx="12192000" cy="3129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647658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PARASOMNIJA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4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Jesu li kod Vas prisutna nesvakidašnja ponašanja koja Vas muče ili su opasna, a koja su povezana sa spavanjem?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80677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Hodate li često u snu i riskirate li ozlijediti sebe ili druge?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1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Doživljavate li noćne strahove kada ste izrazito uznemireni, a niste u potpunosti budni?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9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Reagirate li u svojim snovima na način da biste mogli povrijediti sebe ili nekog drugog?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75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Doživljavate li ponavljajuće, uznemirujuće noćne more?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3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70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67609" y="609106"/>
            <a:ext cx="11986591" cy="3336090"/>
            <a:chOff x="-122796" y="-2856702"/>
            <a:chExt cx="8382572" cy="8592800"/>
          </a:xfrm>
        </p:grpSpPr>
        <p:sp>
          <p:nvSpPr>
            <p:cNvPr id="3" name="TextBox 3"/>
            <p:cNvSpPr txBox="1"/>
            <p:nvPr/>
          </p:nvSpPr>
          <p:spPr>
            <a:xfrm>
              <a:off x="-122796" y="-2856702"/>
              <a:ext cx="8259776" cy="61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80"/>
                </a:lnSpc>
              </a:pPr>
              <a:r>
                <a:rPr lang="hr-HR" sz="72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SPAVANJE I RASPOLOŽENJE</a:t>
              </a:r>
              <a:endParaRPr lang="en-US" sz="7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03794"/>
              <a:ext cx="8259776" cy="1332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endParaRPr lang="en-US" sz="2800" spc="56" dirty="0">
                <a:solidFill>
                  <a:srgbClr val="1E2584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CE46D2F1-77A3-DF12-62A1-6D7886C1B003}"/>
              </a:ext>
            </a:extLst>
          </p:cNvPr>
          <p:cNvSpPr/>
          <p:nvPr/>
        </p:nvSpPr>
        <p:spPr>
          <a:xfrm>
            <a:off x="1676400" y="4229100"/>
            <a:ext cx="5562600" cy="3124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NEMIRAN SAN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269DD-FE29-9874-8F92-F128EE40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4381500"/>
            <a:ext cx="5590517" cy="3145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4BE812-BCD5-1BDB-9DCE-4C5C321EC8CA}"/>
              </a:ext>
            </a:extLst>
          </p:cNvPr>
          <p:cNvSpPr txBox="1"/>
          <p:nvPr/>
        </p:nvSpPr>
        <p:spPr>
          <a:xfrm>
            <a:off x="11049000" y="5460277"/>
            <a:ext cx="335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SNIŽENO RASPOLOŽENJE</a:t>
            </a: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AF32AF1E-765A-D894-AFE1-ACCB7C3BA384}"/>
              </a:ext>
            </a:extLst>
          </p:cNvPr>
          <p:cNvSpPr/>
          <p:nvPr/>
        </p:nvSpPr>
        <p:spPr>
          <a:xfrm>
            <a:off x="6972300" y="3427939"/>
            <a:ext cx="3352800" cy="128554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Arrow: Curved Down 8">
            <a:extLst>
              <a:ext uri="{FF2B5EF4-FFF2-40B4-BE49-F238E27FC236}">
                <a16:creationId xmlns:a16="http://schemas.microsoft.com/office/drawing/2014/main" id="{AF32AF1E-765A-D894-AFE1-ACCB7C3BA384}"/>
              </a:ext>
            </a:extLst>
          </p:cNvPr>
          <p:cNvSpPr/>
          <p:nvPr/>
        </p:nvSpPr>
        <p:spPr>
          <a:xfrm rot="10800000">
            <a:off x="6705600" y="6994431"/>
            <a:ext cx="3352800" cy="128554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57400" y="1714500"/>
            <a:ext cx="13723499" cy="6643145"/>
            <a:chOff x="0" y="0"/>
            <a:chExt cx="18297999" cy="8857524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8297999" cy="1438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80"/>
                </a:lnSpc>
              </a:pPr>
              <a:r>
                <a:rPr lang="en-US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ŠTO UZROKUJE </a:t>
              </a:r>
              <a:r>
                <a:rPr lang="hr-HR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NESANICU</a:t>
              </a:r>
              <a:r>
                <a:rPr lang="en-US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701995"/>
              <a:ext cx="18297999" cy="6155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1 od 10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odraslih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ima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perzistentnu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i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tešku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nesanicu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s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dnevnim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posljedicama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endParaRPr lang="hr-HR" sz="2800" spc="56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  <a:p>
              <a:pPr algn="l">
                <a:lnSpc>
                  <a:spcPts val="4480"/>
                </a:lnSpc>
              </a:pPr>
              <a:r>
                <a:rPr lang="hr-HR" sz="2800" b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    (</a:t>
              </a:r>
              <a:r>
                <a:rPr lang="hr-HR" sz="2800" b="1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trajanje </a:t>
              </a:r>
              <a:r>
                <a:rPr lang="en-US" sz="2800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– </a:t>
              </a:r>
              <a:r>
                <a:rPr lang="en-US" sz="2800" spc="56" dirty="0" err="1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barem</a:t>
              </a:r>
              <a:r>
                <a:rPr lang="en-US" sz="2800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tri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mjeseca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i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najmanje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tri dana u </a:t>
              </a:r>
              <a:r>
                <a:rPr lang="en-US" sz="2800" spc="56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tjednu</a:t>
              </a:r>
              <a:r>
                <a:rPr lang="en-US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)</a:t>
              </a:r>
            </a:p>
            <a:p>
              <a:pPr marL="457200" indent="-457200" algn="l">
                <a:lnSpc>
                  <a:spcPts val="4479"/>
                </a:lnSpc>
                <a:buFont typeface="Arial" panose="020B0604020202020204" pitchFamily="34" charset="0"/>
                <a:buChar char="•"/>
              </a:pPr>
              <a:r>
                <a:rPr lang="en-US" sz="2799" spc="55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Što</a:t>
              </a:r>
              <a:r>
                <a:rPr lang="en-US" sz="2799" spc="55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 </a:t>
              </a:r>
              <a:r>
                <a:rPr lang="en-US" sz="2799" spc="55" dirty="0" err="1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uzrokuje</a:t>
              </a:r>
              <a:r>
                <a:rPr lang="en-US" sz="2799" spc="55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:</a:t>
              </a:r>
            </a:p>
            <a:p>
              <a:pPr marL="604519" lvl="1" indent="-302260" algn="l">
                <a:lnSpc>
                  <a:spcPts val="4479"/>
                </a:lnSpc>
                <a:buFont typeface="Arial"/>
                <a:buChar char="•"/>
              </a:pPr>
              <a:r>
                <a:rPr lang="en-US" sz="2799" b="1" spc="55" dirty="0" err="1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predisponirajući</a:t>
              </a:r>
              <a:r>
                <a:rPr lang="en-US" sz="2799" b="1" spc="55" dirty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 </a:t>
              </a:r>
              <a:r>
                <a:rPr lang="en-US" sz="2799" b="1" spc="55" dirty="0" err="1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faktori</a:t>
              </a:r>
              <a:r>
                <a:rPr lang="hr-HR" sz="2799" b="1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 – </a:t>
              </a:r>
              <a:r>
                <a:rPr lang="hr-HR" sz="2799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obiteljska </a:t>
              </a:r>
              <a:r>
                <a:rPr lang="hr-HR" sz="2799" spc="55" dirty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anamneza, osoba </a:t>
              </a:r>
              <a:r>
                <a:rPr lang="hr-HR" sz="2799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podložnija </a:t>
              </a:r>
              <a:r>
                <a:rPr lang="hr-HR" sz="2799" spc="55" dirty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stresu, anksiozniji pojedinci </a:t>
              </a:r>
              <a:endParaRPr lang="en-US" sz="2799" spc="55" dirty="0"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endParaRPr>
            </a:p>
            <a:p>
              <a:pPr marL="604519" lvl="1" indent="-302260" algn="l">
                <a:lnSpc>
                  <a:spcPts val="4479"/>
                </a:lnSpc>
                <a:buFont typeface="Arial"/>
                <a:buChar char="•"/>
              </a:pPr>
              <a:r>
                <a:rPr lang="en-US" sz="2799" b="1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p</a:t>
              </a:r>
              <a:r>
                <a:rPr lang="hr-HR" sz="2799" b="1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re</a:t>
              </a:r>
              <a:r>
                <a:rPr lang="en-US" sz="2799" b="1" spc="55" dirty="0" err="1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cipit</a:t>
              </a:r>
              <a:r>
                <a:rPr lang="hr-HR" sz="2799" b="1" spc="55" dirty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i</a:t>
              </a:r>
              <a:r>
                <a:rPr lang="en-US" sz="2799" b="1" spc="55" dirty="0" err="1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rajući</a:t>
              </a:r>
              <a:r>
                <a:rPr lang="en-US" sz="2799" b="1" spc="55" dirty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 </a:t>
              </a:r>
              <a:r>
                <a:rPr lang="en-US" sz="2799" b="1" spc="55" dirty="0" err="1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faktori</a:t>
              </a:r>
              <a:r>
                <a:rPr lang="en-US" sz="2799" b="1" spc="55" dirty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 </a:t>
              </a:r>
              <a:r>
                <a:rPr lang="hr-HR" sz="2799" b="1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– </a:t>
              </a:r>
              <a:r>
                <a:rPr lang="hr-HR" sz="2799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trenutne </a:t>
              </a:r>
              <a:r>
                <a:rPr lang="hr-HR" sz="2799" spc="55" dirty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životne situacije </a:t>
              </a:r>
              <a:r>
                <a:rPr lang="hr-HR" sz="2799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(izloženost </a:t>
              </a:r>
              <a:r>
                <a:rPr lang="hr-HR" sz="2799" spc="55" dirty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stresnim situacijama), okolina </a:t>
              </a:r>
              <a:r>
                <a:rPr lang="hr-HR" sz="2799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(zvukovi</a:t>
              </a:r>
              <a:r>
                <a:rPr lang="hr-HR" sz="2799" spc="55" dirty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)</a:t>
              </a:r>
              <a:endParaRPr lang="en-US" sz="2799" spc="55" dirty="0"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endParaRPr>
            </a:p>
            <a:p>
              <a:pPr marL="604519" lvl="1" indent="-302260" algn="l">
                <a:lnSpc>
                  <a:spcPts val="4479"/>
                </a:lnSpc>
                <a:buFont typeface="Arial"/>
                <a:buChar char="•"/>
              </a:pPr>
              <a:r>
                <a:rPr lang="hr-HR" sz="2799" b="1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održavajući </a:t>
              </a:r>
              <a:r>
                <a:rPr lang="en-US" sz="2799" b="1" spc="55" dirty="0" err="1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faktori</a:t>
              </a:r>
              <a:r>
                <a:rPr lang="hr-HR" sz="2799" b="1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 </a:t>
              </a:r>
              <a:r>
                <a:rPr lang="en-US" sz="2799" b="1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–</a:t>
              </a:r>
              <a:r>
                <a:rPr lang="hr-HR" sz="2799" b="1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 </a:t>
              </a:r>
              <a:r>
                <a:rPr lang="hr-HR" sz="2799" spc="55" dirty="0" smtClean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održavaju </a:t>
              </a:r>
              <a:r>
                <a:rPr lang="hr-HR" sz="2799" spc="55" dirty="0">
                  <a:latin typeface="Times New Roman" panose="02020603050405020304" pitchFamily="18" charset="0"/>
                  <a:ea typeface="Inter Bold"/>
                  <a:cs typeface="Times New Roman" panose="02020603050405020304" pitchFamily="18" charset="0"/>
                  <a:sym typeface="Inter Bold"/>
                </a:rPr>
                <a:t>probleme sa spavanjem </a:t>
              </a:r>
              <a:endParaRPr lang="en-US" sz="2799" spc="55" dirty="0"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FEDF5-8FD7-DECA-60AD-A417070E4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2C66A2-4ED4-6265-15CB-58765E60048A}"/>
              </a:ext>
            </a:extLst>
          </p:cNvPr>
          <p:cNvGrpSpPr/>
          <p:nvPr/>
        </p:nvGrpSpPr>
        <p:grpSpPr>
          <a:xfrm>
            <a:off x="3124200" y="4610100"/>
            <a:ext cx="13723499" cy="2543754"/>
            <a:chOff x="0" y="0"/>
            <a:chExt cx="18297999" cy="33916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B16BDA66-17F1-7E30-35D6-348D6DCE2D24}"/>
                </a:ext>
              </a:extLst>
            </p:cNvPr>
            <p:cNvSpPr txBox="1"/>
            <p:nvPr/>
          </p:nvSpPr>
          <p:spPr>
            <a:xfrm>
              <a:off x="0" y="0"/>
              <a:ext cx="18297999" cy="1438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80"/>
                </a:lnSpc>
              </a:pPr>
              <a:r>
                <a:rPr lang="hr-HR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BK TEHNIKE ZA NESANICU</a:t>
              </a:r>
              <a:endParaRPr lang="en-US" sz="7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89CC14D-695B-94CF-E009-43AF258E9B43}"/>
                </a:ext>
              </a:extLst>
            </p:cNvPr>
            <p:cNvSpPr txBox="1"/>
            <p:nvPr/>
          </p:nvSpPr>
          <p:spPr>
            <a:xfrm>
              <a:off x="0" y="2701995"/>
              <a:ext cx="18297999" cy="689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 lang="en-US" sz="2799" b="1" spc="55" dirty="0"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47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56C7A-3B1F-B6E5-541C-346AA0B26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E7E0836-8C49-BDD5-B824-285D35F852EC}"/>
              </a:ext>
            </a:extLst>
          </p:cNvPr>
          <p:cNvGrpSpPr/>
          <p:nvPr/>
        </p:nvGrpSpPr>
        <p:grpSpPr>
          <a:xfrm>
            <a:off x="2108754" y="2618615"/>
            <a:ext cx="13730125" cy="3290613"/>
            <a:chOff x="-8835" y="0"/>
            <a:chExt cx="18306834" cy="4387482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61853C40-391A-9CDA-8678-A352E30D12FF}"/>
                </a:ext>
              </a:extLst>
            </p:cNvPr>
            <p:cNvSpPr txBox="1"/>
            <p:nvPr/>
          </p:nvSpPr>
          <p:spPr>
            <a:xfrm>
              <a:off x="0" y="0"/>
              <a:ext cx="18297999" cy="1438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80"/>
                </a:lnSpc>
              </a:pPr>
              <a:r>
                <a:rPr lang="hr-HR" sz="7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POSTAVLJANJE CILJEVA</a:t>
              </a:r>
              <a:endParaRPr lang="en-US" sz="7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12581AB-B254-8312-E166-E79DFD52FFDB}"/>
                </a:ext>
              </a:extLst>
            </p:cNvPr>
            <p:cNvSpPr txBox="1"/>
            <p:nvPr/>
          </p:nvSpPr>
          <p:spPr>
            <a:xfrm>
              <a:off x="-8835" y="2079159"/>
              <a:ext cx="18297999" cy="2308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Postaviti jasno definirane ciljeve</a:t>
              </a:r>
            </a:p>
            <a:p>
              <a:pPr marL="457200" indent="-457200" algn="l">
                <a:lnSpc>
                  <a:spcPts val="4480"/>
                </a:lnSpc>
                <a:buFont typeface="Arial" panose="020B0604020202020204" pitchFamily="34" charset="0"/>
                <a:buChar char="•"/>
              </a:pPr>
              <a:r>
                <a:rPr lang="hr-HR" sz="2800" b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Primjer: </a:t>
              </a:r>
              <a:r>
                <a:rPr lang="hr-HR" sz="2800" b="1" spc="56" dirty="0" smtClean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„Želim </a:t>
              </a:r>
              <a:r>
                <a:rPr lang="hr-HR" sz="2800" b="1" spc="56" dirty="0"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biti u mogućnosti spavati cijelu noć bez buđenja kako bi sutra ujutro bio odmoran za posao.”</a:t>
              </a:r>
              <a:endParaRPr lang="en-US" sz="2799" b="1" spc="55" dirty="0"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endParaRPr>
            </a:p>
          </p:txBody>
        </p:sp>
      </p:grpSp>
      <p:pic>
        <p:nvPicPr>
          <p:cNvPr id="6" name="Slika 5">
            <a:extLst>
              <a:ext uri="{FF2B5EF4-FFF2-40B4-BE49-F238E27FC236}">
                <a16:creationId xmlns:a16="http://schemas.microsoft.com/office/drawing/2014/main" id="{002502E6-E93A-445C-8694-69559E99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286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1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1078</Words>
  <Application>Microsoft Office PowerPoint</Application>
  <PresentationFormat>Custom</PresentationFormat>
  <Paragraphs>164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Inter</vt:lpstr>
      <vt:lpstr>Inter Bold</vt:lpstr>
      <vt:lpstr>Abadi</vt:lpstr>
      <vt:lpstr>Calibri</vt:lpstr>
      <vt:lpstr>Times New Roman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 TEHNIKE ZA RAD S NESANICOM</dc:title>
  <dc:creator>Korisnik</dc:creator>
  <cp:lastModifiedBy>hubikotvr@outlook.com</cp:lastModifiedBy>
  <cp:revision>43</cp:revision>
  <dcterms:created xsi:type="dcterms:W3CDTF">2006-08-16T00:00:00Z</dcterms:created>
  <dcterms:modified xsi:type="dcterms:W3CDTF">2025-06-04T14:20:04Z</dcterms:modified>
  <dc:identifier>DAGoL0I0BcY</dc:identifier>
</cp:coreProperties>
</file>