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24387175" cy="13716000"/>
  <p:notesSz cx="13716000" cy="24387175"/>
  <p:embeddedFontLst>
    <p:embeddedFont>
      <p:font typeface="DM Serif Display" panose="020B060402020202020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TrF3Z58br5/rtayD2QQKGm9DY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410" autoAdjust="0"/>
  </p:normalViewPr>
  <p:slideViewPr>
    <p:cSldViewPr snapToGrid="0">
      <p:cViewPr varScale="1">
        <p:scale>
          <a:sx n="46" d="100"/>
          <a:sy n="46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f12a0af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5ef12a0af6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Molim tablicu prevedite na </a:t>
            </a:r>
            <a:r>
              <a:rPr lang="hr-HR" dirty="0" err="1"/>
              <a:t>hrv</a:t>
            </a:r>
            <a:r>
              <a:rPr lang="hr-HR" dirty="0"/>
              <a:t>, možete staviti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boxove</a:t>
            </a:r>
            <a:r>
              <a:rPr lang="hr-HR" dirty="0"/>
              <a:t> preko, kao što sam Vam započela na slajdu 10</a:t>
            </a:r>
            <a:endParaRPr dirty="0"/>
          </a:p>
        </p:txBody>
      </p:sp>
      <p:sp>
        <p:nvSpPr>
          <p:cNvPr id="211" name="Google Shape;211;g35ef12a0af6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f12a0af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5ef12a0af6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5ef12a0af6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f12a0af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5ef12a0af6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Molim malo povećajte tekst za ovaj desni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box</a:t>
            </a:r>
            <a:endParaRPr dirty="0"/>
          </a:p>
        </p:txBody>
      </p:sp>
      <p:sp>
        <p:nvSpPr>
          <p:cNvPr id="237" name="Google Shape;237;g35ef12a0af6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f12a0af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35ef12a0af6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5ef12a0af6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f12a0af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5ef12a0af6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Molim prevedite tablicu na </a:t>
            </a:r>
            <a:r>
              <a:rPr lang="hr-HR" dirty="0" err="1"/>
              <a:t>hrv</a:t>
            </a:r>
            <a:endParaRPr dirty="0"/>
          </a:p>
        </p:txBody>
      </p:sp>
      <p:sp>
        <p:nvSpPr>
          <p:cNvPr id="259" name="Google Shape;259;g35ef12a0af6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f12a0af6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35ef12a0af6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35ef12a0af6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ef12a0a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35ef12a0af6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Molim prevedite ove sheme na </a:t>
            </a:r>
            <a:r>
              <a:rPr lang="hr-HR" dirty="0" err="1"/>
              <a:t>hrv</a:t>
            </a:r>
            <a:endParaRPr dirty="0"/>
          </a:p>
        </p:txBody>
      </p:sp>
      <p:sp>
        <p:nvSpPr>
          <p:cNvPr id="72" name="Google Shape;72;g35ef12a0af6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Možete onda i ovo crveno izostaviti pošto smo izostavili tu </a:t>
            </a:r>
            <a:r>
              <a:rPr lang="hr-HR" dirty="0" err="1"/>
              <a:t>check</a:t>
            </a:r>
            <a:r>
              <a:rPr lang="hr-HR" dirty="0"/>
              <a:t> listu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Prevedite sliku na </a:t>
            </a:r>
            <a:r>
              <a:rPr lang="hr-HR" dirty="0" err="1"/>
              <a:t>hrv</a:t>
            </a:r>
            <a:endParaRPr dirty="0"/>
          </a:p>
        </p:txBody>
      </p:sp>
      <p:sp>
        <p:nvSpPr>
          <p:cNvPr id="186" name="Google Shape;18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f12a0af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5ef12a0af6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g35ef12a0af6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7610" y="4064000"/>
            <a:ext cx="15661057" cy="9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/>
          <p:nvPr/>
        </p:nvSpPr>
        <p:spPr>
          <a:xfrm>
            <a:off x="4919526" y="1759300"/>
            <a:ext cx="18831000" cy="3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3FAAA5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BK tehnike za rad s nesanicom</a:t>
            </a:r>
            <a:endParaRPr sz="9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 rot="-5400000">
            <a:off x="-5720795" y="6390389"/>
            <a:ext cx="13302796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f12a0af6_0_71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g35ef12a0af6_0_7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5ef12a0af6_0_71"/>
          <p:cNvSpPr/>
          <p:nvPr/>
        </p:nvSpPr>
        <p:spPr>
          <a:xfrm>
            <a:off x="1916920" y="527775"/>
            <a:ext cx="146025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Priprema za spavanje</a:t>
            </a:r>
            <a:endParaRPr sz="8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5ef12a0af6_0_71"/>
          <p:cNvSpPr/>
          <p:nvPr/>
        </p:nvSpPr>
        <p:spPr>
          <a:xfrm>
            <a:off x="4333075" y="2263575"/>
            <a:ext cx="7102500" cy="5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Često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krivo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vjerovanje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je da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ćemo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usnuti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jer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mislimo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da je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vrijeme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za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-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priprema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je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važna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Potrebno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je 60–90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minuta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pripreme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za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san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Rutinu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klijent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treba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sam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osmisliti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Primjeri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aktivnosti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 sz="3200" b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Prestanak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rada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/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zahtjevnih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zadataka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Tihi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hobiji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čitanje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slušanje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glazbe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lagana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šetnja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Topli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napitak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bez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kofeina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Opuštajuće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vježbe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disanja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ili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istezanja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/>
            </a:r>
            <a:b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8" name="Google Shape;218;g35ef12a0af6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4576" y="2567504"/>
            <a:ext cx="11918564" cy="990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5ef12a0af6_0_7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023" y="5646200"/>
            <a:ext cx="3819200" cy="776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4A65C-4EFC-7A98-E7D7-48B88075817F}"/>
              </a:ext>
            </a:extLst>
          </p:cNvPr>
          <p:cNvSpPr txBox="1"/>
          <p:nvPr/>
        </p:nvSpPr>
        <p:spPr>
          <a:xfrm>
            <a:off x="12193587" y="3164223"/>
            <a:ext cx="2093913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HR" sz="2400" dirty="0"/>
              <a:t>VRIJEME</a:t>
            </a:r>
          </a:p>
          <a:p>
            <a:endParaRPr lang="en-HR" sz="2400" dirty="0"/>
          </a:p>
          <a:p>
            <a:endParaRPr lang="en-H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B0D95-8749-CF67-5FE8-EAD4A6740E9E}"/>
              </a:ext>
            </a:extLst>
          </p:cNvPr>
          <p:cNvSpPr txBox="1"/>
          <p:nvPr/>
        </p:nvSpPr>
        <p:spPr>
          <a:xfrm>
            <a:off x="14721705" y="3164223"/>
            <a:ext cx="490932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HR" sz="2400" dirty="0"/>
              <a:t>PLANIRANA AKTIVNOST</a:t>
            </a:r>
          </a:p>
          <a:p>
            <a:endParaRPr lang="en-HR" sz="2400" dirty="0"/>
          </a:p>
          <a:p>
            <a:endParaRPr lang="en-HR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882C4-34E9-247B-7A28-752CBA7191A9}"/>
              </a:ext>
            </a:extLst>
          </p:cNvPr>
          <p:cNvSpPr txBox="1"/>
          <p:nvPr/>
        </p:nvSpPr>
        <p:spPr>
          <a:xfrm>
            <a:off x="14496511" y="4364552"/>
            <a:ext cx="796343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HR" sz="2400" dirty="0"/>
              <a:t>’ZATVARANJE DANA KROZ KOGNITIVNE TEHNIKE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C9B7A-B69F-FAA4-946C-355CECD2ACA2}"/>
              </a:ext>
            </a:extLst>
          </p:cNvPr>
          <p:cNvSpPr txBox="1"/>
          <p:nvPr/>
        </p:nvSpPr>
        <p:spPr>
          <a:xfrm>
            <a:off x="14496511" y="5334048"/>
            <a:ext cx="796343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HR" sz="2400" dirty="0"/>
              <a:t>’DOVRŠAVANJE KUĆANISKIH POSLOVA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43C0F-3180-E064-B8AD-2A0CFB0F23FD}"/>
              </a:ext>
            </a:extLst>
          </p:cNvPr>
          <p:cNvSpPr txBox="1"/>
          <p:nvPr/>
        </p:nvSpPr>
        <p:spPr>
          <a:xfrm>
            <a:off x="14496511" y="6303544"/>
            <a:ext cx="796343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HR" sz="2400" dirty="0"/>
              <a:t>’DOVRŠAVANJE OSTALIH AKTIVNOSTI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3D919-2A6A-AAC9-F6E4-EC2FA04DF5C3}"/>
              </a:ext>
            </a:extLst>
          </p:cNvPr>
          <p:cNvSpPr txBox="1"/>
          <p:nvPr/>
        </p:nvSpPr>
        <p:spPr>
          <a:xfrm>
            <a:off x="14581620" y="7357942"/>
            <a:ext cx="3833085" cy="470898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HR" sz="2000" dirty="0"/>
              <a:t>SVE AKTIVNOSTI SU DOVRŠENE</a:t>
            </a:r>
          </a:p>
          <a:p>
            <a:endParaRPr lang="en-HR" sz="2000" dirty="0"/>
          </a:p>
          <a:p>
            <a:r>
              <a:rPr lang="en-HR" sz="2000" dirty="0"/>
              <a:t>RELAKSACIJA (lagane vježbe, gledanje T</a:t>
            </a:r>
            <a:r>
              <a:rPr lang="en-GB" sz="2000" dirty="0"/>
              <a:t>V</a:t>
            </a:r>
            <a:r>
              <a:rPr lang="en-HR" sz="2000" dirty="0"/>
              <a:t>a…) 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RUTINA NEPOSREDNO PRIJE LIJEGANJA (</a:t>
            </a:r>
            <a:r>
              <a:rPr lang="en-GB" sz="2000" dirty="0" err="1"/>
              <a:t>higijena</a:t>
            </a:r>
            <a:r>
              <a:rPr lang="en-GB" sz="2000" dirty="0"/>
              <a:t>, </a:t>
            </a:r>
            <a:r>
              <a:rPr lang="en-GB" sz="2000" dirty="0" err="1"/>
              <a:t>zaključvavanje</a:t>
            </a:r>
            <a:r>
              <a:rPr lang="en-GB" sz="2000" dirty="0"/>
              <a:t> </a:t>
            </a:r>
            <a:r>
              <a:rPr lang="en-GB" sz="2000" dirty="0" err="1"/>
              <a:t>vrata</a:t>
            </a:r>
            <a:r>
              <a:rPr lang="en-GB" sz="2000" dirty="0"/>
              <a:t>, </a:t>
            </a:r>
            <a:r>
              <a:rPr lang="en-GB" sz="2000" dirty="0" err="1"/>
              <a:t>oblačenje</a:t>
            </a:r>
            <a:r>
              <a:rPr lang="en-GB" sz="2000" dirty="0"/>
              <a:t> </a:t>
            </a:r>
            <a:r>
              <a:rPr lang="en-GB" sz="2000" dirty="0" err="1"/>
              <a:t>odjeće</a:t>
            </a:r>
            <a:r>
              <a:rPr lang="en-GB" sz="2000" dirty="0"/>
              <a:t> za </a:t>
            </a:r>
            <a:r>
              <a:rPr lang="en-GB" sz="2000" dirty="0" err="1"/>
              <a:t>spavanje</a:t>
            </a:r>
            <a:r>
              <a:rPr lang="en-GB" sz="2000" dirty="0"/>
              <a:t>…)</a:t>
            </a:r>
          </a:p>
          <a:p>
            <a:endParaRPr lang="en-GB" sz="2000" dirty="0"/>
          </a:p>
          <a:p>
            <a:r>
              <a:rPr lang="en-GB" sz="2000" dirty="0"/>
              <a:t>ODLAZAK U KREVET</a:t>
            </a:r>
          </a:p>
          <a:p>
            <a:endParaRPr lang="en-GB" sz="2000" dirty="0"/>
          </a:p>
          <a:p>
            <a:endParaRPr lang="en-HR" sz="2000" dirty="0"/>
          </a:p>
        </p:txBody>
      </p:sp>
      <p:pic>
        <p:nvPicPr>
          <p:cNvPr id="1026" name="Picture 2" descr="Illustration of a woman sleeping with sheep over her head">
            <a:extLst>
              <a:ext uri="{FF2B5EF4-FFF2-40B4-BE49-F238E27FC236}">
                <a16:creationId xmlns:a16="http://schemas.microsoft.com/office/drawing/2014/main" id="{E1035BF6-F891-AAAC-0B11-53AA0F65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151" y="8131951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03571C-CAEF-FA78-5E11-10ED3DA35F85}"/>
              </a:ext>
            </a:extLst>
          </p:cNvPr>
          <p:cNvSpPr txBox="1"/>
          <p:nvPr/>
        </p:nvSpPr>
        <p:spPr>
          <a:xfrm>
            <a:off x="19488151" y="7733175"/>
            <a:ext cx="354329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HR" dirty="0"/>
          </a:p>
          <a:p>
            <a:r>
              <a:rPr lang="en-HR" sz="1800" dirty="0"/>
              <a:t>VEČERNJA</a:t>
            </a:r>
            <a:r>
              <a:rPr lang="en-HR" dirty="0"/>
              <a:t> </a:t>
            </a:r>
            <a:r>
              <a:rPr lang="en-HR" sz="1800" dirty="0"/>
              <a:t>RUTINA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5ef12a0af6_0_8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ef12a0af6_0_84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g35ef12a0af6_0_8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5ef12a0af6_0_84"/>
          <p:cNvSpPr/>
          <p:nvPr/>
        </p:nvSpPr>
        <p:spPr>
          <a:xfrm>
            <a:off x="938185" y="582825"/>
            <a:ext cx="146025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Jačanje</a:t>
            </a:r>
            <a:r>
              <a:rPr lang="en-US" sz="80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80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veze</a:t>
            </a:r>
            <a:r>
              <a:rPr lang="en-US" sz="80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8000" i="1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krevet</a:t>
            </a:r>
            <a:r>
              <a:rPr lang="en-US" sz="8000" i="1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= </a:t>
            </a:r>
            <a:r>
              <a:rPr lang="en-US" sz="8000" i="1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spavanje</a:t>
            </a:r>
            <a:endParaRPr sz="8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5ef12a0af6_0_84"/>
          <p:cNvSpPr/>
          <p:nvPr/>
        </p:nvSpPr>
        <p:spPr>
          <a:xfrm>
            <a:off x="1200170" y="2977800"/>
            <a:ext cx="8861400" cy="5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Kod dobrih spavača krevet znači odmor i san.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Kod loših spavača, krevet je postao izvor frustracije i budnosti 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Cilj: ponovno povezati krevet sa snom.</a:t>
            </a:r>
            <a:endParaRPr sz="3200" b="1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b="1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Pravilo 1 "Krevet je za spavanje"</a:t>
            </a:r>
            <a:endParaRPr sz="3200" b="1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 koristiti isključivo za spavanje (i seksualne aktivnosti)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Izbjegavati aktivnosti poput čitanja, gledanja TV-a i korištenja telefona u krevetu</a:t>
            </a:r>
            <a:b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0" name="Google Shape;230;g35ef12a0af6_0_84"/>
          <p:cNvSpPr/>
          <p:nvPr/>
        </p:nvSpPr>
        <p:spPr>
          <a:xfrm>
            <a:off x="12278077" y="2237625"/>
            <a:ext cx="10299600" cy="5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Pravilo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2 "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Četvrt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sata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"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Ako </a:t>
            </a:r>
            <a:r>
              <a:rPr lang="hr-HR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e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zaspivanje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ne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dogodi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unutar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15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minuta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treba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ustati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raditi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nešto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opuštajuće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u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drugoj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prostoriji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Vratiti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se u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samo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kada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ste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pospani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Time se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prekida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negativna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povezanost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između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budnosti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Pomoći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klijentu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da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prihvati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probleme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spavanjem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/>
            </a:r>
            <a:b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1200" dirty="0">
              <a:solidFill>
                <a:srgbClr val="595959"/>
              </a:solidFill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Pravilo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3 "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Pospan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, a ne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samo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umoran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"</a:t>
            </a:r>
            <a:endParaRPr sz="3200" b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ići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samo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kada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se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osjeti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pospanost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, ne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samo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umor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Znakovi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pospanosti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zijevanje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težina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u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očima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… 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         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Pravilo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"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Čuvati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san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za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noć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"</a:t>
            </a:r>
            <a:endParaRPr sz="1100" dirty="0">
              <a:solidFill>
                <a:schemeClr val="dk1"/>
              </a:solidFill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Izbjegavati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drijemanje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preko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dana</a:t>
            </a:r>
            <a:b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/>
            </a:r>
            <a:b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200" b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b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200" b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1" name="Google Shape;231;g35ef12a0af6_0_8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5673" y="11501550"/>
            <a:ext cx="3046625" cy="22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5ef12a0af6_0_84"/>
          <p:cNvPicPr preferRelativeResize="0"/>
          <p:nvPr/>
        </p:nvPicPr>
        <p:blipFill rotWithShape="1">
          <a:blip r:embed="rId6">
            <a:alphaModFix/>
          </a:blip>
          <a:srcRect l="67992" t="38374" r="6288" b="36964"/>
          <a:stretch/>
        </p:blipFill>
        <p:spPr>
          <a:xfrm>
            <a:off x="10345850" y="11501550"/>
            <a:ext cx="3695355" cy="22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5ef12a0af6_0_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10099" y="11624548"/>
            <a:ext cx="3046625" cy="196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5ef12a0af6_0_10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48146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5ef12a0af6_0_102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g35ef12a0af6_0_10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5ef12a0af6_0_102"/>
          <p:cNvSpPr/>
          <p:nvPr/>
        </p:nvSpPr>
        <p:spPr>
          <a:xfrm>
            <a:off x="972095" y="501825"/>
            <a:ext cx="146025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Optimizacija spavanja</a:t>
            </a:r>
            <a:endParaRPr sz="8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5ef12a0af6_0_102"/>
          <p:cNvSpPr/>
          <p:nvPr/>
        </p:nvSpPr>
        <p:spPr>
          <a:xfrm>
            <a:off x="1200176" y="1954775"/>
            <a:ext cx="10072500" cy="6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Koliko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zaista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trebam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Nema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univerzalnog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"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pravila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8 sati" –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potrebe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individualne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Izračunajti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klijentov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prosjek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temelju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dnevnika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(10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noći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b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Fiksni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raspored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spavanja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Postaviti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fiksno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vrijeme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ustajanja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–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svaki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dan,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uključujući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vikend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Odredi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vrijeme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za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odlazak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u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prema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prosječnoj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duljini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potrebnom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vremenu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ustajanja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npr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. 5,5 h →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u 1:30h,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ustajanje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u 7:00h)</a:t>
            </a:r>
            <a:endParaRPr sz="3200" b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4" name="Google Shape;244;g35ef12a0af6_0_102"/>
          <p:cNvSpPr txBox="1"/>
          <p:nvPr/>
        </p:nvSpPr>
        <p:spPr>
          <a:xfrm>
            <a:off x="12825850" y="1954775"/>
            <a:ext cx="9816900" cy="445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Sleep Window</a:t>
            </a:r>
            <a:endParaRPr sz="3200" b="1" dirty="0">
              <a:solidFill>
                <a:schemeClr val="dk1"/>
              </a:solidFill>
            </a:endParaRPr>
          </a:p>
          <a:p>
            <a:pPr marL="457200" lvl="0" indent="-36527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52"/>
              <a:buChar char="●"/>
            </a:pPr>
            <a:r>
              <a:rPr lang="en-US" sz="3200" dirty="0" err="1">
                <a:solidFill>
                  <a:schemeClr val="dk1"/>
                </a:solidFill>
              </a:rPr>
              <a:t>Vremenski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okvir</a:t>
            </a:r>
            <a:r>
              <a:rPr lang="en-US" sz="3200" dirty="0">
                <a:solidFill>
                  <a:schemeClr val="dk1"/>
                </a:solidFill>
              </a:rPr>
              <a:t> za </a:t>
            </a:r>
            <a:r>
              <a:rPr lang="en-US" sz="3200" dirty="0" err="1">
                <a:solidFill>
                  <a:schemeClr val="dk1"/>
                </a:solidFill>
              </a:rPr>
              <a:t>spavanje</a:t>
            </a:r>
            <a:r>
              <a:rPr lang="en-US" sz="3200" dirty="0">
                <a:solidFill>
                  <a:schemeClr val="dk1"/>
                </a:solidFill>
              </a:rPr>
              <a:t> (</a:t>
            </a:r>
            <a:r>
              <a:rPr lang="en-US" sz="3200" dirty="0" err="1">
                <a:solidFill>
                  <a:schemeClr val="dk1"/>
                </a:solidFill>
              </a:rPr>
              <a:t>npr</a:t>
            </a:r>
            <a:r>
              <a:rPr lang="en-US" sz="3200" dirty="0">
                <a:solidFill>
                  <a:schemeClr val="dk1"/>
                </a:solidFill>
              </a:rPr>
              <a:t>. 5,5 sati) </a:t>
            </a:r>
            <a:br>
              <a:rPr lang="en-US" sz="3200" dirty="0">
                <a:solidFill>
                  <a:schemeClr val="dk1"/>
                </a:solidFill>
              </a:rPr>
            </a:br>
            <a:endParaRPr sz="3200" dirty="0">
              <a:solidFill>
                <a:schemeClr val="dk1"/>
              </a:solidFill>
            </a:endParaRPr>
          </a:p>
          <a:p>
            <a:pPr marL="457200" lvl="0" indent="-36527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2"/>
              <a:buChar char="●"/>
            </a:pPr>
            <a:r>
              <a:rPr lang="en-US" sz="3200" dirty="0" err="1">
                <a:solidFill>
                  <a:schemeClr val="dk1"/>
                </a:solidFill>
              </a:rPr>
              <a:t>Cilj</a:t>
            </a:r>
            <a:r>
              <a:rPr lang="en-US" sz="3200" dirty="0">
                <a:solidFill>
                  <a:schemeClr val="dk1"/>
                </a:solidFill>
              </a:rPr>
              <a:t>: </a:t>
            </a:r>
            <a:r>
              <a:rPr lang="en-US" sz="3200" dirty="0" err="1">
                <a:solidFill>
                  <a:schemeClr val="dk1"/>
                </a:solidFill>
              </a:rPr>
              <a:t>povećanje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učinkovitosti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sna</a:t>
            </a:r>
            <a:r>
              <a:rPr lang="en-US" sz="3200" dirty="0">
                <a:solidFill>
                  <a:schemeClr val="dk1"/>
                </a:solidFill>
              </a:rPr>
              <a:t> ≥ 90%</a:t>
            </a:r>
            <a:br>
              <a:rPr lang="en-US" sz="3200" dirty="0">
                <a:solidFill>
                  <a:schemeClr val="dk1"/>
                </a:solidFill>
              </a:rPr>
            </a:br>
            <a:endParaRPr sz="3200" dirty="0">
              <a:solidFill>
                <a:schemeClr val="dk1"/>
              </a:solidFill>
            </a:endParaRPr>
          </a:p>
          <a:p>
            <a:pPr marL="457200" lvl="0" indent="-36527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2"/>
              <a:buChar char="●"/>
            </a:pPr>
            <a:r>
              <a:rPr lang="en-US" sz="3200" dirty="0">
                <a:solidFill>
                  <a:schemeClr val="dk1"/>
                </a:solidFill>
              </a:rPr>
              <a:t>Ako je </a:t>
            </a:r>
            <a:r>
              <a:rPr lang="en-US" sz="3200" dirty="0" err="1">
                <a:solidFill>
                  <a:schemeClr val="dk1"/>
                </a:solidFill>
              </a:rPr>
              <a:t>učinkovitost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visoka</a:t>
            </a:r>
            <a:r>
              <a:rPr lang="en-US" sz="3200" dirty="0">
                <a:solidFill>
                  <a:schemeClr val="dk1"/>
                </a:solidFill>
              </a:rPr>
              <a:t>, </a:t>
            </a:r>
            <a:r>
              <a:rPr lang="en-US" sz="3200" dirty="0" err="1">
                <a:solidFill>
                  <a:schemeClr val="dk1"/>
                </a:solidFill>
              </a:rPr>
              <a:t>svaki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tjedan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produžiti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vrijeme</a:t>
            </a:r>
            <a:r>
              <a:rPr lang="en-US" sz="3200" dirty="0">
                <a:solidFill>
                  <a:schemeClr val="dk1"/>
                </a:solidFill>
              </a:rPr>
              <a:t> u </a:t>
            </a:r>
            <a:r>
              <a:rPr lang="en-US" sz="3200" dirty="0" err="1">
                <a:solidFill>
                  <a:schemeClr val="dk1"/>
                </a:solidFill>
              </a:rPr>
              <a:t>krevetu</a:t>
            </a:r>
            <a:r>
              <a:rPr lang="en-US" sz="3200" dirty="0">
                <a:solidFill>
                  <a:schemeClr val="dk1"/>
                </a:solidFill>
              </a:rPr>
              <a:t> za 15 </a:t>
            </a:r>
            <a:r>
              <a:rPr lang="en-US" sz="3200" dirty="0" err="1">
                <a:solidFill>
                  <a:schemeClr val="dk1"/>
                </a:solidFill>
              </a:rPr>
              <a:t>minuta</a:t>
            </a:r>
            <a:endParaRPr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35ef12a0af6_0_1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5ef12a0af6_0_117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g35ef12a0af6_0_1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35ef12a0af6_0_117"/>
          <p:cNvSpPr/>
          <p:nvPr/>
        </p:nvSpPr>
        <p:spPr>
          <a:xfrm>
            <a:off x="642451" y="540468"/>
            <a:ext cx="181845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Kognitivne</a:t>
            </a:r>
            <a:r>
              <a:rPr lang="en-US" sz="80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80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tehnike</a:t>
            </a:r>
            <a:r>
              <a:rPr lang="en-US" sz="80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- </a:t>
            </a:r>
            <a:r>
              <a:rPr lang="en-US" sz="80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nošenje</a:t>
            </a:r>
            <a:r>
              <a:rPr lang="en-US" sz="80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s </a:t>
            </a:r>
            <a:r>
              <a:rPr lang="en-US" sz="80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mislima</a:t>
            </a:r>
            <a:endParaRPr sz="8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5ef12a0af6_0_117"/>
          <p:cNvSpPr/>
          <p:nvPr/>
        </p:nvSpPr>
        <p:spPr>
          <a:xfrm>
            <a:off x="1200176" y="1954775"/>
            <a:ext cx="10072500" cy="6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Svaki dan u isto vrijeme (npr. oko 19h) odvojiti 20 minuta za razmišljanje. Bez distrakcija, uz bilježnicu i kemijsku</a:t>
            </a:r>
            <a:b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Zabilježiti:</a:t>
            </a:r>
            <a:b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Događaje i emocije iz dana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Što je bilo dobro, a što zabrinjavajuće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Sve što treba riješiti sutra (to-do lista)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Plan i raspored za sutra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Nejasnoće zapisati i odrediti vrijeme kad će ih se provjeriti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8288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Cilj: Zatvoriti dan, povećati osjećaj kontrole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Ako misli opet navru u krevetu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2860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Podsjetiti se da je sve već zapisano</a:t>
            </a:r>
            <a:b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Nove misli zapisati na papirić pored kreveta – za ujutro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55" name="Google Shape;255;g35ef12a0af6_0_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4100" y="6638657"/>
            <a:ext cx="6516800" cy="48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35ef12a0af6_0_14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5ef12a0af6_0_141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g35ef12a0af6_0_14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5ef12a0af6_0_141"/>
          <p:cNvSpPr/>
          <p:nvPr/>
        </p:nvSpPr>
        <p:spPr>
          <a:xfrm>
            <a:off x="734399" y="218975"/>
            <a:ext cx="224526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Kognitivne</a:t>
            </a:r>
            <a:r>
              <a:rPr lang="en-US" sz="68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tehnike</a:t>
            </a:r>
            <a:r>
              <a:rPr lang="en-US" sz="68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- </a:t>
            </a: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Prepoznavanje</a:t>
            </a:r>
            <a:r>
              <a:rPr lang="en-US" sz="68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</a:t>
            </a:r>
            <a:r>
              <a:rPr lang="en-US" sz="68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mijenjanje</a:t>
            </a:r>
            <a:r>
              <a:rPr lang="en-US" sz="68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disfunkcionalnih</a:t>
            </a:r>
            <a:r>
              <a:rPr lang="en-US" sz="68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misli</a:t>
            </a:r>
            <a:r>
              <a:rPr lang="en-US" sz="68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oko</a:t>
            </a:r>
            <a:r>
              <a:rPr lang="en-US" sz="68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8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spavanja</a:t>
            </a:r>
            <a:endParaRPr sz="6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5ef12a0af6_0_141"/>
          <p:cNvSpPr/>
          <p:nvPr/>
        </p:nvSpPr>
        <p:spPr>
          <a:xfrm>
            <a:off x="1417369" y="2884091"/>
            <a:ext cx="18202249" cy="6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Prepoznavanje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zamjena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disfunkcionalnih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uvjerenja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 sz="1200" dirty="0">
              <a:solidFill>
                <a:srgbClr val="595959"/>
              </a:solidFill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2860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97A63-F077-C9A6-CBAA-6015FB978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555" y="5364767"/>
            <a:ext cx="18985307" cy="61652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5ef12a0af6_0_15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5ef12a0af6_0_156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g35ef12a0af6_0_15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5ef12a0af6_0_15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0400" y="457200"/>
            <a:ext cx="9743798" cy="132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5ef12a0af6_0_156"/>
          <p:cNvSpPr/>
          <p:nvPr/>
        </p:nvSpPr>
        <p:spPr>
          <a:xfrm>
            <a:off x="13069934" y="4076700"/>
            <a:ext cx="71637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5ef12a0af6_0_156"/>
          <p:cNvSpPr/>
          <p:nvPr/>
        </p:nvSpPr>
        <p:spPr>
          <a:xfrm>
            <a:off x="11571284" y="7272225"/>
            <a:ext cx="72993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E0E0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Literatura: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00">
                <a:solidFill>
                  <a:srgbClr val="595959"/>
                </a:solidFill>
              </a:rPr>
              <a:t>Espie, C.A. (2011). An introduction to coping with insomnia and sleep problems. London: Robinson</a:t>
            </a: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5ef12a0af6_0_156"/>
          <p:cNvSpPr/>
          <p:nvPr/>
        </p:nvSpPr>
        <p:spPr>
          <a:xfrm>
            <a:off x="13069934" y="7505700"/>
            <a:ext cx="71637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35ef12a0af6_0_156"/>
          <p:cNvSpPr/>
          <p:nvPr/>
        </p:nvSpPr>
        <p:spPr>
          <a:xfrm>
            <a:off x="13069934" y="7505700"/>
            <a:ext cx="7366800" cy="1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9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70358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"/>
          <p:cNvSpPr/>
          <p:nvPr/>
        </p:nvSpPr>
        <p:spPr>
          <a:xfrm>
            <a:off x="2802827" y="977381"/>
            <a:ext cx="9023700" cy="4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8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Općenito o nesanici</a:t>
            </a:r>
            <a:endParaRPr sz="12800">
              <a:solidFill>
                <a:srgbClr val="272727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824450" y="5371677"/>
            <a:ext cx="8531700" cy="4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Poteškoće s usnivanjem, održavanjem sna ili buđenjem rano ujutro -&gt; 24 satni problem - ne samo noćni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Može biti akutna ili kronična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i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Posljedice</a:t>
            </a: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: umor, loša koncentracija, razdražljivost, smanjena funkcionalnost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2" name="Google Shape;32;p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8286" y="1905000"/>
            <a:ext cx="13314873" cy="1115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2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1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2"/>
          <p:cNvSpPr/>
          <p:nvPr/>
        </p:nvSpPr>
        <p:spPr>
          <a:xfrm>
            <a:off x="4318540" y="812800"/>
            <a:ext cx="1576267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2"/>
          <p:cNvSpPr/>
          <p:nvPr/>
        </p:nvSpPr>
        <p:spPr>
          <a:xfrm>
            <a:off x="3894990" y="1399250"/>
            <a:ext cx="15762600" cy="54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2"/>
          <p:cNvSpPr/>
          <p:nvPr/>
        </p:nvSpPr>
        <p:spPr>
          <a:xfrm>
            <a:off x="4919525" y="2530475"/>
            <a:ext cx="14204700" cy="51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1 od 10 odraslih osoba pati od nesanice (prevalencija se povećava u starijoj dobi)</a:t>
            </a:r>
            <a:endParaRPr sz="2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2"/>
          <p:cNvSpPr/>
          <p:nvPr/>
        </p:nvSpPr>
        <p:spPr>
          <a:xfrm>
            <a:off x="4183056" y="5194300"/>
            <a:ext cx="16033637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810" y="6299200"/>
            <a:ext cx="11435017" cy="74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35ef12a0af6_0_3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5ef12a0af6_0_34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g35ef12a0af6_0_3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35ef12a0af6_0_34"/>
          <p:cNvSpPr/>
          <p:nvPr/>
        </p:nvSpPr>
        <p:spPr>
          <a:xfrm>
            <a:off x="2946768" y="4152900"/>
            <a:ext cx="87387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5ef12a0af6_0_34"/>
          <p:cNvSpPr/>
          <p:nvPr/>
        </p:nvSpPr>
        <p:spPr>
          <a:xfrm>
            <a:off x="2946768" y="4152900"/>
            <a:ext cx="87387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5ef12a0af6_0_34"/>
          <p:cNvSpPr/>
          <p:nvPr/>
        </p:nvSpPr>
        <p:spPr>
          <a:xfrm>
            <a:off x="503330" y="4319000"/>
            <a:ext cx="154932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Problemi sa spavanjem često su povezani s emocionalnim teškoćama poput brige, tjeskobe i potištenosti.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Povezanost je dvosmjerna:</a:t>
            </a:r>
            <a:endParaRPr sz="1800">
              <a:solidFill>
                <a:srgbClr val="595959"/>
              </a:solidFill>
            </a:endParaRPr>
          </a:p>
          <a:p>
            <a:pPr marL="685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•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Loš san – više emocionalne uznemirenosti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85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•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Više stresa – lošiji san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Dugotrajna nesanica povećava rizik za razvoj depresije.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Pomoći klijentu u prihvaćanju nesanice kako bi se ovaj ciklus pokušao prekinuti. 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0" algn="l" rtl="0">
              <a:spcBef>
                <a:spcPts val="400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80;g35ef12a0af6_0_34"/>
          <p:cNvSpPr/>
          <p:nvPr/>
        </p:nvSpPr>
        <p:spPr>
          <a:xfrm>
            <a:off x="865837" y="355550"/>
            <a:ext cx="129006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Povezanost nesanice i raspoloženja - održavanje teškoća sa spavanjem</a:t>
            </a:r>
            <a:endParaRPr sz="8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g35ef12a0af6_0_3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64881" y="1244050"/>
            <a:ext cx="5106038" cy="107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35ef12a0af6_0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574" y="9747050"/>
            <a:ext cx="7315049" cy="36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35ef12a0af6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2343" y="8704454"/>
            <a:ext cx="8674187" cy="538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FD6E1D-3F73-B57F-D294-F7F12909FC10}"/>
              </a:ext>
            </a:extLst>
          </p:cNvPr>
          <p:cNvSpPr txBox="1"/>
          <p:nvPr/>
        </p:nvSpPr>
        <p:spPr>
          <a:xfrm>
            <a:off x="1714500" y="11201044"/>
            <a:ext cx="17222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R" sz="1800" dirty="0"/>
              <a:t>LOŠE</a:t>
            </a:r>
            <a:r>
              <a:rPr lang="en-HR" dirty="0"/>
              <a:t> </a:t>
            </a:r>
            <a:r>
              <a:rPr lang="en-HR" sz="1800" dirty="0"/>
              <a:t>SPAVANJE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411AC-A90E-2EC2-555B-7BF9C2C872D4}"/>
              </a:ext>
            </a:extLst>
          </p:cNvPr>
          <p:cNvSpPr txBox="1"/>
          <p:nvPr/>
        </p:nvSpPr>
        <p:spPr>
          <a:xfrm>
            <a:off x="4589667" y="11254026"/>
            <a:ext cx="201285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R" sz="1800" dirty="0"/>
              <a:t>LOŠE</a:t>
            </a:r>
            <a:r>
              <a:rPr lang="en-HR" dirty="0"/>
              <a:t> </a:t>
            </a:r>
            <a:r>
              <a:rPr lang="en-HR" sz="1600" dirty="0"/>
              <a:t>RASPOLOŽENJE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EBFF8-DDE8-1576-B6EB-409BA1E5EE31}"/>
              </a:ext>
            </a:extLst>
          </p:cNvPr>
          <p:cNvSpPr txBox="1"/>
          <p:nvPr/>
        </p:nvSpPr>
        <p:spPr>
          <a:xfrm>
            <a:off x="8707951" y="11030945"/>
            <a:ext cx="17476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R" sz="1800" dirty="0"/>
              <a:t>BRIGA OKO</a:t>
            </a:r>
          </a:p>
          <a:p>
            <a:endParaRPr lang="en-HR" sz="1800" dirty="0"/>
          </a:p>
          <a:p>
            <a:r>
              <a:rPr lang="en-HR" sz="1800" dirty="0"/>
              <a:t> </a:t>
            </a:r>
            <a:r>
              <a:rPr lang="en-HR" dirty="0"/>
              <a:t> </a:t>
            </a:r>
            <a:r>
              <a:rPr lang="en-HR" sz="1800" dirty="0"/>
              <a:t>SPAVANJA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4739F-A5DF-F1D7-EF24-7FA42CFDCEC7}"/>
              </a:ext>
            </a:extLst>
          </p:cNvPr>
          <p:cNvSpPr txBox="1"/>
          <p:nvPr/>
        </p:nvSpPr>
        <p:spPr>
          <a:xfrm>
            <a:off x="10759137" y="10112051"/>
            <a:ext cx="17035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R" sz="1800" dirty="0"/>
              <a:t>BRIGA OKO POSLJEDICA LOŠEG </a:t>
            </a:r>
            <a:r>
              <a:rPr lang="en-HR" dirty="0"/>
              <a:t> </a:t>
            </a:r>
            <a:r>
              <a:rPr lang="en-HR" sz="1800" dirty="0"/>
              <a:t>SPAVANJA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01962-36F7-5561-507A-07136A705B40}"/>
              </a:ext>
            </a:extLst>
          </p:cNvPr>
          <p:cNvSpPr txBox="1"/>
          <p:nvPr/>
        </p:nvSpPr>
        <p:spPr>
          <a:xfrm>
            <a:off x="12808619" y="10943690"/>
            <a:ext cx="182877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R" sz="1800" dirty="0"/>
              <a:t>POKUŠAJI RJEŠAVANJA PROBLEMA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0D358-7222-7504-9A90-64855C2E9C31}"/>
              </a:ext>
            </a:extLst>
          </p:cNvPr>
          <p:cNvSpPr txBox="1"/>
          <p:nvPr/>
        </p:nvSpPr>
        <p:spPr>
          <a:xfrm>
            <a:off x="10740415" y="11715884"/>
            <a:ext cx="17222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R" sz="1800" dirty="0"/>
              <a:t>PROBLEMI SA SPAVANJEM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8819800" y="1027575"/>
            <a:ext cx="149838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b="0" i="0" u="none" strike="noStrike" cap="none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</a:t>
            </a:r>
            <a:r>
              <a:rPr lang="en-US" sz="128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retmani nesanice </a:t>
            </a:r>
            <a:endParaRPr sz="1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7874984" y="45212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874984" y="4597400"/>
            <a:ext cx="5931641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671759" y="4597400"/>
            <a:ext cx="6134867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E0E0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Farmakoterapija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09851" y="45212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14009851" y="45212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3FAA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14460757" y="4813300"/>
            <a:ext cx="723990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3FAAA5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6397749" y="45212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97749" y="45212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13806524" y="7397688"/>
            <a:ext cx="1625700" cy="16257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3FAA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14200274" y="7835950"/>
            <a:ext cx="8382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3FAAA5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8226778" y="4597400"/>
            <a:ext cx="5931641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9590100" y="7587220"/>
            <a:ext cx="52068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E0E0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Psihoterapija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6137099" y="4461800"/>
            <a:ext cx="73863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50">
                <a:solidFill>
                  <a:schemeClr val="dk1"/>
                </a:solidFill>
              </a:rPr>
              <a:t>Tablete za spavanje (benzodiazepini) – kratkoročna pomoć, ali nisu rješenje za dugotrajnu nesanicu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7508859" y="11320000"/>
            <a:ext cx="61350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E0E0E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Dodatne metode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5838776" y="11506200"/>
            <a:ext cx="6067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3806625" y="11027800"/>
            <a:ext cx="1625700" cy="14733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3FAA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14403600" y="11319938"/>
            <a:ext cx="8382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3FAAA5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6397749" y="75057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97749" y="75057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18226778" y="7581900"/>
            <a:ext cx="5931641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18226778" y="7581900"/>
            <a:ext cx="6134867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8226778" y="8521700"/>
            <a:ext cx="6067125" cy="66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7739509" y="10566400"/>
            <a:ext cx="77607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7874984" y="10566400"/>
            <a:ext cx="5931641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7671759" y="10566400"/>
            <a:ext cx="6134867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7739501" y="11506200"/>
            <a:ext cx="6067125" cy="66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43847" y="10998200"/>
            <a:ext cx="1041528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16397749" y="104902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97749" y="104902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18226778" y="10566400"/>
            <a:ext cx="5931641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8226778" y="10566400"/>
            <a:ext cx="6134867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8226778" y="11506200"/>
            <a:ext cx="6067125" cy="66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700" y="4337225"/>
            <a:ext cx="8556100" cy="71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15838778" y="10782300"/>
            <a:ext cx="6067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50">
                <a:solidFill>
                  <a:schemeClr val="dk1"/>
                </a:solidFill>
              </a:rPr>
              <a:t>Prirodni pripravci (čajevi, biljni lijekovi) – bez dokaza o učinkovitosti, često već isprobani bez uspjeha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5635649" y="7475988"/>
            <a:ext cx="7964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250">
                <a:solidFill>
                  <a:schemeClr val="dk1"/>
                </a:solidFill>
              </a:rPr>
              <a:t>CBT– terapija izbora - učinkovit pristup s dugotrajnim rezultatima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i="1">
                <a:solidFill>
                  <a:schemeClr val="dk1"/>
                </a:solidFill>
              </a:rPr>
              <a:t>više od 100 kliničkih ispitivanja KBT-a u liječenju nesanice, a pokazalo se da 70 posto ljudi postiže trajnu dobrobit</a:t>
            </a:r>
            <a:endParaRPr sz="23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-2" y="9084600"/>
            <a:ext cx="161955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Nošenje s nesanicom - BK tehnike</a:t>
            </a:r>
            <a:endParaRPr sz="8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1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724" y="1574800"/>
            <a:ext cx="22418302" cy="105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/>
          <p:nvPr/>
        </p:nvSpPr>
        <p:spPr>
          <a:xfrm>
            <a:off x="1270159" y="1574800"/>
            <a:ext cx="22138867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1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0159" y="1574800"/>
            <a:ext cx="5639505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61700" y="3666083"/>
            <a:ext cx="1456422" cy="145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9946" y="1574800"/>
            <a:ext cx="5639505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6797" y="35814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80022" y="3784600"/>
            <a:ext cx="1192256" cy="119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69734" y="1574800"/>
            <a:ext cx="5639505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6584" y="35814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378172" y="3586163"/>
            <a:ext cx="1519452" cy="151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776372" y="35814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/>
          <p:nvPr/>
        </p:nvSpPr>
        <p:spPr>
          <a:xfrm>
            <a:off x="990724" y="3835400"/>
            <a:ext cx="174267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990724" y="3835400"/>
            <a:ext cx="1117740" cy="1117600"/>
          </a:xfrm>
          <a:prstGeom prst="roundRect">
            <a:avLst>
              <a:gd name="adj" fmla="val 378818"/>
            </a:avLst>
          </a:prstGeom>
          <a:solidFill>
            <a:srgbClr val="3FAA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6427003" y="3835400"/>
            <a:ext cx="1117740" cy="1117600"/>
          </a:xfrm>
          <a:prstGeom prst="roundRect">
            <a:avLst>
              <a:gd name="adj" fmla="val 378818"/>
            </a:avLst>
          </a:prstGeom>
          <a:solidFill>
            <a:srgbClr val="3FAA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>
            <a:off x="11863283" y="3835400"/>
            <a:ext cx="1117740" cy="1117600"/>
          </a:xfrm>
          <a:prstGeom prst="roundRect">
            <a:avLst>
              <a:gd name="adj" fmla="val 378818"/>
            </a:avLst>
          </a:prstGeom>
          <a:solidFill>
            <a:srgbClr val="3FAA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>
            <a:off x="1270159" y="7747000"/>
            <a:ext cx="4737692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1270159" y="77470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1270159" y="77470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7267472" y="8572438"/>
            <a:ext cx="48732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Ukloniti uvjete koji održavaju nesanicu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1270159" y="100457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>
            <a:off x="1270159" y="100457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6769946" y="77470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>
            <a:off x="6769946" y="77470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1653321" y="8437025"/>
            <a:ext cx="48732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(Ponovno) Naučiti vještinu usnivanja i spavanja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7029271" y="8437075"/>
            <a:ext cx="4737600" cy="1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6693734" y="8437025"/>
            <a:ext cx="48900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12269734" y="7747000"/>
            <a:ext cx="4737692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2269734" y="77470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12269734" y="77470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12269734" y="8572500"/>
            <a:ext cx="4873176" cy="120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Fokus na promjenu navika i uvjerenja</a:t>
            </a: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12269734" y="100457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>
            <a:off x="12269734" y="100457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>
            <a:off x="17769521" y="7747000"/>
            <a:ext cx="4737692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>
            <a:off x="17769521" y="77470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17769521" y="77470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17769521" y="100457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7769521" y="10045700"/>
            <a:ext cx="4737692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4818125" y="147950"/>
            <a:ext cx="182808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Ciljevi KB tretmana nesanice</a:t>
            </a:r>
            <a:endParaRPr sz="8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775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1916920" y="527775"/>
            <a:ext cx="146025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Postavljanje ciljeva</a:t>
            </a:r>
            <a:endParaRPr sz="8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1297920" y="2977799"/>
            <a:ext cx="8861400" cy="625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</a:t>
            </a:r>
            <a:r>
              <a:rPr lang="en-US" sz="45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Osobni</a:t>
            </a:r>
            <a:r>
              <a:rPr lang="en-US" sz="45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45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cilj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povezati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cilj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s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problemom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koji je </a:t>
            </a:r>
            <a:r>
              <a:rPr lang="en-US" sz="3200" dirty="0" err="1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detektiran</a:t>
            </a:r>
            <a:r>
              <a:rPr lang="en-US" sz="3200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cilj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će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biti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suprotnost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tome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Primjer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cilja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b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"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Želim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spavati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bez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čestih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buđenja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imati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više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energije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danju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bolje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funkcionirati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u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odnosima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."</a:t>
            </a:r>
            <a:endParaRPr sz="3200" i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/>
            </a:r>
            <a:b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*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Mjerenje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cilja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-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kroz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vođenje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Dnevnika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spavanja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checklista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12603877" y="957950"/>
            <a:ext cx="10299600" cy="5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</a:t>
            </a:r>
            <a:r>
              <a:rPr lang="en-US" sz="45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Generalni</a:t>
            </a:r>
            <a:r>
              <a:rPr lang="en-US" sz="4500" dirty="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4500" dirty="0" err="1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cilj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‘’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Povećati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efikasnost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i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spavanja</a:t>
            </a:r>
            <a:r>
              <a:rPr lang="en-US" sz="3200" i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do 90%’’</a:t>
            </a:r>
            <a:endParaRPr sz="3200" i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Učinkovitost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sna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= (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vrijeme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spavanja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/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vrijeme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u </a:t>
            </a:r>
            <a:r>
              <a:rPr lang="en-US" sz="3200" b="1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krevetu</a:t>
            </a:r>
            <a:r>
              <a:rPr lang="en-US" sz="3200" b="1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) × 100</a:t>
            </a:r>
            <a:endParaRPr sz="11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Dobar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spavač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: 90%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ili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više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/>
            </a:r>
            <a:b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npr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. 8h u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krevetu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, 7h 12min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= 90%)</a:t>
            </a:r>
            <a:b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Osobe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s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nesanicom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često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imaju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nižu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učinkovitost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npr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. 70%)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Klijent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treba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izračunati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vlastitu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efikasnost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94" name="Google Shape;19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750" y="9987824"/>
            <a:ext cx="13973175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476CD-5FFE-BA11-BE96-D601EB40FBEC}"/>
              </a:ext>
            </a:extLst>
          </p:cNvPr>
          <p:cNvSpPr txBox="1"/>
          <p:nvPr/>
        </p:nvSpPr>
        <p:spPr>
          <a:xfrm>
            <a:off x="6234513" y="10284767"/>
            <a:ext cx="119180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dirty="0"/>
              <a:t>Ukupno vrijeme koje klijent procjenjuje da spava / vrijeme provedeno u krevetu x 100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35ef12a0af6_0_5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5ef12a0af6_0_58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g35ef12a0af6_0_5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5ef12a0af6_0_58"/>
          <p:cNvSpPr/>
          <p:nvPr/>
        </p:nvSpPr>
        <p:spPr>
          <a:xfrm>
            <a:off x="1916920" y="527775"/>
            <a:ext cx="146025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Higijena spavanja</a:t>
            </a:r>
            <a:endParaRPr sz="8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5ef12a0af6_0_58"/>
          <p:cNvSpPr/>
          <p:nvPr/>
        </p:nvSpPr>
        <p:spPr>
          <a:xfrm>
            <a:off x="1200170" y="2977800"/>
            <a:ext cx="8861400" cy="5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Higijena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spavanja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podrazumijeva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niz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navika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koje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potiču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bolji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san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.  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DM Sans"/>
              <a:buChar char="-"/>
            </a:pP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Preporuke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za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higijenu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sna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samostalno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najčešće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nisu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efikasne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ali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u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kombinaciji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s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drugim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metodama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može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značajno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00" dirty="0" err="1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pomoći</a:t>
            </a:r>
            <a:r>
              <a:rPr lang="en-US" sz="3200" dirty="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200" dirty="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g35ef12a0af6_0_58"/>
          <p:cNvSpPr/>
          <p:nvPr/>
        </p:nvSpPr>
        <p:spPr>
          <a:xfrm>
            <a:off x="12603877" y="957950"/>
            <a:ext cx="10299600" cy="5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5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Stil života</a:t>
            </a:r>
            <a:endParaRPr sz="4500">
              <a:solidFill>
                <a:srgbClr val="272727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91440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727"/>
              </a:buClr>
              <a:buSzPts val="4500"/>
              <a:buFont typeface="DM Serif Display"/>
              <a:buChar char="-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Izbjegavanje kofeina, alkohola i obilnog obroka prije spavanja, izbjegavanje večernjeg vježbanja smanjiti pušenje.</a:t>
            </a:r>
            <a:r>
              <a:rPr lang="en-US" sz="1100">
                <a:solidFill>
                  <a:schemeClr val="dk1"/>
                </a:solidFill>
              </a:rPr>
              <a:t/>
            </a:r>
            <a:br>
              <a:rPr lang="en-US" sz="1100">
                <a:solidFill>
                  <a:schemeClr val="dk1"/>
                </a:solidFill>
              </a:rPr>
            </a:br>
            <a:endParaRPr sz="4500">
              <a:solidFill>
                <a:srgbClr val="272727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4500">
                <a:solidFill>
                  <a:srgbClr val="2727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Karakteristike spavaće sobe</a:t>
            </a:r>
            <a:endParaRPr sz="4500">
              <a:solidFill>
                <a:srgbClr val="272727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3200">
                <a:solidFill>
                  <a:srgbClr val="0E0E0E"/>
                </a:solidFill>
                <a:latin typeface="DM Sans"/>
                <a:ea typeface="DM Sans"/>
                <a:cs typeface="DM Sans"/>
                <a:sym typeface="DM Sans"/>
              </a:rPr>
              <a:t>Tamna, tiha, prohladna prostorija (oko 18°C), udoban krevet i jastuci. Ne koristiti ekran neposredno prije sna.</a:t>
            </a:r>
            <a:endParaRPr sz="3200" i="1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 i="1">
              <a:solidFill>
                <a:srgbClr val="0E0E0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206" name="Google Shape;206;g35ef12a0af6_0_5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42075" y="7903912"/>
            <a:ext cx="8861400" cy="581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5ef12a0af6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075" y="7470975"/>
            <a:ext cx="7716881" cy="58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803</Words>
  <Application>Microsoft Office PowerPoint</Application>
  <PresentationFormat>Custom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DM Serif Display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PptxGenJS</dc:creator>
  <cp:lastModifiedBy>hubikotvr@outlook.com</cp:lastModifiedBy>
  <cp:revision>5</cp:revision>
  <dcterms:created xsi:type="dcterms:W3CDTF">2023-05-30T03:50:45Z</dcterms:created>
  <dcterms:modified xsi:type="dcterms:W3CDTF">2025-06-11T12:56:20Z</dcterms:modified>
</cp:coreProperties>
</file>