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83" r:id="rId12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rednji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184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71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1031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414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2714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5/30/2025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0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5/30/2025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505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5/30/2025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361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5/30/2025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680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5/30/2025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578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5/30/2025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856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9171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76" r:id="rId6"/>
    <p:sldLayoutId id="2147483672" r:id="rId7"/>
    <p:sldLayoutId id="2147483673" r:id="rId8"/>
    <p:sldLayoutId id="2147483674" r:id="rId9"/>
    <p:sldLayoutId id="2147483675" r:id="rId10"/>
    <p:sldLayoutId id="2147483677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98624598-29FC-A2AE-D6B9-6A5D91B037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64958" y="1032764"/>
            <a:ext cx="4581242" cy="3224045"/>
          </a:xfrm>
        </p:spPr>
        <p:txBody>
          <a:bodyPr anchor="b">
            <a:normAutofit/>
          </a:bodyPr>
          <a:lstStyle/>
          <a:p>
            <a:r>
              <a:rPr lang="hr-HR" sz="4800" dirty="0"/>
              <a:t>EVALUACIJA AUTOMATSKIH MISLI 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F01E5C4-F085-71A1-8F04-36483AAA93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35756" y="5046281"/>
            <a:ext cx="4308672" cy="1172408"/>
          </a:xfrm>
        </p:spPr>
        <p:txBody>
          <a:bodyPr anchor="t">
            <a:normAutofit/>
          </a:bodyPr>
          <a:lstStyle/>
          <a:p>
            <a:r>
              <a:rPr lang="hr-HR" dirty="0"/>
              <a:t>Jakov </a:t>
            </a:r>
            <a:r>
              <a:rPr lang="hr-HR" dirty="0" err="1"/>
              <a:t>čičko</a:t>
            </a:r>
            <a:r>
              <a:rPr lang="hr-HR" dirty="0"/>
              <a:t>, mag. </a:t>
            </a:r>
            <a:r>
              <a:rPr lang="hr-HR" dirty="0" err="1"/>
              <a:t>psych</a:t>
            </a:r>
            <a:r>
              <a:rPr lang="hr-HR" dirty="0"/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D38D918-620A-85B2-CB1C-1C407E3C2C9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1469" r="27997"/>
          <a:stretch>
            <a:fillRect/>
          </a:stretch>
        </p:blipFill>
        <p:spPr>
          <a:xfrm>
            <a:off x="20" y="10"/>
            <a:ext cx="6931132" cy="685799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CA391F1-4B2C-521B-F6A5-52C74B3034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675848" y="4711579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52646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12C2D58-1D22-304B-3577-FEC31DA25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Što ako su automatske misli točne?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462C117-4765-C3EC-B24B-298AFB83FB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Usredotočiti se na rješavanje problema</a:t>
            </a:r>
          </a:p>
          <a:p>
            <a:pPr lvl="1"/>
            <a:r>
              <a:rPr lang="hr-HR" dirty="0"/>
              <a:t>Može li se problemska situacija vezana za automatsku misao riješiti</a:t>
            </a:r>
          </a:p>
          <a:p>
            <a:pPr marL="265176" lvl="1" indent="0">
              <a:buNone/>
            </a:pPr>
            <a:endParaRPr lang="hr-HR" dirty="0"/>
          </a:p>
          <a:p>
            <a:r>
              <a:rPr lang="hr-HR" dirty="0"/>
              <a:t>Istražiti nevaljane zaključke</a:t>
            </a:r>
          </a:p>
          <a:p>
            <a:pPr lvl="1"/>
            <a:r>
              <a:rPr lang="hr-HR" dirty="0"/>
              <a:t>Premda automatska misao može biti točna, značenje misli koje mu klijent pripisuje može biti nevaljano</a:t>
            </a:r>
          </a:p>
          <a:p>
            <a:pPr marL="265176" lvl="1" indent="0">
              <a:buNone/>
            </a:pPr>
            <a:endParaRPr lang="hr-HR" dirty="0"/>
          </a:p>
          <a:p>
            <a:r>
              <a:rPr lang="hr-HR" dirty="0"/>
              <a:t>Raditi na prihvaćanju i djelovanju usklađenom s vrijednostima</a:t>
            </a:r>
          </a:p>
          <a:p>
            <a:pPr lvl="1"/>
            <a:r>
              <a:rPr lang="hr-HR" dirty="0"/>
              <a:t>Neki problemi mogu biti zaista nerješivi, stoga se s klijentom radi na prihvaćanju takvog ishoda </a:t>
            </a:r>
          </a:p>
        </p:txBody>
      </p:sp>
    </p:spTree>
    <p:extLst>
      <p:ext uri="{BB962C8B-B14F-4D97-AF65-F5344CB8AC3E}">
        <p14:creationId xmlns:p14="http://schemas.microsoft.com/office/powerpoint/2010/main" val="9296278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E42EA0F-3D37-1E94-FA91-DC4E7CAC9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Literatura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3C0ED9D-4F12-5CFA-3C23-E868788D26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Beck, J. S. (2021). </a:t>
            </a:r>
            <a:r>
              <a:rPr lang="hr-HR" i="1" dirty="0" err="1"/>
              <a:t>Cognitive</a:t>
            </a:r>
            <a:r>
              <a:rPr lang="hr-HR" i="1" dirty="0"/>
              <a:t> </a:t>
            </a:r>
            <a:r>
              <a:rPr lang="hr-HR" i="1" dirty="0" err="1"/>
              <a:t>Behavior</a:t>
            </a:r>
            <a:r>
              <a:rPr lang="hr-HR" i="1" dirty="0"/>
              <a:t> </a:t>
            </a:r>
            <a:r>
              <a:rPr lang="hr-HR" i="1" dirty="0" err="1"/>
              <a:t>Therapy</a:t>
            </a:r>
            <a:r>
              <a:rPr lang="hr-HR" i="1" dirty="0"/>
              <a:t>: </a:t>
            </a:r>
            <a:r>
              <a:rPr lang="hr-HR" i="1" dirty="0" err="1"/>
              <a:t>Basics</a:t>
            </a:r>
            <a:r>
              <a:rPr lang="hr-HR" i="1" dirty="0"/>
              <a:t> </a:t>
            </a:r>
            <a:r>
              <a:rPr lang="hr-HR" i="1" dirty="0" err="1"/>
              <a:t>and</a:t>
            </a:r>
            <a:r>
              <a:rPr lang="hr-HR" i="1" dirty="0"/>
              <a:t> </a:t>
            </a:r>
            <a:r>
              <a:rPr lang="hr-HR" i="1" dirty="0" err="1"/>
              <a:t>Beyond</a:t>
            </a:r>
            <a:r>
              <a:rPr lang="hr-HR" i="1" dirty="0"/>
              <a:t> </a:t>
            </a:r>
            <a:r>
              <a:rPr lang="hr-HR" dirty="0"/>
              <a:t>(3. </a:t>
            </a:r>
            <a:r>
              <a:rPr lang="hr-HR" dirty="0" err="1"/>
              <a:t>izd</a:t>
            </a:r>
            <a:r>
              <a:rPr lang="hr-HR" dirty="0"/>
              <a:t>.). New York: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Guilford</a:t>
            </a:r>
            <a:r>
              <a:rPr lang="hr-HR" dirty="0"/>
              <a:t> Press. </a:t>
            </a:r>
          </a:p>
        </p:txBody>
      </p:sp>
    </p:spTree>
    <p:extLst>
      <p:ext uri="{BB962C8B-B14F-4D97-AF65-F5344CB8AC3E}">
        <p14:creationId xmlns:p14="http://schemas.microsoft.com/office/powerpoint/2010/main" val="2600017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6ACC1FA-7101-6807-68FB-D38E3904E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UVOD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BD826F4-0D69-6AB3-247F-857D99DB5B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Koje automatske misli valja odabrati u tretmanu te kako ih odabrati?</a:t>
            </a:r>
          </a:p>
          <a:p>
            <a:r>
              <a:rPr lang="hr-HR" dirty="0"/>
              <a:t>Kako evaluirati odabrane automatske misli?</a:t>
            </a:r>
          </a:p>
          <a:p>
            <a:r>
              <a:rPr lang="hr-HR" dirty="0"/>
              <a:t>Kako procijeniti ishode evaluacije? </a:t>
            </a:r>
          </a:p>
          <a:p>
            <a:r>
              <a:rPr lang="hr-HR" dirty="0"/>
              <a:t>Što činiti kad se evaluacija doima neučinkovitom? </a:t>
            </a:r>
          </a:p>
          <a:p>
            <a:r>
              <a:rPr lang="hr-HR" dirty="0"/>
              <a:t>Što ako su automatske misli točne?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075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21D25FC-0D32-B96A-FC6D-CA24E1458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Vrste automatskih misli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55B9684-179F-4BB2-E115-D9D002E48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/>
              <a:t>Netočne i uznemirujuće </a:t>
            </a:r>
            <a:r>
              <a:rPr lang="hr-HR" dirty="0"/>
              <a:t>– najčešće verbalno evaluirane i predmet bihevioralnog eksperimenta</a:t>
            </a:r>
          </a:p>
          <a:p>
            <a:r>
              <a:rPr lang="hr-HR" b="1" dirty="0"/>
              <a:t>Točne ali nekorisne </a:t>
            </a:r>
            <a:r>
              <a:rPr lang="hr-HR" dirty="0"/>
              <a:t>– usmjerenje na rješavanje problema, mijenjanje fokusa i prihvaćanje</a:t>
            </a:r>
          </a:p>
          <a:p>
            <a:r>
              <a:rPr lang="hr-HR" b="1" dirty="0"/>
              <a:t>Misli iz disfunkcionalnih procesa </a:t>
            </a:r>
            <a:r>
              <a:rPr lang="hr-HR" dirty="0"/>
              <a:t>(npr. ruminacija, opsesija) – </a:t>
            </a:r>
            <a:r>
              <a:rPr lang="hr-HR" dirty="0" err="1"/>
              <a:t>evaluiranje</a:t>
            </a:r>
            <a:r>
              <a:rPr lang="hr-HR" dirty="0"/>
              <a:t> vjerovanja, korištenje usredotočene svjesnosti, posvećenog djelovanja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61976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22B43D6-CDEA-6636-4DA2-CA113AE74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Odabir automatskih misli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65D55D2-6C23-E817-A41A-FB76E13DDE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Jesu li značajno uznemirujuće ili ponavljajuće? </a:t>
            </a:r>
          </a:p>
          <a:p>
            <a:r>
              <a:rPr lang="hr-HR" dirty="0"/>
              <a:t>Ometaju li ostvarenje cilja? </a:t>
            </a:r>
          </a:p>
          <a:p>
            <a:r>
              <a:rPr lang="hr-HR" dirty="0"/>
              <a:t>Vremenska </a:t>
            </a:r>
            <a:r>
              <a:rPr lang="hr-HR" dirty="0" err="1"/>
              <a:t>kontekstualizacija</a:t>
            </a:r>
            <a:r>
              <a:rPr lang="hr-HR" dirty="0"/>
              <a:t> (spontane, u prošlom tjednu, u budućnosti)</a:t>
            </a:r>
          </a:p>
          <a:p>
            <a:pPr lvl="1"/>
            <a:r>
              <a:rPr lang="hr-HR" dirty="0"/>
              <a:t>U kojoj situaciji, koliko ste vjerovali u misao, koliko je bila intenzivna, što ste učinili?</a:t>
            </a:r>
          </a:p>
          <a:p>
            <a:pPr lvl="1"/>
            <a:r>
              <a:rPr lang="hr-HR" dirty="0"/>
              <a:t>Koliko je vjerojatno da će se misao pojaviti u budućnosti i hoće li biti uznemirujuća?</a:t>
            </a:r>
          </a:p>
          <a:p>
            <a:r>
              <a:rPr lang="hr-HR" dirty="0"/>
              <a:t>Suradnička odluka s klijentom</a:t>
            </a:r>
          </a:p>
        </p:txBody>
      </p:sp>
    </p:spTree>
    <p:extLst>
      <p:ext uri="{BB962C8B-B14F-4D97-AF65-F5344CB8AC3E}">
        <p14:creationId xmlns:p14="http://schemas.microsoft.com/office/powerpoint/2010/main" val="1792176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B8B6D0C-5A0E-366F-9577-E48039EAE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Sokratovski</a:t>
            </a:r>
            <a:r>
              <a:rPr lang="hr-HR" dirty="0"/>
              <a:t> dijalog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0C6A599-0E58-A07A-B8CF-3F482DAC5F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Izbjegavanje direktnog suočavanja klijenta s odabranim automatskim mislima</a:t>
            </a:r>
          </a:p>
          <a:p>
            <a:r>
              <a:rPr lang="hr-HR" dirty="0"/>
              <a:t>Nježnije navođenje klijenta na samostalnu evaluaciju misli pitanjima poput: </a:t>
            </a:r>
          </a:p>
          <a:p>
            <a:pPr lvl="1"/>
            <a:r>
              <a:rPr lang="hr-HR" dirty="0"/>
              <a:t>Koji su dokazi o istinitosti ove misli, a koji o neistinitosti?</a:t>
            </a:r>
          </a:p>
          <a:p>
            <a:pPr lvl="1"/>
            <a:r>
              <a:rPr lang="hr-HR" dirty="0"/>
              <a:t>Postoji li alternativno objašnjenje? </a:t>
            </a:r>
          </a:p>
          <a:p>
            <a:pPr lvl="1"/>
            <a:r>
              <a:rPr lang="hr-HR" dirty="0"/>
              <a:t>Što je najgore što se može dogoditi ako je misao istinita, i kako bi se nosili s tim? </a:t>
            </a:r>
          </a:p>
          <a:p>
            <a:pPr lvl="1"/>
            <a:r>
              <a:rPr lang="hr-HR" dirty="0"/>
              <a:t>Što je najbolji i najvjerojatniji ishod?</a:t>
            </a:r>
          </a:p>
          <a:p>
            <a:pPr lvl="1"/>
            <a:r>
              <a:rPr lang="hr-HR" dirty="0"/>
              <a:t>Što bi rekao prijatelju koji se nalazi u istoj situaciji?</a:t>
            </a:r>
          </a:p>
          <a:p>
            <a:r>
              <a:rPr lang="hr-HR" dirty="0"/>
              <a:t>Povezan s poželjnim terapijskim ishodima, moguće i preporučeno koristiti uz bihevioralni eksperiment</a:t>
            </a:r>
          </a:p>
        </p:txBody>
      </p:sp>
    </p:spTree>
    <p:extLst>
      <p:ext uri="{BB962C8B-B14F-4D97-AF65-F5344CB8AC3E}">
        <p14:creationId xmlns:p14="http://schemas.microsoft.com/office/powerpoint/2010/main" val="1381651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7DF7C89-6E67-D83E-E8E4-F6D7A5EB8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101171"/>
            <a:ext cx="10890929" cy="1097280"/>
          </a:xfrm>
        </p:spPr>
        <p:txBody>
          <a:bodyPr/>
          <a:lstStyle/>
          <a:p>
            <a:r>
              <a:rPr lang="hr-HR" dirty="0"/>
              <a:t>Poticanje procesa evaluacije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6533280-6234-E4A2-BA45-D7CCD6EAE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198451"/>
            <a:ext cx="10890928" cy="4124528"/>
          </a:xfrm>
        </p:spPr>
        <p:txBody>
          <a:bodyPr>
            <a:normAutofit lnSpcReduction="10000"/>
          </a:bodyPr>
          <a:lstStyle/>
          <a:p>
            <a:r>
              <a:rPr lang="hr-HR" b="1" dirty="0"/>
              <a:t>Ispitati validnost automatske misli </a:t>
            </a:r>
            <a:r>
              <a:rPr lang="hr-HR" dirty="0"/>
              <a:t>– pitanja o dokazima (</a:t>
            </a:r>
            <a:r>
              <a:rPr lang="hr-HR" i="1" dirty="0"/>
              <a:t>Koji dokaz ide u prilog tome?</a:t>
            </a:r>
            <a:r>
              <a:rPr lang="hr-HR" dirty="0"/>
              <a:t>)</a:t>
            </a:r>
          </a:p>
          <a:p>
            <a:r>
              <a:rPr lang="hr-HR" b="1" dirty="0"/>
              <a:t>Istražiti mogućnost drugih interpretacija i perspektivi </a:t>
            </a:r>
            <a:r>
              <a:rPr lang="hr-HR" dirty="0"/>
              <a:t>– pitanja o alternativnim objašnjenima (</a:t>
            </a:r>
            <a:r>
              <a:rPr lang="hr-HR" i="1" dirty="0"/>
              <a:t>Postoji li drugačiji način gledanja na to?</a:t>
            </a:r>
            <a:r>
              <a:rPr lang="hr-HR" dirty="0"/>
              <a:t>)</a:t>
            </a:r>
          </a:p>
          <a:p>
            <a:r>
              <a:rPr lang="hr-HR" b="1" dirty="0" err="1"/>
              <a:t>Dekatastrofizirati</a:t>
            </a:r>
            <a:r>
              <a:rPr lang="hr-HR" b="1" dirty="0"/>
              <a:t> problemsku situaciju </a:t>
            </a:r>
            <a:r>
              <a:rPr lang="hr-HR" dirty="0"/>
              <a:t>– </a:t>
            </a:r>
            <a:r>
              <a:rPr lang="hr-HR" dirty="0" err="1"/>
              <a:t>dekatastrofizirajuća</a:t>
            </a:r>
            <a:r>
              <a:rPr lang="hr-HR" dirty="0"/>
              <a:t> pitanja (</a:t>
            </a:r>
            <a:r>
              <a:rPr lang="hr-HR" i="1" dirty="0"/>
              <a:t>Što bi mogli učiniti ako bi se dogodilo najgore</a:t>
            </a:r>
            <a:r>
              <a:rPr lang="hr-HR" dirty="0"/>
              <a:t>? </a:t>
            </a:r>
            <a:r>
              <a:rPr lang="hr-HR" i="1" dirty="0"/>
              <a:t>Što je najbolje što se može dogoditi, a što najvjerojatnije?</a:t>
            </a:r>
            <a:r>
              <a:rPr lang="hr-HR" dirty="0"/>
              <a:t>)</a:t>
            </a:r>
          </a:p>
          <a:p>
            <a:r>
              <a:rPr lang="hr-HR" b="1" dirty="0"/>
              <a:t>Prepoznati utjecaj vjerovanja u automatsku misao </a:t>
            </a:r>
            <a:r>
              <a:rPr lang="hr-HR" dirty="0"/>
              <a:t>– pitanja o posljedicama (</a:t>
            </a:r>
            <a:r>
              <a:rPr lang="hr-HR" i="1" dirty="0"/>
              <a:t>Koja je posljedica te misli? Koja bi bila posljedica promjene te misli?</a:t>
            </a:r>
            <a:r>
              <a:rPr lang="hr-HR" dirty="0"/>
              <a:t>)</a:t>
            </a:r>
            <a:endParaRPr lang="hr-HR" b="1" dirty="0"/>
          </a:p>
          <a:p>
            <a:r>
              <a:rPr lang="hr-HR" dirty="0"/>
              <a:t>Udaljiti se od misli – </a:t>
            </a:r>
            <a:r>
              <a:rPr lang="hr-HR" dirty="0" err="1"/>
              <a:t>distancirajuća</a:t>
            </a:r>
            <a:r>
              <a:rPr lang="hr-HR" dirty="0"/>
              <a:t> pitanja (Što bi rekli nekome bliskom da ima iste takve misli?)</a:t>
            </a:r>
          </a:p>
          <a:p>
            <a:r>
              <a:rPr lang="hr-HR" dirty="0"/>
              <a:t>Poduzeti korake za rješenje problema – problem </a:t>
            </a:r>
            <a:r>
              <a:rPr lang="hr-HR" dirty="0" err="1"/>
              <a:t>solving</a:t>
            </a:r>
            <a:r>
              <a:rPr lang="hr-HR" dirty="0"/>
              <a:t> (Što bi bilo dobro sad učiniti?)</a:t>
            </a:r>
          </a:p>
        </p:txBody>
      </p:sp>
    </p:spTree>
    <p:extLst>
      <p:ext uri="{BB962C8B-B14F-4D97-AF65-F5344CB8AC3E}">
        <p14:creationId xmlns:p14="http://schemas.microsoft.com/office/powerpoint/2010/main" val="2170042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D391E59-DD42-75DA-ED00-CFA62B7D8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Poticanje procesa evaluacije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8D86F60-DB5B-C5F5-71D2-5DB501F589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Korištenje popisa pitanja za evaluaciju odabranih misli tijekom susreta, klijent samostalno</a:t>
            </a:r>
          </a:p>
          <a:p>
            <a:r>
              <a:rPr lang="hr-HR" dirty="0"/>
              <a:t>Poticanje </a:t>
            </a:r>
            <a:r>
              <a:rPr lang="hr-HR" dirty="0" err="1"/>
              <a:t>zabilježavanja</a:t>
            </a:r>
            <a:r>
              <a:rPr lang="hr-HR" dirty="0"/>
              <a:t> odgovora, promišljanja o automatskim mislima </a:t>
            </a:r>
          </a:p>
          <a:p>
            <a:pPr lvl="1"/>
            <a:r>
              <a:rPr lang="hr-HR" dirty="0"/>
              <a:t>Klijent shvaća da je evaluacija automatskih misli koristan alat za poboljšanje raspoloženja</a:t>
            </a:r>
          </a:p>
          <a:p>
            <a:pPr lvl="1"/>
            <a:r>
              <a:rPr lang="hr-HR" dirty="0"/>
              <a:t>Vjeruje da će moći koristiti pitanja učinkovito</a:t>
            </a:r>
          </a:p>
          <a:p>
            <a:pPr lvl="1"/>
            <a:r>
              <a:rPr lang="hr-HR" dirty="0"/>
              <a:t>Shvaća da se sva pitanja ne odnose na sve automatske misli</a:t>
            </a:r>
          </a:p>
          <a:p>
            <a:r>
              <a:rPr lang="hr-HR" dirty="0"/>
              <a:t>Potrebno je procijeniti je li evaluacija uspješna – koliko klijent vjeruje u odabranu automatsku misao, koliko je intenzivna prateća emocija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51617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38A8FAD-1BCF-26D3-21B6-2DD7B8973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Kad evaluacija automatskih misli nije uspješna?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2EAEC52-B88A-6BE0-D86B-3718AB6469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Postoje dublje automatske misli koje nismo identificirali</a:t>
            </a:r>
          </a:p>
          <a:p>
            <a:r>
              <a:rPr lang="hr-HR" dirty="0"/>
              <a:t>Evaluacija automatske misli je površna, neadekvatna ili nije vjerojatna</a:t>
            </a:r>
          </a:p>
          <a:p>
            <a:r>
              <a:rPr lang="hr-HR" dirty="0"/>
              <a:t>Klijent nije iznio dovoljno dokaza zbog kojih vjeruje da je automatska misao istinita</a:t>
            </a:r>
          </a:p>
          <a:p>
            <a:r>
              <a:rPr lang="hr-HR" dirty="0"/>
              <a:t>Automatska misao je temeljno vjerovanje</a:t>
            </a:r>
          </a:p>
          <a:p>
            <a:r>
              <a:rPr lang="hr-HR" dirty="0"/>
              <a:t>Klijent u adaptivan odgovor na automatsku misao vjeruje na intelektualnoj ali ne i emocionalnoj razini </a:t>
            </a:r>
          </a:p>
          <a:p>
            <a:r>
              <a:rPr lang="hr-HR" dirty="0"/>
              <a:t>Automatska misao je dio disfunkcionalnog misaonog obrasca</a:t>
            </a:r>
          </a:p>
        </p:txBody>
      </p:sp>
    </p:spTree>
    <p:extLst>
      <p:ext uri="{BB962C8B-B14F-4D97-AF65-F5344CB8AC3E}">
        <p14:creationId xmlns:p14="http://schemas.microsoft.com/office/powerpoint/2010/main" val="771721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5C5F9EE-656E-D556-5BD4-61303458F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Alternativne metode evaluacije automatskih misli	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6369DBE-41C7-95E3-B402-079E4D226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178996"/>
            <a:ext cx="10890928" cy="4020636"/>
          </a:xfrm>
        </p:spPr>
        <p:txBody>
          <a:bodyPr/>
          <a:lstStyle/>
          <a:p>
            <a:r>
              <a:rPr lang="hr-HR" dirty="0"/>
              <a:t>Variranje pitanja</a:t>
            </a:r>
          </a:p>
          <a:p>
            <a:r>
              <a:rPr lang="hr-HR" dirty="0"/>
              <a:t>Identificiranje kognitivnih distorzija – svijest o distorzijama može distancirati klijenta od automatske misli</a:t>
            </a:r>
          </a:p>
          <a:p>
            <a:r>
              <a:rPr lang="hr-HR" dirty="0"/>
              <a:t>Korištenje bihevioralnih eksperimenata – zajedno s klijentom, testiranje vjerovanja u pozadini automatske misli (forma „ako napravim-dogodit će se”)</a:t>
            </a:r>
          </a:p>
          <a:p>
            <a:r>
              <a:rPr lang="hr-HR" dirty="0"/>
              <a:t>Korištenje </a:t>
            </a:r>
            <a:r>
              <a:rPr lang="hr-HR" dirty="0" err="1"/>
              <a:t>samootkrivanja</a:t>
            </a:r>
            <a:r>
              <a:rPr lang="hr-HR" dirty="0"/>
              <a:t> – vlastiti primjer evaluacije i promjene automatske misli</a:t>
            </a:r>
          </a:p>
          <a:p>
            <a:r>
              <a:rPr lang="hr-HR" dirty="0"/>
              <a:t>Izrada korisnog odgovora s klijentom – kako bi voljeli odgovoriti na automatsku misao?</a:t>
            </a:r>
          </a:p>
        </p:txBody>
      </p:sp>
    </p:spTree>
    <p:extLst>
      <p:ext uri="{BB962C8B-B14F-4D97-AF65-F5344CB8AC3E}">
        <p14:creationId xmlns:p14="http://schemas.microsoft.com/office/powerpoint/2010/main" val="3998740637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557</TotalTime>
  <Words>679</Words>
  <Application>Microsoft Office PowerPoint</Application>
  <PresentationFormat>Široki zaslon</PresentationFormat>
  <Paragraphs>66</Paragraphs>
  <Slides>11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11</vt:i4>
      </vt:variant>
    </vt:vector>
  </HeadingPairs>
  <TitlesOfParts>
    <vt:vector size="14" baseType="lpstr">
      <vt:lpstr>Arial</vt:lpstr>
      <vt:lpstr>Grandview Display</vt:lpstr>
      <vt:lpstr>DashVTI</vt:lpstr>
      <vt:lpstr>EVALUACIJA AUTOMATSKIH MISLI </vt:lpstr>
      <vt:lpstr>UVOD</vt:lpstr>
      <vt:lpstr>Vrste automatskih misli</vt:lpstr>
      <vt:lpstr>Odabir automatskih misli</vt:lpstr>
      <vt:lpstr>Sokratovski dijalog</vt:lpstr>
      <vt:lpstr>Poticanje procesa evaluacije</vt:lpstr>
      <vt:lpstr>Poticanje procesa evaluacije</vt:lpstr>
      <vt:lpstr>Kad evaluacija automatskih misli nije uspješna?</vt:lpstr>
      <vt:lpstr>Alternativne metode evaluacije automatskih misli </vt:lpstr>
      <vt:lpstr>Što ako su automatske misli točne?</vt:lpstr>
      <vt:lpstr>Literatura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Jakov Čičko</dc:creator>
  <cp:lastModifiedBy>Jakov Čičko</cp:lastModifiedBy>
  <cp:revision>6</cp:revision>
  <dcterms:created xsi:type="dcterms:W3CDTF">2025-05-30T08:36:55Z</dcterms:created>
  <dcterms:modified xsi:type="dcterms:W3CDTF">2025-05-30T17:54:22Z</dcterms:modified>
</cp:coreProperties>
</file>