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68" r:id="rId4"/>
    <p:sldId id="266" r:id="rId5"/>
    <p:sldId id="269" r:id="rId6"/>
    <p:sldId id="267" r:id="rId7"/>
    <p:sldId id="275" r:id="rId8"/>
    <p:sldId id="258" r:id="rId9"/>
    <p:sldId id="259" r:id="rId10"/>
    <p:sldId id="260" r:id="rId11"/>
    <p:sldId id="261" r:id="rId12"/>
    <p:sldId id="273" r:id="rId13"/>
    <p:sldId id="272" r:id="rId14"/>
    <p:sldId id="262" r:id="rId15"/>
    <p:sldId id="263" r:id="rId16"/>
    <p:sldId id="276" r:id="rId17"/>
    <p:sldId id="264" r:id="rId18"/>
    <p:sldId id="265" r:id="rId19"/>
  </p:sldIdLst>
  <p:sldSz cx="12192000" cy="6858000"/>
  <p:notesSz cx="6735763" cy="98663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lang="en-US" smtClean="0"/>
              <a:t>7.6.2025.</a:t>
            </a:r>
            <a:endParaRPr lang="hr-HR"/>
          </a:p>
        </p:txBody>
      </p:sp>
      <p:sp>
        <p:nvSpPr>
          <p:cNvPr id="4" name="Rezervirano mjesto podnožja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78E4405-0702-4D8B-B5C0-D72A0D5CF412}" type="slidenum">
              <a:rPr lang="hr-HR" smtClean="0"/>
              <a:t>‹#›</a:t>
            </a:fld>
            <a:endParaRPr lang="hr-HR"/>
          </a:p>
        </p:txBody>
      </p:sp>
    </p:spTree>
    <p:extLst>
      <p:ext uri="{BB962C8B-B14F-4D97-AF65-F5344CB8AC3E}">
        <p14:creationId xmlns:p14="http://schemas.microsoft.com/office/powerpoint/2010/main" val="14557925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r>
              <a:rPr lang="en-US" smtClean="0"/>
              <a:t>7.6.2025.</a:t>
            </a:r>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27922AD-8036-4812-B502-98C6322B748E}" type="slidenum">
              <a:rPr lang="en-US" smtClean="0"/>
              <a:t>‹#›</a:t>
            </a:fld>
            <a:endParaRPr lang="en-US"/>
          </a:p>
        </p:txBody>
      </p:sp>
    </p:spTree>
    <p:extLst>
      <p:ext uri="{BB962C8B-B14F-4D97-AF65-F5344CB8AC3E}">
        <p14:creationId xmlns:p14="http://schemas.microsoft.com/office/powerpoint/2010/main" val="37651191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649348BB-8A79-478F-AEDD-5892F6735DA3}" type="datetimeFigureOut">
              <a:rPr lang="hr-HR" smtClean="0"/>
              <a:t>05.06.2025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108223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49348BB-8A79-478F-AEDD-5892F6735DA3}" type="datetimeFigureOut">
              <a:rPr lang="hr-HR" smtClean="0"/>
              <a:t>05.06.2025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240725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49348BB-8A79-478F-AEDD-5892F6735DA3}" type="datetimeFigureOut">
              <a:rPr lang="hr-HR" smtClean="0"/>
              <a:t>05.06.2025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16419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49348BB-8A79-478F-AEDD-5892F6735DA3}" type="datetimeFigureOut">
              <a:rPr lang="hr-HR" smtClean="0"/>
              <a:t>05.06.2025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35054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649348BB-8A79-478F-AEDD-5892F6735DA3}" type="datetimeFigureOut">
              <a:rPr lang="hr-HR" smtClean="0"/>
              <a:t>05.06.2025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151086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649348BB-8A79-478F-AEDD-5892F6735DA3}" type="datetimeFigureOut">
              <a:rPr lang="hr-HR" smtClean="0"/>
              <a:t>05.06.2025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187984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649348BB-8A79-478F-AEDD-5892F6735DA3}" type="datetimeFigureOut">
              <a:rPr lang="hr-HR" smtClean="0"/>
              <a:t>05.06.2025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210364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649348BB-8A79-478F-AEDD-5892F6735DA3}" type="datetimeFigureOut">
              <a:rPr lang="hr-HR" smtClean="0"/>
              <a:t>05.06.2025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164896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348BB-8A79-478F-AEDD-5892F6735DA3}" type="datetimeFigureOut">
              <a:rPr lang="hr-HR" smtClean="0"/>
              <a:t>05.06.2025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195293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49348BB-8A79-478F-AEDD-5892F6735DA3}" type="datetimeFigureOut">
              <a:rPr lang="hr-HR" smtClean="0"/>
              <a:t>05.06.2025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8439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49348BB-8A79-478F-AEDD-5892F6735DA3}" type="datetimeFigureOut">
              <a:rPr lang="hr-HR" smtClean="0"/>
              <a:t>05.06.2025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D42256C-ABD4-43CA-B22E-D99D432539D9}" type="slidenum">
              <a:rPr lang="hr-HR" smtClean="0"/>
              <a:t>‹#›</a:t>
            </a:fld>
            <a:endParaRPr lang="hr-HR"/>
          </a:p>
        </p:txBody>
      </p:sp>
    </p:spTree>
    <p:extLst>
      <p:ext uri="{BB962C8B-B14F-4D97-AF65-F5344CB8AC3E}">
        <p14:creationId xmlns:p14="http://schemas.microsoft.com/office/powerpoint/2010/main" val="62005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348BB-8A79-478F-AEDD-5892F6735DA3}" type="datetimeFigureOut">
              <a:rPr lang="hr-HR" smtClean="0"/>
              <a:t>05.06.2025</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2256C-ABD4-43CA-B22E-D99D432539D9}" type="slidenum">
              <a:rPr lang="hr-HR" smtClean="0"/>
              <a:t>‹#›</a:t>
            </a:fld>
            <a:endParaRPr lang="hr-HR"/>
          </a:p>
        </p:txBody>
      </p:sp>
    </p:spTree>
    <p:extLst>
      <p:ext uri="{BB962C8B-B14F-4D97-AF65-F5344CB8AC3E}">
        <p14:creationId xmlns:p14="http://schemas.microsoft.com/office/powerpoint/2010/main" val="727846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1378466"/>
          </a:xfrm>
        </p:spPr>
        <p:txBody>
          <a:bodyPr>
            <a:normAutofit/>
          </a:bodyPr>
          <a:lstStyle/>
          <a:p>
            <a:r>
              <a:rPr lang="hr-HR" sz="2800" dirty="0" smtClean="0">
                <a:latin typeface="Arial" panose="020B0604020202020204" pitchFamily="34" charset="0"/>
                <a:cs typeface="Arial" panose="020B0604020202020204" pitchFamily="34" charset="0"/>
              </a:rPr>
              <a:t>Planiranje aktivnosti</a:t>
            </a:r>
            <a:br>
              <a:rPr lang="hr-HR" sz="2800" dirty="0" smtClean="0">
                <a:latin typeface="Arial" panose="020B0604020202020204" pitchFamily="34" charset="0"/>
                <a:cs typeface="Arial" panose="020B0604020202020204" pitchFamily="34" charset="0"/>
              </a:rPr>
            </a:br>
            <a:r>
              <a:rPr lang="hr-HR" sz="2800" dirty="0" smtClean="0">
                <a:latin typeface="Arial" panose="020B0604020202020204" pitchFamily="34" charset="0"/>
                <a:cs typeface="Arial" panose="020B0604020202020204" pitchFamily="34" charset="0"/>
              </a:rPr>
              <a:t/>
            </a:r>
            <a:br>
              <a:rPr lang="hr-HR" sz="2800" dirty="0" smtClean="0">
                <a:latin typeface="Arial" panose="020B0604020202020204" pitchFamily="34" charset="0"/>
                <a:cs typeface="Arial" panose="020B0604020202020204" pitchFamily="34" charset="0"/>
              </a:rPr>
            </a:br>
            <a:endParaRPr lang="hr-HR" sz="2800" dirty="0">
              <a:latin typeface="Arial" panose="020B0604020202020204" pitchFamily="34" charset="0"/>
              <a:cs typeface="Arial" panose="020B0604020202020204" pitchFamily="34" charset="0"/>
            </a:endParaRPr>
          </a:p>
        </p:txBody>
      </p:sp>
      <p:sp>
        <p:nvSpPr>
          <p:cNvPr id="3" name="Podnaslov 2"/>
          <p:cNvSpPr>
            <a:spLocks noGrp="1"/>
          </p:cNvSpPr>
          <p:nvPr>
            <p:ph type="subTitle" idx="1"/>
          </p:nvPr>
        </p:nvSpPr>
        <p:spPr/>
        <p:txBody>
          <a:bodyPr/>
          <a:lstStyle/>
          <a:p>
            <a:r>
              <a:rPr lang="hr-HR" dirty="0" smtClean="0">
                <a:latin typeface="Arial" panose="020B0604020202020204" pitchFamily="34" charset="0"/>
                <a:cs typeface="Arial" panose="020B0604020202020204" pitchFamily="34" charset="0"/>
              </a:rPr>
              <a:t>Paola Presečki</a:t>
            </a:r>
          </a:p>
          <a:p>
            <a:r>
              <a:rPr lang="hr-HR" dirty="0" smtClean="0">
                <a:latin typeface="Arial" panose="020B0604020202020204" pitchFamily="34" charset="0"/>
                <a:cs typeface="Arial" panose="020B0604020202020204" pitchFamily="34" charset="0"/>
              </a:rPr>
              <a:t>07.06.2025.</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621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a:latin typeface="Arial" panose="020B0604020202020204" pitchFamily="34" charset="0"/>
                <a:cs typeface="Arial" panose="020B0604020202020204" pitchFamily="34" charset="0"/>
              </a:rPr>
              <a:t>Planiranje tjednih aktivnosti</a:t>
            </a:r>
          </a:p>
        </p:txBody>
      </p:sp>
      <p:sp>
        <p:nvSpPr>
          <p:cNvPr id="3" name="Rezervirano mjesto sadržaja 2"/>
          <p:cNvSpPr>
            <a:spLocks noGrp="1"/>
          </p:cNvSpPr>
          <p:nvPr>
            <p:ph idx="1"/>
          </p:nvPr>
        </p:nvSpPr>
        <p:spPr/>
        <p:txBody>
          <a:bodyPr/>
          <a:lstStyle/>
          <a:p>
            <a:r>
              <a:rPr lang="hr-HR" dirty="0" smtClean="0"/>
              <a:t>Planiranje </a:t>
            </a:r>
            <a:r>
              <a:rPr lang="hr-HR" dirty="0"/>
              <a:t>unaprijed umjesto čekanja "</a:t>
            </a:r>
            <a:r>
              <a:rPr lang="hr-HR" dirty="0" smtClean="0"/>
              <a:t>motivacije„</a:t>
            </a:r>
          </a:p>
          <a:p>
            <a:r>
              <a:rPr lang="hr-HR" dirty="0" smtClean="0"/>
              <a:t>Uključiti </a:t>
            </a:r>
            <a:r>
              <a:rPr lang="hr-HR" dirty="0"/>
              <a:t>4 vrste </a:t>
            </a:r>
            <a:r>
              <a:rPr lang="hr-HR" dirty="0" smtClean="0"/>
              <a:t>osnovnih aktivnosti</a:t>
            </a:r>
          </a:p>
          <a:p>
            <a:r>
              <a:rPr lang="hr-HR" dirty="0" smtClean="0"/>
              <a:t>Samopomoć </a:t>
            </a:r>
            <a:r>
              <a:rPr lang="hr-HR" dirty="0"/>
              <a:t>(npr. higijena</a:t>
            </a:r>
            <a:r>
              <a:rPr lang="hr-HR" dirty="0" smtClean="0"/>
              <a:t>)</a:t>
            </a:r>
          </a:p>
          <a:p>
            <a:r>
              <a:rPr lang="hr-HR" dirty="0" smtClean="0"/>
              <a:t>Društvene aktivnosti</a:t>
            </a:r>
          </a:p>
          <a:p>
            <a:r>
              <a:rPr lang="hr-HR" dirty="0" smtClean="0"/>
              <a:t>Kućanski poslovi</a:t>
            </a:r>
          </a:p>
          <a:p>
            <a:r>
              <a:rPr lang="hr-HR" dirty="0" smtClean="0"/>
              <a:t>Rekreativne aktivnosti</a:t>
            </a:r>
          </a:p>
          <a:p>
            <a:r>
              <a:rPr lang="hr-HR" dirty="0" smtClean="0"/>
              <a:t>Poticati </a:t>
            </a:r>
            <a:r>
              <a:rPr lang="hr-HR" dirty="0"/>
              <a:t>male, realne </a:t>
            </a:r>
            <a:r>
              <a:rPr lang="hr-HR" dirty="0" smtClean="0"/>
              <a:t>ciljeve</a:t>
            </a:r>
          </a:p>
          <a:p>
            <a:r>
              <a:rPr lang="hr-HR" dirty="0" smtClean="0"/>
              <a:t>Fokusirati </a:t>
            </a:r>
            <a:r>
              <a:rPr lang="hr-HR" dirty="0"/>
              <a:t>se na postupno izlaganje i povećanje </a:t>
            </a:r>
            <a:r>
              <a:rPr lang="hr-HR" dirty="0" smtClean="0"/>
              <a:t>aktivnosti</a:t>
            </a:r>
            <a:endParaRPr lang="hr-HR" dirty="0"/>
          </a:p>
        </p:txBody>
      </p:sp>
    </p:spTree>
    <p:extLst>
      <p:ext uri="{BB962C8B-B14F-4D97-AF65-F5344CB8AC3E}">
        <p14:creationId xmlns:p14="http://schemas.microsoft.com/office/powerpoint/2010/main" val="2788742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smtClean="0">
                <a:latin typeface="Arial" panose="020B0604020202020204" pitchFamily="34" charset="0"/>
                <a:cs typeface="Arial" panose="020B0604020202020204" pitchFamily="34" charset="0"/>
              </a:rPr>
              <a:t>Postavljanje ciljeva</a:t>
            </a:r>
            <a:endParaRPr lang="hr-HR" sz="28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normAutofit/>
          </a:bodyPr>
          <a:lstStyle/>
          <a:p>
            <a:r>
              <a:rPr lang="hr-HR" sz="2400" dirty="0" smtClean="0">
                <a:latin typeface="Arial" panose="020B0604020202020204" pitchFamily="34" charset="0"/>
                <a:cs typeface="Arial" panose="020B0604020202020204" pitchFamily="34" charset="0"/>
              </a:rPr>
              <a:t>Ciljevi </a:t>
            </a:r>
            <a:r>
              <a:rPr lang="hr-HR" sz="2400" dirty="0">
                <a:latin typeface="Arial" panose="020B0604020202020204" pitchFamily="34" charset="0"/>
                <a:cs typeface="Arial" panose="020B0604020202020204" pitchFamily="34" charset="0"/>
              </a:rPr>
              <a:t>moraju biti</a:t>
            </a:r>
            <a:r>
              <a:rPr lang="hr-HR" sz="2400" dirty="0" smtClean="0">
                <a:latin typeface="Arial" panose="020B0604020202020204" pitchFamily="34" charset="0"/>
                <a:cs typeface="Arial" panose="020B0604020202020204" pitchFamily="34" charset="0"/>
              </a:rPr>
              <a:t>:</a:t>
            </a:r>
          </a:p>
          <a:p>
            <a:r>
              <a:rPr lang="hr-HR" sz="2400" dirty="0" smtClean="0">
                <a:latin typeface="Arial" panose="020B0604020202020204" pitchFamily="34" charset="0"/>
                <a:cs typeface="Arial" panose="020B0604020202020204" pitchFamily="34" charset="0"/>
              </a:rPr>
              <a:t>Specifični</a:t>
            </a:r>
          </a:p>
          <a:p>
            <a:r>
              <a:rPr lang="hr-HR" sz="2400" dirty="0" smtClean="0">
                <a:latin typeface="Arial" panose="020B0604020202020204" pitchFamily="34" charset="0"/>
                <a:cs typeface="Arial" panose="020B0604020202020204" pitchFamily="34" charset="0"/>
              </a:rPr>
              <a:t>Realistični</a:t>
            </a:r>
          </a:p>
          <a:p>
            <a:r>
              <a:rPr lang="hr-HR" sz="2400" dirty="0" smtClean="0">
                <a:latin typeface="Arial" panose="020B0604020202020204" pitchFamily="34" charset="0"/>
                <a:cs typeface="Arial" panose="020B0604020202020204" pitchFamily="34" charset="0"/>
              </a:rPr>
              <a:t>Mjerljivi</a:t>
            </a:r>
          </a:p>
          <a:p>
            <a:r>
              <a:rPr lang="hr-HR" sz="2400" dirty="0" smtClean="0">
                <a:latin typeface="Arial" panose="020B0604020202020204" pitchFamily="34" charset="0"/>
                <a:cs typeface="Arial" panose="020B0604020202020204" pitchFamily="34" charset="0"/>
              </a:rPr>
              <a:t>Vremenski određeni</a:t>
            </a:r>
          </a:p>
          <a:p>
            <a:r>
              <a:rPr lang="hr-HR" sz="2400" dirty="0" smtClean="0">
                <a:latin typeface="Arial" panose="020B0604020202020204" pitchFamily="34" charset="0"/>
                <a:cs typeface="Arial" panose="020B0604020202020204" pitchFamily="34" charset="0"/>
              </a:rPr>
              <a:t>"U subotu </a:t>
            </a:r>
            <a:r>
              <a:rPr lang="hr-HR" sz="2400" dirty="0">
                <a:latin typeface="Arial" panose="020B0604020202020204" pitchFamily="34" charset="0"/>
                <a:cs typeface="Arial" panose="020B0604020202020204" pitchFamily="34" charset="0"/>
              </a:rPr>
              <a:t>u 10 sati idem </a:t>
            </a:r>
            <a:r>
              <a:rPr lang="hr-HR" sz="2400" dirty="0" smtClean="0">
                <a:latin typeface="Arial" panose="020B0604020202020204" pitchFamily="34" charset="0"/>
                <a:cs typeface="Arial" panose="020B0604020202020204" pitchFamily="34" charset="0"/>
              </a:rPr>
              <a:t>30 </a:t>
            </a:r>
            <a:r>
              <a:rPr lang="hr-HR" sz="2400" dirty="0">
                <a:latin typeface="Arial" panose="020B0604020202020204" pitchFamily="34" charset="0"/>
                <a:cs typeface="Arial" panose="020B0604020202020204" pitchFamily="34" charset="0"/>
              </a:rPr>
              <a:t>minuta </a:t>
            </a:r>
            <a:r>
              <a:rPr lang="hr-HR" sz="2400" dirty="0" smtClean="0">
                <a:latin typeface="Arial" panose="020B0604020202020204" pitchFamily="34" charset="0"/>
                <a:cs typeface="Arial" panose="020B0604020202020204" pitchFamily="34" charset="0"/>
              </a:rPr>
              <a:t>prošetati psa.”</a:t>
            </a:r>
          </a:p>
          <a:p>
            <a:r>
              <a:rPr lang="hr-HR" sz="2400" dirty="0" smtClean="0">
                <a:latin typeface="Arial" panose="020B0604020202020204" pitchFamily="34" charset="0"/>
                <a:cs typeface="Arial" panose="020B0604020202020204" pitchFamily="34" charset="0"/>
              </a:rPr>
              <a:t>Pomoć </a:t>
            </a:r>
            <a:r>
              <a:rPr lang="hr-HR" sz="2400" dirty="0">
                <a:latin typeface="Arial" panose="020B0604020202020204" pitchFamily="34" charset="0"/>
                <a:cs typeface="Arial" panose="020B0604020202020204" pitchFamily="34" charset="0"/>
              </a:rPr>
              <a:t>klijentu da predvidi prepreke i pripremi strategije za njihovo </a:t>
            </a:r>
            <a:r>
              <a:rPr lang="hr-HR" sz="2400" dirty="0" smtClean="0">
                <a:latin typeface="Arial" panose="020B0604020202020204" pitchFamily="34" charset="0"/>
                <a:cs typeface="Arial" panose="020B0604020202020204" pitchFamily="34" charset="0"/>
              </a:rPr>
              <a:t>prevladavanje</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00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Kada se klijenti opiru planiranju aktivnosti …</a:t>
            </a:r>
            <a:endParaRPr lang="hr-HR" sz="3200" dirty="0">
              <a:latin typeface="Arial" panose="020B0604020202020204" pitchFamily="34" charset="0"/>
              <a:cs typeface="Arial" panose="020B0604020202020204" pitchFamily="34" charset="0"/>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457" y="1825625"/>
            <a:ext cx="9834113" cy="4351338"/>
          </a:xfrm>
        </p:spPr>
      </p:pic>
    </p:spTree>
    <p:extLst>
      <p:ext uri="{BB962C8B-B14F-4D97-AF65-F5344CB8AC3E}">
        <p14:creationId xmlns:p14="http://schemas.microsoft.com/office/powerpoint/2010/main" val="4084069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Rangiranje zadovoljstva, postignuća i raspoloženja</a:t>
            </a:r>
            <a:endParaRPr lang="hr-HR" sz="3200" dirty="0">
              <a:latin typeface="Arial" panose="020B0604020202020204" pitchFamily="34" charset="0"/>
              <a:cs typeface="Arial" panose="020B0604020202020204" pitchFamily="34" charset="0"/>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5177" y="1825625"/>
            <a:ext cx="6987397" cy="4351338"/>
          </a:xfrm>
        </p:spPr>
      </p:pic>
    </p:spTree>
    <p:extLst>
      <p:ext uri="{BB962C8B-B14F-4D97-AF65-F5344CB8AC3E}">
        <p14:creationId xmlns:p14="http://schemas.microsoft.com/office/powerpoint/2010/main" val="333894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a:latin typeface="Arial" panose="020B0604020202020204" pitchFamily="34" charset="0"/>
                <a:cs typeface="Arial" panose="020B0604020202020204" pitchFamily="34" charset="0"/>
              </a:rPr>
              <a:t>Prevladavanje prepreka</a:t>
            </a:r>
          </a:p>
        </p:txBody>
      </p:sp>
      <p:sp>
        <p:nvSpPr>
          <p:cNvPr id="3" name="Rezervirano mjesto sadržaja 2"/>
          <p:cNvSpPr>
            <a:spLocks noGrp="1"/>
          </p:cNvSpPr>
          <p:nvPr>
            <p:ph idx="1"/>
          </p:nvPr>
        </p:nvSpPr>
        <p:spPr/>
        <p:txBody>
          <a:bodyPr/>
          <a:lstStyle/>
          <a:p>
            <a:r>
              <a:rPr lang="hr-HR" dirty="0" smtClean="0"/>
              <a:t>Uobičajene </a:t>
            </a:r>
            <a:r>
              <a:rPr lang="hr-HR" dirty="0"/>
              <a:t>prepreke</a:t>
            </a:r>
            <a:r>
              <a:rPr lang="hr-HR" dirty="0" smtClean="0"/>
              <a:t>:</a:t>
            </a:r>
          </a:p>
          <a:p>
            <a:r>
              <a:rPr lang="hr-HR" dirty="0" smtClean="0"/>
              <a:t>"</a:t>
            </a:r>
            <a:r>
              <a:rPr lang="hr-HR" dirty="0"/>
              <a:t>Nemam </a:t>
            </a:r>
            <a:r>
              <a:rPr lang="hr-HR" dirty="0" smtClean="0"/>
              <a:t>energije„</a:t>
            </a:r>
          </a:p>
          <a:p>
            <a:r>
              <a:rPr lang="hr-HR" dirty="0" smtClean="0"/>
              <a:t>"</a:t>
            </a:r>
            <a:r>
              <a:rPr lang="hr-HR" dirty="0"/>
              <a:t>Nema </a:t>
            </a:r>
            <a:r>
              <a:rPr lang="hr-HR" dirty="0" smtClean="0"/>
              <a:t>smisla„</a:t>
            </a:r>
          </a:p>
          <a:p>
            <a:r>
              <a:rPr lang="hr-HR" dirty="0" smtClean="0"/>
              <a:t>Strategije suočavanja </a:t>
            </a:r>
            <a:r>
              <a:rPr lang="hr-HR" dirty="0"/>
              <a:t>s negativnim </a:t>
            </a:r>
            <a:r>
              <a:rPr lang="hr-HR" dirty="0" smtClean="0"/>
              <a:t>mislima</a:t>
            </a:r>
          </a:p>
          <a:p>
            <a:r>
              <a:rPr lang="hr-HR" dirty="0" smtClean="0"/>
              <a:t>Podrška okoline</a:t>
            </a:r>
          </a:p>
          <a:p>
            <a:r>
              <a:rPr lang="hr-HR" dirty="0" smtClean="0"/>
              <a:t>Raščlanjivanje </a:t>
            </a:r>
            <a:r>
              <a:rPr lang="hr-HR" dirty="0"/>
              <a:t>aktivnosti u manje </a:t>
            </a:r>
            <a:r>
              <a:rPr lang="hr-HR" dirty="0" smtClean="0"/>
              <a:t>korake</a:t>
            </a:r>
          </a:p>
          <a:p>
            <a:r>
              <a:rPr lang="hr-HR" dirty="0" smtClean="0"/>
              <a:t>Povezati prevladavanje prepreka sa kognitivnim tehnikama</a:t>
            </a:r>
            <a:endParaRPr lang="hr-HR" dirty="0"/>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smtClean="0">
                <a:latin typeface="Arial" panose="020B0604020202020204" pitchFamily="34" charset="0"/>
                <a:cs typeface="Arial" panose="020B0604020202020204" pitchFamily="34" charset="0"/>
              </a:rPr>
              <a:t>Klinički primjer</a:t>
            </a:r>
            <a:endParaRPr lang="hr-HR" sz="28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lstStyle/>
          <a:p>
            <a:r>
              <a:rPr lang="hr-HR" dirty="0" smtClean="0"/>
              <a:t>Marija, 30 godina, depresivna</a:t>
            </a:r>
          </a:p>
          <a:p>
            <a:r>
              <a:rPr lang="hr-HR" dirty="0" smtClean="0"/>
              <a:t>Izbjegava </a:t>
            </a:r>
            <a:r>
              <a:rPr lang="hr-HR" dirty="0"/>
              <a:t>kontakt s prijateljima i </a:t>
            </a:r>
            <a:r>
              <a:rPr lang="hr-HR" dirty="0" smtClean="0"/>
              <a:t>ostaje </a:t>
            </a:r>
            <a:r>
              <a:rPr lang="hr-HR" dirty="0"/>
              <a:t>u krevetu do </a:t>
            </a:r>
            <a:r>
              <a:rPr lang="hr-HR" dirty="0" smtClean="0"/>
              <a:t>podne</a:t>
            </a:r>
          </a:p>
          <a:p>
            <a:r>
              <a:rPr lang="hr-HR" dirty="0" smtClean="0"/>
              <a:t>Ne održava redovito higijenu</a:t>
            </a:r>
          </a:p>
          <a:p>
            <a:r>
              <a:rPr lang="hr-HR" dirty="0" smtClean="0"/>
              <a:t>Planiranjem aktivnosti:</a:t>
            </a:r>
          </a:p>
          <a:p>
            <a:r>
              <a:rPr lang="hr-HR" dirty="0" smtClean="0"/>
              <a:t>Jutarnje </a:t>
            </a:r>
            <a:r>
              <a:rPr lang="hr-HR" dirty="0"/>
              <a:t>tuširanje (P: 4, M: 6</a:t>
            </a:r>
            <a:r>
              <a:rPr lang="hr-HR" dirty="0" smtClean="0"/>
              <a:t>)</a:t>
            </a:r>
          </a:p>
          <a:p>
            <a:r>
              <a:rPr lang="hr-HR" dirty="0" smtClean="0"/>
              <a:t>Posjet </a:t>
            </a:r>
            <a:r>
              <a:rPr lang="hr-HR" dirty="0"/>
              <a:t>obitelji subotom (P: 7, M: 5</a:t>
            </a:r>
            <a:r>
              <a:rPr lang="hr-HR" dirty="0" smtClean="0"/>
              <a:t>)</a:t>
            </a:r>
          </a:p>
          <a:p>
            <a:r>
              <a:rPr lang="hr-HR" dirty="0" smtClean="0"/>
              <a:t>Nakon </a:t>
            </a:r>
            <a:r>
              <a:rPr lang="hr-HR" dirty="0"/>
              <a:t>3 tjedna – vidljiv napredak u </a:t>
            </a:r>
            <a:r>
              <a:rPr lang="hr-HR" dirty="0" smtClean="0"/>
              <a:t>raspoloženju</a:t>
            </a:r>
          </a:p>
          <a:p>
            <a:r>
              <a:rPr lang="hr-HR" dirty="0" smtClean="0"/>
              <a:t>I </a:t>
            </a:r>
            <a:r>
              <a:rPr lang="hr-HR" dirty="0"/>
              <a:t>male promjene mogu imati veliki </a:t>
            </a:r>
            <a:r>
              <a:rPr lang="hr-HR" dirty="0" smtClean="0"/>
              <a:t>učinak</a:t>
            </a:r>
            <a:endParaRPr lang="hr-HR" dirty="0"/>
          </a:p>
        </p:txBody>
      </p:sp>
    </p:spTree>
    <p:extLst>
      <p:ext uri="{BB962C8B-B14F-4D97-AF65-F5344CB8AC3E}">
        <p14:creationId xmlns:p14="http://schemas.microsoft.com/office/powerpoint/2010/main" val="378914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Izbor aktivnosti</a:t>
            </a:r>
            <a:endParaRPr lang="hr-HR" sz="32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lstStyle/>
          <a:p>
            <a:r>
              <a:rPr lang="hr-HR" dirty="0" smtClean="0"/>
              <a:t>Koje aktivnosti klijent previše prakticira ?</a:t>
            </a:r>
          </a:p>
          <a:p>
            <a:r>
              <a:rPr lang="hr-HR" dirty="0" smtClean="0"/>
              <a:t>Koje aktivnosti prakticira premalo ili ih izbjegava ?</a:t>
            </a:r>
          </a:p>
          <a:p>
            <a:r>
              <a:rPr lang="hr-HR" dirty="0" smtClean="0"/>
              <a:t>Ima li dobru ravnotežu između ostvarenja, zadovoljstva, samozbrinjavanja i socijalnih kontakata ?</a:t>
            </a:r>
          </a:p>
          <a:p>
            <a:r>
              <a:rPr lang="hr-HR" dirty="0" smtClean="0"/>
              <a:t>Što klijentu može pružiti pozitivne emocije, povezanost i osnaživanje ?</a:t>
            </a:r>
          </a:p>
          <a:p>
            <a:r>
              <a:rPr lang="hr-HR" dirty="0" smtClean="0"/>
              <a:t>Što klijentu može pomoći da dođe do pozitivnih misli i zaključaka posebice koji se odnose na njega samoga ?</a:t>
            </a:r>
          </a:p>
          <a:p>
            <a:r>
              <a:rPr lang="hr-HR" dirty="0" smtClean="0"/>
              <a:t>S kojim bi se novim aktivnostima klijent želio baviti ?</a:t>
            </a:r>
            <a:endParaRPr lang="hr-HR" dirty="0"/>
          </a:p>
        </p:txBody>
      </p:sp>
    </p:spTree>
    <p:extLst>
      <p:ext uri="{BB962C8B-B14F-4D97-AF65-F5344CB8AC3E}">
        <p14:creationId xmlns:p14="http://schemas.microsoft.com/office/powerpoint/2010/main" val="299539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smtClean="0">
                <a:latin typeface="Arial" panose="020B0604020202020204" pitchFamily="34" charset="0"/>
                <a:cs typeface="Arial" panose="020B0604020202020204" pitchFamily="34" charset="0"/>
              </a:rPr>
              <a:t>Zaključak</a:t>
            </a:r>
            <a:endParaRPr lang="hr-HR" sz="28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lstStyle/>
          <a:p>
            <a:r>
              <a:rPr lang="hr-HR" dirty="0" smtClean="0"/>
              <a:t>Planiranje </a:t>
            </a:r>
            <a:r>
              <a:rPr lang="hr-HR" dirty="0"/>
              <a:t>aktivnosti je ključni alat u radu </a:t>
            </a:r>
            <a:r>
              <a:rPr lang="hr-HR" dirty="0" smtClean="0"/>
              <a:t>sa klijentima s depresijom</a:t>
            </a:r>
          </a:p>
          <a:p>
            <a:r>
              <a:rPr lang="hr-HR" dirty="0" smtClean="0"/>
              <a:t>Povećava </a:t>
            </a:r>
            <a:r>
              <a:rPr lang="hr-HR" dirty="0"/>
              <a:t>osjećaj kontrole i </a:t>
            </a:r>
            <a:r>
              <a:rPr lang="hr-HR" dirty="0" smtClean="0"/>
              <a:t>učinkovitosti, postignuća i zadovoljstva</a:t>
            </a:r>
          </a:p>
          <a:p>
            <a:r>
              <a:rPr lang="hr-HR" dirty="0" smtClean="0"/>
              <a:t>Omogućuje </a:t>
            </a:r>
            <a:r>
              <a:rPr lang="hr-HR" dirty="0"/>
              <a:t>klijentu da se postupno vrati u svakodnevne </a:t>
            </a:r>
            <a:r>
              <a:rPr lang="hr-HR" dirty="0" smtClean="0"/>
              <a:t>aktivnosti</a:t>
            </a:r>
          </a:p>
          <a:p>
            <a:r>
              <a:rPr lang="hr-HR" dirty="0" smtClean="0"/>
              <a:t>Poboljšava raspoloženje, volju i samopouzdanje</a:t>
            </a:r>
          </a:p>
          <a:p>
            <a:r>
              <a:rPr lang="hr-HR" dirty="0" smtClean="0"/>
              <a:t>Vraća osjećaj samoostvarenja kroz usmjeravanje svojih životnih ciljeva i vrijednosti</a:t>
            </a:r>
            <a:endParaRPr lang="hr-HR" dirty="0"/>
          </a:p>
        </p:txBody>
      </p:sp>
    </p:spTree>
    <p:extLst>
      <p:ext uri="{BB962C8B-B14F-4D97-AF65-F5344CB8AC3E}">
        <p14:creationId xmlns:p14="http://schemas.microsoft.com/office/powerpoint/2010/main" val="1384192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a:latin typeface="Arial" panose="020B0604020202020204" pitchFamily="34" charset="0"/>
                <a:cs typeface="Arial" panose="020B0604020202020204" pitchFamily="34" charset="0"/>
              </a:rPr>
              <a:t>Pitanja i diskusija</a:t>
            </a:r>
          </a:p>
        </p:txBody>
      </p:sp>
      <p:sp>
        <p:nvSpPr>
          <p:cNvPr id="3" name="Rezervirano mjesto sadržaja 2"/>
          <p:cNvSpPr>
            <a:spLocks noGrp="1"/>
          </p:cNvSpPr>
          <p:nvPr>
            <p:ph idx="1"/>
          </p:nvPr>
        </p:nvSpPr>
        <p:spPr/>
        <p:txBody>
          <a:bodyPr/>
          <a:lstStyle/>
          <a:p>
            <a:r>
              <a:rPr lang="hr-HR" dirty="0" smtClean="0"/>
              <a:t>Koje aktivnosti biste preporučili depresivnom klijentu za početak ?</a:t>
            </a:r>
          </a:p>
          <a:p>
            <a:r>
              <a:rPr lang="hr-HR" dirty="0" smtClean="0"/>
              <a:t>Kakve su prepreke </a:t>
            </a:r>
            <a:r>
              <a:rPr lang="hr-HR" dirty="0"/>
              <a:t>najčešće </a:t>
            </a:r>
            <a:r>
              <a:rPr lang="hr-HR" dirty="0" smtClean="0"/>
              <a:t>za depresivnog klijenta ?</a:t>
            </a:r>
          </a:p>
          <a:p>
            <a:r>
              <a:rPr lang="hr-HR" dirty="0" smtClean="0"/>
              <a:t>Zašto su važni ciljevi i sustav vrijednosti klijenta ?</a:t>
            </a:r>
            <a:endParaRPr lang="hr-HR" dirty="0"/>
          </a:p>
        </p:txBody>
      </p:sp>
    </p:spTree>
    <p:extLst>
      <p:ext uri="{BB962C8B-B14F-4D97-AF65-F5344CB8AC3E}">
        <p14:creationId xmlns:p14="http://schemas.microsoft.com/office/powerpoint/2010/main" val="166152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Planiranje aktivnosti kod depresivnih klijenata </a:t>
            </a:r>
            <a:endParaRPr lang="hr-HR" sz="32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normAutofit/>
          </a:bodyPr>
          <a:lstStyle/>
          <a:p>
            <a:r>
              <a:rPr lang="hr-HR" dirty="0" smtClean="0">
                <a:latin typeface="Arial" panose="020B0604020202020204" pitchFamily="34" charset="0"/>
                <a:cs typeface="Arial" panose="020B0604020202020204" pitchFamily="34" charset="0"/>
              </a:rPr>
              <a:t>Najvažniji inicijalni korak kod depresivnih klijenata je planiranje aktivnosti</a:t>
            </a:r>
          </a:p>
          <a:p>
            <a:r>
              <a:rPr lang="hr-HR" dirty="0" smtClean="0">
                <a:latin typeface="Arial" panose="020B0604020202020204" pitchFamily="34" charset="0"/>
                <a:cs typeface="Arial" panose="020B0604020202020204" pitchFamily="34" charset="0"/>
              </a:rPr>
              <a:t>Klijenti </a:t>
            </a:r>
            <a:r>
              <a:rPr lang="hr-HR" dirty="0">
                <a:latin typeface="Arial" panose="020B0604020202020204" pitchFamily="34" charset="0"/>
                <a:cs typeface="Arial" panose="020B0604020202020204" pitchFamily="34" charset="0"/>
              </a:rPr>
              <a:t>s depresijom često prestaju raditi stvari koje su im prije bile </a:t>
            </a:r>
            <a:r>
              <a:rPr lang="hr-HR" dirty="0" smtClean="0">
                <a:latin typeface="Arial" panose="020B0604020202020204" pitchFamily="34" charset="0"/>
                <a:cs typeface="Arial" panose="020B0604020202020204" pitchFamily="34" charset="0"/>
              </a:rPr>
              <a:t>ugodne što dovodi do još većeg snižavanja raspoloženja </a:t>
            </a:r>
            <a:r>
              <a:rPr lang="hr-HR" dirty="0">
                <a:latin typeface="Arial" panose="020B0604020202020204" pitchFamily="34" charset="0"/>
                <a:cs typeface="Arial" panose="020B0604020202020204" pitchFamily="34" charset="0"/>
              </a:rPr>
              <a:t>i </a:t>
            </a:r>
            <a:r>
              <a:rPr lang="hr-HR" dirty="0" smtClean="0">
                <a:latin typeface="Arial" panose="020B0604020202020204" pitchFamily="34" charset="0"/>
                <a:cs typeface="Arial" panose="020B0604020202020204" pitchFamily="34" charset="0"/>
              </a:rPr>
              <a:t>motivacije</a:t>
            </a:r>
          </a:p>
          <a:p>
            <a:r>
              <a:rPr lang="hr-HR" dirty="0" smtClean="0">
                <a:latin typeface="Arial" panose="020B0604020202020204" pitchFamily="34" charset="0"/>
                <a:cs typeface="Arial" panose="020B0604020202020204" pitchFamily="34" charset="0"/>
              </a:rPr>
              <a:t>Prestaju upražnjavati dnevnu rutinu i zapuštaju higijenu, imaju promjene u snu i apetitu</a:t>
            </a:r>
          </a:p>
          <a:p>
            <a:r>
              <a:rPr lang="hr-HR" dirty="0" smtClean="0">
                <a:latin typeface="Arial" panose="020B0604020202020204" pitchFamily="34" charset="0"/>
                <a:cs typeface="Arial" panose="020B0604020202020204" pitchFamily="34" charset="0"/>
              </a:rPr>
              <a:t>Planiranje </a:t>
            </a:r>
            <a:r>
              <a:rPr lang="hr-HR" dirty="0">
                <a:latin typeface="Arial" panose="020B0604020202020204" pitchFamily="34" charset="0"/>
                <a:cs typeface="Arial" panose="020B0604020202020204" pitchFamily="34" charset="0"/>
              </a:rPr>
              <a:t>aktivnosti je jednostavna, ali učinkovita </a:t>
            </a:r>
            <a:r>
              <a:rPr lang="hr-HR" dirty="0" smtClean="0">
                <a:latin typeface="Arial" panose="020B0604020202020204" pitchFamily="34" charset="0"/>
                <a:cs typeface="Arial" panose="020B0604020202020204" pitchFamily="34" charset="0"/>
              </a:rPr>
              <a:t>intervencija</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24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Ciljevi terapije</a:t>
            </a:r>
            <a:endParaRPr lang="hr-HR" sz="32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normAutofit/>
          </a:bodyPr>
          <a:lstStyle/>
          <a:p>
            <a:r>
              <a:rPr lang="hr-HR" dirty="0">
                <a:latin typeface="Arial" panose="020B0604020202020204" pitchFamily="34" charset="0"/>
                <a:cs typeface="Arial" panose="020B0604020202020204" pitchFamily="34" charset="0"/>
              </a:rPr>
              <a:t>Jedan od temeljnih ciljeva terapije je ponovno uvesti aktivnosti koje povećavaju zadovoljstvo i osjećaj postignuća</a:t>
            </a:r>
          </a:p>
          <a:p>
            <a:r>
              <a:rPr lang="hr-HR" dirty="0">
                <a:latin typeface="Arial" panose="020B0604020202020204" pitchFamily="34" charset="0"/>
                <a:cs typeface="Arial" panose="020B0604020202020204" pitchFamily="34" charset="0"/>
              </a:rPr>
              <a:t>Nakon aktivnosti koja je provedena potrebno je klijenta pohvaliti i potaknuti ga da i sam sebe pohvali</a:t>
            </a:r>
          </a:p>
          <a:p>
            <a:r>
              <a:rPr lang="hr-HR" dirty="0">
                <a:latin typeface="Arial" panose="020B0604020202020204" pitchFamily="34" charset="0"/>
                <a:cs typeface="Arial" panose="020B0604020202020204" pitchFamily="34" charset="0"/>
              </a:rPr>
              <a:t>Započinjanje i privođenje aktivnosti kraju znači preuzimanje kontrole nad raspoloženjem i ponašanjem</a:t>
            </a:r>
          </a:p>
          <a:p>
            <a:r>
              <a:rPr lang="hr-HR" dirty="0">
                <a:latin typeface="Arial" panose="020B0604020202020204" pitchFamily="34" charset="0"/>
                <a:cs typeface="Arial" panose="020B0604020202020204" pitchFamily="34" charset="0"/>
              </a:rPr>
              <a:t>Planiranje aktivnosti započinje već u prvoj ili drugoj sesiji</a:t>
            </a:r>
          </a:p>
          <a:p>
            <a:pPr marL="0" indent="0">
              <a:buNone/>
            </a:pP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Konceptualizacija neaktivnosti</a:t>
            </a:r>
            <a:endParaRPr lang="hr-HR" sz="32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a:xfrm>
            <a:off x="838200" y="1552755"/>
            <a:ext cx="10515600" cy="4624208"/>
          </a:xfrm>
        </p:spPr>
        <p:txBody>
          <a:bodyPr>
            <a:noAutofit/>
          </a:bodyPr>
          <a:lstStyle/>
          <a:p>
            <a:r>
              <a:rPr lang="hr-HR" dirty="0" smtClean="0">
                <a:solidFill>
                  <a:srgbClr val="FF0000"/>
                </a:solidFill>
                <a:latin typeface="Arial" panose="020B0604020202020204" pitchFamily="34" charset="0"/>
                <a:cs typeface="Arial" panose="020B0604020202020204" pitchFamily="34" charset="0"/>
              </a:rPr>
              <a:t>Situacija:</a:t>
            </a:r>
            <a:r>
              <a:rPr lang="hr-HR" dirty="0" smtClean="0">
                <a:latin typeface="Arial" panose="020B0604020202020204" pitchFamily="34" charset="0"/>
                <a:cs typeface="Arial" panose="020B0604020202020204" pitchFamily="34" charset="0"/>
              </a:rPr>
              <a:t> Razmišljanje o započinjanju aktivnosti</a:t>
            </a:r>
          </a:p>
          <a:p>
            <a:r>
              <a:rPr lang="hr-HR" dirty="0" smtClean="0">
                <a:solidFill>
                  <a:srgbClr val="FF0000"/>
                </a:solidFill>
                <a:latin typeface="Arial" panose="020B0604020202020204" pitchFamily="34" charset="0"/>
                <a:cs typeface="Arial" panose="020B0604020202020204" pitchFamily="34" charset="0"/>
              </a:rPr>
              <a:t>AM:</a:t>
            </a:r>
            <a:r>
              <a:rPr lang="hr-HR" dirty="0" smtClean="0">
                <a:latin typeface="Arial" panose="020B0604020202020204" pitchFamily="34" charset="0"/>
                <a:cs typeface="Arial" panose="020B0604020202020204" pitchFamily="34" charset="0"/>
              </a:rPr>
              <a:t> previše sam umorna, neću uživati, moj prijatelji ne žele provoditi vrijeme sa mnom, ne radeći ništa poboljšati će se moje stanje</a:t>
            </a:r>
          </a:p>
          <a:p>
            <a:r>
              <a:rPr lang="hr-HR" dirty="0" smtClean="0">
                <a:solidFill>
                  <a:srgbClr val="FF0000"/>
                </a:solidFill>
                <a:latin typeface="Arial" panose="020B0604020202020204" pitchFamily="34" charset="0"/>
                <a:cs typeface="Arial" panose="020B0604020202020204" pitchFamily="34" charset="0"/>
              </a:rPr>
              <a:t>Emocionalne reakcije: </a:t>
            </a:r>
            <a:r>
              <a:rPr lang="hr-HR" dirty="0" smtClean="0">
                <a:latin typeface="Arial" panose="020B0604020202020204" pitchFamily="34" charset="0"/>
                <a:cs typeface="Arial" panose="020B0604020202020204" pitchFamily="34" charset="0"/>
              </a:rPr>
              <a:t>tuga, tjeskoba, beznađe</a:t>
            </a:r>
          </a:p>
          <a:p>
            <a:r>
              <a:rPr lang="hr-HR" dirty="0" smtClean="0">
                <a:solidFill>
                  <a:srgbClr val="FF0000"/>
                </a:solidFill>
                <a:latin typeface="Arial" panose="020B0604020202020204" pitchFamily="34" charset="0"/>
                <a:cs typeface="Arial" panose="020B0604020202020204" pitchFamily="34" charset="0"/>
              </a:rPr>
              <a:t>Ponašanje:</a:t>
            </a:r>
            <a:r>
              <a:rPr lang="hr-HR" dirty="0" smtClean="0">
                <a:latin typeface="Arial" panose="020B0604020202020204" pitchFamily="34" charset="0"/>
                <a:cs typeface="Arial" panose="020B0604020202020204" pitchFamily="34" charset="0"/>
              </a:rPr>
              <a:t> neaktivnost</a:t>
            </a:r>
          </a:p>
          <a:p>
            <a:r>
              <a:rPr lang="hr-HR" dirty="0" smtClean="0">
                <a:latin typeface="Arial" panose="020B0604020202020204" pitchFamily="34" charset="0"/>
                <a:cs typeface="Arial" panose="020B0604020202020204" pitchFamily="34" charset="0"/>
              </a:rPr>
              <a:t>Stvara se začarani krug jer dolazi do generiranja sve negativnijih misli</a:t>
            </a:r>
          </a:p>
          <a:p>
            <a:r>
              <a:rPr lang="hr-HR" dirty="0" smtClean="0">
                <a:latin typeface="Arial" panose="020B0604020202020204" pitchFamily="34" charset="0"/>
                <a:cs typeface="Arial" panose="020B0604020202020204" pitchFamily="34" charset="0"/>
              </a:rPr>
              <a:t>S druge strane započinjanje aktivnosti i prepoznavanje iste dovodi do pozitivnih misli i povećanja nade</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48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Shematski prikazane neaktivnost i aktivnost</a:t>
            </a:r>
            <a:endParaRPr lang="hr-HR" sz="3200" dirty="0">
              <a:latin typeface="Arial" panose="020B0604020202020204" pitchFamily="34" charset="0"/>
              <a:cs typeface="Arial" panose="020B0604020202020204" pitchFamily="34" charset="0"/>
            </a:endParaRPr>
          </a:p>
        </p:txBody>
      </p:sp>
      <p:pic>
        <p:nvPicPr>
          <p:cNvPr id="7" name="Rezervirano mjesto sadržaja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9264" y="1825625"/>
            <a:ext cx="5179472" cy="4351338"/>
          </a:xfrm>
        </p:spPr>
      </p:pic>
      <p:pic>
        <p:nvPicPr>
          <p:cNvPr id="9" name="Rezervirano mjesto sadržaja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27255" y="1825625"/>
            <a:ext cx="5071489" cy="4351338"/>
          </a:xfrm>
        </p:spPr>
      </p:pic>
    </p:spTree>
    <p:extLst>
      <p:ext uri="{BB962C8B-B14F-4D97-AF65-F5344CB8AC3E}">
        <p14:creationId xmlns:p14="http://schemas.microsoft.com/office/powerpoint/2010/main" val="2165217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smtClean="0">
                <a:latin typeface="Arial" panose="020B0604020202020204" pitchFamily="34" charset="0"/>
                <a:cs typeface="Arial" panose="020B0604020202020204" pitchFamily="34" charset="0"/>
              </a:rPr>
              <a:t>Konceptualizacija nedostatka postignuća ili zadovoljstva</a:t>
            </a:r>
            <a:endParaRPr lang="hr-HR" sz="32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normAutofit/>
          </a:bodyPr>
          <a:lstStyle/>
          <a:p>
            <a:r>
              <a:rPr lang="hr-HR" sz="2400" dirty="0" smtClean="0">
                <a:latin typeface="Arial" panose="020B0604020202020204" pitchFamily="34" charset="0"/>
                <a:cs typeface="Arial" panose="020B0604020202020204" pitchFamily="34" charset="0"/>
              </a:rPr>
              <a:t>Kada klijenti obavljaju određene aktivnosti često je njihov osjećaj zadovoljstva malen ili ga nema radi njihovih samokritičnih AM</a:t>
            </a:r>
          </a:p>
          <a:p>
            <a:r>
              <a:rPr lang="hr-HR" sz="2400" dirty="0" smtClean="0">
                <a:solidFill>
                  <a:srgbClr val="FF0000"/>
                </a:solidFill>
                <a:latin typeface="Arial" panose="020B0604020202020204" pitchFamily="34" charset="0"/>
                <a:cs typeface="Arial" panose="020B0604020202020204" pitchFamily="34" charset="0"/>
              </a:rPr>
              <a:t>Situacija:</a:t>
            </a:r>
            <a:r>
              <a:rPr lang="hr-HR" sz="2400" dirty="0" smtClean="0">
                <a:latin typeface="Arial" panose="020B0604020202020204" pitchFamily="34" charset="0"/>
                <a:cs typeface="Arial" panose="020B0604020202020204" pitchFamily="34" charset="0"/>
              </a:rPr>
              <a:t> Bavljenje jednom aktivnošću</a:t>
            </a:r>
          </a:p>
          <a:p>
            <a:r>
              <a:rPr lang="hr-HR" sz="2400" dirty="0" smtClean="0">
                <a:solidFill>
                  <a:srgbClr val="FF0000"/>
                </a:solidFill>
                <a:latin typeface="Arial" panose="020B0604020202020204" pitchFamily="34" charset="0"/>
                <a:cs typeface="Arial" panose="020B0604020202020204" pitchFamily="34" charset="0"/>
              </a:rPr>
              <a:t>AM:</a:t>
            </a:r>
            <a:r>
              <a:rPr lang="hr-HR" sz="2400" dirty="0" smtClean="0">
                <a:latin typeface="Arial" panose="020B0604020202020204" pitchFamily="34" charset="0"/>
                <a:cs typeface="Arial" panose="020B0604020202020204" pitchFamily="34" charset="0"/>
              </a:rPr>
              <a:t> nema smisla raditi to, radim užasan posao, trebao sam to učiniti davno ranije, još puno toga se treba napraviti, ne mogu to napraviti tako dobro kao nekada, ovo je prije bilo zabavnije, ne zaslužujem ovo raditi</a:t>
            </a:r>
          </a:p>
          <a:p>
            <a:r>
              <a:rPr lang="hr-HR" sz="2400" dirty="0" smtClean="0">
                <a:solidFill>
                  <a:srgbClr val="FF0000"/>
                </a:solidFill>
                <a:latin typeface="Arial" panose="020B0604020202020204" pitchFamily="34" charset="0"/>
                <a:cs typeface="Arial" panose="020B0604020202020204" pitchFamily="34" charset="0"/>
              </a:rPr>
              <a:t>Emocije:</a:t>
            </a:r>
            <a:r>
              <a:rPr lang="hr-HR" sz="2400" dirty="0" smtClean="0">
                <a:latin typeface="Arial" panose="020B0604020202020204" pitchFamily="34" charset="0"/>
                <a:cs typeface="Arial" panose="020B0604020202020204" pitchFamily="34" charset="0"/>
              </a:rPr>
              <a:t> tuga, tjeskoba, krivnja, ljutnja</a:t>
            </a:r>
          </a:p>
          <a:p>
            <a:r>
              <a:rPr lang="hr-HR" sz="2400" dirty="0" smtClean="0">
                <a:solidFill>
                  <a:srgbClr val="FF0000"/>
                </a:solidFill>
                <a:latin typeface="Arial" panose="020B0604020202020204" pitchFamily="34" charset="0"/>
                <a:cs typeface="Arial" panose="020B0604020202020204" pitchFamily="34" charset="0"/>
              </a:rPr>
              <a:t>Ponašanje: </a:t>
            </a:r>
            <a:r>
              <a:rPr lang="hr-HR" sz="2400" dirty="0" smtClean="0">
                <a:latin typeface="Arial" panose="020B0604020202020204" pitchFamily="34" charset="0"/>
                <a:cs typeface="Arial" panose="020B0604020202020204" pitchFamily="34" charset="0"/>
              </a:rPr>
              <a:t>prestanak aktivnosti, neću ponoviti ovu aktivnost u budućnosti</a:t>
            </a:r>
          </a:p>
          <a:p>
            <a:r>
              <a:rPr lang="hr-HR" sz="2400" dirty="0" smtClean="0">
                <a:latin typeface="Arial" panose="020B0604020202020204" pitchFamily="34" charset="0"/>
                <a:cs typeface="Arial" panose="020B0604020202020204" pitchFamily="34" charset="0"/>
              </a:rPr>
              <a:t>Kod izbora aktivnosti pokušati anticipirati AM koje mogu utjecati na početak ili nastavak provođenja aktivnosti pacijenta</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74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103" y="0"/>
            <a:ext cx="5224141" cy="6858000"/>
          </a:xfrm>
          <a:prstGeom prst="rect">
            <a:avLst/>
          </a:prstGeom>
        </p:spPr>
      </p:pic>
    </p:spTree>
    <p:extLst>
      <p:ext uri="{BB962C8B-B14F-4D97-AF65-F5344CB8AC3E}">
        <p14:creationId xmlns:p14="http://schemas.microsoft.com/office/powerpoint/2010/main" val="405339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smtClean="0">
                <a:latin typeface="Arial" panose="020B0604020202020204" pitchFamily="34" charset="0"/>
                <a:cs typeface="Arial" panose="020B0604020202020204" pitchFamily="34" charset="0"/>
              </a:rPr>
              <a:t>Način planiranja aktivnosti</a:t>
            </a:r>
            <a:endParaRPr lang="hr-HR" sz="28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normAutofit/>
          </a:bodyPr>
          <a:lstStyle/>
          <a:p>
            <a:r>
              <a:rPr lang="hr-HR" sz="2400" dirty="0" smtClean="0">
                <a:latin typeface="Arial" panose="020B0604020202020204" pitchFamily="34" charset="0"/>
                <a:cs typeface="Arial" panose="020B0604020202020204" pitchFamily="34" charset="0"/>
              </a:rPr>
              <a:t>Klijent </a:t>
            </a:r>
            <a:r>
              <a:rPr lang="hr-HR" sz="2400" dirty="0">
                <a:latin typeface="Arial" panose="020B0604020202020204" pitchFamily="34" charset="0"/>
                <a:cs typeface="Arial" panose="020B0604020202020204" pitchFamily="34" charset="0"/>
              </a:rPr>
              <a:t>prati svoje dnevne aktivnosti pomoću dvije </a:t>
            </a:r>
            <a:r>
              <a:rPr lang="hr-HR" sz="2400" dirty="0" smtClean="0">
                <a:latin typeface="Arial" panose="020B0604020202020204" pitchFamily="34" charset="0"/>
                <a:cs typeface="Arial" panose="020B0604020202020204" pitchFamily="34" charset="0"/>
              </a:rPr>
              <a:t>skale</a:t>
            </a:r>
          </a:p>
          <a:p>
            <a:r>
              <a:rPr lang="hr-HR" sz="2400" dirty="0" smtClean="0">
                <a:latin typeface="Arial" panose="020B0604020202020204" pitchFamily="34" charset="0"/>
                <a:cs typeface="Arial" panose="020B0604020202020204" pitchFamily="34" charset="0"/>
              </a:rPr>
              <a:t>Zadovoljstvo </a:t>
            </a:r>
            <a:r>
              <a:rPr lang="hr-HR" sz="2400" dirty="0">
                <a:latin typeface="Arial" panose="020B0604020202020204" pitchFamily="34" charset="0"/>
                <a:cs typeface="Arial" panose="020B0604020202020204" pitchFamily="34" charset="0"/>
              </a:rPr>
              <a:t>(P – Pleasure): </a:t>
            </a:r>
            <a:r>
              <a:rPr lang="hr-HR" sz="2400" dirty="0" smtClean="0">
                <a:latin typeface="Arial" panose="020B0604020202020204" pitchFamily="34" charset="0"/>
                <a:cs typeface="Arial" panose="020B0604020202020204" pitchFamily="34" charset="0"/>
              </a:rPr>
              <a:t>0–10</a:t>
            </a:r>
          </a:p>
          <a:p>
            <a:r>
              <a:rPr lang="hr-HR" sz="2400" dirty="0">
                <a:latin typeface="Arial" panose="020B0604020202020204" pitchFamily="34" charset="0"/>
                <a:cs typeface="Arial" panose="020B0604020202020204" pitchFamily="34" charset="0"/>
              </a:rPr>
              <a:t>O</a:t>
            </a:r>
            <a:r>
              <a:rPr lang="hr-HR" sz="2400" dirty="0" smtClean="0">
                <a:latin typeface="Arial" panose="020B0604020202020204" pitchFamily="34" charset="0"/>
                <a:cs typeface="Arial" panose="020B0604020202020204" pitchFamily="34" charset="0"/>
              </a:rPr>
              <a:t>sjećaj </a:t>
            </a:r>
            <a:r>
              <a:rPr lang="hr-HR" sz="2400" dirty="0">
                <a:latin typeface="Arial" panose="020B0604020202020204" pitchFamily="34" charset="0"/>
                <a:cs typeface="Arial" panose="020B0604020202020204" pitchFamily="34" charset="0"/>
              </a:rPr>
              <a:t>postignuća (M – Mastery): </a:t>
            </a:r>
            <a:r>
              <a:rPr lang="hr-HR" sz="2400" dirty="0" smtClean="0">
                <a:latin typeface="Arial" panose="020B0604020202020204" pitchFamily="34" charset="0"/>
                <a:cs typeface="Arial" panose="020B0604020202020204" pitchFamily="34" charset="0"/>
              </a:rPr>
              <a:t>0–10</a:t>
            </a:r>
          </a:p>
          <a:p>
            <a:r>
              <a:rPr lang="hr-HR" sz="2400" dirty="0" smtClean="0">
                <a:latin typeface="Arial" panose="020B0604020202020204" pitchFamily="34" charset="0"/>
                <a:cs typeface="Arial" panose="020B0604020202020204" pitchFamily="34" charset="0"/>
              </a:rPr>
              <a:t>Vodi </a:t>
            </a:r>
            <a:r>
              <a:rPr lang="hr-HR" sz="2400" dirty="0">
                <a:latin typeface="Arial" panose="020B0604020202020204" pitchFamily="34" charset="0"/>
                <a:cs typeface="Arial" panose="020B0604020202020204" pitchFamily="34" charset="0"/>
              </a:rPr>
              <a:t>se dnevnik aktivnosti kroz </a:t>
            </a:r>
            <a:r>
              <a:rPr lang="hr-HR" sz="2400" dirty="0" smtClean="0">
                <a:latin typeface="Arial" panose="020B0604020202020204" pitchFamily="34" charset="0"/>
                <a:cs typeface="Arial" panose="020B0604020202020204" pitchFamily="34" charset="0"/>
              </a:rPr>
              <a:t>tjedan</a:t>
            </a:r>
          </a:p>
          <a:p>
            <a:r>
              <a:rPr lang="hr-HR" sz="2400" dirty="0">
                <a:latin typeface="Arial" panose="020B0604020202020204" pitchFamily="34" charset="0"/>
                <a:cs typeface="Arial" panose="020B0604020202020204" pitchFamily="34" charset="0"/>
              </a:rPr>
              <a:t>K</a:t>
            </a:r>
            <a:r>
              <a:rPr lang="hr-HR" sz="2400" dirty="0" smtClean="0">
                <a:latin typeface="Arial" panose="020B0604020202020204" pitchFamily="34" charset="0"/>
                <a:cs typeface="Arial" panose="020B0604020202020204" pitchFamily="34" charset="0"/>
              </a:rPr>
              <a:t>lijent </a:t>
            </a:r>
            <a:r>
              <a:rPr lang="hr-HR" sz="2400" dirty="0">
                <a:latin typeface="Arial" panose="020B0604020202020204" pitchFamily="34" charset="0"/>
                <a:cs typeface="Arial" panose="020B0604020202020204" pitchFamily="34" charset="0"/>
              </a:rPr>
              <a:t>procjenjuje kako se osjećao prije, tijekom i nakon svake aktivnosti š</a:t>
            </a:r>
            <a:r>
              <a:rPr lang="hr-HR" sz="2400" dirty="0" smtClean="0">
                <a:latin typeface="Arial" panose="020B0604020202020204" pitchFamily="34" charset="0"/>
                <a:cs typeface="Arial" panose="020B0604020202020204" pitchFamily="34" charset="0"/>
              </a:rPr>
              <a:t>to </a:t>
            </a:r>
            <a:r>
              <a:rPr lang="hr-HR" sz="2400" dirty="0">
                <a:latin typeface="Arial" panose="020B0604020202020204" pitchFamily="34" charset="0"/>
                <a:cs typeface="Arial" panose="020B0604020202020204" pitchFamily="34" charset="0"/>
              </a:rPr>
              <a:t>pomaže u prepoznavanju pozitivnih </a:t>
            </a:r>
            <a:r>
              <a:rPr lang="hr-HR" sz="2400" dirty="0" smtClean="0">
                <a:latin typeface="Arial" panose="020B0604020202020204" pitchFamily="34" charset="0"/>
                <a:cs typeface="Arial" panose="020B0604020202020204" pitchFamily="34" charset="0"/>
              </a:rPr>
              <a:t>obrazaca ponašanja</a:t>
            </a:r>
            <a:endParaRPr lang="hr-H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6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smtClean="0">
                <a:latin typeface="Arial" panose="020B0604020202020204" pitchFamily="34" charset="0"/>
                <a:cs typeface="Arial" panose="020B0604020202020204" pitchFamily="34" charset="0"/>
              </a:rPr>
              <a:t>Primjer aktivnosti</a:t>
            </a:r>
            <a:endParaRPr lang="hr-HR" sz="28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p:txBody>
          <a:bodyPr/>
          <a:lstStyle/>
          <a:p>
            <a:r>
              <a:rPr lang="hr-HR" dirty="0" smtClean="0"/>
              <a:t>Vrijeme</a:t>
            </a:r>
            <a:r>
              <a:rPr lang="hr-HR" dirty="0"/>
              <a:t>	Aktivnost	</a:t>
            </a:r>
            <a:r>
              <a:rPr lang="hr-HR" dirty="0" smtClean="0"/>
              <a:t>                   P</a:t>
            </a:r>
            <a:r>
              <a:rPr lang="hr-HR" dirty="0"/>
              <a:t>	</a:t>
            </a:r>
            <a:r>
              <a:rPr lang="hr-HR" dirty="0" smtClean="0"/>
              <a:t>                           M</a:t>
            </a:r>
          </a:p>
          <a:p>
            <a:r>
              <a:rPr lang="hr-HR" dirty="0" smtClean="0"/>
              <a:t>08:00</a:t>
            </a:r>
            <a:r>
              <a:rPr lang="hr-HR" dirty="0"/>
              <a:t>	O</a:t>
            </a:r>
            <a:r>
              <a:rPr lang="hr-HR" dirty="0" smtClean="0"/>
              <a:t>sobna higijena</a:t>
            </a:r>
            <a:r>
              <a:rPr lang="hr-HR" dirty="0"/>
              <a:t>	</a:t>
            </a:r>
            <a:r>
              <a:rPr lang="hr-HR" dirty="0" smtClean="0"/>
              <a:t>        4                            6</a:t>
            </a:r>
          </a:p>
          <a:p>
            <a:r>
              <a:rPr lang="hr-HR" dirty="0" smtClean="0"/>
              <a:t>10:00</a:t>
            </a:r>
            <a:r>
              <a:rPr lang="hr-HR" dirty="0"/>
              <a:t>	Šetnja </a:t>
            </a:r>
            <a:r>
              <a:rPr lang="hr-HR" dirty="0" smtClean="0"/>
              <a:t>šumom</a:t>
            </a:r>
            <a:r>
              <a:rPr lang="hr-HR" dirty="0"/>
              <a:t>	</a:t>
            </a:r>
            <a:r>
              <a:rPr lang="hr-HR" dirty="0" smtClean="0"/>
              <a:t>        7</a:t>
            </a:r>
            <a:r>
              <a:rPr lang="hr-HR" dirty="0"/>
              <a:t>	</a:t>
            </a:r>
            <a:r>
              <a:rPr lang="hr-HR" dirty="0" smtClean="0"/>
              <a:t>                           5</a:t>
            </a:r>
          </a:p>
          <a:p>
            <a:r>
              <a:rPr lang="hr-HR" dirty="0" smtClean="0"/>
              <a:t>14:00</a:t>
            </a:r>
            <a:r>
              <a:rPr lang="hr-HR" dirty="0"/>
              <a:t>	Razgovor </a:t>
            </a:r>
            <a:r>
              <a:rPr lang="hr-HR" dirty="0" smtClean="0"/>
              <a:t>s prijateljem   8</a:t>
            </a:r>
            <a:r>
              <a:rPr lang="hr-HR" dirty="0"/>
              <a:t>	</a:t>
            </a:r>
            <a:r>
              <a:rPr lang="hr-HR" dirty="0" smtClean="0"/>
              <a:t>                           4</a:t>
            </a:r>
          </a:p>
          <a:p>
            <a:r>
              <a:rPr lang="hr-HR" dirty="0"/>
              <a:t>K</a:t>
            </a:r>
            <a:r>
              <a:rPr lang="hr-HR" dirty="0" smtClean="0"/>
              <a:t>ombinacija </a:t>
            </a:r>
            <a:r>
              <a:rPr lang="hr-HR" dirty="0"/>
              <a:t>zadovoljstva i osjećaja postignuća koristi </a:t>
            </a:r>
            <a:r>
              <a:rPr lang="hr-HR" dirty="0" smtClean="0"/>
              <a:t>se za </a:t>
            </a:r>
            <a:r>
              <a:rPr lang="hr-HR" dirty="0"/>
              <a:t>izradu terapijskog </a:t>
            </a:r>
            <a:r>
              <a:rPr lang="hr-HR" dirty="0" smtClean="0"/>
              <a:t>plana</a:t>
            </a:r>
            <a:endParaRPr lang="hr-HR" dirty="0"/>
          </a:p>
        </p:txBody>
      </p:sp>
    </p:spTree>
    <p:extLst>
      <p:ext uri="{BB962C8B-B14F-4D97-AF65-F5344CB8AC3E}">
        <p14:creationId xmlns:p14="http://schemas.microsoft.com/office/powerpoint/2010/main" val="355516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sustav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sustava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683</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Planiranje aktivnosti  </vt:lpstr>
      <vt:lpstr>Planiranje aktivnosti kod depresivnih klijenata </vt:lpstr>
      <vt:lpstr>Ciljevi terapije</vt:lpstr>
      <vt:lpstr>Konceptualizacija neaktivnosti</vt:lpstr>
      <vt:lpstr>Shematski prikazane neaktivnost i aktivnost</vt:lpstr>
      <vt:lpstr>Konceptualizacija nedostatka postignuća ili zadovoljstva</vt:lpstr>
      <vt:lpstr>PowerPoint Presentation</vt:lpstr>
      <vt:lpstr>Način planiranja aktivnosti</vt:lpstr>
      <vt:lpstr>Primjer aktivnosti</vt:lpstr>
      <vt:lpstr>Planiranje tjednih aktivnosti</vt:lpstr>
      <vt:lpstr>Postavljanje ciljeva</vt:lpstr>
      <vt:lpstr>Kada se klijenti opiru planiranju aktivnosti …</vt:lpstr>
      <vt:lpstr>Rangiranje zadovoljstva, postignuća i raspoloženja</vt:lpstr>
      <vt:lpstr>Prevladavanje prepreka</vt:lpstr>
      <vt:lpstr>Klinički primjer</vt:lpstr>
      <vt:lpstr>Izbor aktivnosti</vt:lpstr>
      <vt:lpstr>Zaključak</vt:lpstr>
      <vt:lpstr>Pitanja i diskusija</vt:lpstr>
    </vt:vector>
  </TitlesOfParts>
  <Company>Psihijatrijska bolnica "Sveti Ivan"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Planiranje aktivnosti Judith S. Beck – CBT: Basics and Beyond (2021), Poglavlje 7</dc:title>
  <dc:creator>Dr. Paola Presečki</dc:creator>
  <cp:lastModifiedBy>hubikotvr@outlook.com</cp:lastModifiedBy>
  <cp:revision>87</cp:revision>
  <cp:lastPrinted>2025-06-05T12:45:43Z</cp:lastPrinted>
  <dcterms:created xsi:type="dcterms:W3CDTF">2025-05-23T10:18:58Z</dcterms:created>
  <dcterms:modified xsi:type="dcterms:W3CDTF">2025-06-05T13:23:17Z</dcterms:modified>
</cp:coreProperties>
</file>