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6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34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212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3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11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552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69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1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6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29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94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755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7404E-C5B4-757A-BB39-A630A019B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E49347-0674-4534-619A-900E69504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4958" y="1032764"/>
            <a:ext cx="4581242" cy="3224045"/>
          </a:xfrm>
        </p:spPr>
        <p:txBody>
          <a:bodyPr anchor="b">
            <a:normAutofit/>
          </a:bodyPr>
          <a:lstStyle/>
          <a:p>
            <a:r>
              <a:rPr lang="hr-HR" sz="4800" dirty="0"/>
              <a:t>REAGIRANJE NA AUTOMATSKE MISLI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8A35631-846F-60ED-E146-D5DA0B6B8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756" y="5046281"/>
            <a:ext cx="4308672" cy="1172408"/>
          </a:xfrm>
        </p:spPr>
        <p:txBody>
          <a:bodyPr anchor="t">
            <a:normAutofit/>
          </a:bodyPr>
          <a:lstStyle/>
          <a:p>
            <a:r>
              <a:rPr lang="hr-HR" dirty="0"/>
              <a:t>Jakov </a:t>
            </a:r>
            <a:r>
              <a:rPr lang="hr-HR" dirty="0" err="1"/>
              <a:t>čičko</a:t>
            </a:r>
            <a:r>
              <a:rPr lang="hr-HR" dirty="0"/>
              <a:t>, mag.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A64D80-D7E7-626E-02C1-F551883881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469" r="27997"/>
          <a:stretch>
            <a:fillRect/>
          </a:stretch>
        </p:blipFill>
        <p:spPr>
          <a:xfrm>
            <a:off x="20" y="10"/>
            <a:ext cx="693113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85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355A9-CB84-8023-1A20-F7482DF3E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267049-315F-6EE7-8E5A-22C5EDB61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UVOD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57653E7-277A-1B60-037B-8EBC5D18E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Kako klijent može nastaviti proces evaluacije automatskih misli izvan terapijskog susreta?</a:t>
            </a:r>
          </a:p>
          <a:p>
            <a:r>
              <a:rPr lang="hr-HR" dirty="0"/>
              <a:t>Kako u klijentu razviti strategije za samostalno suočavanje s automatskim mislima? </a:t>
            </a:r>
          </a:p>
          <a:p>
            <a:r>
              <a:rPr lang="hr-HR" dirty="0"/>
              <a:t>Kako pomoći klijentu da izradi terapijske bilješke?</a:t>
            </a:r>
          </a:p>
          <a:p>
            <a:r>
              <a:rPr lang="hr-HR" dirty="0"/>
              <a:t>Kako naučiti klijenta da koristi radne listove?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5911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36546B-BE22-7873-E6CC-F9138538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Izrada terapijskih bilježaka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271620E-4D4D-94E0-BD8A-F0755C15B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Sažeti tekstualni ili audio zapis poželjnih odgovora na automatske misli do kojih smo s klijentom došli tijekom terapijskog susreta</a:t>
            </a:r>
          </a:p>
          <a:p>
            <a:pPr lvl="1"/>
            <a:r>
              <a:rPr lang="hr-HR" dirty="0"/>
              <a:t>Možete li sažeti to o čemu smo upravo razgovarali?</a:t>
            </a:r>
          </a:p>
          <a:p>
            <a:pPr lvl="1"/>
            <a:r>
              <a:rPr lang="hr-HR" dirty="0"/>
              <a:t>Što mislite da bi bilo važno zapamtiti ovog tjedna? </a:t>
            </a:r>
          </a:p>
          <a:p>
            <a:pPr lvl="1"/>
            <a:r>
              <a:rPr lang="hr-HR" dirty="0"/>
              <a:t>Ako se takva situacija ponovi, što si želite reći? </a:t>
            </a:r>
          </a:p>
          <a:p>
            <a:r>
              <a:rPr lang="hr-HR" dirty="0"/>
              <a:t>Poželjno je da klijent redovito čita bilješke, kako bi se pripremio za izazovne situacije (umjesto da ih koristi reaktivno)</a:t>
            </a:r>
          </a:p>
          <a:p>
            <a:r>
              <a:rPr lang="hr-HR" dirty="0"/>
              <a:t>Poželjno izraditi kopije </a:t>
            </a:r>
            <a:r>
              <a:rPr lang="hr-HR" dirty="0" err="1"/>
              <a:t>klijentovih</a:t>
            </a:r>
            <a:r>
              <a:rPr lang="hr-HR" dirty="0"/>
              <a:t> bilježaka</a:t>
            </a:r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02775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FB71378-8BBB-4E67-7B94-8FF5DE405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Korištenje radnih listova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61EDD91-8AE9-7C02-EB63-F953CFBD3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Poželjno je klijente naučiti koristiti strukturirane radne listove – opsežnija, detaljnija evaluacija automatskih misli od </a:t>
            </a:r>
            <a:r>
              <a:rPr lang="hr-HR" dirty="0" err="1"/>
              <a:t>sokratovskog</a:t>
            </a:r>
            <a:r>
              <a:rPr lang="hr-HR" dirty="0"/>
              <a:t> dijaloga</a:t>
            </a:r>
          </a:p>
          <a:p>
            <a:r>
              <a:rPr lang="hr-HR" dirty="0"/>
              <a:t>Korisno za samostalnu evaluaciju automatskih misli koje se javljaju između terapijskih susreta</a:t>
            </a:r>
          </a:p>
          <a:p>
            <a:r>
              <a:rPr lang="hr-HR" dirty="0"/>
              <a:t>Vode klijenta kroz identifikaciju automatskih misli, imenovanje kognitivnih distorzija te izradu mogućeg adaptivnog odgovora</a:t>
            </a:r>
          </a:p>
        </p:txBody>
      </p:sp>
    </p:spTree>
    <p:extLst>
      <p:ext uri="{BB962C8B-B14F-4D97-AF65-F5344CB8AC3E}">
        <p14:creationId xmlns:p14="http://schemas.microsoft.com/office/powerpoint/2010/main" val="259422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A391F1-4B2C-521B-F6A5-52C74B303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5848" y="47115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lika 6" descr="Slika na kojoj se prikazuje tekst, Font, snimka zaslona, broj&#10;&#10;Sadržaj generiran umjetnom inteligencijom može biti netočan.">
            <a:extLst>
              <a:ext uri="{FF2B5EF4-FFF2-40B4-BE49-F238E27FC236}">
                <a16:creationId xmlns:a16="http://schemas.microsoft.com/office/drawing/2014/main" id="{6CEA0CC2-F601-78D9-58FB-EA069DD5A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614" y="38100"/>
            <a:ext cx="4943475" cy="6781800"/>
          </a:xfrm>
          <a:prstGeom prst="rect">
            <a:avLst/>
          </a:prstGeom>
        </p:spPr>
      </p:pic>
      <p:pic>
        <p:nvPicPr>
          <p:cNvPr id="13" name="Rezervirano mjesto sadržaja 12" descr="Slika na kojoj se prikazuje tekst, Font, snimka zaslona, broj&#10;&#10;Sadržaj generiran umjetnom inteligencijom može biti netočan.">
            <a:extLst>
              <a:ext uri="{FF2B5EF4-FFF2-40B4-BE49-F238E27FC236}">
                <a16:creationId xmlns:a16="http://schemas.microsoft.com/office/drawing/2014/main" id="{6DAB1EC3-3EF6-7532-4951-606D29776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233" y="33489"/>
            <a:ext cx="5017156" cy="6734498"/>
          </a:xfrm>
        </p:spPr>
      </p:pic>
    </p:spTree>
    <p:extLst>
      <p:ext uri="{BB962C8B-B14F-4D97-AF65-F5344CB8AC3E}">
        <p14:creationId xmlns:p14="http://schemas.microsoft.com/office/powerpoint/2010/main" val="112216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ACFB9B-670B-23C3-E3A5-10384A0EB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Korištenje radnih listova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70941D9-E77D-2F24-241D-4DF0C6FB2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Potrebno osigurati da klijent razumije način i svrhu ispunjavanja radnih listova</a:t>
            </a:r>
          </a:p>
          <a:p>
            <a:pPr lvl="1"/>
            <a:r>
              <a:rPr lang="hr-HR" dirty="0"/>
              <a:t>Poželjno prvi puta riješiti list tijekom terapijskog susreta</a:t>
            </a:r>
          </a:p>
          <a:p>
            <a:pPr lvl="1"/>
            <a:r>
              <a:rPr lang="hr-HR" dirty="0"/>
              <a:t>U slučaju teškoća može se riješiti postepeno – naglasiti da je korištenje radnih listova vještina i da su greške očekivane i korisne</a:t>
            </a:r>
          </a:p>
          <a:p>
            <a:r>
              <a:rPr lang="hr-HR" dirty="0"/>
              <a:t>Potrebno nadzirati emocionalne i kognitivne reakcije klijenta na ispunjavanje radnog lista </a:t>
            </a:r>
          </a:p>
          <a:p>
            <a:pPr lvl="1"/>
            <a:r>
              <a:rPr lang="hr-HR" dirty="0"/>
              <a:t>Izostanak značajne promjene u raspoloženju ili stupnju vjerovanja u automatsku misao – upućuje na poteškoće </a:t>
            </a:r>
          </a:p>
        </p:txBody>
      </p:sp>
    </p:spTree>
    <p:extLst>
      <p:ext uri="{BB962C8B-B14F-4D97-AF65-F5344CB8AC3E}">
        <p14:creationId xmlns:p14="http://schemas.microsoft.com/office/powerpoint/2010/main" val="3553523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CD4909-D20A-FC43-7BF6-0D6D83F87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Kad radni listovi nisu učinkoviti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BB9B5AC-AF4F-E804-29C9-E5BCBF74F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Klijent evaluira pogrešnu misao </a:t>
            </a:r>
          </a:p>
          <a:p>
            <a:r>
              <a:rPr lang="hr-HR" dirty="0"/>
              <a:t>Klijent daje površne ili malo vjerojatne odgovore</a:t>
            </a:r>
          </a:p>
          <a:p>
            <a:r>
              <a:rPr lang="hr-HR" dirty="0"/>
              <a:t>Klijent umanjuje adaptivan odgovor</a:t>
            </a:r>
          </a:p>
          <a:p>
            <a:r>
              <a:rPr lang="hr-HR" dirty="0"/>
              <a:t>Automatska misao je temeljno vjerovanje ili dio disfunkcionalnog misaonog obrasca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6770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9E3F94-7C26-F204-1C1C-DB42DC432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Alternative radnim listovima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95A88C6-18BC-A9CF-DBED-348C0F21C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" y="2330152"/>
            <a:ext cx="10890928" cy="3566160"/>
          </a:xfrm>
        </p:spPr>
        <p:txBody>
          <a:bodyPr/>
          <a:lstStyle/>
          <a:p>
            <a:r>
              <a:rPr lang="hr-HR" dirty="0"/>
              <a:t>Korištenje pojednostavljenih formata</a:t>
            </a:r>
          </a:p>
          <a:p>
            <a:r>
              <a:rPr lang="hr-HR" dirty="0"/>
              <a:t>Skraćeno fraziranje – Kad pomislim ______, trebam se podsjetiti _________.</a:t>
            </a:r>
          </a:p>
          <a:p>
            <a:r>
              <a:rPr lang="hr-HR" dirty="0"/>
              <a:t>Tehnika dva stupca:</a:t>
            </a:r>
          </a:p>
        </p:txBody>
      </p:sp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5FF8A7FF-A57C-626A-4ADE-60EA1AB45C7A}"/>
              </a:ext>
            </a:extLst>
          </p:cNvPr>
          <p:cNvGraphicFramePr>
            <a:graphicFrameLocks noGrp="1"/>
          </p:cNvGraphicFramePr>
          <p:nvPr/>
        </p:nvGraphicFramePr>
        <p:xfrm>
          <a:off x="2032000" y="3870041"/>
          <a:ext cx="8128000" cy="2473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5600424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60928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AUTOMATSKA MISAO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1" dirty="0"/>
                        <a:t>ODGOVOR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86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Želim preskočiti okupljanje.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Bolje je za mene da odem. Mogao bi se ponovno povezati s ljudima. Osim toga, netko bi mogao imati kontakt za zaposlenje.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967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Ako kažem Riti da ne želim mijenjati blagdanske planove, naljutit će se.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Ako ju ovo ne razljuti, nešto drugo hoće. Trebao bi raditi ono što je dobro za mene – ne joj uvijek ugađati.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164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781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E42EA0F-3D37-1E94-FA91-DC4E7CAC9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3C0ED9D-4F12-5CFA-3C23-E868788D2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Beck, J. S. (2021). </a:t>
            </a:r>
            <a:r>
              <a:rPr lang="hr-HR" i="1" dirty="0" err="1"/>
              <a:t>Cognitive</a:t>
            </a:r>
            <a:r>
              <a:rPr lang="hr-HR" i="1" dirty="0"/>
              <a:t> </a:t>
            </a:r>
            <a:r>
              <a:rPr lang="hr-HR" i="1" dirty="0" err="1"/>
              <a:t>Behavior</a:t>
            </a:r>
            <a:r>
              <a:rPr lang="hr-HR" i="1" dirty="0"/>
              <a:t> </a:t>
            </a:r>
            <a:r>
              <a:rPr lang="hr-HR" i="1" dirty="0" err="1"/>
              <a:t>Therapy</a:t>
            </a:r>
            <a:r>
              <a:rPr lang="hr-HR" i="1" dirty="0"/>
              <a:t>: </a:t>
            </a:r>
            <a:r>
              <a:rPr lang="hr-HR" i="1" dirty="0" err="1"/>
              <a:t>Basics</a:t>
            </a:r>
            <a:r>
              <a:rPr lang="hr-HR" i="1" dirty="0"/>
              <a:t> </a:t>
            </a:r>
            <a:r>
              <a:rPr lang="hr-HR" i="1" dirty="0" err="1"/>
              <a:t>and</a:t>
            </a:r>
            <a:r>
              <a:rPr lang="hr-HR" i="1" dirty="0"/>
              <a:t> </a:t>
            </a:r>
            <a:r>
              <a:rPr lang="hr-HR" i="1" dirty="0" err="1"/>
              <a:t>Beyond</a:t>
            </a:r>
            <a:r>
              <a:rPr lang="hr-HR" i="1" dirty="0"/>
              <a:t> </a:t>
            </a:r>
            <a:r>
              <a:rPr lang="hr-HR" dirty="0"/>
              <a:t>(3. </a:t>
            </a:r>
            <a:r>
              <a:rPr lang="hr-HR" dirty="0" err="1"/>
              <a:t>izd</a:t>
            </a:r>
            <a:r>
              <a:rPr lang="hr-HR" dirty="0"/>
              <a:t>.). New York: 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Guilford</a:t>
            </a:r>
            <a:r>
              <a:rPr lang="hr-HR" dirty="0"/>
              <a:t> Press. </a:t>
            </a:r>
          </a:p>
        </p:txBody>
      </p:sp>
    </p:spTree>
    <p:extLst>
      <p:ext uri="{BB962C8B-B14F-4D97-AF65-F5344CB8AC3E}">
        <p14:creationId xmlns:p14="http://schemas.microsoft.com/office/powerpoint/2010/main" val="260001785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401</Words>
  <Application>Microsoft Office PowerPoint</Application>
  <PresentationFormat>Široki zaslon</PresentationFormat>
  <Paragraphs>42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2" baseType="lpstr">
      <vt:lpstr>Arial</vt:lpstr>
      <vt:lpstr>Grandview Display</vt:lpstr>
      <vt:lpstr>DashVTI</vt:lpstr>
      <vt:lpstr>REAGIRANJE NA AUTOMATSKE MISLI </vt:lpstr>
      <vt:lpstr>UVOD</vt:lpstr>
      <vt:lpstr>Izrada terapijskih bilježaka</vt:lpstr>
      <vt:lpstr>Korištenje radnih listova</vt:lpstr>
      <vt:lpstr>PowerPoint prezentacija</vt:lpstr>
      <vt:lpstr>Korištenje radnih listova</vt:lpstr>
      <vt:lpstr>Kad radni listovi nisu učinkoviti</vt:lpstr>
      <vt:lpstr>Alternative radnim listovima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Jakov Čičko</dc:creator>
  <cp:lastModifiedBy>Jakov Čičko</cp:lastModifiedBy>
  <cp:revision>1</cp:revision>
  <dcterms:created xsi:type="dcterms:W3CDTF">2025-05-30T17:53:15Z</dcterms:created>
  <dcterms:modified xsi:type="dcterms:W3CDTF">2025-05-30T17:55:19Z</dcterms:modified>
</cp:coreProperties>
</file>