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6" r:id="rId3"/>
    <p:sldId id="27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75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9" r:id="rId23"/>
    <p:sldId id="278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6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28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75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6/6/2025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6/6/2025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stayalive.prevent-suicide.org.uk/" TargetMode="External"/><Relationship Id="rId2" Type="http://schemas.openxmlformats.org/officeDocument/2006/relationships/hyperlink" Target="http://www.zzjzdnz.hr/zdrvlje/mentalno-zdravlje/484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counseling.uic.eduedu/outreach-and-education/concerned/suicide-prevention/myth-vs-fact/" TargetMode="External"/><Relationship Id="rId4" Type="http://schemas.openxmlformats.org/officeDocument/2006/relationships/hyperlink" Target="https://www.csun.edu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/>
              <a:t>mitovi</a:t>
            </a:r>
            <a:r>
              <a:rPr lang="en-GB" dirty="0"/>
              <a:t> o </a:t>
            </a:r>
            <a:r>
              <a:rPr lang="en-GB" dirty="0" err="1"/>
              <a:t>suicidu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cap="none" dirty="0" err="1"/>
              <a:t>Zrinka</a:t>
            </a:r>
            <a:r>
              <a:rPr lang="en-GB" cap="none" dirty="0"/>
              <a:t> </a:t>
            </a:r>
            <a:r>
              <a:rPr lang="en-GB" cap="none" dirty="0" err="1"/>
              <a:t>Valentić</a:t>
            </a:r>
            <a:r>
              <a:rPr lang="en-GB" cap="none" dirty="0"/>
              <a:t> </a:t>
            </a:r>
            <a:r>
              <a:rPr lang="en-GB" cap="none" dirty="0" err="1"/>
              <a:t>Kljak</a:t>
            </a:r>
            <a:endParaRPr lang="en-GB" cap="none" dirty="0"/>
          </a:p>
          <a:p>
            <a:r>
              <a:rPr lang="en-GB" cap="none" dirty="0" err="1"/>
              <a:t>Praktikum</a:t>
            </a:r>
            <a:r>
              <a:rPr lang="en-GB" cap="none" dirty="0"/>
              <a:t> II</a:t>
            </a:r>
          </a:p>
          <a:p>
            <a:r>
              <a:rPr lang="en-GB" cap="none" dirty="0" err="1"/>
              <a:t>Grupa</a:t>
            </a:r>
            <a:r>
              <a:rPr lang="en-GB" cap="none" dirty="0"/>
              <a:t> G/2024</a:t>
            </a:r>
          </a:p>
        </p:txBody>
      </p:sp>
    </p:spTree>
    <p:extLst>
      <p:ext uri="{BB962C8B-B14F-4D97-AF65-F5344CB8AC3E}">
        <p14:creationId xmlns:p14="http://schemas.microsoft.com/office/powerpoint/2010/main" val="1066761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pogoršanje simptoma depresije povećava rizik od suicida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3" y="2097088"/>
            <a:ext cx="9905999" cy="3541714"/>
          </a:xfrm>
        </p:spPr>
        <p:txBody>
          <a:bodyPr/>
          <a:lstStyle/>
          <a:p>
            <a:pPr marL="0" indent="0">
              <a:buNone/>
            </a:pPr>
            <a:endParaRPr lang="en-GB" sz="2800" i="1" dirty="0"/>
          </a:p>
          <a:p>
            <a:pPr marL="0" indent="0">
              <a:buNone/>
            </a:pPr>
            <a:r>
              <a:rPr lang="hr-HR" sz="2800" i="1" dirty="0"/>
              <a:t>poboljšanje simptoma depresije povećava rizik od suicida:</a:t>
            </a:r>
          </a:p>
          <a:p>
            <a:pPr marL="0" indent="0">
              <a:buNone/>
            </a:pPr>
            <a:r>
              <a:rPr lang="hr-HR" sz="2800" i="1" dirty="0"/>
              <a:t>	</a:t>
            </a:r>
          </a:p>
          <a:p>
            <a:pPr marL="914400" lvl="1" indent="-457200">
              <a:buFont typeface="+mj-lt"/>
              <a:buAutoNum type="alphaLcParenR"/>
            </a:pPr>
            <a:r>
              <a:rPr lang="hr-HR" dirty="0"/>
              <a:t>  </a:t>
            </a:r>
            <a:r>
              <a:rPr lang="hr-HR" sz="2400" dirty="0"/>
              <a:t>poboljšava se motivacija za suicid </a:t>
            </a:r>
          </a:p>
          <a:p>
            <a:pPr marL="914400" lvl="1" indent="-457200">
              <a:buFont typeface="+mj-lt"/>
              <a:buAutoNum type="alphaLcParenR"/>
            </a:pPr>
            <a:r>
              <a:rPr lang="hr-HR" sz="2400" dirty="0"/>
              <a:t>  osoba dobiva snagu za izvršenje </a:t>
            </a:r>
          </a:p>
          <a:p>
            <a:pPr marL="914400" lvl="1" indent="-457200">
              <a:buFont typeface="+mj-lt"/>
              <a:buAutoNum type="alphaLcParenR"/>
            </a:pPr>
            <a:r>
              <a:rPr lang="hr-HR" sz="2400" dirty="0"/>
              <a:t>  veća je vjerojatnost da će se suicidalna misao pretvoriti u sam čin</a:t>
            </a:r>
          </a:p>
        </p:txBody>
      </p:sp>
    </p:spTree>
    <p:extLst>
      <p:ext uri="{BB962C8B-B14F-4D97-AF65-F5344CB8AC3E}">
        <p14:creationId xmlns:p14="http://schemas.microsoft.com/office/powerpoint/2010/main" val="4919692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lako je prepoznati kad netko razmišlja o suicidu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3" y="2097088"/>
            <a:ext cx="9905999" cy="3541714"/>
          </a:xfrm>
        </p:spPr>
        <p:txBody>
          <a:bodyPr/>
          <a:lstStyle/>
          <a:p>
            <a:endParaRPr lang="en-GB" sz="2800" dirty="0"/>
          </a:p>
          <a:p>
            <a:r>
              <a:rPr lang="hr-HR" sz="2800" dirty="0"/>
              <a:t>razmišljanje i odluka o suicid</a:t>
            </a:r>
            <a:r>
              <a:rPr lang="en-GB" sz="2800" dirty="0"/>
              <a:t>u</a:t>
            </a:r>
            <a:r>
              <a:rPr lang="hr-HR" sz="2800" dirty="0"/>
              <a:t> kod depresivnih ili smrtno oboljelih osoba može donijeti olakšanje pa se čini da su bolje</a:t>
            </a:r>
          </a:p>
        </p:txBody>
      </p:sp>
    </p:spTree>
    <p:extLst>
      <p:ext uri="{BB962C8B-B14F-4D97-AF65-F5344CB8AC3E}">
        <p14:creationId xmlns:p14="http://schemas.microsoft.com/office/powerpoint/2010/main" val="13419407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tko je pokušao suicid taj ga neće ponoviti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r>
              <a:rPr lang="hr-HR" dirty="0"/>
              <a:t>4 od 5 osoba pokušalo je suicid bar jedanput prije</a:t>
            </a:r>
          </a:p>
          <a:p>
            <a:r>
              <a:rPr lang="hr-HR" dirty="0"/>
              <a:t>neke osobe doživljavaju uporne misli o suicid</a:t>
            </a:r>
            <a:r>
              <a:rPr lang="en-GB" dirty="0"/>
              <a:t>u</a:t>
            </a:r>
            <a:endParaRPr lang="hr-HR" dirty="0"/>
          </a:p>
          <a:p>
            <a:r>
              <a:rPr lang="en-GB" dirty="0" err="1"/>
              <a:t>neki</a:t>
            </a:r>
            <a:r>
              <a:rPr lang="en-GB" dirty="0"/>
              <a:t> </a:t>
            </a:r>
            <a:r>
              <a:rPr lang="hr-HR" dirty="0"/>
              <a:t>uspiju </a:t>
            </a:r>
            <a:r>
              <a:rPr lang="hr-HR" noProof="0" dirty="0"/>
              <a:t>naći </a:t>
            </a:r>
            <a:r>
              <a:rPr lang="en-GB" dirty="0" err="1"/>
              <a:t>način</a:t>
            </a:r>
            <a:r>
              <a:rPr lang="hr-HR" dirty="0"/>
              <a:t> za nošenje s boli</a:t>
            </a:r>
          </a:p>
        </p:txBody>
      </p:sp>
    </p:spTree>
    <p:extLst>
      <p:ext uri="{BB962C8B-B14F-4D97-AF65-F5344CB8AC3E}">
        <p14:creationId xmlns:p14="http://schemas.microsoft.com/office/powerpoint/2010/main" val="25727755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osobe koje se samo ozljeđuju uvijek imaju suicidalne misli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r>
              <a:rPr lang="hr-HR" dirty="0"/>
              <a:t>većina nema suicidalne namjere</a:t>
            </a:r>
          </a:p>
          <a:p>
            <a:r>
              <a:rPr lang="hr-HR" dirty="0"/>
              <a:t>može biti fa</a:t>
            </a:r>
            <a:r>
              <a:rPr lang="en-GB" dirty="0"/>
              <a:t>k</a:t>
            </a:r>
            <a:r>
              <a:rPr lang="hr-HR" dirty="0"/>
              <a:t>tor rizika za buduću suicidalnost</a:t>
            </a:r>
          </a:p>
          <a:p>
            <a:r>
              <a:rPr lang="hr-HR" dirty="0"/>
              <a:t>način bijega od emocionalne obamrlosti, odvraćanje pažnje od neugodnih događaja ili misli</a:t>
            </a:r>
            <a:endParaRPr lang="en-GB" dirty="0"/>
          </a:p>
          <a:p>
            <a:r>
              <a:rPr lang="hr-HR" dirty="0"/>
              <a:t>privlačenje pažnje</a:t>
            </a:r>
          </a:p>
        </p:txBody>
      </p:sp>
    </p:spTree>
    <p:extLst>
      <p:ext uri="{BB962C8B-B14F-4D97-AF65-F5344CB8AC3E}">
        <p14:creationId xmlns:p14="http://schemas.microsoft.com/office/powerpoint/2010/main" val="5547444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najveći broj suicida </a:t>
            </a:r>
            <a:r>
              <a:rPr lang="en-GB" dirty="0"/>
              <a:t>je </a:t>
            </a:r>
            <a:r>
              <a:rPr lang="hr-HR" dirty="0"/>
              <a:t>tijekom zime i božićnih blagdana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r>
              <a:rPr lang="hr-HR" dirty="0"/>
              <a:t>pogoršanje simptoma depresije tijekom tog razdoblja</a:t>
            </a:r>
          </a:p>
          <a:p>
            <a:r>
              <a:rPr lang="hr-HR" dirty="0"/>
              <a:t>najveći broj suicida u proljeće i početkom ljeta</a:t>
            </a:r>
          </a:p>
          <a:p>
            <a:r>
              <a:rPr lang="hr-HR" dirty="0"/>
              <a:t>više ponedjeljkom i utorkom</a:t>
            </a:r>
          </a:p>
        </p:txBody>
      </p:sp>
    </p:spTree>
    <p:extLst>
      <p:ext uri="{BB962C8B-B14F-4D97-AF65-F5344CB8AC3E}">
        <p14:creationId xmlns:p14="http://schemas.microsoft.com/office/powerpoint/2010/main" val="328964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konzumacija droga i alkohola nije povezana s rizikom pokušaja suicida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r>
              <a:rPr lang="hr-HR" dirty="0"/>
              <a:t>droga značajan čimbenik u pokušaju suicida</a:t>
            </a:r>
          </a:p>
          <a:p>
            <a:r>
              <a:rPr lang="hr-HR" dirty="0"/>
              <a:t>smanjenje inhibicija - lakše od suicidalnih misli do pokušaja/počinjenja suicida</a:t>
            </a:r>
          </a:p>
        </p:txBody>
      </p:sp>
    </p:spTree>
    <p:extLst>
      <p:ext uri="{BB962C8B-B14F-4D97-AF65-F5344CB8AC3E}">
        <p14:creationId xmlns:p14="http://schemas.microsoft.com/office/powerpoint/2010/main" val="27927061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suicid ili pokušaj suicida uvijek se dogode bez upozorenja, često impulzivno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3" y="2097087"/>
            <a:ext cx="9725694" cy="4252197"/>
          </a:xfrm>
        </p:spPr>
        <p:txBody>
          <a:bodyPr>
            <a:normAutofit/>
          </a:bodyPr>
          <a:lstStyle/>
          <a:p>
            <a:endParaRPr lang="en-GB" dirty="0"/>
          </a:p>
          <a:p>
            <a:r>
              <a:rPr lang="hr-HR" dirty="0"/>
              <a:t>utvrđeno da su razmišljali duže vrijeme o suicid</a:t>
            </a:r>
            <a:r>
              <a:rPr lang="en-GB" dirty="0"/>
              <a:t>u</a:t>
            </a:r>
            <a:endParaRPr lang="hr-HR" dirty="0"/>
          </a:p>
          <a:p>
            <a:r>
              <a:rPr lang="hr-HR" dirty="0"/>
              <a:t>većina daje znakove upozorenja (50 do 75%) – </a:t>
            </a:r>
          </a:p>
          <a:p>
            <a:pPr marL="0" indent="0">
              <a:buNone/>
            </a:pPr>
            <a:r>
              <a:rPr lang="hr-HR" dirty="0"/>
              <a:t>                                                               verbalne, neverbalne</a:t>
            </a:r>
          </a:p>
          <a:p>
            <a:pPr marL="0" indent="0">
              <a:buNone/>
            </a:pPr>
            <a:r>
              <a:rPr lang="hr-HR" dirty="0"/>
              <a:t>                                                               svjesno, nesvjesno</a:t>
            </a:r>
          </a:p>
          <a:p>
            <a:r>
              <a:rPr lang="hr-HR" dirty="0"/>
              <a:t>promjena ponašanja - česte misli o krivnji, samooptuživanje,</a:t>
            </a:r>
            <a:r>
              <a:rPr lang="en-GB" dirty="0"/>
              <a:t> </a:t>
            </a:r>
            <a:r>
              <a:rPr lang="hr-HR" dirty="0"/>
              <a:t>razgovor o suicid</a:t>
            </a:r>
            <a:r>
              <a:rPr lang="en-GB" dirty="0"/>
              <a:t>u</a:t>
            </a:r>
            <a:r>
              <a:rPr lang="hr-HR" dirty="0"/>
              <a:t>, pozdravljanje na neuobičajen način, poklanjanje dragih stvari</a:t>
            </a:r>
            <a:r>
              <a:rPr lang="en-GB" dirty="0"/>
              <a:t>……</a:t>
            </a:r>
          </a:p>
        </p:txBody>
      </p:sp>
    </p:spTree>
    <p:extLst>
      <p:ext uri="{BB962C8B-B14F-4D97-AF65-F5344CB8AC3E}">
        <p14:creationId xmlns:p14="http://schemas.microsoft.com/office/powerpoint/2010/main" val="20190865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sklonost suicid</a:t>
            </a:r>
            <a:r>
              <a:rPr lang="en-GB" dirty="0"/>
              <a:t>u</a:t>
            </a:r>
            <a:r>
              <a:rPr lang="hr-HR" dirty="0"/>
              <a:t> je nasljedna (genetski određena)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većina osoba koja pokuša/počini suicide nema obiteljsku anamnezu suicida</a:t>
            </a:r>
          </a:p>
          <a:p>
            <a:r>
              <a:rPr lang="hr-HR" dirty="0"/>
              <a:t>u nekim obiteljima se češće događa</a:t>
            </a:r>
          </a:p>
        </p:txBody>
      </p:sp>
    </p:spTree>
    <p:extLst>
      <p:ext uri="{BB962C8B-B14F-4D97-AF65-F5344CB8AC3E}">
        <p14:creationId xmlns:p14="http://schemas.microsoft.com/office/powerpoint/2010/main" val="36699683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suicid je sebičan čin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 </a:t>
            </a:r>
          </a:p>
          <a:p>
            <a:r>
              <a:rPr lang="hr-HR" dirty="0"/>
              <a:t>bol, očaj, beznađe, bezvrijednost…</a:t>
            </a:r>
          </a:p>
          <a:p>
            <a:r>
              <a:rPr lang="hr-HR" dirty="0"/>
              <a:t>ne mogu izaći iz kruga svojih misli i osjećaja</a:t>
            </a:r>
          </a:p>
          <a:p>
            <a:r>
              <a:rPr lang="hr-HR" dirty="0"/>
              <a:t>suicid jedini izlaz</a:t>
            </a:r>
          </a:p>
        </p:txBody>
      </p:sp>
    </p:spTree>
    <p:extLst>
      <p:ext uri="{BB962C8B-B14F-4D97-AF65-F5344CB8AC3E}">
        <p14:creationId xmlns:p14="http://schemas.microsoft.com/office/powerpoint/2010/main" val="13266586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ljudi rijetko razmišljaju o suicidu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r>
              <a:rPr lang="hr-HR" dirty="0"/>
              <a:t>svatko može razmišljati o suicidu u nekom trenutku života bez obzira na uspješnost, popularnost, zdravlje</a:t>
            </a:r>
          </a:p>
          <a:p>
            <a:endParaRPr lang="hr-HR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4572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52FED11-2067-8037-8EA5-5EFD135411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 err="1"/>
              <a:t>Sylvia</a:t>
            </a:r>
            <a:r>
              <a:rPr lang="hr-HR" dirty="0"/>
              <a:t> </a:t>
            </a:r>
            <a:r>
              <a:rPr lang="hr-HR" dirty="0" err="1"/>
              <a:t>Plath</a:t>
            </a:r>
            <a:r>
              <a:rPr lang="hr-HR" dirty="0"/>
              <a:t>, Ivana Brlić Mažuranić, Virginia Woolf, Stefan </a:t>
            </a:r>
            <a:r>
              <a:rPr lang="hr-HR" dirty="0" err="1"/>
              <a:t>Zweig</a:t>
            </a:r>
            <a:r>
              <a:rPr lang="hr-HR" dirty="0"/>
              <a:t>, Sergej Jesenjin, Vladimir </a:t>
            </a:r>
            <a:r>
              <a:rPr lang="hr-HR" dirty="0" err="1"/>
              <a:t>Majakovski</a:t>
            </a:r>
            <a:r>
              <a:rPr lang="hr-HR" dirty="0"/>
              <a:t>, Ernest Hemingway, Brut, Branko </a:t>
            </a:r>
            <a:r>
              <a:rPr lang="hr-HR" dirty="0" err="1"/>
              <a:t>Čopić</a:t>
            </a:r>
            <a:r>
              <a:rPr lang="hr-HR" dirty="0"/>
              <a:t>, Vincent Van Gogh, Kurt Cobain, Marilyn Monroe, Robin Williams, </a:t>
            </a:r>
            <a:r>
              <a:rPr lang="hr-HR" dirty="0" err="1"/>
              <a:t>Montgomery</a:t>
            </a:r>
            <a:r>
              <a:rPr lang="hr-HR" dirty="0"/>
              <a:t> </a:t>
            </a:r>
            <a:r>
              <a:rPr lang="hr-HR" dirty="0" err="1"/>
              <a:t>Clift</a:t>
            </a:r>
            <a:r>
              <a:rPr lang="hr-HR" dirty="0"/>
              <a:t>, Marko Antonije, Brut, Seneka, Sandor </a:t>
            </a:r>
            <a:r>
              <a:rPr lang="hr-HR" dirty="0" err="1"/>
              <a:t>Marai</a:t>
            </a:r>
            <a:r>
              <a:rPr lang="hr-HR" dirty="0"/>
              <a:t>, Edgar Alan Poe (pokušaj) Petar </a:t>
            </a:r>
            <a:r>
              <a:rPr lang="hr-HR" dirty="0" err="1"/>
              <a:t>Iljič</a:t>
            </a:r>
            <a:r>
              <a:rPr lang="hr-HR" dirty="0"/>
              <a:t> Čajkovski</a:t>
            </a:r>
          </a:p>
        </p:txBody>
      </p:sp>
    </p:spTree>
    <p:extLst>
      <p:ext uri="{BB962C8B-B14F-4D97-AF65-F5344CB8AC3E}">
        <p14:creationId xmlns:p14="http://schemas.microsoft.com/office/powerpoint/2010/main" val="34608127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ako jednom postoje misli o suicidu, uvijek će biti prisutne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r>
              <a:rPr lang="hr-HR" dirty="0"/>
              <a:t>za većinu traju ograničeno vrijeme</a:t>
            </a:r>
          </a:p>
          <a:p>
            <a:r>
              <a:rPr lang="hr-HR" dirty="0"/>
              <a:t>intenzitet razmišljanja o suicidu jako se smanjuje unutar 24 sata</a:t>
            </a:r>
          </a:p>
          <a:p>
            <a:r>
              <a:rPr lang="hr-HR" dirty="0"/>
              <a:t>nekima se javljaju češće tijekom života (trebaju potražiti pomoć)</a:t>
            </a:r>
          </a:p>
        </p:txBody>
      </p:sp>
    </p:spTree>
    <p:extLst>
      <p:ext uri="{BB962C8B-B14F-4D97-AF65-F5344CB8AC3E}">
        <p14:creationId xmlns:p14="http://schemas.microsoft.com/office/powerpoint/2010/main" val="2901797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suicid je češći u pojedinim socioekonomskim skupinama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4382222"/>
          </a:xfrm>
        </p:spPr>
        <p:txBody>
          <a:bodyPr>
            <a:normAutofit fontScale="92500" lnSpcReduction="20000"/>
          </a:bodyPr>
          <a:lstStyle/>
          <a:p>
            <a:endParaRPr lang="en-GB" dirty="0"/>
          </a:p>
          <a:p>
            <a:r>
              <a:rPr lang="en-GB" dirty="0" err="1"/>
              <a:t>podjednako</a:t>
            </a:r>
            <a:r>
              <a:rPr lang="en-GB" dirty="0"/>
              <a:t> je </a:t>
            </a:r>
            <a:r>
              <a:rPr lang="en-GB" dirty="0" err="1"/>
              <a:t>zastupljen</a:t>
            </a:r>
            <a:r>
              <a:rPr lang="en-GB" dirty="0"/>
              <a:t> u </a:t>
            </a:r>
            <a:r>
              <a:rPr lang="en-GB" dirty="0" err="1"/>
              <a:t>svim</a:t>
            </a:r>
            <a:r>
              <a:rPr lang="en-GB" dirty="0"/>
              <a:t> </a:t>
            </a:r>
            <a:r>
              <a:rPr lang="en-GB" dirty="0" err="1"/>
              <a:t>socioekonomskim</a:t>
            </a:r>
            <a:r>
              <a:rPr lang="en-GB" dirty="0"/>
              <a:t> </a:t>
            </a:r>
            <a:r>
              <a:rPr lang="en-GB" dirty="0" err="1"/>
              <a:t>skupinama</a:t>
            </a:r>
            <a:endParaRPr lang="hr-HR" dirty="0"/>
          </a:p>
          <a:p>
            <a:r>
              <a:rPr lang="hr-HR" noProof="0" dirty="0"/>
              <a:t>vulnerabilne</a:t>
            </a:r>
            <a:r>
              <a:rPr lang="hr-HR" dirty="0"/>
              <a:t> skupine:</a:t>
            </a:r>
          </a:p>
          <a:p>
            <a:pPr marL="0" indent="0">
              <a:buNone/>
            </a:pPr>
            <a:r>
              <a:rPr lang="hr-HR" dirty="0"/>
              <a:t>           muškarci u srednjoj i starijoj  životnoj dobi</a:t>
            </a:r>
          </a:p>
          <a:p>
            <a:pPr marL="0" indent="0">
              <a:buNone/>
            </a:pPr>
            <a:r>
              <a:rPr lang="hr-HR" dirty="0"/>
              <a:t>           LGBTQ+ populacija</a:t>
            </a:r>
          </a:p>
          <a:p>
            <a:pPr marL="0" indent="0">
              <a:buNone/>
            </a:pPr>
            <a:r>
              <a:rPr lang="hr-HR" dirty="0"/>
              <a:t>           stariji od 65 godina</a:t>
            </a:r>
          </a:p>
          <a:p>
            <a:pPr marL="0" indent="0">
              <a:buNone/>
            </a:pPr>
            <a:r>
              <a:rPr lang="hr-HR" dirty="0"/>
              <a:t>           razvedeni</a:t>
            </a:r>
          </a:p>
          <a:p>
            <a:pPr marL="0" indent="0">
              <a:buNone/>
            </a:pPr>
            <a:r>
              <a:rPr lang="hr-HR" dirty="0"/>
              <a:t>           samci</a:t>
            </a:r>
          </a:p>
          <a:p>
            <a:pPr marL="0" indent="0">
              <a:buNone/>
            </a:pPr>
            <a:r>
              <a:rPr lang="hr-HR" dirty="0"/>
              <a:t>           ljudi bez djece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57835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0A83A9E-135B-AD09-4155-C6C2BBDCA4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376" y="937922"/>
            <a:ext cx="9905999" cy="505647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hr-HR" sz="8000" dirty="0"/>
          </a:p>
          <a:p>
            <a:pPr marL="0" indent="0" algn="ctr">
              <a:buNone/>
            </a:pPr>
            <a:r>
              <a:rPr lang="hr-HR" sz="8000" dirty="0"/>
              <a:t>HVALA NA PAŽNJI!</a:t>
            </a:r>
          </a:p>
        </p:txBody>
      </p:sp>
    </p:spTree>
    <p:extLst>
      <p:ext uri="{BB962C8B-B14F-4D97-AF65-F5344CB8AC3E}">
        <p14:creationId xmlns:p14="http://schemas.microsoft.com/office/powerpoint/2010/main" val="20040545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8805C22-7799-B2C8-BB97-DF3A261A7E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992764"/>
          </a:xfrm>
        </p:spPr>
        <p:txBody>
          <a:bodyPr>
            <a:normAutofit/>
          </a:bodyPr>
          <a:lstStyle/>
          <a:p>
            <a:r>
              <a:rPr lang="hr-HR" dirty="0"/>
              <a:t>Literatura: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8A65BB5B-B9BD-4547-1517-0216A6DA9F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76424" y="2493674"/>
            <a:ext cx="8791575" cy="3602326"/>
          </a:xfrm>
        </p:spPr>
        <p:txBody>
          <a:bodyPr/>
          <a:lstStyle/>
          <a:p>
            <a:r>
              <a:rPr lang="hr-HR" cap="none" dirty="0">
                <a:hlinkClick r:id="rId2"/>
              </a:rPr>
              <a:t>www.zzjzdnz.hr/zdrvlje/mentalno-zdravlje/484</a:t>
            </a:r>
            <a:endParaRPr lang="hr-HR" cap="none" dirty="0"/>
          </a:p>
          <a:p>
            <a:r>
              <a:rPr lang="hr-HR" cap="none" dirty="0">
                <a:hlinkClick r:id="rId3"/>
              </a:rPr>
              <a:t>https://stayalive.prevent-suicide.org.uk</a:t>
            </a:r>
            <a:endParaRPr lang="hr-HR" cap="none" dirty="0"/>
          </a:p>
          <a:p>
            <a:r>
              <a:rPr lang="hr-HR" cap="none" dirty="0">
                <a:hlinkClick r:id="rId4"/>
              </a:rPr>
              <a:t>https://www.csun.edu</a:t>
            </a:r>
            <a:endParaRPr lang="hr-HR" cap="none" dirty="0"/>
          </a:p>
          <a:p>
            <a:r>
              <a:rPr lang="hr-HR" cap="none" dirty="0">
                <a:hlinkClick r:id="rId5"/>
              </a:rPr>
              <a:t>https://counseling.uic.eduedu/outreach-and-education/concerned/suicide-prevention/myth-vs-fact/</a:t>
            </a:r>
            <a:endParaRPr lang="hr-HR" cap="none" dirty="0"/>
          </a:p>
          <a:p>
            <a:endParaRPr lang="hr-HR" cap="none" dirty="0"/>
          </a:p>
          <a:p>
            <a:endParaRPr lang="hr-HR" cap="none" dirty="0"/>
          </a:p>
          <a:p>
            <a:endParaRPr lang="hr-HR" cap="none" dirty="0"/>
          </a:p>
        </p:txBody>
      </p:sp>
    </p:spTree>
    <p:extLst>
      <p:ext uri="{BB962C8B-B14F-4D97-AF65-F5344CB8AC3E}">
        <p14:creationId xmlns:p14="http://schemas.microsoft.com/office/powerpoint/2010/main" val="1139112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357B4D3-A8AD-1ADC-F74F-3453DEEAD2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360218"/>
            <a:ext cx="9905999" cy="6123709"/>
          </a:xfrm>
        </p:spPr>
        <p:txBody>
          <a:bodyPr>
            <a:normAutofit lnSpcReduction="10000"/>
          </a:bodyPr>
          <a:lstStyle/>
          <a:p>
            <a:r>
              <a:rPr lang="hr-HR" dirty="0"/>
              <a:t>svakih 40 sekundi u svijetu 1 osoba počini suicid (broj pokušaja 20x veći)</a:t>
            </a:r>
          </a:p>
          <a:p>
            <a:pPr marL="0" indent="0">
              <a:buNone/>
            </a:pPr>
            <a:r>
              <a:rPr lang="hr-HR" dirty="0"/>
              <a:t>    godišnje od suicida umre oko 800 000 ljudi</a:t>
            </a:r>
          </a:p>
          <a:p>
            <a:r>
              <a:rPr lang="hr-HR" dirty="0"/>
              <a:t>žene pokušaju 2-3x češće suicid od muškaraca (tablete, rezanje žila)</a:t>
            </a:r>
          </a:p>
          <a:p>
            <a:r>
              <a:rPr lang="hr-HR" dirty="0"/>
              <a:t>muškarci „uspješniji” (vatreno oružje, vješanje)</a:t>
            </a:r>
          </a:p>
          <a:p>
            <a:r>
              <a:rPr lang="hr-HR" dirty="0"/>
              <a:t>u Hrvatskoj viša stopa smrtnosti od </a:t>
            </a:r>
            <a:r>
              <a:rPr lang="hr-HR" dirty="0" err="1"/>
              <a:t>sucida</a:t>
            </a:r>
            <a:r>
              <a:rPr lang="hr-HR" dirty="0"/>
              <a:t> nego u Europi</a:t>
            </a:r>
          </a:p>
          <a:p>
            <a:r>
              <a:rPr lang="hr-HR" dirty="0"/>
              <a:t>od 2000.g. bilježi se pad broja suicida u Hrvatskoj</a:t>
            </a:r>
          </a:p>
          <a:p>
            <a:r>
              <a:rPr lang="hr-HR" dirty="0"/>
              <a:t>u priobalju manji broj suicida nego u kontinentalnom dijelu Hrvatske</a:t>
            </a:r>
          </a:p>
          <a:p>
            <a:r>
              <a:rPr lang="hr-HR" dirty="0"/>
              <a:t>2. vodeći uzrok smrti u populaciji mladih od 15 do 29 godina</a:t>
            </a:r>
          </a:p>
          <a:p>
            <a:r>
              <a:rPr lang="hr-HR" dirty="0"/>
              <a:t>svjetski dan prevencije suicida 10.rujna</a:t>
            </a:r>
          </a:p>
          <a:p>
            <a:r>
              <a:rPr lang="hr-HR" dirty="0"/>
              <a:t>suicida manje na selu nego u gradu</a:t>
            </a:r>
          </a:p>
          <a:p>
            <a:r>
              <a:rPr lang="hr-HR" dirty="0"/>
              <a:t>više suicida u poslijeratnom nego u ratnom razdoblju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003149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dirty="0" err="1"/>
              <a:t>suicid</a:t>
            </a:r>
            <a:r>
              <a:rPr lang="en-GB" dirty="0"/>
              <a:t> se ne </a:t>
            </a:r>
            <a:r>
              <a:rPr lang="en-GB" dirty="0" err="1"/>
              <a:t>može</a:t>
            </a:r>
            <a:r>
              <a:rPr lang="en-GB" dirty="0"/>
              <a:t> </a:t>
            </a:r>
            <a:r>
              <a:rPr lang="en-GB" dirty="0" err="1"/>
              <a:t>spriječiti</a:t>
            </a:r>
            <a:r>
              <a:rPr lang="en-GB" dirty="0"/>
              <a:t>,</a:t>
            </a:r>
            <a:br>
              <a:rPr lang="en-GB" dirty="0"/>
            </a:br>
            <a:r>
              <a:rPr lang="hr-HR" dirty="0"/>
              <a:t>osobe</a:t>
            </a:r>
            <a:r>
              <a:rPr lang="en-GB" dirty="0"/>
              <a:t> </a:t>
            </a:r>
            <a:r>
              <a:rPr lang="en-GB" dirty="0" err="1"/>
              <a:t>koje</a:t>
            </a:r>
            <a:r>
              <a:rPr lang="en-GB" dirty="0"/>
              <a:t> </a:t>
            </a:r>
            <a:r>
              <a:rPr lang="en-GB" dirty="0" err="1"/>
              <a:t>su</a:t>
            </a:r>
            <a:r>
              <a:rPr lang="en-GB" dirty="0"/>
              <a:t> </a:t>
            </a:r>
            <a:r>
              <a:rPr lang="en-GB" dirty="0" err="1"/>
              <a:t>počinile</a:t>
            </a:r>
            <a:r>
              <a:rPr lang="en-GB" dirty="0"/>
              <a:t> </a:t>
            </a:r>
            <a:r>
              <a:rPr lang="en-GB" dirty="0" err="1"/>
              <a:t>suicid</a:t>
            </a:r>
            <a:r>
              <a:rPr lang="en-GB" dirty="0"/>
              <a:t> </a:t>
            </a:r>
            <a:r>
              <a:rPr lang="en-GB" dirty="0" err="1"/>
              <a:t>željele</a:t>
            </a:r>
            <a:r>
              <a:rPr lang="en-GB" dirty="0"/>
              <a:t> </a:t>
            </a:r>
            <a:r>
              <a:rPr lang="en-GB" dirty="0" err="1"/>
              <a:t>su</a:t>
            </a:r>
            <a:r>
              <a:rPr lang="en-GB" dirty="0"/>
              <a:t> </a:t>
            </a:r>
            <a:r>
              <a:rPr lang="en-GB" dirty="0" err="1"/>
              <a:t>umrijeti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/>
          </a:p>
          <a:p>
            <a:r>
              <a:rPr lang="hr-HR" dirty="0"/>
              <a:t>većina suicidalnih osoba ne želi umrijeti</a:t>
            </a:r>
          </a:p>
          <a:p>
            <a:r>
              <a:rPr lang="hr-HR" dirty="0"/>
              <a:t>suicid vide kao jedino rješenje nerješivog problema i prestanka boli, jedini izlaz, jedini način da bol prestane</a:t>
            </a:r>
          </a:p>
          <a:p>
            <a:r>
              <a:rPr lang="hr-HR" dirty="0"/>
              <a:t>pokazuju znakove upozorenja (bijes i ljutnja, kupovina oružja, završavanje prijateljstava, prekid veza</a:t>
            </a:r>
            <a:r>
              <a:rPr lang="en-GB" dirty="0"/>
              <a:t>,</a:t>
            </a:r>
            <a:r>
              <a:rPr lang="hr-HR" dirty="0"/>
              <a:t> autoagresivnost, nezainteresiranost za stvari koje ih inače zanimaju)</a:t>
            </a:r>
          </a:p>
        </p:txBody>
      </p:sp>
    </p:spTree>
    <p:extLst>
      <p:ext uri="{BB962C8B-B14F-4D97-AF65-F5344CB8AC3E}">
        <p14:creationId xmlns:p14="http://schemas.microsoft.com/office/powerpoint/2010/main" val="962500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svaki</a:t>
            </a:r>
            <a:r>
              <a:rPr lang="en-GB" dirty="0"/>
              <a:t> </a:t>
            </a:r>
            <a:r>
              <a:rPr lang="hr-HR" dirty="0"/>
              <a:t>suicid</a:t>
            </a:r>
            <a:r>
              <a:rPr lang="en-GB" dirty="0"/>
              <a:t> se </a:t>
            </a:r>
            <a:r>
              <a:rPr lang="en-GB" dirty="0" err="1"/>
              <a:t>može</a:t>
            </a:r>
            <a:r>
              <a:rPr lang="en-GB" dirty="0"/>
              <a:t> </a:t>
            </a:r>
            <a:r>
              <a:rPr lang="hr-HR" dirty="0"/>
              <a:t>spriječiti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r>
              <a:rPr lang="hr-HR" dirty="0"/>
              <a:t>rijetko, ali ponekad ne postoji način kako bi se osobu spriječilo da počini suicid</a:t>
            </a:r>
          </a:p>
        </p:txBody>
      </p:sp>
    </p:spTree>
    <p:extLst>
      <p:ext uri="{BB962C8B-B14F-4D97-AF65-F5344CB8AC3E}">
        <p14:creationId xmlns:p14="http://schemas.microsoft.com/office/powerpoint/2010/main" val="2777263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razgovor o suicidu potiče suicid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105131"/>
          </a:xfrm>
        </p:spPr>
        <p:txBody>
          <a:bodyPr/>
          <a:lstStyle/>
          <a:p>
            <a:endParaRPr lang="en-GB" dirty="0"/>
          </a:p>
          <a:p>
            <a:r>
              <a:rPr lang="hr-HR" dirty="0"/>
              <a:t>suicidalne osobe većinom osjećaju olakšanje kada mogu o tome govoriti</a:t>
            </a:r>
          </a:p>
          <a:p>
            <a:r>
              <a:rPr lang="hr-HR" dirty="0"/>
              <a:t>razgovorom se pokazuje briga za problem osobe i razumijevanje za težinu njene situacije, daje nadu</a:t>
            </a:r>
          </a:p>
          <a:p>
            <a:r>
              <a:rPr lang="hr-HR" dirty="0"/>
              <a:t>može pomoći, ne može odmoći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875648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ljudi koji govore o suicidu nikada ga neće</a:t>
            </a:r>
            <a:br>
              <a:rPr lang="hr-HR" dirty="0"/>
            </a:br>
            <a:r>
              <a:rPr lang="hr-HR" dirty="0"/>
              <a:t>počiniti, samo traže pažnju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r>
              <a:rPr lang="hr-HR" dirty="0"/>
              <a:t>ponekad govoriti o suicid</a:t>
            </a:r>
            <a:r>
              <a:rPr lang="en-GB" dirty="0"/>
              <a:t>u</a:t>
            </a:r>
            <a:r>
              <a:rPr lang="hr-HR" dirty="0"/>
              <a:t> znači ‘držati se života’</a:t>
            </a:r>
          </a:p>
          <a:p>
            <a:r>
              <a:rPr lang="hr-HR" dirty="0"/>
              <a:t>oko 80% osoba koje pokušaju suicid nekada je reklo da će ga učiniti</a:t>
            </a:r>
          </a:p>
          <a:p>
            <a:r>
              <a:rPr lang="hr-HR" dirty="0"/>
              <a:t>ako i traže pažnju znači da im treba pažnja i treba ih ozbiljno shvatiti</a:t>
            </a:r>
          </a:p>
        </p:txBody>
      </p:sp>
    </p:spTree>
    <p:extLst>
      <p:ext uri="{BB962C8B-B14F-4D97-AF65-F5344CB8AC3E}">
        <p14:creationId xmlns:p14="http://schemas.microsoft.com/office/powerpoint/2010/main" val="9958691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samo mentalno bolesne osobe razmišljaju o suicidu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r>
              <a:rPr lang="hr-HR" dirty="0"/>
              <a:t>mnogi koji počine suicid nisu mentalno bolesne osobe</a:t>
            </a:r>
          </a:p>
          <a:p>
            <a:r>
              <a:rPr lang="hr-HR" dirty="0"/>
              <a:t>54% nema dijagnozu mentalne bolesti</a:t>
            </a:r>
          </a:p>
          <a:p>
            <a:r>
              <a:rPr lang="hr-HR" dirty="0"/>
              <a:t>među mentalno oboljelima postoje oni koji će pokušati/počiniti suicid</a:t>
            </a:r>
          </a:p>
        </p:txBody>
      </p:sp>
    </p:spTree>
    <p:extLst>
      <p:ext uri="{BB962C8B-B14F-4D97-AF65-F5344CB8AC3E}">
        <p14:creationId xmlns:p14="http://schemas.microsoft.com/office/powerpoint/2010/main" val="17118216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svi oboljeli od depresije su suicidalni, svi koji pokušaju/počine suicid su depresivni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r>
              <a:rPr lang="hr-HR" dirty="0"/>
              <a:t>dio oboljelih od depresije počinit će samoubojstvo (oko 30%)</a:t>
            </a:r>
          </a:p>
          <a:p>
            <a:r>
              <a:rPr lang="hr-HR" dirty="0"/>
              <a:t>mnogi oboljeli od depresije ne razmišljaju o suicid</a:t>
            </a:r>
            <a:r>
              <a:rPr lang="en-GB" dirty="0"/>
              <a:t>u</a:t>
            </a:r>
            <a:endParaRPr lang="hr-HR" dirty="0"/>
          </a:p>
          <a:p>
            <a:r>
              <a:rPr lang="hr-HR" dirty="0"/>
              <a:t>mnogi koji počine suicid nisu bolovali od depresije</a:t>
            </a:r>
          </a:p>
          <a:p>
            <a:r>
              <a:rPr lang="hr-HR" dirty="0"/>
              <a:t>80% onih koji su pokušali suicid u tom trenutku su imali simptome depresije</a:t>
            </a:r>
          </a:p>
        </p:txBody>
      </p:sp>
    </p:spTree>
    <p:extLst>
      <p:ext uri="{BB962C8B-B14F-4D97-AF65-F5344CB8AC3E}">
        <p14:creationId xmlns:p14="http://schemas.microsoft.com/office/powerpoint/2010/main" val="5317890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8D1E14"/>
      </a:dk2>
      <a:lt2>
        <a:srgbClr val="FF744E"/>
      </a:lt2>
      <a:accent1>
        <a:srgbClr val="E9B758"/>
      </a:accent1>
      <a:accent2>
        <a:srgbClr val="FE8943"/>
      </a:accent2>
      <a:accent3>
        <a:srgbClr val="AEA27C"/>
      </a:accent3>
      <a:accent4>
        <a:srgbClr val="90B46E"/>
      </a:accent4>
      <a:accent5>
        <a:srgbClr val="71AEC1"/>
      </a:accent5>
      <a:accent6>
        <a:srgbClr val="C98DE7"/>
      </a:accent6>
      <a:hlink>
        <a:srgbClr val="FF7A22"/>
      </a:hlink>
      <a:folHlink>
        <a:srgbClr val="FDCD86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88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2000"/>
                <a:satMod val="1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971C58-AB76-4A2A-B231-5F8CA03CF49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283</TotalTime>
  <Words>827</Words>
  <Application>Microsoft Office PowerPoint</Application>
  <PresentationFormat>Widescreen</PresentationFormat>
  <Paragraphs>117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Trebuchet MS</vt:lpstr>
      <vt:lpstr>Tw Cen MT</vt:lpstr>
      <vt:lpstr>Circuit</vt:lpstr>
      <vt:lpstr>mitovi o suicidu</vt:lpstr>
      <vt:lpstr>PowerPoint Presentation</vt:lpstr>
      <vt:lpstr>PowerPoint Presentation</vt:lpstr>
      <vt:lpstr>suicid se ne može spriječiti, osobe koje su počinile suicid željele su umrijeti</vt:lpstr>
      <vt:lpstr>svaki suicid se može spriječiti</vt:lpstr>
      <vt:lpstr>razgovor o suicidu potiče suicid</vt:lpstr>
      <vt:lpstr>ljudi koji govore o suicidu nikada ga neće počiniti, samo traže pažnju </vt:lpstr>
      <vt:lpstr>samo mentalno bolesne osobe razmišljaju o suicidu</vt:lpstr>
      <vt:lpstr>svi oboljeli od depresije su suicidalni, svi koji pokušaju/počine suicid su depresivni</vt:lpstr>
      <vt:lpstr>pogoršanje simptoma depresije povećava rizik od suicida</vt:lpstr>
      <vt:lpstr>lako je prepoznati kad netko razmišlja o suicidu</vt:lpstr>
      <vt:lpstr>tko je pokušao suicid taj ga neće ponoviti</vt:lpstr>
      <vt:lpstr>osobe koje se samo ozljeđuju uvijek imaju suicidalne misli</vt:lpstr>
      <vt:lpstr>najveći broj suicida je tijekom zime i božićnih blagdana</vt:lpstr>
      <vt:lpstr>konzumacija droga i alkohola nije povezana s rizikom pokušaja suicida</vt:lpstr>
      <vt:lpstr>suicid ili pokušaj suicida uvijek se dogode bez upozorenja, često impulzivno</vt:lpstr>
      <vt:lpstr>sklonost suicidu je nasljedna (genetski određena)</vt:lpstr>
      <vt:lpstr>suicid je sebičan čin</vt:lpstr>
      <vt:lpstr>ljudi rijetko razmišljaju o suicidu</vt:lpstr>
      <vt:lpstr>ako jednom postoje misli o suicidu, uvijek će biti prisutne</vt:lpstr>
      <vt:lpstr>suicid je češći u pojedinim socioekonomskim skupinama</vt:lpstr>
      <vt:lpstr>PowerPoint Presentation</vt:lpstr>
      <vt:lpstr>Literatura: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mitovi o suicidu</dc:title>
  <dc:creator>jaroslav</dc:creator>
  <cp:lastModifiedBy>hubikotvr@outlook.com</cp:lastModifiedBy>
  <cp:revision>50</cp:revision>
  <dcterms:created xsi:type="dcterms:W3CDTF">2025-05-20T12:17:11Z</dcterms:created>
  <dcterms:modified xsi:type="dcterms:W3CDTF">2025-06-06T09:01:05Z</dcterms:modified>
</cp:coreProperties>
</file>