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2" r:id="rId1"/>
  </p:sldMasterIdLst>
  <p:sldIdLst>
    <p:sldId id="256" r:id="rId2"/>
    <p:sldId id="267" r:id="rId3"/>
    <p:sldId id="258" r:id="rId4"/>
    <p:sldId id="259" r:id="rId5"/>
    <p:sldId id="260" r:id="rId6"/>
    <p:sldId id="268" r:id="rId7"/>
    <p:sldId id="271" r:id="rId8"/>
    <p:sldId id="263" r:id="rId9"/>
    <p:sldId id="264" r:id="rId10"/>
    <p:sldId id="269" r:id="rId11"/>
    <p:sldId id="266" r:id="rId12"/>
    <p:sldId id="27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720CB-2C5A-4798-8DA4-4D1FB6E1F2FE}" type="datetimeFigureOut">
              <a:rPr lang="hr-HR" smtClean="0"/>
              <a:t>26.06.2025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40AB-A751-4C28-B519-2E2A86C33301}" type="slidenum">
              <a:rPr lang="hr-HR" smtClean="0"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2369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720CB-2C5A-4798-8DA4-4D1FB6E1F2FE}" type="datetimeFigureOut">
              <a:rPr lang="hr-HR" smtClean="0"/>
              <a:t>26.06.2025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40AB-A751-4C28-B519-2E2A86C3330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60767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720CB-2C5A-4798-8DA4-4D1FB6E1F2FE}" type="datetimeFigureOut">
              <a:rPr lang="hr-HR" smtClean="0"/>
              <a:t>26.06.2025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40AB-A751-4C28-B519-2E2A86C3330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37449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720CB-2C5A-4798-8DA4-4D1FB6E1F2FE}" type="datetimeFigureOut">
              <a:rPr lang="hr-HR" smtClean="0"/>
              <a:t>26.06.2025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40AB-A751-4C28-B519-2E2A86C3330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8745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720CB-2C5A-4798-8DA4-4D1FB6E1F2FE}" type="datetimeFigureOut">
              <a:rPr lang="hr-HR" smtClean="0"/>
              <a:t>26.06.2025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40AB-A751-4C28-B519-2E2A86C33301}" type="slidenum">
              <a:rPr lang="hr-HR" smtClean="0"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6154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720CB-2C5A-4798-8DA4-4D1FB6E1F2FE}" type="datetimeFigureOut">
              <a:rPr lang="hr-HR" smtClean="0"/>
              <a:t>26.06.2025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40AB-A751-4C28-B519-2E2A86C3330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90112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720CB-2C5A-4798-8DA4-4D1FB6E1F2FE}" type="datetimeFigureOut">
              <a:rPr lang="hr-HR" smtClean="0"/>
              <a:t>26.06.2025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40AB-A751-4C28-B519-2E2A86C3330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70610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720CB-2C5A-4798-8DA4-4D1FB6E1F2FE}" type="datetimeFigureOut">
              <a:rPr lang="hr-HR" smtClean="0"/>
              <a:t>26.06.2025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40AB-A751-4C28-B519-2E2A86C3330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12522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720CB-2C5A-4798-8DA4-4D1FB6E1F2FE}" type="datetimeFigureOut">
              <a:rPr lang="hr-HR" smtClean="0"/>
              <a:t>26.06.2025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40AB-A751-4C28-B519-2E2A86C3330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51398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31720CB-2C5A-4798-8DA4-4D1FB6E1F2FE}" type="datetimeFigureOut">
              <a:rPr lang="hr-HR" smtClean="0"/>
              <a:t>26.06.2025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B5540AB-A751-4C28-B519-2E2A86C3330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29987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720CB-2C5A-4798-8DA4-4D1FB6E1F2FE}" type="datetimeFigureOut">
              <a:rPr lang="hr-HR" smtClean="0"/>
              <a:t>26.06.2025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40AB-A751-4C28-B519-2E2A86C3330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1293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31720CB-2C5A-4798-8DA4-4D1FB6E1F2FE}" type="datetimeFigureOut">
              <a:rPr lang="hr-HR" smtClean="0"/>
              <a:t>26.06.2025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B5540AB-A751-4C28-B519-2E2A86C33301}" type="slidenum">
              <a:rPr lang="hr-HR" smtClean="0"/>
              <a:t>‹#›</a:t>
            </a:fld>
            <a:endParaRPr lang="hr-H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2411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3" r:id="rId1"/>
    <p:sldLayoutId id="2147484044" r:id="rId2"/>
    <p:sldLayoutId id="2147484045" r:id="rId3"/>
    <p:sldLayoutId id="2147484046" r:id="rId4"/>
    <p:sldLayoutId id="2147484047" r:id="rId5"/>
    <p:sldLayoutId id="2147484048" r:id="rId6"/>
    <p:sldLayoutId id="2147484049" r:id="rId7"/>
    <p:sldLayoutId id="2147484050" r:id="rId8"/>
    <p:sldLayoutId id="2147484051" r:id="rId9"/>
    <p:sldLayoutId id="2147484052" r:id="rId10"/>
    <p:sldLayoutId id="214748405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C5000-42B1-1A61-5DF5-F3F44C30C9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Evaluacija automatskih misli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3367FE-4F6A-E48A-1709-145BD65FF0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hr-HR" sz="1100" dirty="0"/>
              <a:t>Klara Meštrović</a:t>
            </a:r>
          </a:p>
          <a:p>
            <a:pPr marL="0" lvl="0" indent="0">
              <a:buSzPts val="1100"/>
            </a:pPr>
            <a:r>
              <a:rPr lang="hr-HR" sz="1100" dirty="0"/>
              <a:t>Praktikum II, Radionica 9</a:t>
            </a:r>
          </a:p>
          <a:p>
            <a:pPr marL="0" lvl="0" indent="0">
              <a:buSzPts val="1100"/>
            </a:pPr>
            <a:endParaRPr lang="hr-HR" sz="1100" dirty="0"/>
          </a:p>
          <a:p>
            <a:pPr marL="0" lvl="0" indent="0">
              <a:buSzPts val="1100"/>
            </a:pPr>
            <a:r>
              <a:rPr lang="hr-HR" sz="1100" dirty="0"/>
              <a:t> 28.06.2025.</a:t>
            </a:r>
          </a:p>
        </p:txBody>
      </p:sp>
    </p:spTree>
    <p:extLst>
      <p:ext uri="{BB962C8B-B14F-4D97-AF65-F5344CB8AC3E}">
        <p14:creationId xmlns:p14="http://schemas.microsoft.com/office/powerpoint/2010/main" val="1356789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8C348-7F38-D9EE-0145-AC2476059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Alternativne metode evaluiranja 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954D0-8621-2286-FDC8-CA921C945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lnSpc>
                <a:spcPct val="115000"/>
              </a:lnSpc>
              <a:spcAft>
                <a:spcPts val="800"/>
              </a:spcAft>
              <a:buAutoNum type="arabicParenR" startAt="4"/>
              <a:tabLst>
                <a:tab pos="457200" algn="l"/>
              </a:tabLst>
            </a:pPr>
            <a:r>
              <a:rPr lang="hr-HR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Samootkrivanje -&gt;</a:t>
            </a:r>
            <a:r>
              <a:rPr lang="hr-HR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ponekad koristimo </a:t>
            </a:r>
            <a:r>
              <a:rPr lang="hr-HR" sz="2000" dirty="0"/>
              <a:t>vlasititi primjer automatske misli te im </a:t>
            </a:r>
            <a:r>
              <a:rPr lang="hr-HR" dirty="0"/>
              <a:t>navodimo </a:t>
            </a:r>
            <a:r>
              <a:rPr lang="hr-HR" sz="2000" dirty="0"/>
              <a:t>primjere odgovora i načina kako smo se mi nosili s tom misli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endParaRPr lang="hr-HR" sz="20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hr-HR" sz="2000" b="1" kern="100" dirty="0">
                <a:solidFill>
                  <a:schemeClr val="accent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5)     </a:t>
            </a:r>
            <a:r>
              <a:rPr lang="hr-HR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Klijenti sami osmišljavaju odgovor koji će im pomoći-&gt; </a:t>
            </a:r>
            <a:r>
              <a:rPr lang="hr-HR" sz="2000" dirty="0"/>
              <a:t>kako bi on odgovorio na tu		 automatsku misao, koji mu odgovor ima najviše smisla</a:t>
            </a:r>
            <a:endParaRPr lang="hr-H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20969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C21B7-B87D-561C-60CF-0D02E3A54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 što kad su AM istinite?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2A9EF-BB47-9667-B552-4A0FE9EBF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43000" lvl="2" indent="-228600">
              <a:lnSpc>
                <a:spcPct val="115000"/>
              </a:lnSpc>
              <a:spcAft>
                <a:spcPts val="800"/>
              </a:spcAft>
              <a:buFont typeface="Segoe UI Symbol" panose="020B0502040204020203" pitchFamily="34" charset="0"/>
              <a:buChar char="⚬"/>
              <a:tabLst>
                <a:tab pos="1371600" algn="l"/>
              </a:tabLst>
            </a:pPr>
            <a:r>
              <a:rPr lang="en-US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Fokusirati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se </a:t>
            </a:r>
            <a:r>
              <a:rPr lang="en-US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na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problem solving</a:t>
            </a:r>
            <a:endParaRPr lang="hr-H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5000"/>
              </a:lnSpc>
              <a:spcAft>
                <a:spcPts val="800"/>
              </a:spcAft>
              <a:buFont typeface="Segoe UI Symbol" panose="020B0502040204020203" pitchFamily="34" charset="0"/>
              <a:buChar char="⚬"/>
              <a:tabLst>
                <a:tab pos="1371600" algn="l"/>
              </a:tabLst>
            </a:pPr>
            <a:r>
              <a:rPr lang="en-US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Istražiti</a:t>
            </a:r>
            <a:r>
              <a:rPr lang="hr-H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zaključak koji klijent donosi na temelju AM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hr-HR" sz="1800" b="1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565910" lvl="4" indent="-28575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1371600" algn="l"/>
              </a:tabLs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Iako</a:t>
            </a:r>
            <a:r>
              <a:rPr lang="en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AM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en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točna</a:t>
            </a:r>
            <a:r>
              <a:rPr lang="en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značenje</a:t>
            </a:r>
            <a:r>
              <a:rPr lang="en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misli</a:t>
            </a:r>
            <a:r>
              <a:rPr lang="en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klijenta</a:t>
            </a:r>
            <a:r>
              <a:rPr lang="en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en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pogrešno</a:t>
            </a:r>
            <a:r>
              <a:rPr lang="en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barem</a:t>
            </a:r>
            <a:r>
              <a:rPr lang="en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 u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potpunosti</a:t>
            </a:r>
            <a:r>
              <a:rPr lang="en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točno</a:t>
            </a:r>
            <a:r>
              <a:rPr lang="en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r-HR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5000"/>
              </a:lnSpc>
              <a:spcAft>
                <a:spcPts val="800"/>
              </a:spcAft>
              <a:buFont typeface="Segoe UI Symbol" panose="020B0502040204020203" pitchFamily="34" charset="0"/>
              <a:buChar char="⚬"/>
              <a:tabLst>
                <a:tab pos="1371600" algn="l"/>
              </a:tabLst>
            </a:pPr>
            <a:r>
              <a:rPr lang="en-US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Raditi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na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prihvaćanju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promijeniti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fokus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hr-H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600200" lvl="3" indent="-228600">
              <a:lnSpc>
                <a:spcPct val="115000"/>
              </a:lnSpc>
              <a:spcAft>
                <a:spcPts val="800"/>
              </a:spcAft>
              <a:buFont typeface="MS Gothic" panose="020B0609070205080204" pitchFamily="49" charset="-128"/>
              <a:buChar char="￭"/>
              <a:tabLst>
                <a:tab pos="1828800" algn="l"/>
              </a:tabLs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Neki</a:t>
            </a:r>
            <a:r>
              <a:rPr lang="en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problemi</a:t>
            </a:r>
            <a:r>
              <a:rPr lang="en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mogu</a:t>
            </a:r>
            <a:r>
              <a:rPr lang="en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riješiti</a:t>
            </a:r>
            <a:r>
              <a:rPr lang="en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možda</a:t>
            </a:r>
            <a:r>
              <a:rPr lang="hr-HR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će im</a:t>
            </a:r>
            <a:r>
              <a:rPr lang="en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en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potrebna</a:t>
            </a:r>
            <a:r>
              <a:rPr lang="en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pomoć</a:t>
            </a:r>
            <a:r>
              <a:rPr lang="en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prihvate</a:t>
            </a:r>
            <a:r>
              <a:rPr lang="en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taj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ishod</a:t>
            </a:r>
            <a:r>
              <a:rPr lang="hr-H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1600200" lvl="3" indent="-228600">
              <a:lnSpc>
                <a:spcPct val="115000"/>
              </a:lnSpc>
              <a:spcAft>
                <a:spcPts val="800"/>
              </a:spcAft>
              <a:buFont typeface="MS Gothic" panose="020B0609070205080204" pitchFamily="49" charset="-128"/>
              <a:buChar char="￭"/>
              <a:tabLst>
                <a:tab pos="1828800" algn="l"/>
              </a:tabLst>
            </a:pPr>
            <a:r>
              <a:rPr lang="hr-HR" sz="1800" dirty="0"/>
              <a:t>Usmjeravamo se na klijentove snage, vrline, vrijednosti i pozitivne stvari u njegovom životu te ga osnažujemo da koristi te snage i vrline u nošenju s problemom</a:t>
            </a:r>
          </a:p>
          <a:p>
            <a:pPr marL="1600200" lvl="3" indent="-228600">
              <a:lnSpc>
                <a:spcPct val="115000"/>
              </a:lnSpc>
              <a:spcAft>
                <a:spcPts val="800"/>
              </a:spcAft>
              <a:buFont typeface="MS Gothic" panose="020B0609070205080204" pitchFamily="49" charset="-128"/>
              <a:buChar char="￭"/>
              <a:tabLst>
                <a:tab pos="1828800" algn="l"/>
              </a:tabLst>
            </a:pPr>
            <a:endParaRPr lang="hr-H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21647200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F3F16-FEDF-DAF6-D50B-D394DC28F3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Hvala na pažnji!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1E946E-FA27-04B9-AEED-65C10482A3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5790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9EA8D-C0CC-DBBB-D386-9A9631E31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984813"/>
            <a:ext cx="10058400" cy="752547"/>
          </a:xfrm>
        </p:spPr>
        <p:txBody>
          <a:bodyPr/>
          <a:lstStyle/>
          <a:p>
            <a:r>
              <a:rPr lang="hr-HR" dirty="0"/>
              <a:t>Vrste 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BCC3F-E13E-190F-7BAA-834353744F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3255263" cy="3416320"/>
          </a:xfrm>
        </p:spPr>
        <p:txBody>
          <a:bodyPr>
            <a:normAutofit/>
          </a:bodyPr>
          <a:lstStyle/>
          <a:p>
            <a:pPr algn="ctr"/>
            <a:r>
              <a:rPr lang="en-US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Netočne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misli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hr-H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koje izazivaju stres i/ili maladaptivno ponašanje</a:t>
            </a:r>
          </a:p>
          <a:p>
            <a:pPr algn="ctr"/>
            <a:endParaRPr lang="hr-HR" sz="1800" b="1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algn="ctr"/>
            <a:endParaRPr lang="hr-HR" sz="1800" b="1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hr-HR" sz="1800" b="1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r-HR" sz="1800" dirty="0"/>
              <a:t>evaluacija misli; bihevioralni eksperiment</a:t>
            </a:r>
            <a:endParaRPr lang="hr-HR" sz="1800" b="1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F2FB2F-E26F-0BC3-4446-E7AF72E503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39996" y="1845734"/>
            <a:ext cx="3255264" cy="34163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18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Istinite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realne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 </a:t>
            </a:r>
            <a:r>
              <a:rPr lang="en-US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misli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koje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nisu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od </a:t>
            </a:r>
            <a:r>
              <a:rPr lang="en-US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pomoći</a:t>
            </a:r>
            <a:r>
              <a:rPr lang="hr-H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hr-HR" sz="1800" b="1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algn="ctr"/>
            <a:endParaRPr lang="hr-HR" sz="1800" b="1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hr-HR" sz="1800" b="1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hr-HR" sz="1800" b="1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hr-HR" sz="1800" dirty="0"/>
              <a:t>problem solving; prihvaćanje problema i promjena fokusa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A6EB0C0-2251-72A1-8CEB-3D6628A9220B}"/>
              </a:ext>
            </a:extLst>
          </p:cNvPr>
          <p:cNvSpPr txBox="1"/>
          <p:nvPr/>
        </p:nvSpPr>
        <p:spPr>
          <a:xfrm>
            <a:off x="7982713" y="1737360"/>
            <a:ext cx="317296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Misli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koje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dio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disfukcionalnog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procesa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mišljenja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ruminacije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opsesije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samokritiziranje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r>
              <a:rPr lang="hr-H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hr-HR" b="1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algn="ctr"/>
            <a:endParaRPr lang="hr-HR" b="1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algn="ctr"/>
            <a:endParaRPr lang="hr-HR" b="1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algn="ctr"/>
            <a:endParaRPr lang="hr-HR" b="1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algn="ctr"/>
            <a:endParaRPr lang="hr-HR" b="1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hr-HR" dirty="0"/>
              <a:t>evaluacija vjerovanja; mindfulness</a:t>
            </a:r>
          </a:p>
          <a:p>
            <a:pPr algn="ctr"/>
            <a:endParaRPr lang="hr-HR" dirty="0"/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BCEEEC76-C43C-4DA9-9FF0-2C8E2C9D0F05}"/>
              </a:ext>
            </a:extLst>
          </p:cNvPr>
          <p:cNvSpPr/>
          <p:nvPr/>
        </p:nvSpPr>
        <p:spPr>
          <a:xfrm>
            <a:off x="2484582" y="2937689"/>
            <a:ext cx="406400" cy="97852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id="{97F73979-B929-DE06-E203-A2FA8887DAE1}"/>
              </a:ext>
            </a:extLst>
          </p:cNvPr>
          <p:cNvSpPr/>
          <p:nvPr/>
        </p:nvSpPr>
        <p:spPr>
          <a:xfrm>
            <a:off x="6096000" y="2937689"/>
            <a:ext cx="406400" cy="97852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3" name="Arrow: Down 22">
            <a:extLst>
              <a:ext uri="{FF2B5EF4-FFF2-40B4-BE49-F238E27FC236}">
                <a16:creationId xmlns:a16="http://schemas.microsoft.com/office/drawing/2014/main" id="{2CA83277-7856-245D-7193-B6E101445E82}"/>
              </a:ext>
            </a:extLst>
          </p:cNvPr>
          <p:cNvSpPr/>
          <p:nvPr/>
        </p:nvSpPr>
        <p:spPr>
          <a:xfrm>
            <a:off x="9370015" y="2939735"/>
            <a:ext cx="406400" cy="97852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1285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F9FAF-DC9E-42C8-A458-2393EA282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Odabir ključnih 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1A902-48E4-1753-A767-D898200CB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hr-HR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Ključne AM -&gt; </a:t>
            </a:r>
            <a:r>
              <a:rPr lang="hr-H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one koje su </a:t>
            </a:r>
            <a:r>
              <a:rPr lang="hr-H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značajno uznemirujuće</a:t>
            </a:r>
            <a:r>
              <a:rPr lang="hr-H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koje se </a:t>
            </a:r>
            <a:r>
              <a:rPr lang="hr-H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ponavljano javljaju </a:t>
            </a:r>
            <a:r>
              <a:rPr lang="hr-H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priječe k </a:t>
            </a:r>
            <a:r>
              <a:rPr lang="hr-H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ostvarenju  cilja</a:t>
            </a:r>
          </a:p>
          <a:p>
            <a:pPr>
              <a:buFont typeface="Wingdings" panose="05000000000000000000" pitchFamily="2" charset="2"/>
              <a:buChar char="§"/>
            </a:pPr>
            <a:endParaRPr lang="hr-HR" sz="1800" b="1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1800" b="1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hr-HR" sz="1800" b="1" kern="100" dirty="0">
                <a:latin typeface="Aptos" panose="020B0004020202020204" pitchFamily="34" charset="0"/>
                <a:cs typeface="Times New Roman" panose="02020603050405020304" pitchFamily="18" charset="0"/>
              </a:rPr>
              <a:t>  </a:t>
            </a:r>
            <a:r>
              <a:rPr lang="hr-HR" sz="1800" dirty="0">
                <a:latin typeface="Aptos" panose="020B0004020202020204" pitchFamily="34" charset="0"/>
                <a:cs typeface="Cambay" panose="020B0604020202020204" charset="-18"/>
              </a:rPr>
              <a:t>Pitanja koja nam pomažu odrediti je li AM dovoljno važna da se na nju fokusiramo:</a:t>
            </a:r>
          </a:p>
          <a:p>
            <a:pPr marL="0" indent="0">
              <a:buSzPts val="1100"/>
              <a:buNone/>
            </a:pPr>
            <a:r>
              <a:rPr lang="hr-HR" sz="1800" dirty="0">
                <a:latin typeface="Aptos" panose="020B0004020202020204" pitchFamily="34" charset="0"/>
                <a:cs typeface="Cambay" panose="020B0604020202020204" charset="-18"/>
              </a:rPr>
              <a:t>	-  U kojoj se situaciji  javila misao?</a:t>
            </a:r>
            <a:br>
              <a:rPr lang="hr-HR" sz="1800" dirty="0">
                <a:latin typeface="Aptos" panose="020B0004020202020204" pitchFamily="34" charset="0"/>
                <a:cs typeface="Cambay" panose="020B0604020202020204" charset="-18"/>
              </a:rPr>
            </a:br>
            <a:r>
              <a:rPr lang="hr-HR" sz="1800" dirty="0">
                <a:latin typeface="Aptos" panose="020B0004020202020204" pitchFamily="34" charset="0"/>
                <a:cs typeface="Cambay" panose="020B0604020202020204" charset="-18"/>
              </a:rPr>
              <a:t>	-  Koliko je u nju klijent tada vjerovao, a koliko vjeruje sada na skali od 1 do 10?</a:t>
            </a:r>
            <a:br>
              <a:rPr lang="hr-HR" sz="1800" dirty="0">
                <a:latin typeface="Aptos" panose="020B0004020202020204" pitchFamily="34" charset="0"/>
                <a:cs typeface="Cambay" panose="020B0604020202020204" charset="-18"/>
              </a:rPr>
            </a:br>
            <a:r>
              <a:rPr lang="hr-HR" sz="1800" dirty="0">
                <a:latin typeface="Aptos" panose="020B0004020202020204" pitchFamily="34" charset="0"/>
                <a:cs typeface="Cambay" panose="020B0604020202020204" charset="-18"/>
              </a:rPr>
              <a:t>	-  Kako se osjećao zbog ove misli? Koliko je intenzivna ta emocija bila tada, a koliko je sada? </a:t>
            </a:r>
            <a:br>
              <a:rPr lang="hr-HR" sz="1800" dirty="0">
                <a:latin typeface="Aptos" panose="020B0004020202020204" pitchFamily="34" charset="0"/>
                <a:cs typeface="Cambay" panose="020B0604020202020204" charset="-18"/>
              </a:rPr>
            </a:br>
            <a:r>
              <a:rPr lang="hr-HR" sz="1800" dirty="0">
                <a:latin typeface="Aptos" panose="020B0004020202020204" pitchFamily="34" charset="0"/>
                <a:cs typeface="Cambay" panose="020B0604020202020204" charset="-18"/>
              </a:rPr>
              <a:t>	-  Što je klijent napravio?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70315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3D450-E4CC-7C59-8DD3-47209B598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283855"/>
            <a:ext cx="10058400" cy="453505"/>
          </a:xfrm>
        </p:spPr>
        <p:txBody>
          <a:bodyPr>
            <a:noAutofit/>
          </a:bodyPr>
          <a:lstStyle/>
          <a:p>
            <a:r>
              <a:rPr lang="hr-HR" sz="36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Kada se </a:t>
            </a:r>
            <a:r>
              <a:rPr lang="hr-HR" sz="3600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NE</a:t>
            </a:r>
            <a:r>
              <a:rPr lang="hr-HR" sz="36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zadržavati na nekoj ključnoj AM?</a:t>
            </a:r>
            <a:endParaRPr lang="hr-HR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6D77DF-CB82-9092-DC7C-9663680A9E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"/>
              <a:tabLst>
                <a:tab pos="457200" algn="l"/>
              </a:tabLst>
            </a:pPr>
            <a:r>
              <a:rPr lang="hr-H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ako utječe na terapijski odnos (</a:t>
            </a:r>
            <a:r>
              <a:rPr lang="hr-HR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kada bi se mogao narušiti odnos s klijentom )</a:t>
            </a:r>
            <a:endParaRPr lang="hr-H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"/>
              <a:tabLst>
                <a:tab pos="457200" algn="l"/>
              </a:tabLst>
            </a:pPr>
            <a:r>
              <a:rPr lang="hr-H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ako klijenta misao toliko uznemiruje da mu je teško preispitati tu misao 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"/>
              <a:tabLst>
                <a:tab pos="457200" algn="l"/>
              </a:tabLst>
            </a:pPr>
            <a:r>
              <a:rPr lang="hr-HR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hr-H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 procijenimo da nema dovoljno vremena tijekom seanse adekvatno reagirati na tu misao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"/>
              <a:tabLst>
                <a:tab pos="457200" algn="l"/>
              </a:tabLst>
            </a:pPr>
            <a:r>
              <a:rPr lang="hr-H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odlučili smo raditi na disfunkcionalnom vjerovanju koje je u podlozi te misli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"/>
              <a:tabLst>
                <a:tab pos="457200" algn="l"/>
              </a:tabLst>
            </a:pPr>
            <a:r>
              <a:rPr lang="hr-H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vjerujemo da je važnije razgovarati o nečemu drugom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"/>
              <a:tabLst>
                <a:tab pos="457200" algn="l"/>
              </a:tabLst>
            </a:pPr>
            <a:r>
              <a:rPr lang="hr-H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ako je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važnije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raditi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nekom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drugom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hr-H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faktoru KBT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modela</a:t>
            </a:r>
            <a:endParaRPr lang="hr-H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273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86990-4142-2A4A-276C-A5061A97C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Kako evaluirati AM?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7CBEA-D099-D532-6D5A-FDA91E788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Nikad ne izazivamo direktno AM jer : 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arenR"/>
              <a:tabLst>
                <a:tab pos="408305" algn="l"/>
              </a:tabLst>
            </a:pPr>
            <a:r>
              <a:rPr lang="hr-H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 znamo do koje je mjere  AM iskrivljena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arenR"/>
              <a:tabLst>
                <a:tab pos="408305" algn="l"/>
              </a:tabLst>
            </a:pPr>
            <a:r>
              <a:rPr lang="hr-H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može dovesti do toga da se klijent osjeća neuvaženo 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arenR"/>
              <a:tabLst>
                <a:tab pos="408305" algn="l"/>
              </a:tabLst>
            </a:pPr>
            <a:r>
              <a:rPr lang="hr-H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poništava se suradnja između klijenta i terapeuta – misao se evaluira i adaptira zajedno s klijentom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  <a:tabLst>
                <a:tab pos="408305" algn="l"/>
              </a:tabLst>
            </a:pPr>
            <a:endParaRPr lang="hr-HR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hr-HR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potrebno je koristiti set pitanja koja se mogu dati klijentu za samostalni rad (npr. </a:t>
            </a:r>
            <a:r>
              <a:rPr lang="hr-HR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Sokratovski dijalog)</a:t>
            </a:r>
          </a:p>
        </p:txBody>
      </p:sp>
    </p:spTree>
    <p:extLst>
      <p:ext uri="{BB962C8B-B14F-4D97-AF65-F5344CB8AC3E}">
        <p14:creationId xmlns:p14="http://schemas.microsoft.com/office/powerpoint/2010/main" val="2792831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8627C-5A32-13B9-8C3B-F2D945B2C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hr-HR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hr-HR" dirty="0">
                <a:solidFill>
                  <a:schemeClr val="tx1"/>
                </a:solidFill>
                <a:latin typeface="Aptos" panose="020B0004020202020204" pitchFamily="34" charset="0"/>
              </a:rPr>
              <a:t>Pitanja koje traže dokaze </a:t>
            </a:r>
          </a:p>
          <a:p>
            <a:r>
              <a:rPr lang="hr-HR" dirty="0">
                <a:solidFill>
                  <a:schemeClr val="tx1"/>
                </a:solidFill>
                <a:latin typeface="Aptos" panose="020B0004020202020204" pitchFamily="34" charset="0"/>
              </a:rPr>
              <a:t>          - Koji su dokazi da je AM istinita? Koji su dokazi da AM nije istinita?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>
                <a:solidFill>
                  <a:schemeClr val="tx1"/>
                </a:solidFill>
                <a:latin typeface="Aptos" panose="020B0004020202020204" pitchFamily="34" charset="0"/>
              </a:rPr>
              <a:t> Pitanja koja traže alternativna objašnjenja</a:t>
            </a:r>
          </a:p>
          <a:p>
            <a:pPr marL="0" indent="0">
              <a:buNone/>
            </a:pPr>
            <a:r>
              <a:rPr lang="hr-HR" dirty="0">
                <a:solidFill>
                  <a:schemeClr val="tx1"/>
                </a:solidFill>
                <a:latin typeface="Aptos" panose="020B0004020202020204" pitchFamily="34" charset="0"/>
              </a:rPr>
              <a:t>             - Kako još može gledati na ovu situaciju? Postoji li drugo objašnjenje?)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>
                <a:solidFill>
                  <a:schemeClr val="tx1"/>
                </a:solidFill>
                <a:latin typeface="Aptos" panose="020B0004020202020204" pitchFamily="34" charset="0"/>
              </a:rPr>
              <a:t> Dekatastofizirajuća pitanja </a:t>
            </a:r>
          </a:p>
          <a:p>
            <a:pPr marL="0" indent="0">
              <a:buNone/>
            </a:pPr>
            <a:r>
              <a:rPr lang="hr-HR" dirty="0">
                <a:solidFill>
                  <a:schemeClr val="tx1"/>
                </a:solidFill>
                <a:latin typeface="Aptos" panose="020B0004020202020204" pitchFamily="34" charset="0"/>
              </a:rPr>
              <a:t>               - Što je najgore što se može dogoditi? Što mogu učiniti tada? Što je najbolje što se 	može dogoditi? Što će se najvjerojatnije dogoditi?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>
                <a:solidFill>
                  <a:schemeClr val="tx1"/>
                </a:solidFill>
                <a:latin typeface="Aptos" panose="020B0004020202020204" pitchFamily="34" charset="0"/>
              </a:rPr>
              <a:t> Pitanja o utjecaju AM  </a:t>
            </a:r>
          </a:p>
          <a:p>
            <a:pPr marL="0" indent="0">
              <a:buNone/>
            </a:pPr>
            <a:r>
              <a:rPr kumimoji="0" lang="sr-Latn-RS" altLang="sr-Latn-R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- Koje su posljedice vjerovanja u tu AM? Koje bi bile posljedice mijenjanja načina		 razmišljanja?</a:t>
            </a:r>
            <a:endParaRPr lang="hr-HR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23792D8-3D06-2B32-FF46-F0808D62D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173018"/>
            <a:ext cx="10058400" cy="564342"/>
          </a:xfrm>
        </p:spPr>
        <p:txBody>
          <a:bodyPr>
            <a:normAutofit fontScale="90000"/>
          </a:bodyPr>
          <a:lstStyle/>
          <a:p>
            <a:r>
              <a:rPr lang="hr-HR" dirty="0"/>
              <a:t>Sokratovski dijalog </a:t>
            </a:r>
          </a:p>
        </p:txBody>
      </p:sp>
    </p:spTree>
    <p:extLst>
      <p:ext uri="{BB962C8B-B14F-4D97-AF65-F5344CB8AC3E}">
        <p14:creationId xmlns:p14="http://schemas.microsoft.com/office/powerpoint/2010/main" val="244050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B53D8-19DF-8777-7BA7-785992DDC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 dirty="0"/>
              <a:t>Sokratovski dijalog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C1F17-A074-8945-86F9-9C90F6861E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hr-HR" dirty="0">
                <a:solidFill>
                  <a:schemeClr val="tx1"/>
                </a:solidFill>
                <a:latin typeface="Aptos" panose="020B0004020202020204" pitchFamily="34" charset="0"/>
              </a:rPr>
              <a:t>  Distancirajuća pitanja </a:t>
            </a:r>
          </a:p>
          <a:p>
            <a:pPr marL="0" indent="0">
              <a:buNone/>
            </a:pPr>
            <a:r>
              <a:rPr lang="hr-HR" dirty="0">
                <a:solidFill>
                  <a:schemeClr val="tx1"/>
                </a:solidFill>
                <a:latin typeface="Aptos" panose="020B0004020202020204" pitchFamily="34" charset="0"/>
              </a:rPr>
              <a:t>               - Što bih rekla prijateljici ili prijatelju da se nalazi u ovoj situaciji?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>
                <a:solidFill>
                  <a:schemeClr val="tx1"/>
                </a:solidFill>
                <a:latin typeface="Aptos" panose="020B0004020202020204" pitchFamily="34" charset="0"/>
              </a:rPr>
              <a:t>  Problem solving pitanja  </a:t>
            </a:r>
          </a:p>
          <a:p>
            <a:pPr marL="0" indent="0">
              <a:buNone/>
            </a:pPr>
            <a:r>
              <a:rPr lang="hr-HR" dirty="0">
                <a:solidFill>
                  <a:schemeClr val="tx1"/>
                </a:solidFill>
                <a:latin typeface="Aptos" panose="020B0004020202020204" pitchFamily="34" charset="0"/>
              </a:rPr>
              <a:t>                 - Što mogu učiniti sada?</a:t>
            </a:r>
            <a:endParaRPr lang="hr-HR" b="1" u="sng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hr-HR" b="1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hr-HR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prije akcijskog plana </a:t>
            </a:r>
            <a:r>
              <a:rPr lang="hr-HR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hr-HR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klijenti trebaju razumjeti da će im to pomoći; važno je da vjeruju da 	će pitanja moći koristiti efikasno i da shvate da se ne mogu sva pitanja primijeniti na		 sve automatske misli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44469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158BA-560E-E79C-A564-5D2CAEAFB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kad je kognitivno restruktiranje neuspješno?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09C05-10F8-A939-43CD-7FCD028E9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205952"/>
            <a:ext cx="10058400" cy="3058775"/>
          </a:xfrm>
        </p:spPr>
        <p:txBody>
          <a:bodyPr>
            <a:noAutofit/>
          </a:bodyPr>
          <a:lstStyle/>
          <a:p>
            <a:pPr marL="914400" lvl="2" indent="0" algn="just">
              <a:lnSpc>
                <a:spcPct val="115000"/>
              </a:lnSpc>
              <a:spcAft>
                <a:spcPts val="800"/>
              </a:spcAft>
              <a:buNone/>
              <a:tabLst>
                <a:tab pos="1371600" algn="l"/>
              </a:tabLst>
            </a:pPr>
            <a:r>
              <a:rPr lang="hr-HR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Najčešći razlozi:</a:t>
            </a:r>
          </a:p>
          <a:p>
            <a:pPr marL="1257300" lvl="2" indent="-342900" algn="just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1371600" algn="l"/>
              </a:tabLst>
            </a:pPr>
            <a:r>
              <a:rPr lang="hr-HR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Postoje druge ključne AM koje nisu identificirane ili evaluirane</a:t>
            </a:r>
          </a:p>
          <a:p>
            <a:pPr marL="1257300" lvl="2" indent="-342900" algn="just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1371600" algn="l"/>
              </a:tabLst>
            </a:pP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Evaluacija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hr-HR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AM 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površna</a:t>
            </a:r>
            <a:endParaRPr lang="hr-H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257300" lvl="2" indent="-342900" algn="just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1371600" algn="l"/>
              </a:tabLst>
            </a:pP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Klijent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nije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hr-HR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obrazložio sve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do</a:t>
            </a:r>
            <a:r>
              <a:rPr lang="hr-HR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aze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koje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podupiru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automatske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misli</a:t>
            </a:r>
            <a:endParaRPr lang="hr-H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257300" lvl="2" indent="-342900" algn="just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1371600" algn="l"/>
              </a:tabLst>
            </a:pP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Automatska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misao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je </a:t>
            </a:r>
            <a:r>
              <a:rPr lang="hr-HR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zapravo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bazično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vjerovanje</a:t>
            </a:r>
            <a:endParaRPr lang="hr-H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257300" lvl="2" indent="-342900" algn="just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1371600" algn="l"/>
              </a:tabLst>
            </a:pP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Klijent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razumije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na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intelektualnoj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razini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 je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automatska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misao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hr-HR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neadekvatna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ali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ne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razumije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to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na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emocionalnoj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razini</a:t>
            </a:r>
            <a:endParaRPr lang="hr-H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78749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E2975-FA0B-2609-7A30-65664862C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Alternativne metode evaluiranja 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39646-C40E-272A-B7C2-AC25E50AAF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Calibri" panose="020F0502020204030204" pitchFamily="34" charset="0"/>
              <a:buAutoNum type="arabicParenR"/>
              <a:tabLst>
                <a:tab pos="457200" algn="l"/>
              </a:tabLst>
            </a:pPr>
            <a:r>
              <a:rPr lang="hr-H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Korištenje alternativnih pitanja 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Calibri" panose="020F0502020204030204" pitchFamily="34" charset="0"/>
              <a:buAutoNum type="arabicParenR"/>
              <a:tabLst>
                <a:tab pos="457200" algn="l"/>
              </a:tabLst>
            </a:pPr>
            <a:r>
              <a:rPr lang="hr-HR" sz="18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hr-H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dentifikacija kognitivnih distorzija -&gt; </a:t>
            </a:r>
            <a:r>
              <a:rPr lang="hr-H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njihovo prepoznavanje pomaže klijentima da se distanciraju od svojih misli i da razumiju što im se događa s mislima u tom trenutku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hr-H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              -&gt; </a:t>
            </a:r>
            <a:r>
              <a:rPr lang="hr-HR" sz="1800" dirty="0"/>
              <a:t>objasniti klijentu da će se kategorije često poklapati i da jedna AM ponekad sadrži više distorzija </a:t>
            </a:r>
            <a:endParaRPr lang="hr-H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1800" b="1" kern="100" dirty="0">
                <a:solidFill>
                  <a:schemeClr val="accent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3)    </a:t>
            </a:r>
            <a:r>
              <a:rPr lang="hr-H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Bihevioralni eksperiment -&gt;  </a:t>
            </a:r>
            <a:r>
              <a:rPr lang="hr-H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osmišljavaju</a:t>
            </a:r>
            <a:r>
              <a:rPr lang="hr-H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hr-HR" sz="1800" dirty="0"/>
              <a:t>se s klijentom</a:t>
            </a:r>
          </a:p>
          <a:p>
            <a:r>
              <a:rPr lang="hr-HR" sz="1800" dirty="0"/>
              <a:t>               </a:t>
            </a:r>
            <a:r>
              <a:rPr lang="hr-H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-&gt;</a:t>
            </a:r>
            <a:r>
              <a:rPr lang="hr-HR" sz="1800" dirty="0"/>
              <a:t>  tijekom ili izvan terapijske seanse</a:t>
            </a:r>
          </a:p>
          <a:p>
            <a:r>
              <a:rPr lang="hr-HR" sz="1800" dirty="0"/>
              <a:t>              </a:t>
            </a:r>
            <a:r>
              <a:rPr lang="hr-H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-&gt; </a:t>
            </a:r>
            <a:r>
              <a:rPr lang="hr-HR" sz="1800" dirty="0"/>
              <a:t>važno je pomoći klijentu da dođe do adaptivnih zaključaka nakon uspješno provedenog eksperimenta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8281036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1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FCA08"/>
      </a:accent2>
      <a:accent3>
        <a:srgbClr val="FFCA08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138</TotalTime>
  <Words>614</Words>
  <Application>Microsoft Office PowerPoint</Application>
  <PresentationFormat>Widescreen</PresentationFormat>
  <Paragraphs>86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MS Gothic</vt:lpstr>
      <vt:lpstr>Aptos</vt:lpstr>
      <vt:lpstr>Arial</vt:lpstr>
      <vt:lpstr>Calibri</vt:lpstr>
      <vt:lpstr>Calibri Light</vt:lpstr>
      <vt:lpstr>Cambay</vt:lpstr>
      <vt:lpstr>Segoe UI Symbol</vt:lpstr>
      <vt:lpstr>Times New Roman</vt:lpstr>
      <vt:lpstr>Wingdings</vt:lpstr>
      <vt:lpstr>Retrospect</vt:lpstr>
      <vt:lpstr>Evaluacija automatskih misli</vt:lpstr>
      <vt:lpstr>Vrste AM</vt:lpstr>
      <vt:lpstr>Odabir ključnih AM</vt:lpstr>
      <vt:lpstr>Kada se NE zadržavati na nekoj ključnoj AM?</vt:lpstr>
      <vt:lpstr>Kako evaluirati AM?</vt:lpstr>
      <vt:lpstr>Sokratovski dijalog </vt:lpstr>
      <vt:lpstr>Sokratovski dijalog </vt:lpstr>
      <vt:lpstr>Što kad je kognitivno restruktiranje neuspješno?</vt:lpstr>
      <vt:lpstr>Alternativne metode evaluiranja AM</vt:lpstr>
      <vt:lpstr>Alternativne metode evaluiranja AM</vt:lpstr>
      <vt:lpstr>A što kad su AM istinite?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Evaluacija automatskih misli</dc:title>
  <dc:creator>Klara Meštrović</dc:creator>
  <cp:lastModifiedBy>hubikotvr@outlook.com</cp:lastModifiedBy>
  <cp:revision>8</cp:revision>
  <dcterms:created xsi:type="dcterms:W3CDTF">2025-06-12T21:21:14Z</dcterms:created>
  <dcterms:modified xsi:type="dcterms:W3CDTF">2025-06-26T09:01:56Z</dcterms:modified>
</cp:coreProperties>
</file>