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8288000" cy="10287000"/>
  <p:notesSz cx="6858000" cy="9144000"/>
  <p:embeddedFontLst>
    <p:embeddedFont>
      <p:font typeface="DM Sans" panose="020B0604020202020204" charset="-18"/>
      <p:regular r:id="rId22"/>
    </p:embeddedFont>
    <p:embeddedFont>
      <p:font typeface="DM Sans Italics" panose="020B0604020202020204" charset="-18"/>
      <p:regular r:id="rId23"/>
    </p:embeddedFont>
    <p:embeddedFont>
      <p:font typeface="Open Sans Light Italics" panose="020B0604020202020204" charset="0"/>
      <p:regular r:id="rId24"/>
    </p:embeddedFont>
    <p:embeddedFont>
      <p:font typeface="DM Sans Bold Italics" panose="020B0604020202020204" charset="-18"/>
      <p:regular r:id="rId25"/>
    </p:embeddedFont>
    <p:embeddedFont>
      <p:font typeface="Open Sans Light" panose="020B0604020202020204" charset="0"/>
      <p:regular r:id="rId26"/>
    </p:embeddedFont>
    <p:embeddedFont>
      <p:font typeface="Open Sans Bold Italics" panose="020B0604020202020204" charset="0"/>
      <p:regular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DM Sans Bold" panose="020B0604020202020204" charset="-18"/>
      <p:regular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1" d="100"/>
          <a:sy n="71" d="100"/>
        </p:scale>
        <p:origin x="714" y="6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18.06.2025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Uvod: predstavljanje i tema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Prije nego što krenu s terapijom, mnogi naši klijenti se pitaju upravo ovo. Dolazak na terapiju je većini ljudi dolazak u nešto nepoznato i nelagodno. Mogu se osjećati inferiorno, preplašeno, nesigurno i zbunjeno. Sve to su stanja koja otežavaju uspostavljanje terapijskog odnosa. 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Iako neki klijenti imaju i pozitivan stav, važno je uspostaviti jasna pravila, definirati očekivanja i od samog početka aktivno raditi na građenju odnosa ispunjenog podrškom, iskrenosti, sigurnosti i realističnog optimizma. 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Naglasak na fleksibilnost!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6.png"/><Relationship Id="rId18" Type="http://schemas.openxmlformats.org/officeDocument/2006/relationships/image" Target="../media/image16.svg"/><Relationship Id="rId26" Type="http://schemas.openxmlformats.org/officeDocument/2006/relationships/image" Target="../media/image24.svg"/><Relationship Id="rId3" Type="http://schemas.openxmlformats.org/officeDocument/2006/relationships/image" Target="../media/image1.png"/><Relationship Id="rId21" Type="http://schemas.openxmlformats.org/officeDocument/2006/relationships/image" Target="../media/image10.png"/><Relationship Id="rId7" Type="http://schemas.openxmlformats.org/officeDocument/2006/relationships/image" Target="../media/image3.png"/><Relationship Id="rId12" Type="http://schemas.openxmlformats.org/officeDocument/2006/relationships/image" Target="../media/image10.svg"/><Relationship Id="rId17" Type="http://schemas.openxmlformats.org/officeDocument/2006/relationships/image" Target="../media/image8.png"/><Relationship Id="rId25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svg"/><Relationship Id="rId20" Type="http://schemas.openxmlformats.org/officeDocument/2006/relationships/image" Target="../media/image18.svg"/><Relationship Id="rId29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11" Type="http://schemas.openxmlformats.org/officeDocument/2006/relationships/image" Target="../media/image5.png"/><Relationship Id="rId24" Type="http://schemas.openxmlformats.org/officeDocument/2006/relationships/image" Target="../media/image22.svg"/><Relationship Id="rId5" Type="http://schemas.openxmlformats.org/officeDocument/2006/relationships/image" Target="../media/image2.png"/><Relationship Id="rId15" Type="http://schemas.openxmlformats.org/officeDocument/2006/relationships/image" Target="../media/image7.png"/><Relationship Id="rId23" Type="http://schemas.openxmlformats.org/officeDocument/2006/relationships/image" Target="../media/image11.png"/><Relationship Id="rId28" Type="http://schemas.openxmlformats.org/officeDocument/2006/relationships/image" Target="../media/image26.svg"/><Relationship Id="rId10" Type="http://schemas.openxmlformats.org/officeDocument/2006/relationships/image" Target="../media/image8.svg"/><Relationship Id="rId19" Type="http://schemas.openxmlformats.org/officeDocument/2006/relationships/image" Target="../media/image9.png"/><Relationship Id="rId4" Type="http://schemas.openxmlformats.org/officeDocument/2006/relationships/image" Target="../media/image2.svg"/><Relationship Id="rId9" Type="http://schemas.openxmlformats.org/officeDocument/2006/relationships/image" Target="../media/image4.png"/><Relationship Id="rId14" Type="http://schemas.openxmlformats.org/officeDocument/2006/relationships/image" Target="../media/image12.svg"/><Relationship Id="rId22" Type="http://schemas.openxmlformats.org/officeDocument/2006/relationships/image" Target="../media/image20.svg"/><Relationship Id="rId27" Type="http://schemas.openxmlformats.org/officeDocument/2006/relationships/image" Target="../media/image13.png"/><Relationship Id="rId30" Type="http://schemas.openxmlformats.org/officeDocument/2006/relationships/image" Target="../media/image28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sv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sv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4.svg"/><Relationship Id="rId18" Type="http://schemas.openxmlformats.org/officeDocument/2006/relationships/image" Target="../media/image10.png"/><Relationship Id="rId26" Type="http://schemas.openxmlformats.org/officeDocument/2006/relationships/image" Target="../media/image14.png"/><Relationship Id="rId3" Type="http://schemas.openxmlformats.org/officeDocument/2006/relationships/image" Target="../media/image2.svg"/><Relationship Id="rId21" Type="http://schemas.openxmlformats.org/officeDocument/2006/relationships/image" Target="../media/image22.svg"/><Relationship Id="rId7" Type="http://schemas.openxmlformats.org/officeDocument/2006/relationships/image" Target="../media/image8.svg"/><Relationship Id="rId12" Type="http://schemas.openxmlformats.org/officeDocument/2006/relationships/image" Target="../media/image7.png"/><Relationship Id="rId17" Type="http://schemas.openxmlformats.org/officeDocument/2006/relationships/image" Target="../media/image18.svg"/><Relationship Id="rId25" Type="http://schemas.openxmlformats.org/officeDocument/2006/relationships/image" Target="../media/image26.svg"/><Relationship Id="rId2" Type="http://schemas.openxmlformats.org/officeDocument/2006/relationships/image" Target="../media/image1.png"/><Relationship Id="rId16" Type="http://schemas.openxmlformats.org/officeDocument/2006/relationships/image" Target="../media/image9.pn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12.svg"/><Relationship Id="rId24" Type="http://schemas.openxmlformats.org/officeDocument/2006/relationships/image" Target="../media/image13.png"/><Relationship Id="rId5" Type="http://schemas.openxmlformats.org/officeDocument/2006/relationships/image" Target="../media/image4.svg"/><Relationship Id="rId15" Type="http://schemas.openxmlformats.org/officeDocument/2006/relationships/image" Target="../media/image16.svg"/><Relationship Id="rId23" Type="http://schemas.openxmlformats.org/officeDocument/2006/relationships/image" Target="../media/image24.svg"/><Relationship Id="rId10" Type="http://schemas.openxmlformats.org/officeDocument/2006/relationships/image" Target="../media/image6.png"/><Relationship Id="rId19" Type="http://schemas.openxmlformats.org/officeDocument/2006/relationships/image" Target="../media/image20.svg"/><Relationship Id="rId4" Type="http://schemas.openxmlformats.org/officeDocument/2006/relationships/image" Target="../media/image2.png"/><Relationship Id="rId9" Type="http://schemas.openxmlformats.org/officeDocument/2006/relationships/image" Target="../media/image10.svg"/><Relationship Id="rId14" Type="http://schemas.openxmlformats.org/officeDocument/2006/relationships/image" Target="../media/image8.png"/><Relationship Id="rId22" Type="http://schemas.openxmlformats.org/officeDocument/2006/relationships/image" Target="../media/image12.png"/><Relationship Id="rId27" Type="http://schemas.openxmlformats.org/officeDocument/2006/relationships/image" Target="../media/image28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sv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4.svg"/><Relationship Id="rId18" Type="http://schemas.openxmlformats.org/officeDocument/2006/relationships/image" Target="../media/image10.png"/><Relationship Id="rId26" Type="http://schemas.openxmlformats.org/officeDocument/2006/relationships/image" Target="../media/image14.png"/><Relationship Id="rId3" Type="http://schemas.openxmlformats.org/officeDocument/2006/relationships/image" Target="../media/image2.svg"/><Relationship Id="rId21" Type="http://schemas.openxmlformats.org/officeDocument/2006/relationships/image" Target="../media/image22.svg"/><Relationship Id="rId7" Type="http://schemas.openxmlformats.org/officeDocument/2006/relationships/image" Target="../media/image8.svg"/><Relationship Id="rId12" Type="http://schemas.openxmlformats.org/officeDocument/2006/relationships/image" Target="../media/image7.png"/><Relationship Id="rId17" Type="http://schemas.openxmlformats.org/officeDocument/2006/relationships/image" Target="../media/image18.svg"/><Relationship Id="rId25" Type="http://schemas.openxmlformats.org/officeDocument/2006/relationships/image" Target="../media/image26.svg"/><Relationship Id="rId2" Type="http://schemas.openxmlformats.org/officeDocument/2006/relationships/image" Target="../media/image1.png"/><Relationship Id="rId16" Type="http://schemas.openxmlformats.org/officeDocument/2006/relationships/image" Target="../media/image9.pn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12.svg"/><Relationship Id="rId24" Type="http://schemas.openxmlformats.org/officeDocument/2006/relationships/image" Target="../media/image13.png"/><Relationship Id="rId5" Type="http://schemas.openxmlformats.org/officeDocument/2006/relationships/image" Target="../media/image4.svg"/><Relationship Id="rId15" Type="http://schemas.openxmlformats.org/officeDocument/2006/relationships/image" Target="../media/image16.svg"/><Relationship Id="rId23" Type="http://schemas.openxmlformats.org/officeDocument/2006/relationships/image" Target="../media/image24.svg"/><Relationship Id="rId10" Type="http://schemas.openxmlformats.org/officeDocument/2006/relationships/image" Target="../media/image6.png"/><Relationship Id="rId19" Type="http://schemas.openxmlformats.org/officeDocument/2006/relationships/image" Target="../media/image20.svg"/><Relationship Id="rId4" Type="http://schemas.openxmlformats.org/officeDocument/2006/relationships/image" Target="../media/image2.png"/><Relationship Id="rId9" Type="http://schemas.openxmlformats.org/officeDocument/2006/relationships/image" Target="../media/image10.svg"/><Relationship Id="rId14" Type="http://schemas.openxmlformats.org/officeDocument/2006/relationships/image" Target="../media/image8.png"/><Relationship Id="rId22" Type="http://schemas.openxmlformats.org/officeDocument/2006/relationships/image" Target="../media/image12.png"/><Relationship Id="rId27" Type="http://schemas.openxmlformats.org/officeDocument/2006/relationships/image" Target="../media/image28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4.svg"/><Relationship Id="rId7" Type="http://schemas.openxmlformats.org/officeDocument/2006/relationships/image" Target="../media/image24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6.svg"/><Relationship Id="rId4" Type="http://schemas.openxmlformats.org/officeDocument/2006/relationships/image" Target="../media/image8.png"/><Relationship Id="rId9" Type="http://schemas.openxmlformats.org/officeDocument/2006/relationships/image" Target="../media/image28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sv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svg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12" Type="http://schemas.openxmlformats.org/officeDocument/2006/relationships/image" Target="../media/image26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11" Type="http://schemas.openxmlformats.org/officeDocument/2006/relationships/image" Target="../media/image13.png"/><Relationship Id="rId5" Type="http://schemas.openxmlformats.org/officeDocument/2006/relationships/image" Target="../media/image5.png"/><Relationship Id="rId10" Type="http://schemas.openxmlformats.org/officeDocument/2006/relationships/image" Target="../media/image20.svg"/><Relationship Id="rId4" Type="http://schemas.openxmlformats.org/officeDocument/2006/relationships/image" Target="../media/image8.sv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8.svg"/><Relationship Id="rId7" Type="http://schemas.openxmlformats.org/officeDocument/2006/relationships/image" Target="../media/image14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10.svg"/><Relationship Id="rId4" Type="http://schemas.openxmlformats.org/officeDocument/2006/relationships/image" Target="../media/image5.png"/><Relationship Id="rId9" Type="http://schemas.openxmlformats.org/officeDocument/2006/relationships/image" Target="../media/image20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4.svg"/><Relationship Id="rId18" Type="http://schemas.openxmlformats.org/officeDocument/2006/relationships/image" Target="../media/image10.png"/><Relationship Id="rId26" Type="http://schemas.openxmlformats.org/officeDocument/2006/relationships/image" Target="../media/image14.png"/><Relationship Id="rId3" Type="http://schemas.openxmlformats.org/officeDocument/2006/relationships/image" Target="../media/image2.svg"/><Relationship Id="rId21" Type="http://schemas.openxmlformats.org/officeDocument/2006/relationships/image" Target="../media/image22.svg"/><Relationship Id="rId7" Type="http://schemas.openxmlformats.org/officeDocument/2006/relationships/image" Target="../media/image8.svg"/><Relationship Id="rId12" Type="http://schemas.openxmlformats.org/officeDocument/2006/relationships/image" Target="../media/image7.png"/><Relationship Id="rId17" Type="http://schemas.openxmlformats.org/officeDocument/2006/relationships/image" Target="../media/image18.svg"/><Relationship Id="rId25" Type="http://schemas.openxmlformats.org/officeDocument/2006/relationships/image" Target="../media/image26.svg"/><Relationship Id="rId2" Type="http://schemas.openxmlformats.org/officeDocument/2006/relationships/image" Target="../media/image1.png"/><Relationship Id="rId16" Type="http://schemas.openxmlformats.org/officeDocument/2006/relationships/image" Target="../media/image9.pn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12.svg"/><Relationship Id="rId24" Type="http://schemas.openxmlformats.org/officeDocument/2006/relationships/image" Target="../media/image13.png"/><Relationship Id="rId5" Type="http://schemas.openxmlformats.org/officeDocument/2006/relationships/image" Target="../media/image4.svg"/><Relationship Id="rId15" Type="http://schemas.openxmlformats.org/officeDocument/2006/relationships/image" Target="../media/image16.svg"/><Relationship Id="rId23" Type="http://schemas.openxmlformats.org/officeDocument/2006/relationships/image" Target="../media/image24.svg"/><Relationship Id="rId10" Type="http://schemas.openxmlformats.org/officeDocument/2006/relationships/image" Target="../media/image6.png"/><Relationship Id="rId19" Type="http://schemas.openxmlformats.org/officeDocument/2006/relationships/image" Target="../media/image20.svg"/><Relationship Id="rId4" Type="http://schemas.openxmlformats.org/officeDocument/2006/relationships/image" Target="../media/image2.png"/><Relationship Id="rId9" Type="http://schemas.openxmlformats.org/officeDocument/2006/relationships/image" Target="../media/image10.svg"/><Relationship Id="rId14" Type="http://schemas.openxmlformats.org/officeDocument/2006/relationships/image" Target="../media/image8.png"/><Relationship Id="rId22" Type="http://schemas.openxmlformats.org/officeDocument/2006/relationships/image" Target="../media/image12.png"/><Relationship Id="rId27" Type="http://schemas.openxmlformats.org/officeDocument/2006/relationships/image" Target="../media/image28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sv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329398" y="8614893"/>
            <a:ext cx="4899948" cy="3344214"/>
          </a:xfrm>
          <a:custGeom>
            <a:avLst/>
            <a:gdLst/>
            <a:ahLst/>
            <a:cxnLst/>
            <a:rect l="l" t="t" r="r" b="b"/>
            <a:pathLst>
              <a:path w="4899948" h="3344214">
                <a:moveTo>
                  <a:pt x="0" y="0"/>
                </a:moveTo>
                <a:lnTo>
                  <a:pt x="4899947" y="0"/>
                </a:lnTo>
                <a:lnTo>
                  <a:pt x="4899947" y="3344214"/>
                </a:lnTo>
                <a:lnTo>
                  <a:pt x="0" y="33442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6030709" y="9258300"/>
            <a:ext cx="3059829" cy="751049"/>
          </a:xfrm>
          <a:custGeom>
            <a:avLst/>
            <a:gdLst/>
            <a:ahLst/>
            <a:cxnLst/>
            <a:rect l="l" t="t" r="r" b="b"/>
            <a:pathLst>
              <a:path w="3059829" h="751049">
                <a:moveTo>
                  <a:pt x="0" y="0"/>
                </a:moveTo>
                <a:lnTo>
                  <a:pt x="3059829" y="0"/>
                </a:lnTo>
                <a:lnTo>
                  <a:pt x="3059829" y="751049"/>
                </a:lnTo>
                <a:lnTo>
                  <a:pt x="0" y="75104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4236705" y="6409875"/>
            <a:ext cx="724985" cy="920616"/>
          </a:xfrm>
          <a:custGeom>
            <a:avLst/>
            <a:gdLst/>
            <a:ahLst/>
            <a:cxnLst/>
            <a:rect l="l" t="t" r="r" b="b"/>
            <a:pathLst>
              <a:path w="724985" h="920616">
                <a:moveTo>
                  <a:pt x="0" y="0"/>
                </a:moveTo>
                <a:lnTo>
                  <a:pt x="724986" y="0"/>
                </a:lnTo>
                <a:lnTo>
                  <a:pt x="724986" y="920616"/>
                </a:lnTo>
                <a:lnTo>
                  <a:pt x="0" y="92061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4215205" y="8540136"/>
            <a:ext cx="4602314" cy="3618569"/>
          </a:xfrm>
          <a:custGeom>
            <a:avLst/>
            <a:gdLst/>
            <a:ahLst/>
            <a:cxnLst/>
            <a:rect l="l" t="t" r="r" b="b"/>
            <a:pathLst>
              <a:path w="4602314" h="3618569">
                <a:moveTo>
                  <a:pt x="0" y="0"/>
                </a:moveTo>
                <a:lnTo>
                  <a:pt x="4602314" y="0"/>
                </a:lnTo>
                <a:lnTo>
                  <a:pt x="4602314" y="3618570"/>
                </a:lnTo>
                <a:lnTo>
                  <a:pt x="0" y="361857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6" name="Freeform 6"/>
          <p:cNvSpPr/>
          <p:nvPr/>
        </p:nvSpPr>
        <p:spPr>
          <a:xfrm>
            <a:off x="-674156" y="-1072630"/>
            <a:ext cx="4899948" cy="3068592"/>
          </a:xfrm>
          <a:custGeom>
            <a:avLst/>
            <a:gdLst/>
            <a:ahLst/>
            <a:cxnLst/>
            <a:rect l="l" t="t" r="r" b="b"/>
            <a:pathLst>
              <a:path w="4899948" h="3068592">
                <a:moveTo>
                  <a:pt x="0" y="0"/>
                </a:moveTo>
                <a:lnTo>
                  <a:pt x="4899948" y="0"/>
                </a:lnTo>
                <a:lnTo>
                  <a:pt x="4899948" y="3068592"/>
                </a:lnTo>
                <a:lnTo>
                  <a:pt x="0" y="3068592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7" name="Freeform 7"/>
          <p:cNvSpPr/>
          <p:nvPr/>
        </p:nvSpPr>
        <p:spPr>
          <a:xfrm>
            <a:off x="12686214" y="-2578193"/>
            <a:ext cx="4292424" cy="3870986"/>
          </a:xfrm>
          <a:custGeom>
            <a:avLst/>
            <a:gdLst/>
            <a:ahLst/>
            <a:cxnLst/>
            <a:rect l="l" t="t" r="r" b="b"/>
            <a:pathLst>
              <a:path w="4292424" h="3870986">
                <a:moveTo>
                  <a:pt x="0" y="0"/>
                </a:moveTo>
                <a:lnTo>
                  <a:pt x="4292424" y="0"/>
                </a:lnTo>
                <a:lnTo>
                  <a:pt x="4292424" y="3870986"/>
                </a:lnTo>
                <a:lnTo>
                  <a:pt x="0" y="3870986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8" name="Freeform 8"/>
          <p:cNvSpPr/>
          <p:nvPr/>
        </p:nvSpPr>
        <p:spPr>
          <a:xfrm>
            <a:off x="10138935" y="9258300"/>
            <a:ext cx="4076270" cy="2863579"/>
          </a:xfrm>
          <a:custGeom>
            <a:avLst/>
            <a:gdLst/>
            <a:ahLst/>
            <a:cxnLst/>
            <a:rect l="l" t="t" r="r" b="b"/>
            <a:pathLst>
              <a:path w="4076270" h="2863579">
                <a:moveTo>
                  <a:pt x="0" y="0"/>
                </a:moveTo>
                <a:lnTo>
                  <a:pt x="4076270" y="0"/>
                </a:lnTo>
                <a:lnTo>
                  <a:pt x="4076270" y="2863579"/>
                </a:lnTo>
                <a:lnTo>
                  <a:pt x="0" y="2863579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xmlns="" r:embed="rId1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9" name="Freeform 9"/>
          <p:cNvSpPr/>
          <p:nvPr/>
        </p:nvSpPr>
        <p:spPr>
          <a:xfrm>
            <a:off x="7409323" y="-2700100"/>
            <a:ext cx="5493058" cy="4114800"/>
          </a:xfrm>
          <a:custGeom>
            <a:avLst/>
            <a:gdLst/>
            <a:ahLst/>
            <a:cxnLst/>
            <a:rect l="l" t="t" r="r" b="b"/>
            <a:pathLst>
              <a:path w="5493058" h="4114800">
                <a:moveTo>
                  <a:pt x="0" y="0"/>
                </a:moveTo>
                <a:lnTo>
                  <a:pt x="5493058" y="0"/>
                </a:lnTo>
                <a:lnTo>
                  <a:pt x="549305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xmlns="" r:embed="rId18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0" name="Freeform 10"/>
          <p:cNvSpPr/>
          <p:nvPr/>
        </p:nvSpPr>
        <p:spPr>
          <a:xfrm rot="4747568">
            <a:off x="-2972342" y="3665317"/>
            <a:ext cx="4896097" cy="2735694"/>
          </a:xfrm>
          <a:custGeom>
            <a:avLst/>
            <a:gdLst/>
            <a:ahLst/>
            <a:cxnLst/>
            <a:rect l="l" t="t" r="r" b="b"/>
            <a:pathLst>
              <a:path w="4896097" h="2735694">
                <a:moveTo>
                  <a:pt x="0" y="0"/>
                </a:moveTo>
                <a:lnTo>
                  <a:pt x="4896097" y="0"/>
                </a:lnTo>
                <a:lnTo>
                  <a:pt x="4896097" y="2735694"/>
                </a:lnTo>
                <a:lnTo>
                  <a:pt x="0" y="2735694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xmlns="" r:embed="rId20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1" name="Freeform 11"/>
          <p:cNvSpPr/>
          <p:nvPr/>
        </p:nvSpPr>
        <p:spPr>
          <a:xfrm>
            <a:off x="4831481" y="-1626507"/>
            <a:ext cx="2892762" cy="2919301"/>
          </a:xfrm>
          <a:custGeom>
            <a:avLst/>
            <a:gdLst/>
            <a:ahLst/>
            <a:cxnLst/>
            <a:rect l="l" t="t" r="r" b="b"/>
            <a:pathLst>
              <a:path w="2892762" h="2919301">
                <a:moveTo>
                  <a:pt x="0" y="0"/>
                </a:moveTo>
                <a:lnTo>
                  <a:pt x="2892761" y="0"/>
                </a:lnTo>
                <a:lnTo>
                  <a:pt x="2892761" y="2919300"/>
                </a:lnTo>
                <a:lnTo>
                  <a:pt x="0" y="2919300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xmlns="" r:embed="rId22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2" name="Freeform 12"/>
          <p:cNvSpPr/>
          <p:nvPr/>
        </p:nvSpPr>
        <p:spPr>
          <a:xfrm>
            <a:off x="17259300" y="2262342"/>
            <a:ext cx="3575541" cy="3575541"/>
          </a:xfrm>
          <a:custGeom>
            <a:avLst/>
            <a:gdLst/>
            <a:ahLst/>
            <a:cxnLst/>
            <a:rect l="l" t="t" r="r" b="b"/>
            <a:pathLst>
              <a:path w="3575541" h="3575541">
                <a:moveTo>
                  <a:pt x="0" y="0"/>
                </a:moveTo>
                <a:lnTo>
                  <a:pt x="3575541" y="0"/>
                </a:lnTo>
                <a:lnTo>
                  <a:pt x="3575541" y="3575541"/>
                </a:lnTo>
                <a:lnTo>
                  <a:pt x="0" y="3575541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:asvg="http://schemas.microsoft.com/office/drawing/2016/SVG/main" xmlns="" r:embed="rId2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3" name="Freeform 13"/>
          <p:cNvSpPr/>
          <p:nvPr/>
        </p:nvSpPr>
        <p:spPr>
          <a:xfrm>
            <a:off x="2570549" y="9093737"/>
            <a:ext cx="2587020" cy="2386526"/>
          </a:xfrm>
          <a:custGeom>
            <a:avLst/>
            <a:gdLst/>
            <a:ahLst/>
            <a:cxnLst/>
            <a:rect l="l" t="t" r="r" b="b"/>
            <a:pathLst>
              <a:path w="2587020" h="2386526">
                <a:moveTo>
                  <a:pt x="0" y="0"/>
                </a:moveTo>
                <a:lnTo>
                  <a:pt x="2587020" y="0"/>
                </a:lnTo>
                <a:lnTo>
                  <a:pt x="2587020" y="2386526"/>
                </a:lnTo>
                <a:lnTo>
                  <a:pt x="0" y="2386526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extLst>
                <a:ext uri="{96DAC541-7B7A-43D3-8B79-37D633B846F1}">
                  <asvg:svgBlip xmlns:asvg="http://schemas.microsoft.com/office/drawing/2016/SVG/main" xmlns="" r:embed="rId2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4" name="Freeform 14"/>
          <p:cNvSpPr/>
          <p:nvPr/>
        </p:nvSpPr>
        <p:spPr>
          <a:xfrm rot="-5282649">
            <a:off x="16440369" y="6970869"/>
            <a:ext cx="3382987" cy="1154444"/>
          </a:xfrm>
          <a:custGeom>
            <a:avLst/>
            <a:gdLst/>
            <a:ahLst/>
            <a:cxnLst/>
            <a:rect l="l" t="t" r="r" b="b"/>
            <a:pathLst>
              <a:path w="3382987" h="1154444">
                <a:moveTo>
                  <a:pt x="0" y="0"/>
                </a:moveTo>
                <a:lnTo>
                  <a:pt x="3382987" y="0"/>
                </a:lnTo>
                <a:lnTo>
                  <a:pt x="3382987" y="1154445"/>
                </a:lnTo>
                <a:lnTo>
                  <a:pt x="0" y="1154445"/>
                </a:lnTo>
                <a:lnTo>
                  <a:pt x="0" y="0"/>
                </a:lnTo>
                <a:close/>
              </a:path>
            </a:pathLst>
          </a:custGeom>
          <a:blipFill>
            <a:blip r:embed="rId27">
              <a:extLst>
                <a:ext uri="{96DAC541-7B7A-43D3-8B79-37D633B846F1}">
                  <asvg:svgBlip xmlns:asvg="http://schemas.microsoft.com/office/drawing/2016/SVG/main" xmlns="" r:embed="rId28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5" name="Freeform 15"/>
          <p:cNvSpPr/>
          <p:nvPr/>
        </p:nvSpPr>
        <p:spPr>
          <a:xfrm>
            <a:off x="16978638" y="-642644"/>
            <a:ext cx="3104522" cy="3342688"/>
          </a:xfrm>
          <a:custGeom>
            <a:avLst/>
            <a:gdLst/>
            <a:ahLst/>
            <a:cxnLst/>
            <a:rect l="l" t="t" r="r" b="b"/>
            <a:pathLst>
              <a:path w="3104522" h="3342688">
                <a:moveTo>
                  <a:pt x="0" y="0"/>
                </a:moveTo>
                <a:lnTo>
                  <a:pt x="3104522" y="0"/>
                </a:lnTo>
                <a:lnTo>
                  <a:pt x="3104522" y="3342688"/>
                </a:lnTo>
                <a:lnTo>
                  <a:pt x="0" y="3342688"/>
                </a:lnTo>
                <a:lnTo>
                  <a:pt x="0" y="0"/>
                </a:lnTo>
                <a:close/>
              </a:path>
            </a:pathLst>
          </a:custGeom>
          <a:blipFill>
            <a:blip r:embed="rId29">
              <a:extLst>
                <a:ext uri="{96DAC541-7B7A-43D3-8B79-37D633B846F1}">
                  <asvg:svgBlip xmlns:asvg="http://schemas.microsoft.com/office/drawing/2016/SVG/main" xmlns="" r:embed="rId30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6" name="Freeform 16"/>
          <p:cNvSpPr/>
          <p:nvPr/>
        </p:nvSpPr>
        <p:spPr>
          <a:xfrm>
            <a:off x="4737926" y="2576219"/>
            <a:ext cx="724985" cy="920616"/>
          </a:xfrm>
          <a:custGeom>
            <a:avLst/>
            <a:gdLst/>
            <a:ahLst/>
            <a:cxnLst/>
            <a:rect l="l" t="t" r="r" b="b"/>
            <a:pathLst>
              <a:path w="724985" h="920616">
                <a:moveTo>
                  <a:pt x="0" y="0"/>
                </a:moveTo>
                <a:lnTo>
                  <a:pt x="724985" y="0"/>
                </a:lnTo>
                <a:lnTo>
                  <a:pt x="724985" y="920616"/>
                </a:lnTo>
                <a:lnTo>
                  <a:pt x="0" y="92061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7" name="TextBox 17"/>
          <p:cNvSpPr txBox="1"/>
          <p:nvPr/>
        </p:nvSpPr>
        <p:spPr>
          <a:xfrm>
            <a:off x="1605162" y="3901178"/>
            <a:ext cx="15077675" cy="23424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28"/>
              </a:lnSpc>
            </a:pPr>
            <a:r>
              <a:rPr lang="en-US" sz="9498" b="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 Razvijanje i korištenje terapijskog odnosa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6992615" y="6708258"/>
            <a:ext cx="4302770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80"/>
              </a:lnSpc>
            </a:pPr>
            <a:r>
              <a:rPr lang="en-US" sz="2400" spc="16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Blanka Bogdanović, mag.psych.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05930" y="2110196"/>
            <a:ext cx="5638659" cy="4433396"/>
          </a:xfrm>
          <a:custGeom>
            <a:avLst/>
            <a:gdLst/>
            <a:ahLst/>
            <a:cxnLst/>
            <a:rect l="l" t="t" r="r" b="b"/>
            <a:pathLst>
              <a:path w="5638659" h="4433396">
                <a:moveTo>
                  <a:pt x="0" y="0"/>
                </a:moveTo>
                <a:lnTo>
                  <a:pt x="5638659" y="0"/>
                </a:lnTo>
                <a:lnTo>
                  <a:pt x="5638659" y="4433395"/>
                </a:lnTo>
                <a:lnTo>
                  <a:pt x="0" y="443339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3" name="Freeform 3"/>
          <p:cNvSpPr/>
          <p:nvPr/>
        </p:nvSpPr>
        <p:spPr>
          <a:xfrm>
            <a:off x="800257" y="3647907"/>
            <a:ext cx="6850005" cy="5791368"/>
          </a:xfrm>
          <a:custGeom>
            <a:avLst/>
            <a:gdLst/>
            <a:ahLst/>
            <a:cxnLst/>
            <a:rect l="l" t="t" r="r" b="b"/>
            <a:pathLst>
              <a:path w="6850005" h="5791368">
                <a:moveTo>
                  <a:pt x="0" y="0"/>
                </a:moveTo>
                <a:lnTo>
                  <a:pt x="6850005" y="0"/>
                </a:lnTo>
                <a:lnTo>
                  <a:pt x="6850005" y="5791368"/>
                </a:lnTo>
                <a:lnTo>
                  <a:pt x="0" y="579136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8659015" y="735095"/>
            <a:ext cx="7848753" cy="39865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760"/>
              </a:lnSpc>
            </a:pPr>
            <a:r>
              <a:rPr lang="en-US" sz="8000" b="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Empatija, briga, optimizam i razumijevanje</a:t>
            </a:r>
          </a:p>
          <a:p>
            <a:pPr algn="l">
              <a:lnSpc>
                <a:spcPts val="7760"/>
              </a:lnSpc>
            </a:pPr>
            <a:r>
              <a:rPr lang="en-US" sz="8000" b="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(i njihovi rizici)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8659015" y="5105400"/>
            <a:ext cx="8234569" cy="48253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969"/>
              </a:lnSpc>
              <a:spcBef>
                <a:spcPct val="0"/>
              </a:spcBef>
            </a:pPr>
            <a:r>
              <a:rPr lang="en-US" sz="2199" spc="131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V</a:t>
            </a:r>
            <a:r>
              <a:rPr lang="en-US" sz="2199" u="none" spc="131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ećina klijenata voli kada terapeut iskreno pokazuje brigu i razumijevanje, no neki se osjećaju nelagodno ako je toga previše ili prerano.</a:t>
            </a:r>
          </a:p>
          <a:p>
            <a:pPr marL="0" lvl="0" indent="0" algn="l">
              <a:lnSpc>
                <a:spcPts val="2969"/>
              </a:lnSpc>
              <a:spcBef>
                <a:spcPct val="0"/>
              </a:spcBef>
            </a:pPr>
            <a:endParaRPr lang="en-US" sz="2199" u="none" spc="131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474978" lvl="1" indent="-237489" algn="l">
              <a:lnSpc>
                <a:spcPts val="2969"/>
              </a:lnSpc>
              <a:spcBef>
                <a:spcPct val="0"/>
              </a:spcBef>
              <a:buFont typeface="Arial"/>
              <a:buChar char="•"/>
            </a:pPr>
            <a:r>
              <a:rPr lang="en-US" sz="2199" u="none" spc="131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Jenny → previše direktne empatije doživljava kao potvrdu da je situacija beznadna</a:t>
            </a:r>
          </a:p>
          <a:p>
            <a:pPr marL="474978" lvl="1" indent="-237489" algn="l">
              <a:lnSpc>
                <a:spcPts val="2969"/>
              </a:lnSpc>
              <a:spcBef>
                <a:spcPct val="0"/>
              </a:spcBef>
              <a:buFont typeface="Arial"/>
              <a:buChar char="•"/>
            </a:pPr>
            <a:r>
              <a:rPr lang="en-US" sz="2199" u="none" spc="131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Sandy → pozitivan feedback: strah da ne razočara terapeuta</a:t>
            </a:r>
          </a:p>
          <a:p>
            <a:pPr marL="474978" lvl="1" indent="-237489" algn="l">
              <a:lnSpc>
                <a:spcPts val="2969"/>
              </a:lnSpc>
              <a:spcBef>
                <a:spcPct val="0"/>
              </a:spcBef>
              <a:buFont typeface="Arial"/>
              <a:buChar char="•"/>
            </a:pPr>
            <a:r>
              <a:rPr lang="en-US" sz="2199" u="none" spc="131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Optimizam u procesu → manjak razumijevanja za njihove teškoće</a:t>
            </a:r>
          </a:p>
          <a:p>
            <a:pPr marL="474978" lvl="1" indent="-237489" algn="l">
              <a:lnSpc>
                <a:spcPts val="2969"/>
              </a:lnSpc>
              <a:spcBef>
                <a:spcPct val="0"/>
              </a:spcBef>
              <a:buFont typeface="Arial"/>
              <a:buChar char="•"/>
            </a:pPr>
            <a:r>
              <a:rPr lang="en-US" sz="2199" u="none" spc="131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Netočne ili točne, a rane hipoteze → uznemiravajuće</a:t>
            </a:r>
          </a:p>
          <a:p>
            <a:pPr algn="l">
              <a:lnSpc>
                <a:spcPts val="2969"/>
              </a:lnSpc>
              <a:spcBef>
                <a:spcPct val="0"/>
              </a:spcBef>
            </a:pPr>
            <a:endParaRPr lang="en-US" sz="2199" u="none" spc="131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0" lvl="0" indent="0" algn="l">
              <a:lnSpc>
                <a:spcPts val="2969"/>
              </a:lnSpc>
              <a:spcBef>
                <a:spcPct val="0"/>
              </a:spcBef>
            </a:pPr>
            <a:endParaRPr lang="en-US" sz="2199" u="none" spc="131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282649">
            <a:off x="753178" y="3852356"/>
            <a:ext cx="7567145" cy="2582288"/>
          </a:xfrm>
          <a:custGeom>
            <a:avLst/>
            <a:gdLst/>
            <a:ahLst/>
            <a:cxnLst/>
            <a:rect l="l" t="t" r="r" b="b"/>
            <a:pathLst>
              <a:path w="7567145" h="2582288">
                <a:moveTo>
                  <a:pt x="0" y="0"/>
                </a:moveTo>
                <a:lnTo>
                  <a:pt x="7567144" y="0"/>
                </a:lnTo>
                <a:lnTo>
                  <a:pt x="7567144" y="2582288"/>
                </a:lnTo>
                <a:lnTo>
                  <a:pt x="0" y="258228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3" name="TextBox 3"/>
          <p:cNvSpPr txBox="1"/>
          <p:nvPr/>
        </p:nvSpPr>
        <p:spPr>
          <a:xfrm>
            <a:off x="8588424" y="2323818"/>
            <a:ext cx="7848753" cy="10433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760"/>
              </a:lnSpc>
            </a:pPr>
            <a:r>
              <a:rPr lang="en-US" sz="8000" b="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Samootkrivanje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8659015" y="3652079"/>
            <a:ext cx="7707571" cy="53168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239"/>
              </a:lnSpc>
              <a:spcBef>
                <a:spcPct val="0"/>
              </a:spcBef>
            </a:pPr>
            <a:r>
              <a:rPr lang="en-US" sz="2399" spc="143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Namj</a:t>
            </a:r>
            <a:r>
              <a:rPr lang="en-US" sz="2399" u="none" spc="143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erno i umjereno samootkrivanje može:</a:t>
            </a:r>
          </a:p>
          <a:p>
            <a:pPr marL="518157" lvl="1" indent="-259078" algn="l">
              <a:lnSpc>
                <a:spcPts val="3239"/>
              </a:lnSpc>
              <a:spcBef>
                <a:spcPct val="0"/>
              </a:spcBef>
              <a:buFont typeface="Arial"/>
              <a:buChar char="•"/>
            </a:pPr>
            <a:r>
              <a:rPr lang="en-US" sz="2399" u="none" spc="143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Pokazati autentičnost.</a:t>
            </a:r>
          </a:p>
          <a:p>
            <a:pPr marL="518157" lvl="1" indent="-259078" algn="l">
              <a:lnSpc>
                <a:spcPts val="3239"/>
              </a:lnSpc>
              <a:spcBef>
                <a:spcPct val="0"/>
              </a:spcBef>
              <a:buFont typeface="Arial"/>
              <a:buChar char="•"/>
            </a:pPr>
            <a:r>
              <a:rPr lang="en-US" sz="2399" u="none" spc="143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Normalizirati poteškoće.</a:t>
            </a:r>
          </a:p>
          <a:p>
            <a:pPr marL="518157" lvl="1" indent="-259078" algn="l">
              <a:lnSpc>
                <a:spcPts val="3239"/>
              </a:lnSpc>
              <a:spcBef>
                <a:spcPct val="0"/>
              </a:spcBef>
              <a:buFont typeface="Arial"/>
              <a:buChar char="•"/>
            </a:pPr>
            <a:r>
              <a:rPr lang="en-US" sz="2399" u="none" spc="143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Poslužiti kao model rješavanja problema.</a:t>
            </a:r>
          </a:p>
          <a:p>
            <a:pPr algn="l">
              <a:lnSpc>
                <a:spcPts val="3239"/>
              </a:lnSpc>
              <a:spcBef>
                <a:spcPct val="0"/>
              </a:spcBef>
            </a:pPr>
            <a:endParaRPr lang="en-US" sz="2399" u="none" spc="143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0" lvl="0" indent="0" algn="l">
              <a:lnSpc>
                <a:spcPts val="3239"/>
              </a:lnSpc>
              <a:spcBef>
                <a:spcPct val="0"/>
              </a:spcBef>
            </a:pPr>
            <a:endParaRPr lang="en-US" sz="2399" u="none" spc="143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518157" lvl="1" indent="-259078" algn="l">
              <a:lnSpc>
                <a:spcPts val="3239"/>
              </a:lnSpc>
              <a:spcBef>
                <a:spcPct val="0"/>
              </a:spcBef>
              <a:buFont typeface="Arial"/>
              <a:buChar char="•"/>
            </a:pPr>
            <a:r>
              <a:rPr lang="en-US" sz="2399" u="none" spc="143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Abe je imao problem s bacanjem stvari.</a:t>
            </a:r>
          </a:p>
          <a:p>
            <a:pPr marL="0" lvl="0" indent="0" algn="l">
              <a:lnSpc>
                <a:spcPts val="3239"/>
              </a:lnSpc>
              <a:spcBef>
                <a:spcPct val="0"/>
              </a:spcBef>
            </a:pPr>
            <a:r>
              <a:rPr lang="en-US" sz="2399" u="none" spc="143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→ Terapeutkinja je ispričala svoj trik s tri kutije (čuvam, bacam, nisam sigurna) i tako dala konkretan savjet i pokazala ljudskost.</a:t>
            </a:r>
          </a:p>
          <a:p>
            <a:pPr marL="0" lvl="0" indent="0" algn="l">
              <a:lnSpc>
                <a:spcPts val="3239"/>
              </a:lnSpc>
              <a:spcBef>
                <a:spcPct val="0"/>
              </a:spcBef>
            </a:pPr>
            <a:endParaRPr lang="en-US" sz="2399" u="none" spc="143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0" lvl="0" indent="0" algn="l">
              <a:lnSpc>
                <a:spcPts val="3239"/>
              </a:lnSpc>
              <a:spcBef>
                <a:spcPct val="0"/>
              </a:spcBef>
            </a:pPr>
            <a:r>
              <a:rPr lang="en-US" sz="2399" u="none" spc="143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Oprez: Neki klijenti do doživljavaju kao da im se troši vrijeme. </a:t>
            </a:r>
          </a:p>
        </p:txBody>
      </p:sp>
      <p:sp>
        <p:nvSpPr>
          <p:cNvPr id="5" name="Freeform 5"/>
          <p:cNvSpPr/>
          <p:nvPr/>
        </p:nvSpPr>
        <p:spPr>
          <a:xfrm>
            <a:off x="1743320" y="2330571"/>
            <a:ext cx="5088732" cy="6927729"/>
          </a:xfrm>
          <a:custGeom>
            <a:avLst/>
            <a:gdLst/>
            <a:ahLst/>
            <a:cxnLst/>
            <a:rect l="l" t="t" r="r" b="b"/>
            <a:pathLst>
              <a:path w="5088732" h="6927729">
                <a:moveTo>
                  <a:pt x="0" y="0"/>
                </a:moveTo>
                <a:lnTo>
                  <a:pt x="5088732" y="0"/>
                </a:lnTo>
                <a:lnTo>
                  <a:pt x="5088732" y="6927729"/>
                </a:lnTo>
                <a:lnTo>
                  <a:pt x="0" y="692772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329398" y="8614893"/>
            <a:ext cx="4899948" cy="3344214"/>
          </a:xfrm>
          <a:custGeom>
            <a:avLst/>
            <a:gdLst/>
            <a:ahLst/>
            <a:cxnLst/>
            <a:rect l="l" t="t" r="r" b="b"/>
            <a:pathLst>
              <a:path w="4899948" h="3344214">
                <a:moveTo>
                  <a:pt x="0" y="0"/>
                </a:moveTo>
                <a:lnTo>
                  <a:pt x="4899947" y="0"/>
                </a:lnTo>
                <a:lnTo>
                  <a:pt x="4899947" y="3344214"/>
                </a:lnTo>
                <a:lnTo>
                  <a:pt x="0" y="334421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6030709" y="9258300"/>
            <a:ext cx="3059829" cy="751049"/>
          </a:xfrm>
          <a:custGeom>
            <a:avLst/>
            <a:gdLst/>
            <a:ahLst/>
            <a:cxnLst/>
            <a:rect l="l" t="t" r="r" b="b"/>
            <a:pathLst>
              <a:path w="3059829" h="751049">
                <a:moveTo>
                  <a:pt x="0" y="0"/>
                </a:moveTo>
                <a:lnTo>
                  <a:pt x="3059829" y="0"/>
                </a:lnTo>
                <a:lnTo>
                  <a:pt x="3059829" y="751049"/>
                </a:lnTo>
                <a:lnTo>
                  <a:pt x="0" y="75104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4215205" y="8540136"/>
            <a:ext cx="4602314" cy="3618569"/>
          </a:xfrm>
          <a:custGeom>
            <a:avLst/>
            <a:gdLst/>
            <a:ahLst/>
            <a:cxnLst/>
            <a:rect l="l" t="t" r="r" b="b"/>
            <a:pathLst>
              <a:path w="4602314" h="3618569">
                <a:moveTo>
                  <a:pt x="0" y="0"/>
                </a:moveTo>
                <a:lnTo>
                  <a:pt x="4602314" y="0"/>
                </a:lnTo>
                <a:lnTo>
                  <a:pt x="4602314" y="3618570"/>
                </a:lnTo>
                <a:lnTo>
                  <a:pt x="0" y="361857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5" name="Freeform 5"/>
          <p:cNvSpPr/>
          <p:nvPr/>
        </p:nvSpPr>
        <p:spPr>
          <a:xfrm>
            <a:off x="-674156" y="-1072630"/>
            <a:ext cx="4899948" cy="3068592"/>
          </a:xfrm>
          <a:custGeom>
            <a:avLst/>
            <a:gdLst/>
            <a:ahLst/>
            <a:cxnLst/>
            <a:rect l="l" t="t" r="r" b="b"/>
            <a:pathLst>
              <a:path w="4899948" h="3068592">
                <a:moveTo>
                  <a:pt x="0" y="0"/>
                </a:moveTo>
                <a:lnTo>
                  <a:pt x="4899948" y="0"/>
                </a:lnTo>
                <a:lnTo>
                  <a:pt x="4899948" y="3068592"/>
                </a:lnTo>
                <a:lnTo>
                  <a:pt x="0" y="306859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6" name="Freeform 6"/>
          <p:cNvSpPr/>
          <p:nvPr/>
        </p:nvSpPr>
        <p:spPr>
          <a:xfrm>
            <a:off x="12686214" y="-2578193"/>
            <a:ext cx="4292424" cy="3870986"/>
          </a:xfrm>
          <a:custGeom>
            <a:avLst/>
            <a:gdLst/>
            <a:ahLst/>
            <a:cxnLst/>
            <a:rect l="l" t="t" r="r" b="b"/>
            <a:pathLst>
              <a:path w="4292424" h="3870986">
                <a:moveTo>
                  <a:pt x="0" y="0"/>
                </a:moveTo>
                <a:lnTo>
                  <a:pt x="4292424" y="0"/>
                </a:lnTo>
                <a:lnTo>
                  <a:pt x="4292424" y="3870986"/>
                </a:lnTo>
                <a:lnTo>
                  <a:pt x="0" y="387098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7" name="Freeform 7"/>
          <p:cNvSpPr/>
          <p:nvPr/>
        </p:nvSpPr>
        <p:spPr>
          <a:xfrm>
            <a:off x="10138935" y="9258300"/>
            <a:ext cx="4076270" cy="2863579"/>
          </a:xfrm>
          <a:custGeom>
            <a:avLst/>
            <a:gdLst/>
            <a:ahLst/>
            <a:cxnLst/>
            <a:rect l="l" t="t" r="r" b="b"/>
            <a:pathLst>
              <a:path w="4076270" h="2863579">
                <a:moveTo>
                  <a:pt x="0" y="0"/>
                </a:moveTo>
                <a:lnTo>
                  <a:pt x="4076270" y="0"/>
                </a:lnTo>
                <a:lnTo>
                  <a:pt x="4076270" y="2863579"/>
                </a:lnTo>
                <a:lnTo>
                  <a:pt x="0" y="286357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8" name="Freeform 8"/>
          <p:cNvSpPr/>
          <p:nvPr/>
        </p:nvSpPr>
        <p:spPr>
          <a:xfrm>
            <a:off x="7409323" y="-2700100"/>
            <a:ext cx="5493058" cy="4114800"/>
          </a:xfrm>
          <a:custGeom>
            <a:avLst/>
            <a:gdLst/>
            <a:ahLst/>
            <a:cxnLst/>
            <a:rect l="l" t="t" r="r" b="b"/>
            <a:pathLst>
              <a:path w="5493058" h="4114800">
                <a:moveTo>
                  <a:pt x="0" y="0"/>
                </a:moveTo>
                <a:lnTo>
                  <a:pt x="5493058" y="0"/>
                </a:lnTo>
                <a:lnTo>
                  <a:pt x="549305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9" name="Freeform 9"/>
          <p:cNvSpPr/>
          <p:nvPr/>
        </p:nvSpPr>
        <p:spPr>
          <a:xfrm rot="4747568">
            <a:off x="-2972342" y="3665317"/>
            <a:ext cx="4896097" cy="2735694"/>
          </a:xfrm>
          <a:custGeom>
            <a:avLst/>
            <a:gdLst/>
            <a:ahLst/>
            <a:cxnLst/>
            <a:rect l="l" t="t" r="r" b="b"/>
            <a:pathLst>
              <a:path w="4896097" h="2735694">
                <a:moveTo>
                  <a:pt x="0" y="0"/>
                </a:moveTo>
                <a:lnTo>
                  <a:pt x="4896097" y="0"/>
                </a:lnTo>
                <a:lnTo>
                  <a:pt x="4896097" y="2735694"/>
                </a:lnTo>
                <a:lnTo>
                  <a:pt x="0" y="2735694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0" name="Freeform 10"/>
          <p:cNvSpPr/>
          <p:nvPr/>
        </p:nvSpPr>
        <p:spPr>
          <a:xfrm>
            <a:off x="4831481" y="-1626507"/>
            <a:ext cx="2892762" cy="2919301"/>
          </a:xfrm>
          <a:custGeom>
            <a:avLst/>
            <a:gdLst/>
            <a:ahLst/>
            <a:cxnLst/>
            <a:rect l="l" t="t" r="r" b="b"/>
            <a:pathLst>
              <a:path w="2892762" h="2919301">
                <a:moveTo>
                  <a:pt x="0" y="0"/>
                </a:moveTo>
                <a:lnTo>
                  <a:pt x="2892761" y="0"/>
                </a:lnTo>
                <a:lnTo>
                  <a:pt x="2892761" y="2919300"/>
                </a:lnTo>
                <a:lnTo>
                  <a:pt x="0" y="2919300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1" name="Freeform 11"/>
          <p:cNvSpPr/>
          <p:nvPr/>
        </p:nvSpPr>
        <p:spPr>
          <a:xfrm>
            <a:off x="17259300" y="2262342"/>
            <a:ext cx="3575541" cy="3575541"/>
          </a:xfrm>
          <a:custGeom>
            <a:avLst/>
            <a:gdLst/>
            <a:ahLst/>
            <a:cxnLst/>
            <a:rect l="l" t="t" r="r" b="b"/>
            <a:pathLst>
              <a:path w="3575541" h="3575541">
                <a:moveTo>
                  <a:pt x="0" y="0"/>
                </a:moveTo>
                <a:lnTo>
                  <a:pt x="3575541" y="0"/>
                </a:lnTo>
                <a:lnTo>
                  <a:pt x="3575541" y="3575541"/>
                </a:lnTo>
                <a:lnTo>
                  <a:pt x="0" y="3575541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xmlns="" r:embed="rId21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2" name="Freeform 12"/>
          <p:cNvSpPr/>
          <p:nvPr/>
        </p:nvSpPr>
        <p:spPr>
          <a:xfrm>
            <a:off x="2570549" y="9093737"/>
            <a:ext cx="2587020" cy="2386526"/>
          </a:xfrm>
          <a:custGeom>
            <a:avLst/>
            <a:gdLst/>
            <a:ahLst/>
            <a:cxnLst/>
            <a:rect l="l" t="t" r="r" b="b"/>
            <a:pathLst>
              <a:path w="2587020" h="2386526">
                <a:moveTo>
                  <a:pt x="0" y="0"/>
                </a:moveTo>
                <a:lnTo>
                  <a:pt x="2587020" y="0"/>
                </a:lnTo>
                <a:lnTo>
                  <a:pt x="2587020" y="2386526"/>
                </a:lnTo>
                <a:lnTo>
                  <a:pt x="0" y="2386526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xmlns="" r:embed="rId2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3" name="Freeform 13"/>
          <p:cNvSpPr/>
          <p:nvPr/>
        </p:nvSpPr>
        <p:spPr>
          <a:xfrm rot="-5282649">
            <a:off x="16440369" y="6970869"/>
            <a:ext cx="3382987" cy="1154444"/>
          </a:xfrm>
          <a:custGeom>
            <a:avLst/>
            <a:gdLst/>
            <a:ahLst/>
            <a:cxnLst/>
            <a:rect l="l" t="t" r="r" b="b"/>
            <a:pathLst>
              <a:path w="3382987" h="1154444">
                <a:moveTo>
                  <a:pt x="0" y="0"/>
                </a:moveTo>
                <a:lnTo>
                  <a:pt x="3382987" y="0"/>
                </a:lnTo>
                <a:lnTo>
                  <a:pt x="3382987" y="1154445"/>
                </a:lnTo>
                <a:lnTo>
                  <a:pt x="0" y="1154445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xmlns="" r:embed="rId2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4" name="Freeform 14"/>
          <p:cNvSpPr/>
          <p:nvPr/>
        </p:nvSpPr>
        <p:spPr>
          <a:xfrm>
            <a:off x="16978638" y="-642644"/>
            <a:ext cx="3104522" cy="3342688"/>
          </a:xfrm>
          <a:custGeom>
            <a:avLst/>
            <a:gdLst/>
            <a:ahLst/>
            <a:cxnLst/>
            <a:rect l="l" t="t" r="r" b="b"/>
            <a:pathLst>
              <a:path w="3104522" h="3342688">
                <a:moveTo>
                  <a:pt x="0" y="0"/>
                </a:moveTo>
                <a:lnTo>
                  <a:pt x="3104522" y="0"/>
                </a:lnTo>
                <a:lnTo>
                  <a:pt x="3104522" y="3342688"/>
                </a:lnTo>
                <a:lnTo>
                  <a:pt x="0" y="3342688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xmlns="" r:embed="rId2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5" name="TextBox 15"/>
          <p:cNvSpPr txBox="1"/>
          <p:nvPr/>
        </p:nvSpPr>
        <p:spPr>
          <a:xfrm>
            <a:off x="3814858" y="3782983"/>
            <a:ext cx="10910396" cy="27698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440"/>
              </a:lnSpc>
            </a:pPr>
            <a:r>
              <a:rPr lang="en-US" sz="12000" b="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Ukratko: Provjeravajte!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8588424" y="1342743"/>
            <a:ext cx="7848753" cy="30054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760"/>
              </a:lnSpc>
            </a:pPr>
            <a:r>
              <a:rPr lang="en-US" sz="8000" b="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Traženje povratne informacije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8659015" y="5114925"/>
            <a:ext cx="8600285" cy="36547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99"/>
              </a:lnSpc>
            </a:pPr>
            <a:r>
              <a:rPr lang="en-US" sz="1999" spc="119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Na kraju svake seanse:</a:t>
            </a:r>
          </a:p>
          <a:p>
            <a:pPr algn="l">
              <a:lnSpc>
                <a:spcPts val="2699"/>
              </a:lnSpc>
            </a:pPr>
            <a:endParaRPr lang="en-US" sz="1999" spc="119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582925" lvl="1" indent="-291463" algn="l">
              <a:lnSpc>
                <a:spcPts val="3644"/>
              </a:lnSpc>
              <a:buFont typeface="Arial"/>
              <a:buChar char="•"/>
            </a:pPr>
            <a:r>
              <a:rPr lang="en-US" sz="2699" spc="161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„</a:t>
            </a:r>
            <a:r>
              <a:rPr lang="en-US" sz="2699" i="1" spc="161">
                <a:solidFill>
                  <a:srgbClr val="000000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Što mislite o današnjoj seansi?“</a:t>
            </a:r>
          </a:p>
          <a:p>
            <a:pPr marL="582925" lvl="1" indent="-291463" algn="l">
              <a:lnSpc>
                <a:spcPts val="3644"/>
              </a:lnSpc>
              <a:buFont typeface="Arial"/>
              <a:buChar char="•"/>
            </a:pPr>
            <a:r>
              <a:rPr lang="en-US" sz="2699" i="1" spc="161">
                <a:solidFill>
                  <a:srgbClr val="000000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„Ima li nešto što sam pogrešno shvatio?“</a:t>
            </a:r>
          </a:p>
          <a:p>
            <a:pPr marL="582925" lvl="1" indent="-291463" algn="l">
              <a:lnSpc>
                <a:spcPts val="3644"/>
              </a:lnSpc>
              <a:spcBef>
                <a:spcPct val="0"/>
              </a:spcBef>
              <a:buFont typeface="Arial"/>
              <a:buChar char="•"/>
            </a:pPr>
            <a:r>
              <a:rPr lang="en-US" sz="2699" i="1" spc="161">
                <a:solidFill>
                  <a:srgbClr val="000000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„Želite li nešto drugačije idući put?“</a:t>
            </a:r>
          </a:p>
          <a:p>
            <a:pPr algn="l">
              <a:lnSpc>
                <a:spcPts val="3644"/>
              </a:lnSpc>
              <a:spcBef>
                <a:spcPct val="0"/>
              </a:spcBef>
            </a:pPr>
            <a:endParaRPr lang="en-US" sz="2699" i="1" spc="161">
              <a:solidFill>
                <a:srgbClr val="000000"/>
              </a:solidFill>
              <a:latin typeface="DM Sans Italics"/>
              <a:ea typeface="DM Sans Italics"/>
              <a:cs typeface="DM Sans Italics"/>
              <a:sym typeface="DM Sans Italics"/>
            </a:endParaRPr>
          </a:p>
          <a:p>
            <a:pPr marL="496567" lvl="1" indent="-248284" algn="l">
              <a:lnSpc>
                <a:spcPts val="3104"/>
              </a:lnSpc>
              <a:spcBef>
                <a:spcPct val="0"/>
              </a:spcBef>
              <a:buFont typeface="Arial"/>
              <a:buChar char="•"/>
            </a:pPr>
            <a:r>
              <a:rPr lang="en-US" sz="2299" u="none" spc="137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Klijenti pozitivno reagiraju na to da se traži feedback.</a:t>
            </a:r>
          </a:p>
          <a:p>
            <a:pPr marL="496567" lvl="1" indent="-248284" algn="l">
              <a:lnSpc>
                <a:spcPts val="3104"/>
              </a:lnSpc>
              <a:spcBef>
                <a:spcPct val="0"/>
              </a:spcBef>
              <a:buFont typeface="Arial"/>
              <a:buChar char="•"/>
            </a:pPr>
            <a:r>
              <a:rPr lang="en-US" sz="2299" u="none" spc="137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Povratna informacija se može tražiti i na početku seanse. </a:t>
            </a:r>
          </a:p>
        </p:txBody>
      </p:sp>
      <p:sp>
        <p:nvSpPr>
          <p:cNvPr id="4" name="Freeform 4"/>
          <p:cNvSpPr/>
          <p:nvPr/>
        </p:nvSpPr>
        <p:spPr>
          <a:xfrm>
            <a:off x="2019966" y="2873819"/>
            <a:ext cx="5033567" cy="4539362"/>
          </a:xfrm>
          <a:custGeom>
            <a:avLst/>
            <a:gdLst/>
            <a:ahLst/>
            <a:cxnLst/>
            <a:rect l="l" t="t" r="r" b="b"/>
            <a:pathLst>
              <a:path w="5033567" h="4539362">
                <a:moveTo>
                  <a:pt x="0" y="0"/>
                </a:moveTo>
                <a:lnTo>
                  <a:pt x="5033567" y="0"/>
                </a:lnTo>
                <a:lnTo>
                  <a:pt x="5033567" y="4539362"/>
                </a:lnTo>
                <a:lnTo>
                  <a:pt x="0" y="45393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5" name="Freeform 5"/>
          <p:cNvSpPr/>
          <p:nvPr/>
        </p:nvSpPr>
        <p:spPr>
          <a:xfrm>
            <a:off x="1247302" y="4654868"/>
            <a:ext cx="6578895" cy="4114800"/>
          </a:xfrm>
          <a:custGeom>
            <a:avLst/>
            <a:gdLst/>
            <a:ahLst/>
            <a:cxnLst/>
            <a:rect l="l" t="t" r="r" b="b"/>
            <a:pathLst>
              <a:path w="6578895" h="4114800">
                <a:moveTo>
                  <a:pt x="0" y="0"/>
                </a:moveTo>
                <a:lnTo>
                  <a:pt x="6578896" y="0"/>
                </a:lnTo>
                <a:lnTo>
                  <a:pt x="657889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504950" y="1754505"/>
            <a:ext cx="8751165" cy="33870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730"/>
              </a:lnSpc>
            </a:pPr>
            <a:r>
              <a:rPr lang="en-US" sz="9000" b="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Problemi u terapijskom odnosu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504950" y="5389245"/>
            <a:ext cx="7707571" cy="38995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96567" lvl="1" indent="-248284" algn="l">
              <a:lnSpc>
                <a:spcPts val="3104"/>
              </a:lnSpc>
              <a:buFont typeface="Arial"/>
              <a:buChar char="•"/>
            </a:pPr>
            <a:r>
              <a:rPr lang="en-US" sz="2299" spc="137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Pr</a:t>
            </a:r>
            <a:r>
              <a:rPr lang="en-US" sz="2299" u="none" spc="137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oblemi u terapijskom odnosu mogu biti očiti ili diskretniji, te je jako važno primijetiti promjene u emocijama i ponašanju. </a:t>
            </a:r>
          </a:p>
          <a:p>
            <a:pPr marL="496567" lvl="1" indent="-248284" algn="l">
              <a:lnSpc>
                <a:spcPts val="3104"/>
              </a:lnSpc>
              <a:buFont typeface="Arial"/>
              <a:buChar char="•"/>
            </a:pPr>
            <a:r>
              <a:rPr lang="en-US" sz="2299" u="none" spc="137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Znakovi: izbjegavanje pogleda, nagla šutnja, zatvoreni govor tijela, izmijena postojećih komunikacijskih obrazaca</a:t>
            </a:r>
          </a:p>
          <a:p>
            <a:pPr marL="496567" lvl="1" indent="-248284" algn="l">
              <a:lnSpc>
                <a:spcPts val="3104"/>
              </a:lnSpc>
              <a:buFont typeface="Arial"/>
              <a:buChar char="•"/>
            </a:pPr>
            <a:r>
              <a:rPr lang="en-US" sz="2299" u="none" spc="137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Primjer → klijent koji uvijek kaže “ne znam”</a:t>
            </a:r>
          </a:p>
          <a:p>
            <a:pPr marL="496567" lvl="1" indent="-248284" algn="l">
              <a:lnSpc>
                <a:spcPts val="3104"/>
              </a:lnSpc>
              <a:buFont typeface="Arial"/>
              <a:buChar char="•"/>
            </a:pPr>
            <a:r>
              <a:rPr lang="en-US" sz="2299" u="none" spc="137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Provjera: </a:t>
            </a:r>
            <a:r>
              <a:rPr lang="en-US" sz="2299" i="1" u="none" spc="137">
                <a:solidFill>
                  <a:srgbClr val="000000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„Kako se sada osjećate?”, „Što vam je prošlo kroz misli?”</a:t>
            </a:r>
          </a:p>
          <a:p>
            <a:pPr marL="0" lvl="0" indent="0" algn="l">
              <a:lnSpc>
                <a:spcPts val="3104"/>
              </a:lnSpc>
              <a:spcBef>
                <a:spcPct val="0"/>
              </a:spcBef>
            </a:pPr>
            <a:endParaRPr lang="en-US" sz="2299" i="1" u="none" spc="137">
              <a:solidFill>
                <a:srgbClr val="000000"/>
              </a:solidFill>
              <a:latin typeface="DM Sans Italics"/>
              <a:ea typeface="DM Sans Italics"/>
              <a:cs typeface="DM Sans Italics"/>
              <a:sym typeface="DM Sans Italics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10607991" y="2146688"/>
            <a:ext cx="6651309" cy="4672544"/>
          </a:xfrm>
          <a:custGeom>
            <a:avLst/>
            <a:gdLst/>
            <a:ahLst/>
            <a:cxnLst/>
            <a:rect l="l" t="t" r="r" b="b"/>
            <a:pathLst>
              <a:path w="6651309" h="4672544">
                <a:moveTo>
                  <a:pt x="0" y="0"/>
                </a:moveTo>
                <a:lnTo>
                  <a:pt x="6651309" y="0"/>
                </a:lnTo>
                <a:lnTo>
                  <a:pt x="6651309" y="4672545"/>
                </a:lnTo>
                <a:lnTo>
                  <a:pt x="0" y="467254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329398" y="8614893"/>
            <a:ext cx="4899948" cy="3344214"/>
          </a:xfrm>
          <a:custGeom>
            <a:avLst/>
            <a:gdLst/>
            <a:ahLst/>
            <a:cxnLst/>
            <a:rect l="l" t="t" r="r" b="b"/>
            <a:pathLst>
              <a:path w="4899948" h="3344214">
                <a:moveTo>
                  <a:pt x="0" y="0"/>
                </a:moveTo>
                <a:lnTo>
                  <a:pt x="4899947" y="0"/>
                </a:lnTo>
                <a:lnTo>
                  <a:pt x="4899947" y="3344214"/>
                </a:lnTo>
                <a:lnTo>
                  <a:pt x="0" y="334421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6030709" y="9258300"/>
            <a:ext cx="3059829" cy="751049"/>
          </a:xfrm>
          <a:custGeom>
            <a:avLst/>
            <a:gdLst/>
            <a:ahLst/>
            <a:cxnLst/>
            <a:rect l="l" t="t" r="r" b="b"/>
            <a:pathLst>
              <a:path w="3059829" h="751049">
                <a:moveTo>
                  <a:pt x="0" y="0"/>
                </a:moveTo>
                <a:lnTo>
                  <a:pt x="3059829" y="0"/>
                </a:lnTo>
                <a:lnTo>
                  <a:pt x="3059829" y="751049"/>
                </a:lnTo>
                <a:lnTo>
                  <a:pt x="0" y="75104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4215205" y="8540136"/>
            <a:ext cx="4602314" cy="3618569"/>
          </a:xfrm>
          <a:custGeom>
            <a:avLst/>
            <a:gdLst/>
            <a:ahLst/>
            <a:cxnLst/>
            <a:rect l="l" t="t" r="r" b="b"/>
            <a:pathLst>
              <a:path w="4602314" h="3618569">
                <a:moveTo>
                  <a:pt x="0" y="0"/>
                </a:moveTo>
                <a:lnTo>
                  <a:pt x="4602314" y="0"/>
                </a:lnTo>
                <a:lnTo>
                  <a:pt x="4602314" y="3618570"/>
                </a:lnTo>
                <a:lnTo>
                  <a:pt x="0" y="361857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5" name="Freeform 5"/>
          <p:cNvSpPr/>
          <p:nvPr/>
        </p:nvSpPr>
        <p:spPr>
          <a:xfrm>
            <a:off x="-674156" y="-1072630"/>
            <a:ext cx="4899948" cy="3068592"/>
          </a:xfrm>
          <a:custGeom>
            <a:avLst/>
            <a:gdLst/>
            <a:ahLst/>
            <a:cxnLst/>
            <a:rect l="l" t="t" r="r" b="b"/>
            <a:pathLst>
              <a:path w="4899948" h="3068592">
                <a:moveTo>
                  <a:pt x="0" y="0"/>
                </a:moveTo>
                <a:lnTo>
                  <a:pt x="4899948" y="0"/>
                </a:lnTo>
                <a:lnTo>
                  <a:pt x="4899948" y="3068592"/>
                </a:lnTo>
                <a:lnTo>
                  <a:pt x="0" y="306859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6" name="Freeform 6"/>
          <p:cNvSpPr/>
          <p:nvPr/>
        </p:nvSpPr>
        <p:spPr>
          <a:xfrm>
            <a:off x="12686214" y="-2578193"/>
            <a:ext cx="4292424" cy="3870986"/>
          </a:xfrm>
          <a:custGeom>
            <a:avLst/>
            <a:gdLst/>
            <a:ahLst/>
            <a:cxnLst/>
            <a:rect l="l" t="t" r="r" b="b"/>
            <a:pathLst>
              <a:path w="4292424" h="3870986">
                <a:moveTo>
                  <a:pt x="0" y="0"/>
                </a:moveTo>
                <a:lnTo>
                  <a:pt x="4292424" y="0"/>
                </a:lnTo>
                <a:lnTo>
                  <a:pt x="4292424" y="3870986"/>
                </a:lnTo>
                <a:lnTo>
                  <a:pt x="0" y="387098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7" name="Freeform 7"/>
          <p:cNvSpPr/>
          <p:nvPr/>
        </p:nvSpPr>
        <p:spPr>
          <a:xfrm>
            <a:off x="10138935" y="9258300"/>
            <a:ext cx="4076270" cy="2863579"/>
          </a:xfrm>
          <a:custGeom>
            <a:avLst/>
            <a:gdLst/>
            <a:ahLst/>
            <a:cxnLst/>
            <a:rect l="l" t="t" r="r" b="b"/>
            <a:pathLst>
              <a:path w="4076270" h="2863579">
                <a:moveTo>
                  <a:pt x="0" y="0"/>
                </a:moveTo>
                <a:lnTo>
                  <a:pt x="4076270" y="0"/>
                </a:lnTo>
                <a:lnTo>
                  <a:pt x="4076270" y="2863579"/>
                </a:lnTo>
                <a:lnTo>
                  <a:pt x="0" y="286357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8" name="Freeform 8"/>
          <p:cNvSpPr/>
          <p:nvPr/>
        </p:nvSpPr>
        <p:spPr>
          <a:xfrm>
            <a:off x="7409323" y="-2700100"/>
            <a:ext cx="5493058" cy="4114800"/>
          </a:xfrm>
          <a:custGeom>
            <a:avLst/>
            <a:gdLst/>
            <a:ahLst/>
            <a:cxnLst/>
            <a:rect l="l" t="t" r="r" b="b"/>
            <a:pathLst>
              <a:path w="5493058" h="4114800">
                <a:moveTo>
                  <a:pt x="0" y="0"/>
                </a:moveTo>
                <a:lnTo>
                  <a:pt x="5493058" y="0"/>
                </a:lnTo>
                <a:lnTo>
                  <a:pt x="549305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9" name="Freeform 9"/>
          <p:cNvSpPr/>
          <p:nvPr/>
        </p:nvSpPr>
        <p:spPr>
          <a:xfrm rot="4747568">
            <a:off x="-2972342" y="3665317"/>
            <a:ext cx="4896097" cy="2735694"/>
          </a:xfrm>
          <a:custGeom>
            <a:avLst/>
            <a:gdLst/>
            <a:ahLst/>
            <a:cxnLst/>
            <a:rect l="l" t="t" r="r" b="b"/>
            <a:pathLst>
              <a:path w="4896097" h="2735694">
                <a:moveTo>
                  <a:pt x="0" y="0"/>
                </a:moveTo>
                <a:lnTo>
                  <a:pt x="4896097" y="0"/>
                </a:lnTo>
                <a:lnTo>
                  <a:pt x="4896097" y="2735694"/>
                </a:lnTo>
                <a:lnTo>
                  <a:pt x="0" y="2735694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0" name="Freeform 10"/>
          <p:cNvSpPr/>
          <p:nvPr/>
        </p:nvSpPr>
        <p:spPr>
          <a:xfrm>
            <a:off x="4831481" y="-1626507"/>
            <a:ext cx="2892762" cy="2919301"/>
          </a:xfrm>
          <a:custGeom>
            <a:avLst/>
            <a:gdLst/>
            <a:ahLst/>
            <a:cxnLst/>
            <a:rect l="l" t="t" r="r" b="b"/>
            <a:pathLst>
              <a:path w="2892762" h="2919301">
                <a:moveTo>
                  <a:pt x="0" y="0"/>
                </a:moveTo>
                <a:lnTo>
                  <a:pt x="2892761" y="0"/>
                </a:lnTo>
                <a:lnTo>
                  <a:pt x="2892761" y="2919300"/>
                </a:lnTo>
                <a:lnTo>
                  <a:pt x="0" y="2919300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1" name="Freeform 11"/>
          <p:cNvSpPr/>
          <p:nvPr/>
        </p:nvSpPr>
        <p:spPr>
          <a:xfrm>
            <a:off x="17259300" y="2262342"/>
            <a:ext cx="3575541" cy="3575541"/>
          </a:xfrm>
          <a:custGeom>
            <a:avLst/>
            <a:gdLst/>
            <a:ahLst/>
            <a:cxnLst/>
            <a:rect l="l" t="t" r="r" b="b"/>
            <a:pathLst>
              <a:path w="3575541" h="3575541">
                <a:moveTo>
                  <a:pt x="0" y="0"/>
                </a:moveTo>
                <a:lnTo>
                  <a:pt x="3575541" y="0"/>
                </a:lnTo>
                <a:lnTo>
                  <a:pt x="3575541" y="3575541"/>
                </a:lnTo>
                <a:lnTo>
                  <a:pt x="0" y="3575541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xmlns="" r:embed="rId21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2" name="Freeform 12"/>
          <p:cNvSpPr/>
          <p:nvPr/>
        </p:nvSpPr>
        <p:spPr>
          <a:xfrm>
            <a:off x="2570549" y="9093737"/>
            <a:ext cx="2587020" cy="2386526"/>
          </a:xfrm>
          <a:custGeom>
            <a:avLst/>
            <a:gdLst/>
            <a:ahLst/>
            <a:cxnLst/>
            <a:rect l="l" t="t" r="r" b="b"/>
            <a:pathLst>
              <a:path w="2587020" h="2386526">
                <a:moveTo>
                  <a:pt x="0" y="0"/>
                </a:moveTo>
                <a:lnTo>
                  <a:pt x="2587020" y="0"/>
                </a:lnTo>
                <a:lnTo>
                  <a:pt x="2587020" y="2386526"/>
                </a:lnTo>
                <a:lnTo>
                  <a:pt x="0" y="2386526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xmlns="" r:embed="rId2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3" name="Freeform 13"/>
          <p:cNvSpPr/>
          <p:nvPr/>
        </p:nvSpPr>
        <p:spPr>
          <a:xfrm rot="-5282649">
            <a:off x="16440369" y="6970869"/>
            <a:ext cx="3382987" cy="1154444"/>
          </a:xfrm>
          <a:custGeom>
            <a:avLst/>
            <a:gdLst/>
            <a:ahLst/>
            <a:cxnLst/>
            <a:rect l="l" t="t" r="r" b="b"/>
            <a:pathLst>
              <a:path w="3382987" h="1154444">
                <a:moveTo>
                  <a:pt x="0" y="0"/>
                </a:moveTo>
                <a:lnTo>
                  <a:pt x="3382987" y="0"/>
                </a:lnTo>
                <a:lnTo>
                  <a:pt x="3382987" y="1154445"/>
                </a:lnTo>
                <a:lnTo>
                  <a:pt x="0" y="1154445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xmlns="" r:embed="rId2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4" name="Freeform 14"/>
          <p:cNvSpPr/>
          <p:nvPr/>
        </p:nvSpPr>
        <p:spPr>
          <a:xfrm>
            <a:off x="16978638" y="-642644"/>
            <a:ext cx="3104522" cy="3342688"/>
          </a:xfrm>
          <a:custGeom>
            <a:avLst/>
            <a:gdLst/>
            <a:ahLst/>
            <a:cxnLst/>
            <a:rect l="l" t="t" r="r" b="b"/>
            <a:pathLst>
              <a:path w="3104522" h="3342688">
                <a:moveTo>
                  <a:pt x="0" y="0"/>
                </a:moveTo>
                <a:lnTo>
                  <a:pt x="3104522" y="0"/>
                </a:lnTo>
                <a:lnTo>
                  <a:pt x="3104522" y="3342688"/>
                </a:lnTo>
                <a:lnTo>
                  <a:pt x="0" y="3342688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xmlns="" r:embed="rId2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5" name="TextBox 15"/>
          <p:cNvSpPr txBox="1"/>
          <p:nvPr/>
        </p:nvSpPr>
        <p:spPr>
          <a:xfrm>
            <a:off x="2428861" y="3634894"/>
            <a:ext cx="13682389" cy="3072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30"/>
              </a:lnSpc>
            </a:pPr>
            <a:r>
              <a:rPr lang="en-US" sz="9000" b="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Što kada klijent da negativnu povratnu informaciju?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2593749"/>
            <a:ext cx="7781643" cy="34810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789"/>
              </a:lnSpc>
            </a:pPr>
            <a:r>
              <a:rPr lang="en-US" sz="6999" b="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Konceptualizacija problema u terapijskom odnosu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9717276" y="2441349"/>
            <a:ext cx="7527691" cy="2858960"/>
            <a:chOff x="0" y="0"/>
            <a:chExt cx="2519957" cy="95706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519957" cy="957060"/>
            </a:xfrm>
            <a:custGeom>
              <a:avLst/>
              <a:gdLst/>
              <a:ahLst/>
              <a:cxnLst/>
              <a:rect l="l" t="t" r="r" b="b"/>
              <a:pathLst>
                <a:path w="2519957" h="957060">
                  <a:moveTo>
                    <a:pt x="15427" y="0"/>
                  </a:moveTo>
                  <a:lnTo>
                    <a:pt x="2504530" y="0"/>
                  </a:lnTo>
                  <a:cubicBezTo>
                    <a:pt x="2508621" y="0"/>
                    <a:pt x="2512545" y="1625"/>
                    <a:pt x="2515438" y="4518"/>
                  </a:cubicBezTo>
                  <a:cubicBezTo>
                    <a:pt x="2518331" y="7412"/>
                    <a:pt x="2519957" y="11335"/>
                    <a:pt x="2519957" y="15427"/>
                  </a:cubicBezTo>
                  <a:lnTo>
                    <a:pt x="2519957" y="941633"/>
                  </a:lnTo>
                  <a:cubicBezTo>
                    <a:pt x="2519957" y="950153"/>
                    <a:pt x="2513050" y="957060"/>
                    <a:pt x="2504530" y="957060"/>
                  </a:cubicBezTo>
                  <a:lnTo>
                    <a:pt x="15427" y="957060"/>
                  </a:lnTo>
                  <a:cubicBezTo>
                    <a:pt x="11335" y="957060"/>
                    <a:pt x="7412" y="955435"/>
                    <a:pt x="4518" y="952542"/>
                  </a:cubicBezTo>
                  <a:cubicBezTo>
                    <a:pt x="1625" y="949649"/>
                    <a:pt x="0" y="945725"/>
                    <a:pt x="0" y="941633"/>
                  </a:cubicBezTo>
                  <a:lnTo>
                    <a:pt x="0" y="15427"/>
                  </a:lnTo>
                  <a:cubicBezTo>
                    <a:pt x="0" y="11335"/>
                    <a:pt x="1625" y="7412"/>
                    <a:pt x="4518" y="4518"/>
                  </a:cubicBezTo>
                  <a:cubicBezTo>
                    <a:pt x="7412" y="1625"/>
                    <a:pt x="11335" y="0"/>
                    <a:pt x="15427" y="0"/>
                  </a:cubicBezTo>
                  <a:close/>
                </a:path>
              </a:pathLst>
            </a:custGeom>
            <a:solidFill>
              <a:srgbClr val="8AB7E2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104775"/>
              <a:ext cx="2519957" cy="85228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33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0009385" y="3172838"/>
            <a:ext cx="1578952" cy="6979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83"/>
              </a:lnSpc>
            </a:pPr>
            <a:r>
              <a:rPr lang="en-US" sz="5399" spc="-442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01.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9717276" y="5430868"/>
            <a:ext cx="7527691" cy="4438934"/>
            <a:chOff x="0" y="0"/>
            <a:chExt cx="2519957" cy="148597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519957" cy="1485970"/>
            </a:xfrm>
            <a:custGeom>
              <a:avLst/>
              <a:gdLst/>
              <a:ahLst/>
              <a:cxnLst/>
              <a:rect l="l" t="t" r="r" b="b"/>
              <a:pathLst>
                <a:path w="2519957" h="1485970">
                  <a:moveTo>
                    <a:pt x="15427" y="0"/>
                  </a:moveTo>
                  <a:lnTo>
                    <a:pt x="2504530" y="0"/>
                  </a:lnTo>
                  <a:cubicBezTo>
                    <a:pt x="2508621" y="0"/>
                    <a:pt x="2512545" y="1625"/>
                    <a:pt x="2515438" y="4518"/>
                  </a:cubicBezTo>
                  <a:cubicBezTo>
                    <a:pt x="2518331" y="7412"/>
                    <a:pt x="2519957" y="11335"/>
                    <a:pt x="2519957" y="15427"/>
                  </a:cubicBezTo>
                  <a:lnTo>
                    <a:pt x="2519957" y="1470543"/>
                  </a:lnTo>
                  <a:cubicBezTo>
                    <a:pt x="2519957" y="1474634"/>
                    <a:pt x="2518331" y="1478558"/>
                    <a:pt x="2515438" y="1481451"/>
                  </a:cubicBezTo>
                  <a:cubicBezTo>
                    <a:pt x="2512545" y="1484344"/>
                    <a:pt x="2508621" y="1485970"/>
                    <a:pt x="2504530" y="1485970"/>
                  </a:cubicBezTo>
                  <a:lnTo>
                    <a:pt x="15427" y="1485970"/>
                  </a:lnTo>
                  <a:cubicBezTo>
                    <a:pt x="11335" y="1485970"/>
                    <a:pt x="7412" y="1484344"/>
                    <a:pt x="4518" y="1481451"/>
                  </a:cubicBezTo>
                  <a:cubicBezTo>
                    <a:pt x="1625" y="1478558"/>
                    <a:pt x="0" y="1474634"/>
                    <a:pt x="0" y="1470543"/>
                  </a:cubicBezTo>
                  <a:lnTo>
                    <a:pt x="0" y="15427"/>
                  </a:lnTo>
                  <a:cubicBezTo>
                    <a:pt x="0" y="11335"/>
                    <a:pt x="1625" y="7412"/>
                    <a:pt x="4518" y="4518"/>
                  </a:cubicBezTo>
                  <a:cubicBezTo>
                    <a:pt x="7412" y="1625"/>
                    <a:pt x="11335" y="0"/>
                    <a:pt x="15427" y="0"/>
                  </a:cubicBezTo>
                  <a:close/>
                </a:path>
              </a:pathLst>
            </a:custGeom>
            <a:solidFill>
              <a:srgbClr val="8AB7E2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104775"/>
              <a:ext cx="2519957" cy="138119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33"/>
                </a:lnSpc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0009385" y="6198644"/>
            <a:ext cx="1578952" cy="6979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83"/>
              </a:lnSpc>
            </a:pPr>
            <a:r>
              <a:rPr lang="en-US" sz="5399" spc="-442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02.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1338181" y="2664552"/>
            <a:ext cx="5377156" cy="3848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3104"/>
              </a:lnSpc>
              <a:spcBef>
                <a:spcPct val="0"/>
              </a:spcBef>
            </a:pPr>
            <a:r>
              <a:rPr lang="en-US" sz="2299" b="1" spc="36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Poteškoće zbog greške terapeuta</a:t>
            </a:r>
          </a:p>
        </p:txBody>
      </p:sp>
      <p:sp>
        <p:nvSpPr>
          <p:cNvPr id="12" name="Freeform 12"/>
          <p:cNvSpPr/>
          <p:nvPr/>
        </p:nvSpPr>
        <p:spPr>
          <a:xfrm>
            <a:off x="-848571" y="8919661"/>
            <a:ext cx="3870946" cy="950141"/>
          </a:xfrm>
          <a:custGeom>
            <a:avLst/>
            <a:gdLst/>
            <a:ahLst/>
            <a:cxnLst/>
            <a:rect l="l" t="t" r="r" b="b"/>
            <a:pathLst>
              <a:path w="3870946" h="950141">
                <a:moveTo>
                  <a:pt x="0" y="0"/>
                </a:moveTo>
                <a:lnTo>
                  <a:pt x="3870946" y="0"/>
                </a:lnTo>
                <a:lnTo>
                  <a:pt x="3870946" y="950141"/>
                </a:lnTo>
                <a:lnTo>
                  <a:pt x="0" y="95014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4153581" y="-2344444"/>
            <a:ext cx="4980952" cy="3731186"/>
          </a:xfrm>
          <a:custGeom>
            <a:avLst/>
            <a:gdLst/>
            <a:ahLst/>
            <a:cxnLst/>
            <a:rect l="l" t="t" r="r" b="b"/>
            <a:pathLst>
              <a:path w="4980952" h="3731186">
                <a:moveTo>
                  <a:pt x="0" y="0"/>
                </a:moveTo>
                <a:lnTo>
                  <a:pt x="4980952" y="0"/>
                </a:lnTo>
                <a:lnTo>
                  <a:pt x="4980952" y="3731185"/>
                </a:lnTo>
                <a:lnTo>
                  <a:pt x="0" y="373118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4" name="Freeform 14"/>
          <p:cNvSpPr/>
          <p:nvPr/>
        </p:nvSpPr>
        <p:spPr>
          <a:xfrm>
            <a:off x="3431074" y="8919661"/>
            <a:ext cx="2587020" cy="2386526"/>
          </a:xfrm>
          <a:custGeom>
            <a:avLst/>
            <a:gdLst/>
            <a:ahLst/>
            <a:cxnLst/>
            <a:rect l="l" t="t" r="r" b="b"/>
            <a:pathLst>
              <a:path w="2587020" h="2386526">
                <a:moveTo>
                  <a:pt x="0" y="0"/>
                </a:moveTo>
                <a:lnTo>
                  <a:pt x="2587019" y="0"/>
                </a:lnTo>
                <a:lnTo>
                  <a:pt x="2587019" y="2386525"/>
                </a:lnTo>
                <a:lnTo>
                  <a:pt x="0" y="238652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5" name="Freeform 15"/>
          <p:cNvSpPr/>
          <p:nvPr/>
        </p:nvSpPr>
        <p:spPr>
          <a:xfrm>
            <a:off x="-848571" y="-744412"/>
            <a:ext cx="2597326" cy="2796583"/>
          </a:xfrm>
          <a:custGeom>
            <a:avLst/>
            <a:gdLst/>
            <a:ahLst/>
            <a:cxnLst/>
            <a:rect l="l" t="t" r="r" b="b"/>
            <a:pathLst>
              <a:path w="2597326" h="2796583">
                <a:moveTo>
                  <a:pt x="0" y="0"/>
                </a:moveTo>
                <a:lnTo>
                  <a:pt x="2597327" y="0"/>
                </a:lnTo>
                <a:lnTo>
                  <a:pt x="2597327" y="2796583"/>
                </a:lnTo>
                <a:lnTo>
                  <a:pt x="0" y="279658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6" name="TextBox 16"/>
          <p:cNvSpPr txBox="1"/>
          <p:nvPr/>
        </p:nvSpPr>
        <p:spPr>
          <a:xfrm>
            <a:off x="11064398" y="3085557"/>
            <a:ext cx="6058347" cy="27279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96567" lvl="1" indent="-248284" algn="just">
              <a:lnSpc>
                <a:spcPts val="3104"/>
              </a:lnSpc>
              <a:buFont typeface="Arial"/>
              <a:buChar char="•"/>
            </a:pPr>
            <a:r>
              <a:rPr lang="en-US" sz="2299" spc="36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Zahvaliti na iskrenosti i otvorenosti da se komunicira poteškoća</a:t>
            </a:r>
          </a:p>
          <a:p>
            <a:pPr marL="496567" lvl="1" indent="-248284" algn="just">
              <a:lnSpc>
                <a:spcPts val="3104"/>
              </a:lnSpc>
              <a:buFont typeface="Arial"/>
              <a:buChar char="•"/>
            </a:pPr>
            <a:r>
              <a:rPr lang="en-US" sz="2299" spc="36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Ako je terapeut pogriješio: priznati i ispričati se</a:t>
            </a:r>
          </a:p>
          <a:p>
            <a:pPr marL="496567" lvl="1" indent="-248284" algn="just">
              <a:lnSpc>
                <a:spcPts val="3104"/>
              </a:lnSpc>
              <a:buFont typeface="Arial"/>
              <a:buChar char="•"/>
            </a:pPr>
            <a:r>
              <a:rPr lang="en-US" sz="2299" spc="36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Nenapadno ispravljanje jača povjerenje</a:t>
            </a:r>
          </a:p>
          <a:p>
            <a:pPr algn="just">
              <a:lnSpc>
                <a:spcPts val="3104"/>
              </a:lnSpc>
            </a:pPr>
            <a:endParaRPr lang="en-US" sz="2299" spc="36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0" lvl="0" indent="0" algn="just">
              <a:lnSpc>
                <a:spcPts val="3104"/>
              </a:lnSpc>
              <a:spcBef>
                <a:spcPct val="0"/>
              </a:spcBef>
            </a:pPr>
            <a:endParaRPr lang="en-US" sz="2299" spc="36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11338181" y="5666864"/>
            <a:ext cx="5377156" cy="3848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3104"/>
              </a:lnSpc>
              <a:spcBef>
                <a:spcPct val="0"/>
              </a:spcBef>
            </a:pPr>
            <a:r>
              <a:rPr lang="en-US" sz="2299" b="1" spc="36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Poteškoće zbog uvjerenja klijenta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0997585" y="6360792"/>
            <a:ext cx="6058347" cy="35090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96567" lvl="1" indent="-248284" algn="just">
              <a:lnSpc>
                <a:spcPts val="3104"/>
              </a:lnSpc>
              <a:buFont typeface="Arial"/>
              <a:buChar char="•"/>
            </a:pPr>
            <a:r>
              <a:rPr lang="en-US" sz="2299" spc="36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Prepoznati disfunkcionalna uvjerenja → jesu li usmjerena samo na terapijski odnos ili i šire</a:t>
            </a:r>
          </a:p>
          <a:p>
            <a:pPr marL="496567" lvl="1" indent="-248284" algn="just">
              <a:lnSpc>
                <a:spcPts val="3104"/>
              </a:lnSpc>
              <a:buFont typeface="Arial"/>
              <a:buChar char="•"/>
            </a:pPr>
            <a:r>
              <a:rPr lang="en-US" sz="2299" spc="36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Ako je na terapijski odnos → relativno brzo se ispravi</a:t>
            </a:r>
          </a:p>
          <a:p>
            <a:pPr marL="496567" lvl="1" indent="-248284" algn="just">
              <a:lnSpc>
                <a:spcPts val="3104"/>
              </a:lnSpc>
              <a:buFont typeface="Arial"/>
              <a:buChar char="•"/>
            </a:pPr>
            <a:r>
              <a:rPr lang="en-US" sz="2299" spc="36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Ako je generalnije → raditi na promjeni uvjerenja</a:t>
            </a:r>
          </a:p>
          <a:p>
            <a:pPr algn="just">
              <a:lnSpc>
                <a:spcPts val="3104"/>
              </a:lnSpc>
            </a:pPr>
            <a:endParaRPr lang="en-US" sz="2299" spc="36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0" lvl="0" indent="0" algn="just">
              <a:lnSpc>
                <a:spcPts val="3104"/>
              </a:lnSpc>
              <a:spcBef>
                <a:spcPct val="0"/>
              </a:spcBef>
            </a:pPr>
            <a:endParaRPr lang="en-US" sz="2299" spc="36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113209" y="1181100"/>
            <a:ext cx="8751165" cy="9093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789"/>
              </a:lnSpc>
            </a:pPr>
            <a:r>
              <a:rPr lang="en-US" sz="6999" b="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Prikaz slučaja: Brent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240135" y="2741094"/>
            <a:ext cx="8624239" cy="62426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96567" lvl="1" indent="-248284" algn="l">
              <a:lnSpc>
                <a:spcPts val="3104"/>
              </a:lnSpc>
              <a:spcBef>
                <a:spcPct val="0"/>
              </a:spcBef>
              <a:buFont typeface="Arial"/>
              <a:buChar char="•"/>
            </a:pPr>
            <a:r>
              <a:rPr lang="en-US" sz="2299" spc="137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35-g</a:t>
            </a:r>
            <a:r>
              <a:rPr lang="en-US" sz="2299" u="none" spc="137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odišnji depresivni pacijent s narcisoidnim poremećajem ličnosti</a:t>
            </a:r>
          </a:p>
          <a:p>
            <a:pPr marL="496567" lvl="1" indent="-248284" algn="l">
              <a:lnSpc>
                <a:spcPts val="3104"/>
              </a:lnSpc>
              <a:spcBef>
                <a:spcPct val="0"/>
              </a:spcBef>
              <a:buFont typeface="Arial"/>
              <a:buChar char="•"/>
            </a:pPr>
            <a:r>
              <a:rPr lang="en-US" sz="2299" u="none" spc="137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Osjećaj inferiornosti prikrivao ponašanjem koje pokazuje superiornost</a:t>
            </a:r>
          </a:p>
          <a:p>
            <a:pPr marL="496567" lvl="1" indent="-248284" algn="l">
              <a:lnSpc>
                <a:spcPts val="3104"/>
              </a:lnSpc>
              <a:spcBef>
                <a:spcPct val="0"/>
              </a:spcBef>
              <a:buFont typeface="Arial"/>
              <a:buChar char="•"/>
            </a:pPr>
            <a:r>
              <a:rPr lang="en-US" sz="2299" u="none" spc="137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U terapiji: osjetljiv na uvrede, omalovažavao terapeutkinju, pokušavao impresionirati</a:t>
            </a:r>
          </a:p>
          <a:p>
            <a:pPr marL="496567" lvl="1" indent="-248284" algn="l">
              <a:lnSpc>
                <a:spcPts val="3104"/>
              </a:lnSpc>
              <a:spcBef>
                <a:spcPct val="0"/>
              </a:spcBef>
              <a:buFont typeface="Arial"/>
              <a:buChar char="•"/>
            </a:pPr>
            <a:r>
              <a:rPr lang="en-US" sz="2299" u="none" spc="137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Terapeutkinja izbjegavala konfrontaciju da ne bi pojačala osjećaj manje vrijednosti</a:t>
            </a:r>
          </a:p>
          <a:p>
            <a:pPr marL="496567" lvl="1" indent="-248284" algn="l">
              <a:lnSpc>
                <a:spcPts val="3104"/>
              </a:lnSpc>
              <a:spcBef>
                <a:spcPct val="0"/>
              </a:spcBef>
              <a:buFont typeface="Arial"/>
              <a:buChar char="•"/>
            </a:pPr>
            <a:r>
              <a:rPr lang="en-US" sz="2299" u="none" spc="137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Reagirala nenapadno i s humorom → modelirala zdravo ponašanje</a:t>
            </a:r>
          </a:p>
          <a:p>
            <a:pPr marL="496567" lvl="1" indent="-248284" algn="l">
              <a:lnSpc>
                <a:spcPts val="3104"/>
              </a:lnSpc>
              <a:spcBef>
                <a:spcPct val="0"/>
              </a:spcBef>
              <a:buFont typeface="Arial"/>
              <a:buChar char="•"/>
            </a:pPr>
            <a:r>
              <a:rPr lang="en-US" sz="2299" u="none" spc="137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Povećano povjerenje i smanjena ranjivost</a:t>
            </a:r>
          </a:p>
          <a:p>
            <a:pPr marL="496567" lvl="1" indent="-248284" algn="l">
              <a:lnSpc>
                <a:spcPts val="3104"/>
              </a:lnSpc>
              <a:spcBef>
                <a:spcPct val="0"/>
              </a:spcBef>
              <a:buFont typeface="Arial"/>
              <a:buChar char="•"/>
            </a:pPr>
            <a:r>
              <a:rPr lang="en-US" sz="2299" u="none" spc="137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Postupna promjena uvjerenja i smanjenje obrambenih strategija</a:t>
            </a:r>
          </a:p>
          <a:p>
            <a:pPr marL="496567" lvl="1" indent="-248284" algn="l">
              <a:lnSpc>
                <a:spcPts val="3104"/>
              </a:lnSpc>
              <a:spcBef>
                <a:spcPct val="0"/>
              </a:spcBef>
              <a:buFont typeface="Arial"/>
              <a:buChar char="•"/>
            </a:pPr>
            <a:r>
              <a:rPr lang="en-US" sz="2299" u="none" spc="137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Veća spremnost na ponašajne eksperimente i realističniji odnosi s drugima</a:t>
            </a:r>
          </a:p>
          <a:p>
            <a:pPr marL="0" lvl="0" indent="0" algn="l">
              <a:lnSpc>
                <a:spcPts val="3104"/>
              </a:lnSpc>
              <a:spcBef>
                <a:spcPct val="0"/>
              </a:spcBef>
            </a:pPr>
            <a:endParaRPr lang="en-US" sz="2299" u="none" spc="137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13006488" y="2305945"/>
            <a:ext cx="3575541" cy="3575541"/>
          </a:xfrm>
          <a:custGeom>
            <a:avLst/>
            <a:gdLst/>
            <a:ahLst/>
            <a:cxnLst/>
            <a:rect l="l" t="t" r="r" b="b"/>
            <a:pathLst>
              <a:path w="3575541" h="3575541">
                <a:moveTo>
                  <a:pt x="0" y="0"/>
                </a:moveTo>
                <a:lnTo>
                  <a:pt x="3575542" y="0"/>
                </a:lnTo>
                <a:lnTo>
                  <a:pt x="3575542" y="3575541"/>
                </a:lnTo>
                <a:lnTo>
                  <a:pt x="0" y="357554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5" name="Freeform 5"/>
          <p:cNvSpPr/>
          <p:nvPr/>
        </p:nvSpPr>
        <p:spPr>
          <a:xfrm>
            <a:off x="10819907" y="2746708"/>
            <a:ext cx="6433313" cy="6269556"/>
          </a:xfrm>
          <a:custGeom>
            <a:avLst/>
            <a:gdLst/>
            <a:ahLst/>
            <a:cxnLst/>
            <a:rect l="l" t="t" r="r" b="b"/>
            <a:pathLst>
              <a:path w="6433313" h="6269556">
                <a:moveTo>
                  <a:pt x="0" y="0"/>
                </a:moveTo>
                <a:lnTo>
                  <a:pt x="6433313" y="0"/>
                </a:lnTo>
                <a:lnTo>
                  <a:pt x="6433313" y="6269556"/>
                </a:lnTo>
                <a:lnTo>
                  <a:pt x="0" y="626955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819907" y="1950456"/>
            <a:ext cx="4208573" cy="4247184"/>
          </a:xfrm>
          <a:custGeom>
            <a:avLst/>
            <a:gdLst/>
            <a:ahLst/>
            <a:cxnLst/>
            <a:rect l="l" t="t" r="r" b="b"/>
            <a:pathLst>
              <a:path w="4208573" h="4247184">
                <a:moveTo>
                  <a:pt x="0" y="0"/>
                </a:moveTo>
                <a:lnTo>
                  <a:pt x="4208573" y="0"/>
                </a:lnTo>
                <a:lnTo>
                  <a:pt x="4208573" y="4247184"/>
                </a:lnTo>
                <a:lnTo>
                  <a:pt x="0" y="42471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3" name="TextBox 3"/>
          <p:cNvSpPr txBox="1"/>
          <p:nvPr/>
        </p:nvSpPr>
        <p:spPr>
          <a:xfrm>
            <a:off x="1028700" y="685916"/>
            <a:ext cx="8751165" cy="51955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789"/>
              </a:lnSpc>
            </a:pPr>
            <a:r>
              <a:rPr lang="en-US" sz="6999" b="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Korištenje terapijskog odnosa za postizanje terapijskih ciljeva</a:t>
            </a:r>
          </a:p>
          <a:p>
            <a:pPr algn="l">
              <a:lnSpc>
                <a:spcPts val="6789"/>
              </a:lnSpc>
            </a:pPr>
            <a:endParaRPr lang="en-US" sz="6999" b="1">
              <a:solidFill>
                <a:srgbClr val="000000"/>
              </a:solidFill>
              <a:latin typeface="DM Sans Bold"/>
              <a:ea typeface="DM Sans Bold"/>
              <a:cs typeface="DM Sans Bold"/>
              <a:sym typeface="DM Sans Bold"/>
            </a:endParaRPr>
          </a:p>
          <a:p>
            <a:pPr algn="l">
              <a:lnSpc>
                <a:spcPts val="6789"/>
              </a:lnSpc>
            </a:pPr>
            <a:endParaRPr lang="en-US" sz="6999" b="1">
              <a:solidFill>
                <a:srgbClr val="000000"/>
              </a:solidFill>
              <a:latin typeface="DM Sans Bold"/>
              <a:ea typeface="DM Sans Bold"/>
              <a:cs typeface="DM Sans Bold"/>
              <a:sym typeface="DM Sans Bold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155626" y="4693719"/>
            <a:ext cx="8196461" cy="5071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96567" lvl="1" indent="-248284" algn="l">
              <a:lnSpc>
                <a:spcPts val="3104"/>
              </a:lnSpc>
              <a:spcBef>
                <a:spcPct val="0"/>
              </a:spcBef>
              <a:buFont typeface="Arial"/>
              <a:buChar char="•"/>
            </a:pPr>
            <a:r>
              <a:rPr lang="en-US" sz="2299" spc="137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T</a:t>
            </a:r>
            <a:r>
              <a:rPr lang="en-US" sz="2299" u="none" spc="137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erapijski odnos ima višestruku svrhu:</a:t>
            </a:r>
          </a:p>
          <a:p>
            <a:pPr algn="l">
              <a:lnSpc>
                <a:spcPts val="3104"/>
              </a:lnSpc>
              <a:spcBef>
                <a:spcPct val="0"/>
              </a:spcBef>
            </a:pPr>
            <a:endParaRPr lang="en-US" sz="2299" u="none" spc="137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993135" lvl="2" indent="-331045" algn="l">
              <a:lnSpc>
                <a:spcPts val="3104"/>
              </a:lnSpc>
              <a:spcBef>
                <a:spcPct val="0"/>
              </a:spcBef>
              <a:buFont typeface="Arial"/>
              <a:buChar char="⚬"/>
            </a:pPr>
            <a:r>
              <a:rPr lang="en-US" sz="2299" u="none" spc="137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stvaranje povezanosti i povjerenja kako bi klijent sustavno radio na smetnjama koje doživljava</a:t>
            </a:r>
          </a:p>
          <a:p>
            <a:pPr algn="l">
              <a:lnSpc>
                <a:spcPts val="3104"/>
              </a:lnSpc>
              <a:spcBef>
                <a:spcPct val="0"/>
              </a:spcBef>
            </a:pPr>
            <a:endParaRPr lang="en-US" sz="2299" u="none" spc="137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993135" lvl="2" indent="-331045" algn="l">
              <a:lnSpc>
                <a:spcPts val="3104"/>
              </a:lnSpc>
              <a:spcBef>
                <a:spcPct val="0"/>
              </a:spcBef>
              <a:buFont typeface="Arial"/>
              <a:buChar char="⚬"/>
            </a:pPr>
            <a:r>
              <a:rPr lang="en-US" sz="2299" u="none" spc="137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pružanjem pozitivnog iskustva odnosa (i generalizacijom naučenog na druge važne odnose)</a:t>
            </a:r>
          </a:p>
          <a:p>
            <a:pPr algn="l">
              <a:lnSpc>
                <a:spcPts val="3104"/>
              </a:lnSpc>
              <a:spcBef>
                <a:spcPct val="0"/>
              </a:spcBef>
            </a:pPr>
            <a:endParaRPr lang="en-US" sz="2299" u="none" spc="137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496567" lvl="1" indent="-248284" algn="l">
              <a:lnSpc>
                <a:spcPts val="3104"/>
              </a:lnSpc>
              <a:spcBef>
                <a:spcPct val="0"/>
              </a:spcBef>
              <a:buFont typeface="Arial"/>
              <a:buChar char="•"/>
            </a:pPr>
            <a:r>
              <a:rPr lang="en-US" sz="2299" u="none" spc="137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Osnovni preduvjet uspješne terapije, ali i vrijedan alat u radu s ljudima</a:t>
            </a:r>
          </a:p>
          <a:p>
            <a:pPr marL="0" lvl="0" indent="0" algn="l">
              <a:lnSpc>
                <a:spcPts val="3104"/>
              </a:lnSpc>
              <a:spcBef>
                <a:spcPct val="0"/>
              </a:spcBef>
            </a:pPr>
            <a:endParaRPr lang="en-US" sz="2299" u="none" spc="137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11817201" y="2856087"/>
            <a:ext cx="5214688" cy="6050799"/>
          </a:xfrm>
          <a:custGeom>
            <a:avLst/>
            <a:gdLst/>
            <a:ahLst/>
            <a:cxnLst/>
            <a:rect l="l" t="t" r="r" b="b"/>
            <a:pathLst>
              <a:path w="5214688" h="6050799">
                <a:moveTo>
                  <a:pt x="0" y="0"/>
                </a:moveTo>
                <a:lnTo>
                  <a:pt x="5214688" y="0"/>
                </a:lnTo>
                <a:lnTo>
                  <a:pt x="5214688" y="6050799"/>
                </a:lnTo>
                <a:lnTo>
                  <a:pt x="0" y="605079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174658" y="7934960"/>
            <a:ext cx="7592388" cy="13233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10209" lvl="1" indent="-205105" algn="ctr">
              <a:lnSpc>
                <a:spcPts val="2659"/>
              </a:lnSpc>
              <a:buFont typeface="Arial"/>
              <a:buChar char="•"/>
            </a:pPr>
            <a:r>
              <a:rPr lang="en-US" sz="1899" i="1">
                <a:solidFill>
                  <a:srgbClr val="000000"/>
                </a:solidFill>
                <a:latin typeface="Open Sans Light Italics"/>
                <a:ea typeface="Open Sans Light Italics"/>
                <a:cs typeface="Open Sans Light Italics"/>
                <a:sym typeface="Open Sans Light Italics"/>
              </a:rPr>
              <a:t>Beck, J.S. (2021). Cognitive Behavior Therapy: Basics and Beyond. The Guilford Press. (Poglavlje 4) Razvijanje i korištenje terapijske suradnje </a:t>
            </a:r>
          </a:p>
          <a:p>
            <a:pPr marL="410209" lvl="1" indent="-205105" algn="ctr">
              <a:lnSpc>
                <a:spcPts val="2659"/>
              </a:lnSpc>
              <a:buFont typeface="Arial"/>
              <a:buChar char="•"/>
            </a:pPr>
            <a:r>
              <a:rPr lang="en-US" sz="1899" i="1">
                <a:solidFill>
                  <a:srgbClr val="000000"/>
                </a:solidFill>
                <a:latin typeface="Open Sans Light Italics"/>
                <a:ea typeface="Open Sans Light Italics"/>
                <a:cs typeface="Open Sans Light Italics"/>
                <a:sym typeface="Open Sans Light Italics"/>
              </a:rPr>
              <a:t>Beck, J. (2011). Kognitivna terapija za složene probleme. Jastrebarsko: Naklada Slap. – 4. poglavlje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4768418" y="4491990"/>
            <a:ext cx="8751165" cy="17665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789"/>
              </a:lnSpc>
            </a:pPr>
            <a:r>
              <a:rPr lang="en-US" sz="6999" b="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Hvala na pažnji! :) </a:t>
            </a:r>
          </a:p>
          <a:p>
            <a:pPr algn="l">
              <a:lnSpc>
                <a:spcPts val="6789"/>
              </a:lnSpc>
            </a:pPr>
            <a:endParaRPr lang="en-US" sz="6999" b="1">
              <a:solidFill>
                <a:srgbClr val="000000"/>
              </a:solidFill>
              <a:latin typeface="DM Sans Bold"/>
              <a:ea typeface="DM Sans Bold"/>
              <a:cs typeface="DM Sans Bold"/>
              <a:sym typeface="DM Sans Bol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AB7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631220" y="2633661"/>
            <a:ext cx="11025560" cy="47815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34"/>
              </a:lnSpc>
            </a:pPr>
            <a:r>
              <a:rPr lang="en-US" sz="3299" b="1" i="1" spc="23">
                <a:solidFill>
                  <a:srgbClr val="000000"/>
                </a:solidFill>
                <a:latin typeface="Open Sans Bold Italics"/>
                <a:ea typeface="Open Sans Bold Italics"/>
                <a:cs typeface="Open Sans Bold Italics"/>
                <a:sym typeface="Open Sans Bold Italics"/>
              </a:rPr>
              <a:t>Kakva će terapija biti?</a:t>
            </a:r>
          </a:p>
          <a:p>
            <a:pPr algn="ctr">
              <a:lnSpc>
                <a:spcPts val="6434"/>
              </a:lnSpc>
            </a:pPr>
            <a:r>
              <a:rPr lang="en-US" sz="3299" b="1" i="1" spc="23">
                <a:solidFill>
                  <a:srgbClr val="000000"/>
                </a:solidFill>
                <a:latin typeface="Open Sans Bold Italics"/>
                <a:ea typeface="Open Sans Bold Italics"/>
                <a:cs typeface="Open Sans Bold Italics"/>
                <a:sym typeface="Open Sans Bold Italics"/>
              </a:rPr>
              <a:t>Hoće li stvarno pomoći?</a:t>
            </a:r>
          </a:p>
          <a:p>
            <a:pPr algn="ctr">
              <a:lnSpc>
                <a:spcPts val="6434"/>
              </a:lnSpc>
            </a:pPr>
            <a:r>
              <a:rPr lang="en-US" sz="3299" b="1" i="1" spc="23">
                <a:solidFill>
                  <a:srgbClr val="000000"/>
                </a:solidFill>
                <a:latin typeface="Open Sans Bold Italics"/>
                <a:ea typeface="Open Sans Bold Italics"/>
                <a:cs typeface="Open Sans Bold Italics"/>
                <a:sym typeface="Open Sans Bold Italics"/>
              </a:rPr>
              <a:t>Može li mi čak i pogoršati stanje?</a:t>
            </a:r>
          </a:p>
          <a:p>
            <a:pPr algn="ctr">
              <a:lnSpc>
                <a:spcPts val="6434"/>
              </a:lnSpc>
            </a:pPr>
            <a:r>
              <a:rPr lang="en-US" sz="3299" b="1" i="1" spc="23">
                <a:solidFill>
                  <a:srgbClr val="000000"/>
                </a:solidFill>
                <a:latin typeface="Open Sans Bold Italics"/>
                <a:ea typeface="Open Sans Bold Italics"/>
                <a:cs typeface="Open Sans Bold Italics"/>
                <a:sym typeface="Open Sans Bold Italics"/>
              </a:rPr>
              <a:t>Što ću ja zapravo morati raditi?</a:t>
            </a:r>
          </a:p>
          <a:p>
            <a:pPr algn="ctr">
              <a:lnSpc>
                <a:spcPts val="6434"/>
              </a:lnSpc>
            </a:pPr>
            <a:r>
              <a:rPr lang="en-US" sz="3299" b="1" i="1" spc="23">
                <a:solidFill>
                  <a:srgbClr val="000000"/>
                </a:solidFill>
                <a:latin typeface="Open Sans Bold Italics"/>
                <a:ea typeface="Open Sans Bold Italics"/>
                <a:cs typeface="Open Sans Bold Italics"/>
                <a:sym typeface="Open Sans Bold Italics"/>
              </a:rPr>
              <a:t>Što ako me terapeut(kinja) bude previše forsirao/la?</a:t>
            </a:r>
          </a:p>
          <a:p>
            <a:pPr algn="ctr">
              <a:lnSpc>
                <a:spcPts val="6434"/>
              </a:lnSpc>
            </a:pPr>
            <a:r>
              <a:rPr lang="en-US" sz="3299" b="1" i="1" spc="23">
                <a:solidFill>
                  <a:srgbClr val="000000"/>
                </a:solidFill>
                <a:latin typeface="Open Sans Bold Italics"/>
                <a:ea typeface="Open Sans Bold Italics"/>
                <a:cs typeface="Open Sans Bold Italics"/>
                <a:sym typeface="Open Sans Bold Italics"/>
              </a:rPr>
              <a:t>Što ako terapeut(kinja) očekuje previše ili me kritizira?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504950" y="2603177"/>
            <a:ext cx="14632095" cy="9093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789"/>
              </a:lnSpc>
            </a:pPr>
            <a:r>
              <a:rPr lang="en-US" sz="6999" b="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Zašto je terapijski odnos važan?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504950" y="4094318"/>
            <a:ext cx="11496465" cy="54616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96567" lvl="1" indent="-248284" algn="l">
              <a:lnSpc>
                <a:spcPts val="3104"/>
              </a:lnSpc>
              <a:buFont typeface="Arial"/>
              <a:buChar char="•"/>
            </a:pPr>
            <a:r>
              <a:rPr lang="en-US" sz="2299" spc="137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Za većinu klijenata ulazak u terapiju je čin hrabrosti. Terapeut odmah od početka mora graditi povjerenje, sigurnost i osjećaj podrške.</a:t>
            </a:r>
          </a:p>
          <a:p>
            <a:pPr algn="l">
              <a:lnSpc>
                <a:spcPts val="3104"/>
              </a:lnSpc>
            </a:pPr>
            <a:endParaRPr lang="en-US" sz="2299" spc="137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496567" lvl="1" indent="-248284" algn="l">
              <a:lnSpc>
                <a:spcPts val="3104"/>
              </a:lnSpc>
              <a:buFont typeface="Arial"/>
              <a:buChar char="•"/>
            </a:pPr>
            <a:r>
              <a:rPr lang="en-US" sz="2299" spc="137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U KBT-u dobar terapeutski odnos je </a:t>
            </a:r>
            <a:r>
              <a:rPr lang="en-US" sz="2299" b="1" spc="137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temelj za sve ostale intervencije. </a:t>
            </a:r>
            <a:r>
              <a:rPr lang="en-US" sz="2299" spc="137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Većina klijenata ne može učinkovito mijenjati misli, ponašanje i emocije bez osjećaja da su podržani, shvaćeni i sigurni s terapeutom.</a:t>
            </a:r>
          </a:p>
          <a:p>
            <a:pPr algn="l">
              <a:lnSpc>
                <a:spcPts val="3104"/>
              </a:lnSpc>
            </a:pPr>
            <a:endParaRPr lang="en-US" sz="2299" spc="137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496567" lvl="1" indent="-248284" algn="l">
              <a:lnSpc>
                <a:spcPts val="3104"/>
              </a:lnSpc>
              <a:buFont typeface="Arial"/>
              <a:buChar char="•"/>
            </a:pPr>
            <a:r>
              <a:rPr lang="en-US" sz="2299" u="none" spc="137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Terapeutski odnos uključuje </a:t>
            </a:r>
            <a:r>
              <a:rPr lang="en-US" sz="2299" b="1" u="none" spc="137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toplinu, preciznost, empatiju, iskrenost, suradnju, prilagodbu klijentu i umjereno samootkrivanje.</a:t>
            </a:r>
          </a:p>
          <a:p>
            <a:pPr algn="l">
              <a:lnSpc>
                <a:spcPts val="3104"/>
              </a:lnSpc>
            </a:pPr>
            <a:endParaRPr lang="en-US" sz="2299" b="1" u="none" spc="137">
              <a:solidFill>
                <a:srgbClr val="000000"/>
              </a:solidFill>
              <a:latin typeface="DM Sans Bold"/>
              <a:ea typeface="DM Sans Bold"/>
              <a:cs typeface="DM Sans Bold"/>
              <a:sym typeface="DM Sans Bold"/>
            </a:endParaRPr>
          </a:p>
          <a:p>
            <a:pPr marL="496567" lvl="1" indent="-248284" algn="l">
              <a:lnSpc>
                <a:spcPts val="3104"/>
              </a:lnSpc>
              <a:buFont typeface="Arial"/>
              <a:buChar char="•"/>
            </a:pPr>
            <a:r>
              <a:rPr lang="en-US" sz="2299" u="none" spc="137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Za klijente s negativnim očekivanjima potrebno je puno više vremena za izgradnju terapijskog odnosa. </a:t>
            </a:r>
          </a:p>
          <a:p>
            <a:pPr algn="l">
              <a:lnSpc>
                <a:spcPts val="3104"/>
              </a:lnSpc>
            </a:pPr>
            <a:endParaRPr lang="en-US" sz="2299" u="none" spc="137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algn="l">
              <a:lnSpc>
                <a:spcPts val="3104"/>
              </a:lnSpc>
            </a:pPr>
            <a:endParaRPr lang="en-US" sz="2299" u="none" spc="137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15353489" y="8540136"/>
            <a:ext cx="4602314" cy="3618569"/>
          </a:xfrm>
          <a:custGeom>
            <a:avLst/>
            <a:gdLst/>
            <a:ahLst/>
            <a:cxnLst/>
            <a:rect l="l" t="t" r="r" b="b"/>
            <a:pathLst>
              <a:path w="4602314" h="3618569">
                <a:moveTo>
                  <a:pt x="0" y="0"/>
                </a:moveTo>
                <a:lnTo>
                  <a:pt x="4602314" y="0"/>
                </a:lnTo>
                <a:lnTo>
                  <a:pt x="4602314" y="3618570"/>
                </a:lnTo>
                <a:lnTo>
                  <a:pt x="0" y="361857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5" name="Freeform 5"/>
          <p:cNvSpPr/>
          <p:nvPr/>
        </p:nvSpPr>
        <p:spPr>
          <a:xfrm>
            <a:off x="-674156" y="-1072630"/>
            <a:ext cx="4899948" cy="3068592"/>
          </a:xfrm>
          <a:custGeom>
            <a:avLst/>
            <a:gdLst/>
            <a:ahLst/>
            <a:cxnLst/>
            <a:rect l="l" t="t" r="r" b="b"/>
            <a:pathLst>
              <a:path w="4899948" h="3068592">
                <a:moveTo>
                  <a:pt x="0" y="0"/>
                </a:moveTo>
                <a:lnTo>
                  <a:pt x="4899948" y="0"/>
                </a:lnTo>
                <a:lnTo>
                  <a:pt x="4899948" y="3068592"/>
                </a:lnTo>
                <a:lnTo>
                  <a:pt x="0" y="306859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6" name="Freeform 6"/>
          <p:cNvSpPr/>
          <p:nvPr/>
        </p:nvSpPr>
        <p:spPr>
          <a:xfrm>
            <a:off x="9144000" y="9258300"/>
            <a:ext cx="4076270" cy="2863579"/>
          </a:xfrm>
          <a:custGeom>
            <a:avLst/>
            <a:gdLst/>
            <a:ahLst/>
            <a:cxnLst/>
            <a:rect l="l" t="t" r="r" b="b"/>
            <a:pathLst>
              <a:path w="4076270" h="2863579">
                <a:moveTo>
                  <a:pt x="0" y="0"/>
                </a:moveTo>
                <a:lnTo>
                  <a:pt x="4076270" y="0"/>
                </a:lnTo>
                <a:lnTo>
                  <a:pt x="4076270" y="2863579"/>
                </a:lnTo>
                <a:lnTo>
                  <a:pt x="0" y="286357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7" name="Freeform 7"/>
          <p:cNvSpPr/>
          <p:nvPr/>
        </p:nvSpPr>
        <p:spPr>
          <a:xfrm>
            <a:off x="5003948" y="-1890601"/>
            <a:ext cx="2892762" cy="2919301"/>
          </a:xfrm>
          <a:custGeom>
            <a:avLst/>
            <a:gdLst/>
            <a:ahLst/>
            <a:cxnLst/>
            <a:rect l="l" t="t" r="r" b="b"/>
            <a:pathLst>
              <a:path w="2892762" h="2919301">
                <a:moveTo>
                  <a:pt x="0" y="0"/>
                </a:moveTo>
                <a:lnTo>
                  <a:pt x="2892762" y="0"/>
                </a:lnTo>
                <a:lnTo>
                  <a:pt x="2892762" y="2919301"/>
                </a:lnTo>
                <a:lnTo>
                  <a:pt x="0" y="291930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8" name="Freeform 8"/>
          <p:cNvSpPr/>
          <p:nvPr/>
        </p:nvSpPr>
        <p:spPr>
          <a:xfrm rot="-5282649">
            <a:off x="16004285" y="265374"/>
            <a:ext cx="4017207" cy="1370872"/>
          </a:xfrm>
          <a:custGeom>
            <a:avLst/>
            <a:gdLst/>
            <a:ahLst/>
            <a:cxnLst/>
            <a:rect l="l" t="t" r="r" b="b"/>
            <a:pathLst>
              <a:path w="4017207" h="1370872">
                <a:moveTo>
                  <a:pt x="0" y="0"/>
                </a:moveTo>
                <a:lnTo>
                  <a:pt x="4017207" y="0"/>
                </a:lnTo>
                <a:lnTo>
                  <a:pt x="4017207" y="1370872"/>
                </a:lnTo>
                <a:lnTo>
                  <a:pt x="0" y="1370872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504950" y="2603177"/>
            <a:ext cx="14632095" cy="9093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789"/>
              </a:lnSpc>
            </a:pPr>
            <a:r>
              <a:rPr lang="en-US" sz="6999" b="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Kako graditi terapijski odnos?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504950" y="4094318"/>
            <a:ext cx="9153869" cy="27298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82925" lvl="1" indent="-291463" algn="l">
              <a:lnSpc>
                <a:spcPts val="3644"/>
              </a:lnSpc>
              <a:buFont typeface="Arial"/>
              <a:buChar char="•"/>
            </a:pPr>
            <a:r>
              <a:rPr lang="en-US" sz="2699" spc="161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Aktivno surađujte s klijentom</a:t>
            </a:r>
          </a:p>
          <a:p>
            <a:pPr marL="1165850" lvl="2" indent="-388617" algn="l">
              <a:lnSpc>
                <a:spcPts val="3644"/>
              </a:lnSpc>
              <a:buFont typeface="Arial"/>
              <a:buChar char="⚬"/>
            </a:pPr>
            <a:r>
              <a:rPr lang="en-US" sz="2699" spc="161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Važno: Umanjite klijentovu nelagodu već unutar same seanse.</a:t>
            </a:r>
          </a:p>
          <a:p>
            <a:pPr marL="582925" lvl="1" indent="-291463" algn="l">
              <a:lnSpc>
                <a:spcPts val="3644"/>
              </a:lnSpc>
              <a:buFont typeface="Arial"/>
              <a:buChar char="•"/>
            </a:pPr>
            <a:r>
              <a:rPr lang="en-US" sz="2699" spc="161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Prakticirajte dobre savjetodavne vještine</a:t>
            </a:r>
          </a:p>
          <a:p>
            <a:pPr marL="582925" lvl="1" indent="-291463" algn="l">
              <a:lnSpc>
                <a:spcPts val="3644"/>
              </a:lnSpc>
              <a:buFont typeface="Arial"/>
              <a:buChar char="•"/>
            </a:pPr>
            <a:r>
              <a:rPr lang="en-US" sz="2699" spc="161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Pokažite empatiju, brigu, optimizam i iskrenost</a:t>
            </a:r>
          </a:p>
          <a:p>
            <a:pPr marL="582925" lvl="1" indent="-291463" algn="l">
              <a:lnSpc>
                <a:spcPts val="3644"/>
              </a:lnSpc>
              <a:buFont typeface="Arial"/>
              <a:buChar char="•"/>
            </a:pPr>
            <a:r>
              <a:rPr lang="en-US" sz="2699" u="none" spc="161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Redovito tražite povratne informacije</a:t>
            </a:r>
          </a:p>
        </p:txBody>
      </p:sp>
      <p:sp>
        <p:nvSpPr>
          <p:cNvPr id="4" name="Freeform 4"/>
          <p:cNvSpPr/>
          <p:nvPr/>
        </p:nvSpPr>
        <p:spPr>
          <a:xfrm>
            <a:off x="13685686" y="7012357"/>
            <a:ext cx="4602314" cy="3618569"/>
          </a:xfrm>
          <a:custGeom>
            <a:avLst/>
            <a:gdLst/>
            <a:ahLst/>
            <a:cxnLst/>
            <a:rect l="l" t="t" r="r" b="b"/>
            <a:pathLst>
              <a:path w="4602314" h="3618569">
                <a:moveTo>
                  <a:pt x="0" y="0"/>
                </a:moveTo>
                <a:lnTo>
                  <a:pt x="4602314" y="0"/>
                </a:lnTo>
                <a:lnTo>
                  <a:pt x="4602314" y="3618569"/>
                </a:lnTo>
                <a:lnTo>
                  <a:pt x="0" y="361856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5" name="Freeform 5"/>
          <p:cNvSpPr/>
          <p:nvPr/>
        </p:nvSpPr>
        <p:spPr>
          <a:xfrm>
            <a:off x="-592674" y="8195900"/>
            <a:ext cx="4899948" cy="3068592"/>
          </a:xfrm>
          <a:custGeom>
            <a:avLst/>
            <a:gdLst/>
            <a:ahLst/>
            <a:cxnLst/>
            <a:rect l="l" t="t" r="r" b="b"/>
            <a:pathLst>
              <a:path w="4899948" h="3068592">
                <a:moveTo>
                  <a:pt x="0" y="0"/>
                </a:moveTo>
                <a:lnTo>
                  <a:pt x="4899947" y="0"/>
                </a:lnTo>
                <a:lnTo>
                  <a:pt x="4899947" y="3068592"/>
                </a:lnTo>
                <a:lnTo>
                  <a:pt x="0" y="306859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6" name="Freeform 6"/>
          <p:cNvSpPr/>
          <p:nvPr/>
        </p:nvSpPr>
        <p:spPr>
          <a:xfrm>
            <a:off x="231004" y="-1191713"/>
            <a:ext cx="4076270" cy="2863579"/>
          </a:xfrm>
          <a:custGeom>
            <a:avLst/>
            <a:gdLst/>
            <a:ahLst/>
            <a:cxnLst/>
            <a:rect l="l" t="t" r="r" b="b"/>
            <a:pathLst>
              <a:path w="4076270" h="2863579">
                <a:moveTo>
                  <a:pt x="0" y="0"/>
                </a:moveTo>
                <a:lnTo>
                  <a:pt x="4076269" y="0"/>
                </a:lnTo>
                <a:lnTo>
                  <a:pt x="4076269" y="2863580"/>
                </a:lnTo>
                <a:lnTo>
                  <a:pt x="0" y="286358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7" name="Freeform 7"/>
          <p:cNvSpPr/>
          <p:nvPr/>
        </p:nvSpPr>
        <p:spPr>
          <a:xfrm>
            <a:off x="12153957" y="-1605415"/>
            <a:ext cx="2892762" cy="2919301"/>
          </a:xfrm>
          <a:custGeom>
            <a:avLst/>
            <a:gdLst/>
            <a:ahLst/>
            <a:cxnLst/>
            <a:rect l="l" t="t" r="r" b="b"/>
            <a:pathLst>
              <a:path w="2892762" h="2919301">
                <a:moveTo>
                  <a:pt x="0" y="0"/>
                </a:moveTo>
                <a:lnTo>
                  <a:pt x="2892761" y="0"/>
                </a:lnTo>
                <a:lnTo>
                  <a:pt x="2892761" y="2919301"/>
                </a:lnTo>
                <a:lnTo>
                  <a:pt x="0" y="291930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804495" y="1028700"/>
            <a:ext cx="8225078" cy="8300537"/>
          </a:xfrm>
          <a:custGeom>
            <a:avLst/>
            <a:gdLst/>
            <a:ahLst/>
            <a:cxnLst/>
            <a:rect l="l" t="t" r="r" b="b"/>
            <a:pathLst>
              <a:path w="8225078" h="8300537">
                <a:moveTo>
                  <a:pt x="0" y="0"/>
                </a:moveTo>
                <a:lnTo>
                  <a:pt x="8225077" y="0"/>
                </a:lnTo>
                <a:lnTo>
                  <a:pt x="8225077" y="8300537"/>
                </a:lnTo>
                <a:lnTo>
                  <a:pt x="0" y="830053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grpSp>
        <p:nvGrpSpPr>
          <p:cNvPr id="3" name="Group 3"/>
          <p:cNvGrpSpPr/>
          <p:nvPr/>
        </p:nvGrpSpPr>
        <p:grpSpPr>
          <a:xfrm>
            <a:off x="11797251" y="2959989"/>
            <a:ext cx="5310808" cy="5310808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AB7E2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76200" y="-85725"/>
              <a:ext cx="660400" cy="8223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680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504950" y="1200150"/>
            <a:ext cx="8092094" cy="30054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760"/>
              </a:lnSpc>
            </a:pPr>
            <a:r>
              <a:rPr lang="en-US" sz="8000" b="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Aktivna suradnja s klijentom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504950" y="4593089"/>
            <a:ext cx="7707571" cy="5071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104"/>
              </a:lnSpc>
              <a:spcBef>
                <a:spcPct val="0"/>
              </a:spcBef>
            </a:pPr>
            <a:r>
              <a:rPr lang="en-US" sz="2299" spc="137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Te</a:t>
            </a:r>
            <a:r>
              <a:rPr lang="en-US" sz="2299" u="none" spc="137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rapeut i klijent rade kao tim: dogovaraju ciljeve, prioritete i tempo. Ponekad problem nastane jer je terapeut previše direktivan ili konfrontirajući.</a:t>
            </a:r>
          </a:p>
          <a:p>
            <a:pPr marL="0" lvl="0" indent="0" algn="l">
              <a:lnSpc>
                <a:spcPts val="3104"/>
              </a:lnSpc>
              <a:spcBef>
                <a:spcPct val="0"/>
              </a:spcBef>
            </a:pPr>
            <a:endParaRPr lang="en-US" sz="2299" u="none" spc="137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496567" lvl="1" indent="-248284" algn="l">
              <a:lnSpc>
                <a:spcPts val="3104"/>
              </a:lnSpc>
              <a:spcBef>
                <a:spcPct val="0"/>
              </a:spcBef>
              <a:buFont typeface="Arial"/>
              <a:buChar char="•"/>
            </a:pPr>
            <a:r>
              <a:rPr lang="en-US" sz="2299" u="none" spc="137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Meredith → frustrirana jer ju je terapeut prekidao i „previše upravljao“. Terapeut je pristao da ona slobodno priča prvu polovicu seanse.</a:t>
            </a:r>
          </a:p>
          <a:p>
            <a:pPr algn="l">
              <a:lnSpc>
                <a:spcPts val="3104"/>
              </a:lnSpc>
              <a:spcBef>
                <a:spcPct val="0"/>
              </a:spcBef>
            </a:pPr>
            <a:endParaRPr lang="en-US" sz="2299" u="none" spc="137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496567" lvl="1" indent="-248284" algn="l">
              <a:lnSpc>
                <a:spcPts val="3104"/>
              </a:lnSpc>
              <a:spcBef>
                <a:spcPct val="0"/>
              </a:spcBef>
              <a:buFont typeface="Arial"/>
              <a:buChar char="•"/>
            </a:pPr>
            <a:r>
              <a:rPr lang="en-US" sz="2299" u="none" spc="137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Joshua → previše pasivan i očekivao da terapeut sve odluči za njega. Terapeut ga je poticao na aktivno sudjelovanje.</a:t>
            </a:r>
          </a:p>
          <a:p>
            <a:pPr marL="0" lvl="0" indent="0" algn="l">
              <a:lnSpc>
                <a:spcPts val="3104"/>
              </a:lnSpc>
              <a:spcBef>
                <a:spcPct val="0"/>
              </a:spcBef>
            </a:pPr>
            <a:endParaRPr lang="en-US" sz="2299" u="none" spc="137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2594730" y="3970116"/>
            <a:ext cx="4177106" cy="3521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 b="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Suradnja znači zajedničko odlučivanje o:</a:t>
            </a:r>
          </a:p>
          <a:p>
            <a:pPr algn="l">
              <a:lnSpc>
                <a:spcPts val="2800"/>
              </a:lnSpc>
            </a:pPr>
            <a:endParaRPr lang="en-US" sz="2000" b="1">
              <a:solidFill>
                <a:srgbClr val="000000"/>
              </a:solidFill>
              <a:latin typeface="DM Sans Bold"/>
              <a:ea typeface="DM Sans Bold"/>
              <a:cs typeface="DM Sans Bold"/>
              <a:sym typeface="DM Sans Bold"/>
            </a:endParaRPr>
          </a:p>
          <a:p>
            <a:pPr marL="431801" lvl="1" indent="-215900" algn="l">
              <a:lnSpc>
                <a:spcPts val="2800"/>
              </a:lnSpc>
              <a:buFont typeface="Arial"/>
              <a:buChar char="•"/>
            </a:pPr>
            <a:r>
              <a:rPr lang="en-US" sz="2000" b="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Ciljevima za rad u seansi</a:t>
            </a:r>
          </a:p>
          <a:p>
            <a:pPr marL="431801" lvl="1" indent="-215900" algn="l">
              <a:lnSpc>
                <a:spcPts val="2800"/>
              </a:lnSpc>
              <a:buFont typeface="Arial"/>
              <a:buChar char="•"/>
            </a:pPr>
            <a:r>
              <a:rPr lang="en-US" sz="2000" b="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Vremenu za svaku temu</a:t>
            </a:r>
          </a:p>
          <a:p>
            <a:pPr marL="431801" lvl="1" indent="-215900" algn="l">
              <a:lnSpc>
                <a:spcPts val="2800"/>
              </a:lnSpc>
              <a:buFont typeface="Arial"/>
              <a:buChar char="•"/>
            </a:pPr>
            <a:r>
              <a:rPr lang="en-US" sz="2000" b="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Koje misli/emocije/tjelesne reakcije ciljati</a:t>
            </a:r>
          </a:p>
          <a:p>
            <a:pPr marL="431801" lvl="1" indent="-215900" algn="l">
              <a:lnSpc>
                <a:spcPts val="2800"/>
              </a:lnSpc>
              <a:buFont typeface="Arial"/>
              <a:buChar char="•"/>
            </a:pPr>
            <a:r>
              <a:rPr lang="en-US" sz="2000" b="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Koje intervencije isprobati</a:t>
            </a:r>
          </a:p>
          <a:p>
            <a:pPr marL="431801" lvl="1" indent="-215900" algn="l">
              <a:lnSpc>
                <a:spcPts val="2800"/>
              </a:lnSpc>
              <a:buFont typeface="Arial"/>
              <a:buChar char="•"/>
            </a:pPr>
            <a:r>
              <a:rPr lang="en-US" sz="2000" b="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Koje zadatke raditi kod kuće</a:t>
            </a:r>
          </a:p>
          <a:p>
            <a:pPr marL="431801" lvl="1" indent="-215900" algn="l">
              <a:lnSpc>
                <a:spcPts val="2800"/>
              </a:lnSpc>
              <a:buFont typeface="Arial"/>
              <a:buChar char="•"/>
            </a:pPr>
            <a:r>
              <a:rPr lang="en-US" sz="2000" b="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Kada završiti terapiju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200304" y="1922018"/>
            <a:ext cx="10014901" cy="2623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89"/>
              </a:lnSpc>
            </a:pPr>
            <a:r>
              <a:rPr lang="en-US" sz="6999" b="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Umanjite klijentovu nelagodu već unutar same seanse.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4285732" y="4995064"/>
            <a:ext cx="10209040" cy="3735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9746" lvl="1" indent="-269873" algn="l">
              <a:lnSpc>
                <a:spcPts val="3374"/>
              </a:lnSpc>
              <a:buFont typeface="Arial"/>
              <a:buChar char="•"/>
            </a:pPr>
            <a:r>
              <a:rPr lang="en-US" sz="2499" spc="149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T</a:t>
            </a:r>
            <a:r>
              <a:rPr lang="en-US" sz="2499" u="none" spc="149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erapija je uspješnija kad klijenti osjete napredak i olakšanje već unutar seanse i tijekom tjedna. </a:t>
            </a:r>
          </a:p>
          <a:p>
            <a:pPr algn="l">
              <a:lnSpc>
                <a:spcPts val="3374"/>
              </a:lnSpc>
            </a:pPr>
            <a:endParaRPr lang="en-US" sz="2499" u="none" spc="149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539746" lvl="1" indent="-269873" algn="l">
              <a:lnSpc>
                <a:spcPts val="3374"/>
              </a:lnSpc>
              <a:buFont typeface="Arial"/>
              <a:buChar char="•"/>
            </a:pPr>
            <a:r>
              <a:rPr lang="en-US" sz="2499" u="none" spc="149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Klijenti su doživljavali svoje terapeute empatičnijima nakon što su doživjeli poboljšanje simptoma</a:t>
            </a:r>
          </a:p>
          <a:p>
            <a:pPr algn="l">
              <a:lnSpc>
                <a:spcPts val="3374"/>
              </a:lnSpc>
            </a:pPr>
            <a:endParaRPr lang="en-US" sz="2499" u="none" spc="149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539746" lvl="1" indent="-269873" algn="l">
              <a:lnSpc>
                <a:spcPts val="3374"/>
              </a:lnSpc>
              <a:buFont typeface="Arial"/>
              <a:buChar char="•"/>
            </a:pPr>
            <a:r>
              <a:rPr lang="en-US" sz="2499" u="none" spc="149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Praćenje promjena na početku i kraju seanse pomaže provjeriti funkcionira li pristup</a:t>
            </a:r>
          </a:p>
          <a:p>
            <a:pPr marL="0" lvl="0" indent="0" algn="ctr">
              <a:lnSpc>
                <a:spcPts val="3104"/>
              </a:lnSpc>
              <a:spcBef>
                <a:spcPct val="0"/>
              </a:spcBef>
            </a:pPr>
            <a:endParaRPr lang="en-US" sz="2499" u="none" spc="149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-2329398" y="9017983"/>
            <a:ext cx="4899948" cy="3344214"/>
          </a:xfrm>
          <a:custGeom>
            <a:avLst/>
            <a:gdLst/>
            <a:ahLst/>
            <a:cxnLst/>
            <a:rect l="l" t="t" r="r" b="b"/>
            <a:pathLst>
              <a:path w="4899948" h="3344214">
                <a:moveTo>
                  <a:pt x="0" y="0"/>
                </a:moveTo>
                <a:lnTo>
                  <a:pt x="4899947" y="0"/>
                </a:lnTo>
                <a:lnTo>
                  <a:pt x="4899947" y="3344214"/>
                </a:lnTo>
                <a:lnTo>
                  <a:pt x="0" y="334421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5847044" y="9882374"/>
            <a:ext cx="3296956" cy="809253"/>
          </a:xfrm>
          <a:custGeom>
            <a:avLst/>
            <a:gdLst/>
            <a:ahLst/>
            <a:cxnLst/>
            <a:rect l="l" t="t" r="r" b="b"/>
            <a:pathLst>
              <a:path w="3296956" h="809253">
                <a:moveTo>
                  <a:pt x="0" y="0"/>
                </a:moveTo>
                <a:lnTo>
                  <a:pt x="3296956" y="0"/>
                </a:lnTo>
                <a:lnTo>
                  <a:pt x="3296956" y="809252"/>
                </a:lnTo>
                <a:lnTo>
                  <a:pt x="0" y="8092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4494772" y="9017983"/>
            <a:ext cx="4427843" cy="3481392"/>
          </a:xfrm>
          <a:custGeom>
            <a:avLst/>
            <a:gdLst/>
            <a:ahLst/>
            <a:cxnLst/>
            <a:rect l="l" t="t" r="r" b="b"/>
            <a:pathLst>
              <a:path w="4427843" h="3481392">
                <a:moveTo>
                  <a:pt x="0" y="0"/>
                </a:moveTo>
                <a:lnTo>
                  <a:pt x="4427843" y="0"/>
                </a:lnTo>
                <a:lnTo>
                  <a:pt x="4427843" y="3481391"/>
                </a:lnTo>
                <a:lnTo>
                  <a:pt x="0" y="348139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7" name="Freeform 7"/>
          <p:cNvSpPr/>
          <p:nvPr/>
        </p:nvSpPr>
        <p:spPr>
          <a:xfrm>
            <a:off x="-763398" y="-1534296"/>
            <a:ext cx="4899948" cy="3068592"/>
          </a:xfrm>
          <a:custGeom>
            <a:avLst/>
            <a:gdLst/>
            <a:ahLst/>
            <a:cxnLst/>
            <a:rect l="l" t="t" r="r" b="b"/>
            <a:pathLst>
              <a:path w="4899948" h="3068592">
                <a:moveTo>
                  <a:pt x="0" y="0"/>
                </a:moveTo>
                <a:lnTo>
                  <a:pt x="4899947" y="0"/>
                </a:lnTo>
                <a:lnTo>
                  <a:pt x="4899947" y="3068592"/>
                </a:lnTo>
                <a:lnTo>
                  <a:pt x="0" y="306859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8" name="Freeform 8"/>
          <p:cNvSpPr/>
          <p:nvPr/>
        </p:nvSpPr>
        <p:spPr>
          <a:xfrm>
            <a:off x="12801533" y="-3053980"/>
            <a:ext cx="4292424" cy="3870986"/>
          </a:xfrm>
          <a:custGeom>
            <a:avLst/>
            <a:gdLst/>
            <a:ahLst/>
            <a:cxnLst/>
            <a:rect l="l" t="t" r="r" b="b"/>
            <a:pathLst>
              <a:path w="4292424" h="3870986">
                <a:moveTo>
                  <a:pt x="0" y="0"/>
                </a:moveTo>
                <a:lnTo>
                  <a:pt x="4292424" y="0"/>
                </a:lnTo>
                <a:lnTo>
                  <a:pt x="4292424" y="3870986"/>
                </a:lnTo>
                <a:lnTo>
                  <a:pt x="0" y="387098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9" name="Freeform 9"/>
          <p:cNvSpPr/>
          <p:nvPr/>
        </p:nvSpPr>
        <p:spPr>
          <a:xfrm>
            <a:off x="10138935" y="9258300"/>
            <a:ext cx="4076270" cy="2863579"/>
          </a:xfrm>
          <a:custGeom>
            <a:avLst/>
            <a:gdLst/>
            <a:ahLst/>
            <a:cxnLst/>
            <a:rect l="l" t="t" r="r" b="b"/>
            <a:pathLst>
              <a:path w="4076270" h="2863579">
                <a:moveTo>
                  <a:pt x="0" y="0"/>
                </a:moveTo>
                <a:lnTo>
                  <a:pt x="4076270" y="0"/>
                </a:lnTo>
                <a:lnTo>
                  <a:pt x="4076270" y="2863579"/>
                </a:lnTo>
                <a:lnTo>
                  <a:pt x="0" y="286357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0" name="Freeform 10"/>
          <p:cNvSpPr/>
          <p:nvPr/>
        </p:nvSpPr>
        <p:spPr>
          <a:xfrm>
            <a:off x="7495522" y="-3297794"/>
            <a:ext cx="5493058" cy="4114800"/>
          </a:xfrm>
          <a:custGeom>
            <a:avLst/>
            <a:gdLst/>
            <a:ahLst/>
            <a:cxnLst/>
            <a:rect l="l" t="t" r="r" b="b"/>
            <a:pathLst>
              <a:path w="5493058" h="4114800">
                <a:moveTo>
                  <a:pt x="0" y="0"/>
                </a:moveTo>
                <a:lnTo>
                  <a:pt x="5493058" y="0"/>
                </a:lnTo>
                <a:lnTo>
                  <a:pt x="549305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1" name="Freeform 11"/>
          <p:cNvSpPr/>
          <p:nvPr/>
        </p:nvSpPr>
        <p:spPr>
          <a:xfrm rot="4747568">
            <a:off x="-2972342" y="3665317"/>
            <a:ext cx="4896097" cy="2735694"/>
          </a:xfrm>
          <a:custGeom>
            <a:avLst/>
            <a:gdLst/>
            <a:ahLst/>
            <a:cxnLst/>
            <a:rect l="l" t="t" r="r" b="b"/>
            <a:pathLst>
              <a:path w="4896097" h="2735694">
                <a:moveTo>
                  <a:pt x="0" y="0"/>
                </a:moveTo>
                <a:lnTo>
                  <a:pt x="4896097" y="0"/>
                </a:lnTo>
                <a:lnTo>
                  <a:pt x="4896097" y="2735694"/>
                </a:lnTo>
                <a:lnTo>
                  <a:pt x="0" y="2735694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2" name="Freeform 12"/>
          <p:cNvSpPr/>
          <p:nvPr/>
        </p:nvSpPr>
        <p:spPr>
          <a:xfrm>
            <a:off x="4861154" y="-2102294"/>
            <a:ext cx="2892762" cy="2919301"/>
          </a:xfrm>
          <a:custGeom>
            <a:avLst/>
            <a:gdLst/>
            <a:ahLst/>
            <a:cxnLst/>
            <a:rect l="l" t="t" r="r" b="b"/>
            <a:pathLst>
              <a:path w="2892762" h="2919301">
                <a:moveTo>
                  <a:pt x="0" y="0"/>
                </a:moveTo>
                <a:lnTo>
                  <a:pt x="2892761" y="0"/>
                </a:lnTo>
                <a:lnTo>
                  <a:pt x="2892761" y="2919300"/>
                </a:lnTo>
                <a:lnTo>
                  <a:pt x="0" y="2919300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3" name="Freeform 13"/>
          <p:cNvSpPr/>
          <p:nvPr/>
        </p:nvSpPr>
        <p:spPr>
          <a:xfrm>
            <a:off x="17494810" y="2371030"/>
            <a:ext cx="3575541" cy="3575541"/>
          </a:xfrm>
          <a:custGeom>
            <a:avLst/>
            <a:gdLst/>
            <a:ahLst/>
            <a:cxnLst/>
            <a:rect l="l" t="t" r="r" b="b"/>
            <a:pathLst>
              <a:path w="3575541" h="3575541">
                <a:moveTo>
                  <a:pt x="0" y="0"/>
                </a:moveTo>
                <a:lnTo>
                  <a:pt x="3575541" y="0"/>
                </a:lnTo>
                <a:lnTo>
                  <a:pt x="3575541" y="3575541"/>
                </a:lnTo>
                <a:lnTo>
                  <a:pt x="0" y="3575541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xmlns="" r:embed="rId21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4" name="Freeform 14"/>
          <p:cNvSpPr/>
          <p:nvPr/>
        </p:nvSpPr>
        <p:spPr>
          <a:xfrm>
            <a:off x="2570549" y="9496827"/>
            <a:ext cx="2587020" cy="2386526"/>
          </a:xfrm>
          <a:custGeom>
            <a:avLst/>
            <a:gdLst/>
            <a:ahLst/>
            <a:cxnLst/>
            <a:rect l="l" t="t" r="r" b="b"/>
            <a:pathLst>
              <a:path w="2587020" h="2386526">
                <a:moveTo>
                  <a:pt x="0" y="0"/>
                </a:moveTo>
                <a:lnTo>
                  <a:pt x="2587020" y="0"/>
                </a:lnTo>
                <a:lnTo>
                  <a:pt x="2587020" y="2386526"/>
                </a:lnTo>
                <a:lnTo>
                  <a:pt x="0" y="2386526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xmlns="" r:embed="rId2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5" name="Freeform 15"/>
          <p:cNvSpPr/>
          <p:nvPr/>
        </p:nvSpPr>
        <p:spPr>
          <a:xfrm rot="-5282649">
            <a:off x="16596506" y="6970869"/>
            <a:ext cx="3382987" cy="1154444"/>
          </a:xfrm>
          <a:custGeom>
            <a:avLst/>
            <a:gdLst/>
            <a:ahLst/>
            <a:cxnLst/>
            <a:rect l="l" t="t" r="r" b="b"/>
            <a:pathLst>
              <a:path w="3382987" h="1154444">
                <a:moveTo>
                  <a:pt x="0" y="0"/>
                </a:moveTo>
                <a:lnTo>
                  <a:pt x="3382988" y="0"/>
                </a:lnTo>
                <a:lnTo>
                  <a:pt x="3382988" y="1154445"/>
                </a:lnTo>
                <a:lnTo>
                  <a:pt x="0" y="1154445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xmlns="" r:embed="rId2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6" name="Freeform 16"/>
          <p:cNvSpPr/>
          <p:nvPr/>
        </p:nvSpPr>
        <p:spPr>
          <a:xfrm>
            <a:off x="17259300" y="-971659"/>
            <a:ext cx="3104522" cy="3342688"/>
          </a:xfrm>
          <a:custGeom>
            <a:avLst/>
            <a:gdLst/>
            <a:ahLst/>
            <a:cxnLst/>
            <a:rect l="l" t="t" r="r" b="b"/>
            <a:pathLst>
              <a:path w="3104522" h="3342688">
                <a:moveTo>
                  <a:pt x="0" y="0"/>
                </a:moveTo>
                <a:lnTo>
                  <a:pt x="3104522" y="0"/>
                </a:lnTo>
                <a:lnTo>
                  <a:pt x="3104522" y="3342689"/>
                </a:lnTo>
                <a:lnTo>
                  <a:pt x="0" y="3342689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xmlns="" r:embed="rId2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504950" y="1690688"/>
            <a:ext cx="11371727" cy="20243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760"/>
              </a:lnSpc>
            </a:pPr>
            <a:r>
              <a:rPr lang="en-US" sz="8000" b="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Prakticirajte dobre savjetodavne vještine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504950" y="4309143"/>
            <a:ext cx="11371727" cy="2505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9746" lvl="1" indent="-269873" algn="l">
              <a:lnSpc>
                <a:spcPts val="3374"/>
              </a:lnSpc>
              <a:buFont typeface="Arial"/>
              <a:buChar char="•"/>
            </a:pPr>
            <a:r>
              <a:rPr lang="en-US" sz="2499" spc="149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Empatija, iskrena toplina, pozitivno prihvaćanje.</a:t>
            </a:r>
          </a:p>
          <a:p>
            <a:pPr marL="539746" lvl="1" indent="-269873" algn="l">
              <a:lnSpc>
                <a:spcPts val="3374"/>
              </a:lnSpc>
              <a:buFont typeface="Arial"/>
              <a:buChar char="•"/>
            </a:pPr>
            <a:r>
              <a:rPr lang="en-US" sz="2499" spc="149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Prihvaćanje klijentovih osjećaja, provjeravanje rečenog.</a:t>
            </a:r>
          </a:p>
          <a:p>
            <a:pPr marL="539746" lvl="1" indent="-269873" algn="l">
              <a:lnSpc>
                <a:spcPts val="3374"/>
              </a:lnSpc>
              <a:buFont typeface="Arial"/>
              <a:buChar char="•"/>
            </a:pPr>
            <a:r>
              <a:rPr lang="en-US" sz="2499" spc="149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Ulijevanje nade i pokazivanje iskrenog interesa.</a:t>
            </a:r>
          </a:p>
          <a:p>
            <a:pPr marL="539746" lvl="1" indent="-269873" algn="l">
              <a:lnSpc>
                <a:spcPts val="3374"/>
              </a:lnSpc>
              <a:buFont typeface="Arial"/>
              <a:buChar char="•"/>
            </a:pPr>
            <a:r>
              <a:rPr lang="en-US" sz="2499" spc="149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Pažljivo praćenje neverbalnih znakova i emocionalnih reakcija.</a:t>
            </a:r>
          </a:p>
          <a:p>
            <a:pPr marL="539746" lvl="1" indent="-269873" algn="l">
              <a:lnSpc>
                <a:spcPts val="3374"/>
              </a:lnSpc>
              <a:buFont typeface="Arial"/>
              <a:buChar char="•"/>
            </a:pPr>
            <a:r>
              <a:rPr lang="en-US" sz="2499" spc="149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Ojačavanje klijenta da otvoreno kaže nešto negativno o terapiji.</a:t>
            </a:r>
          </a:p>
          <a:p>
            <a:pPr algn="l">
              <a:lnSpc>
                <a:spcPts val="3374"/>
              </a:lnSpc>
              <a:spcBef>
                <a:spcPct val="0"/>
              </a:spcBef>
            </a:pPr>
            <a:endParaRPr lang="en-US" sz="2499" spc="149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4" name="Freeform 4"/>
          <p:cNvSpPr/>
          <p:nvPr/>
        </p:nvSpPr>
        <p:spPr>
          <a:xfrm rot="4747568">
            <a:off x="13486938" y="4610839"/>
            <a:ext cx="4896097" cy="2735694"/>
          </a:xfrm>
          <a:custGeom>
            <a:avLst/>
            <a:gdLst/>
            <a:ahLst/>
            <a:cxnLst/>
            <a:rect l="l" t="t" r="r" b="b"/>
            <a:pathLst>
              <a:path w="4896097" h="2735694">
                <a:moveTo>
                  <a:pt x="0" y="0"/>
                </a:moveTo>
                <a:lnTo>
                  <a:pt x="4896097" y="0"/>
                </a:lnTo>
                <a:lnTo>
                  <a:pt x="4896097" y="2735694"/>
                </a:lnTo>
                <a:lnTo>
                  <a:pt x="0" y="273569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5" name="Freeform 5"/>
          <p:cNvSpPr/>
          <p:nvPr/>
        </p:nvSpPr>
        <p:spPr>
          <a:xfrm>
            <a:off x="12544425" y="5507809"/>
            <a:ext cx="4714875" cy="4114800"/>
          </a:xfrm>
          <a:custGeom>
            <a:avLst/>
            <a:gdLst/>
            <a:ahLst/>
            <a:cxnLst/>
            <a:rect l="l" t="t" r="r" b="b"/>
            <a:pathLst>
              <a:path w="4714875" h="4114800">
                <a:moveTo>
                  <a:pt x="0" y="0"/>
                </a:moveTo>
                <a:lnTo>
                  <a:pt x="4714875" y="0"/>
                </a:lnTo>
                <a:lnTo>
                  <a:pt x="471487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402590"/>
            <a:ext cx="16230600" cy="94151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59"/>
              </a:lnSpc>
              <a:spcBef>
                <a:spcPct val="0"/>
              </a:spcBef>
            </a:pPr>
            <a:r>
              <a:rPr lang="en-US" sz="3899" b="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Važne osnovne savjetodavne vještine (s primjerima)</a:t>
            </a:r>
          </a:p>
          <a:p>
            <a:pPr algn="l">
              <a:lnSpc>
                <a:spcPts val="3359"/>
              </a:lnSpc>
              <a:spcBef>
                <a:spcPct val="0"/>
              </a:spcBef>
            </a:pPr>
            <a:endParaRPr lang="en-US" sz="3899" b="1">
              <a:solidFill>
                <a:srgbClr val="000000"/>
              </a:solidFill>
              <a:latin typeface="DM Sans Bold"/>
              <a:ea typeface="DM Sans Bold"/>
              <a:cs typeface="DM Sans Bold"/>
              <a:sym typeface="DM Sans Bold"/>
            </a:endParaRPr>
          </a:p>
          <a:p>
            <a:pPr marL="539748" lvl="1" indent="-269874" algn="l">
              <a:lnSpc>
                <a:spcPts val="3499"/>
              </a:lnSpc>
              <a:buFont typeface="Arial"/>
              <a:buChar char="•"/>
            </a:pPr>
            <a:r>
              <a:rPr lang="en-US" sz="2499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Empatija</a:t>
            </a:r>
            <a:r>
              <a:rPr lang="en-US" sz="2499" i="1">
                <a:solidFill>
                  <a:srgbClr val="000000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 (Sigurno ti je jako teško kad je tvoja bivša supruga ljuta).</a:t>
            </a:r>
          </a:p>
          <a:p>
            <a:pPr marL="539748" lvl="1" indent="-269874" algn="l">
              <a:lnSpc>
                <a:spcPts val="3499"/>
              </a:lnSpc>
              <a:buFont typeface="Arial"/>
              <a:buChar char="•"/>
            </a:pPr>
            <a:r>
              <a:rPr lang="en-US" sz="2499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Zanimanje </a:t>
            </a:r>
            <a:r>
              <a:rPr lang="en-US" sz="2499" i="1">
                <a:solidFill>
                  <a:srgbClr val="000000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(Pričaj mi više o svojim unucima).</a:t>
            </a:r>
          </a:p>
          <a:p>
            <a:pPr marL="539748" lvl="1" indent="-269874" algn="l">
              <a:lnSpc>
                <a:spcPts val="3499"/>
              </a:lnSpc>
              <a:buFont typeface="Arial"/>
              <a:buChar char="•"/>
            </a:pPr>
            <a:r>
              <a:rPr lang="en-US" sz="2499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Iskrena toplina </a:t>
            </a:r>
            <a:r>
              <a:rPr lang="en-US" sz="2499" i="1">
                <a:solidFill>
                  <a:srgbClr val="000000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(Drago mi je što si ovaj tjedan uspio toliko puta izaći iz stana!)</a:t>
            </a:r>
          </a:p>
          <a:p>
            <a:pPr marL="539748" lvl="1" indent="-269874" algn="l">
              <a:lnSpc>
                <a:spcPts val="3499"/>
              </a:lnSpc>
              <a:buFont typeface="Arial"/>
              <a:buChar char="•"/>
            </a:pPr>
            <a:r>
              <a:rPr lang="en-US" sz="2499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Ulijevanje nade </a:t>
            </a:r>
            <a:r>
              <a:rPr lang="en-US" sz="2499" i="1">
                <a:solidFill>
                  <a:srgbClr val="000000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(Razlog zašto sam toliko pun nade za tebe je _______).</a:t>
            </a:r>
          </a:p>
          <a:p>
            <a:pPr marL="539748" lvl="1" indent="-269874" algn="l">
              <a:lnSpc>
                <a:spcPts val="3499"/>
              </a:lnSpc>
              <a:buFont typeface="Arial"/>
              <a:buChar char="•"/>
            </a:pPr>
            <a:r>
              <a:rPr lang="en-US" sz="2499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Ohrabrivanje </a:t>
            </a:r>
            <a:r>
              <a:rPr lang="en-US" sz="2499" i="1">
                <a:solidFill>
                  <a:srgbClr val="000000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(Znaš, činjenica da si se osjećao malo bolje kad si proveo vrijeme s prijateljima je stvarno dobar znak).</a:t>
            </a:r>
          </a:p>
          <a:p>
            <a:pPr marL="539748" lvl="1" indent="-269874" algn="l">
              <a:lnSpc>
                <a:spcPts val="3499"/>
              </a:lnSpc>
              <a:buFont typeface="Arial"/>
              <a:buChar char="•"/>
            </a:pPr>
            <a:r>
              <a:rPr lang="en-US" sz="2499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Pozitivno potkrepljenje</a:t>
            </a:r>
            <a:r>
              <a:rPr lang="en-US" sz="2499" i="1">
                <a:solidFill>
                  <a:srgbClr val="000000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 (Super što si konačno riješio poreze!).</a:t>
            </a:r>
          </a:p>
          <a:p>
            <a:pPr marL="539748" lvl="1" indent="-269874" algn="l">
              <a:lnSpc>
                <a:spcPts val="3499"/>
              </a:lnSpc>
              <a:buFont typeface="Arial"/>
              <a:buChar char="•"/>
            </a:pPr>
            <a:r>
              <a:rPr lang="en-US" sz="2499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Provjeravanje </a:t>
            </a:r>
            <a:r>
              <a:rPr lang="en-US" sz="2499" i="1">
                <a:solidFill>
                  <a:srgbClr val="000000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(Jesam li dobro shvatio? Ona je rekla _______, ti si se osjećao _______; i onda si [učinio _______]).</a:t>
            </a:r>
          </a:p>
          <a:p>
            <a:pPr marL="539748" lvl="1" indent="-269874" algn="l">
              <a:lnSpc>
                <a:spcPts val="3499"/>
              </a:lnSpc>
              <a:buFont typeface="Arial"/>
              <a:buChar char="•"/>
            </a:pPr>
            <a:r>
              <a:rPr lang="en-US" sz="2499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Validacija </a:t>
            </a:r>
            <a:r>
              <a:rPr lang="en-US" sz="2499" i="1">
                <a:solidFill>
                  <a:srgbClr val="000000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(Stvarno može biti teško započeti teške razgovore s ljudima).</a:t>
            </a:r>
          </a:p>
          <a:p>
            <a:pPr marL="539748" lvl="1" indent="-269874" algn="l">
              <a:lnSpc>
                <a:spcPts val="3499"/>
              </a:lnSpc>
              <a:buFont typeface="Arial"/>
              <a:buChar char="•"/>
            </a:pPr>
            <a:r>
              <a:rPr lang="en-US" sz="2499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Pozitivno vrednovanje</a:t>
            </a:r>
            <a:r>
              <a:rPr lang="en-US" sz="2499" i="1">
                <a:solidFill>
                  <a:srgbClr val="000000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 (To što si ponudio pomoć susjedu je bilo tako ljubazno! Nisam siguran da bi se svatko usudio tako postupiti).</a:t>
            </a:r>
          </a:p>
          <a:p>
            <a:pPr marL="539748" lvl="1" indent="-269874" algn="l">
              <a:lnSpc>
                <a:spcPts val="3499"/>
              </a:lnSpc>
              <a:buFont typeface="Arial"/>
              <a:buChar char="•"/>
            </a:pPr>
            <a:r>
              <a:rPr lang="en-US" sz="2499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Nuđenje pozitivne slike o klijentu</a:t>
            </a:r>
            <a:r>
              <a:rPr lang="en-US" sz="2499" i="1">
                <a:solidFill>
                  <a:srgbClr val="000000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 (Zvuči kao da je bilo jako komplicirano shvatiti što nije u redu s automobilom tvoje rođakinje. Ti si stvarno dobar u takvim stvarima).</a:t>
            </a:r>
          </a:p>
          <a:p>
            <a:pPr marL="539748" lvl="1" indent="-269874" algn="l">
              <a:lnSpc>
                <a:spcPts val="3499"/>
              </a:lnSpc>
              <a:buFont typeface="Arial"/>
              <a:buChar char="•"/>
            </a:pPr>
            <a:r>
              <a:rPr lang="en-US" sz="2499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Briga </a:t>
            </a:r>
            <a:r>
              <a:rPr lang="en-US" sz="2499" i="1">
                <a:solidFill>
                  <a:srgbClr val="000000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(Stvarno mi je važno da ovu terapiju učinim korisnom za tebe).</a:t>
            </a:r>
          </a:p>
          <a:p>
            <a:pPr marL="539748" lvl="1" indent="-269874" algn="l">
              <a:lnSpc>
                <a:spcPts val="3499"/>
              </a:lnSpc>
              <a:buFont typeface="Arial"/>
              <a:buChar char="•"/>
            </a:pPr>
            <a:r>
              <a:rPr lang="en-US" sz="2499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Prihvaćanje klijenta </a:t>
            </a:r>
            <a:r>
              <a:rPr lang="en-US" sz="2499" i="1">
                <a:solidFill>
                  <a:srgbClr val="000000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(Ima smisla, s obzirom na to koliko si bio uzrujan, da si se ovaj tjedan upustio u [nefunkcionalnu strategiju suočavanja]).</a:t>
            </a:r>
          </a:p>
          <a:p>
            <a:pPr marL="539748" lvl="1" indent="-269874" algn="l">
              <a:lnSpc>
                <a:spcPts val="3499"/>
              </a:lnSpc>
              <a:buFont typeface="Arial"/>
              <a:buChar char="•"/>
            </a:pPr>
            <a:r>
              <a:rPr lang="en-US" sz="2499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Neslaganje s negativnom slikom o sebi </a:t>
            </a:r>
            <a:r>
              <a:rPr lang="en-US" sz="2499" i="1">
                <a:solidFill>
                  <a:srgbClr val="000000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(Vidim zašto bi to mogla misliti o sebi... Ali ja to ne vidim.)</a:t>
            </a:r>
          </a:p>
          <a:p>
            <a:pPr marL="539748" lvl="1" indent="-269874" algn="l">
              <a:lnSpc>
                <a:spcPts val="3499"/>
              </a:lnSpc>
              <a:buFont typeface="Arial"/>
              <a:buChar char="•"/>
            </a:pPr>
            <a:r>
              <a:rPr lang="en-US" sz="2499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Humor </a:t>
            </a:r>
            <a:r>
              <a:rPr lang="en-US" sz="2499" i="1">
                <a:solidFill>
                  <a:srgbClr val="000000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(„Trebao si vidjeti mene kad sam ja _______”).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262965" y="1381125"/>
            <a:ext cx="10139842" cy="7458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200"/>
              </a:lnSpc>
              <a:spcBef>
                <a:spcPct val="0"/>
              </a:spcBef>
            </a:pPr>
            <a:r>
              <a:rPr lang="en-US" sz="3000" b="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Korištenje ovih vještina u pravoj mjeri i u pravom trenutku može pomoći klijentima:</a:t>
            </a:r>
          </a:p>
          <a:p>
            <a:pPr algn="just">
              <a:lnSpc>
                <a:spcPts val="4200"/>
              </a:lnSpc>
              <a:spcBef>
                <a:spcPct val="0"/>
              </a:spcBef>
            </a:pPr>
            <a:endParaRPr lang="en-US" sz="3000" b="1">
              <a:solidFill>
                <a:srgbClr val="000000"/>
              </a:solidFill>
              <a:latin typeface="DM Sans Bold"/>
              <a:ea typeface="DM Sans Bold"/>
              <a:cs typeface="DM Sans Bold"/>
              <a:sym typeface="DM Sans Bold"/>
            </a:endParaRPr>
          </a:p>
          <a:p>
            <a:pPr marL="647700" lvl="1" indent="-323850" algn="just">
              <a:lnSpc>
                <a:spcPts val="4200"/>
              </a:lnSpc>
              <a:buFont typeface="Arial"/>
              <a:buChar char="•"/>
            </a:pPr>
            <a:r>
              <a:rPr lang="en-US" sz="3000" b="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kad ste topli, prijateljski i zainteresirani → osjećaju se simpatičnima </a:t>
            </a:r>
            <a:r>
              <a:rPr lang="en-US" sz="3000" b="1" i="1">
                <a:solidFill>
                  <a:srgbClr val="000000"/>
                </a:solidFill>
                <a:latin typeface="DM Sans Bold Italics"/>
                <a:ea typeface="DM Sans Bold Italics"/>
                <a:cs typeface="DM Sans Bold Italics"/>
                <a:sym typeface="DM Sans Bold Italics"/>
              </a:rPr>
              <a:t>(likeable)</a:t>
            </a:r>
          </a:p>
          <a:p>
            <a:pPr marL="647700" lvl="1" indent="-323850" algn="just">
              <a:lnSpc>
                <a:spcPts val="4200"/>
              </a:lnSpc>
              <a:buFont typeface="Arial"/>
              <a:buChar char="•"/>
            </a:pPr>
            <a:r>
              <a:rPr lang="en-US" sz="3000" b="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kad im opisujete proces zajedničkog rada na rješavanju problema i postizanju ciljeva → osjećaju se manje sami u problemu </a:t>
            </a:r>
          </a:p>
          <a:p>
            <a:pPr marL="647700" lvl="1" indent="-323850" algn="just">
              <a:lnSpc>
                <a:spcPts val="4200"/>
              </a:lnSpc>
              <a:buFont typeface="Arial"/>
              <a:buChar char="•"/>
            </a:pPr>
            <a:r>
              <a:rPr lang="en-US" sz="3000" b="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kad komunicirate realnu nadu da će terapija pomoći → osjećaju se optimističnije</a:t>
            </a:r>
          </a:p>
          <a:p>
            <a:pPr marL="647700" lvl="1" indent="-323850" algn="just">
              <a:lnSpc>
                <a:spcPts val="4200"/>
              </a:lnSpc>
              <a:buFont typeface="Arial"/>
              <a:buChar char="•"/>
            </a:pPr>
            <a:r>
              <a:rPr lang="en-US" sz="3000" b="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kad im pomognete da vide koliko zasluga imaju za rješavanje problema, dovršavanje akcijskih planova i uključivanje u druge korisne aktivnosti → steknu veći osjećaj vlastite sposobnosti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1347</Words>
  <Application>Microsoft Office PowerPoint</Application>
  <PresentationFormat>Custom</PresentationFormat>
  <Paragraphs>148</Paragraphs>
  <Slides>19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DM Sans</vt:lpstr>
      <vt:lpstr>DM Sans Italics</vt:lpstr>
      <vt:lpstr>Open Sans Light Italics</vt:lpstr>
      <vt:lpstr>Arial</vt:lpstr>
      <vt:lpstr>DM Sans Bold Italics</vt:lpstr>
      <vt:lpstr>Open Sans Light</vt:lpstr>
      <vt:lpstr>Open Sans Bold Italics</vt:lpstr>
      <vt:lpstr>Calibri</vt:lpstr>
      <vt:lpstr>DM Sans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Razvijanje i korištenje terapijskog odnosa</dc:title>
  <dc:creator>hubik</dc:creator>
  <cp:lastModifiedBy>hubikot@outlook.com</cp:lastModifiedBy>
  <cp:revision>2</cp:revision>
  <dcterms:created xsi:type="dcterms:W3CDTF">2006-08-16T00:00:00Z</dcterms:created>
  <dcterms:modified xsi:type="dcterms:W3CDTF">2025-06-18T08:51:12Z</dcterms:modified>
  <dc:identifier>DAGqsDk-pjE</dc:identifier>
</cp:coreProperties>
</file>