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9" r:id="rId8"/>
    <p:sldId id="270" r:id="rId9"/>
    <p:sldId id="271" r:id="rId10"/>
    <p:sldId id="272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097" autoAdjust="0"/>
  </p:normalViewPr>
  <p:slideViewPr>
    <p:cSldViewPr snapToGrid="0">
      <p:cViewPr varScale="1">
        <p:scale>
          <a:sx n="105" d="100"/>
          <a:sy n="105" d="100"/>
        </p:scale>
        <p:origin x="7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2CFBB-074E-48F7-BDB5-9E9E5CE0340C}" type="datetimeFigureOut">
              <a:rPr lang="hr-HR" smtClean="0"/>
              <a:t>23.06.2025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1D0679B-CFA4-4D43-841F-A47CD07B2B2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42714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2CFBB-074E-48F7-BDB5-9E9E5CE0340C}" type="datetimeFigureOut">
              <a:rPr lang="hr-HR" smtClean="0"/>
              <a:t>23.06.2025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1D0679B-CFA4-4D43-841F-A47CD07B2B2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47014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2CFBB-074E-48F7-BDB5-9E9E5CE0340C}" type="datetimeFigureOut">
              <a:rPr lang="hr-HR" smtClean="0"/>
              <a:t>23.06.2025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1D0679B-CFA4-4D43-841F-A47CD07B2B21}" type="slidenum">
              <a:rPr lang="hr-HR" smtClean="0"/>
              <a:t>‹#›</a:t>
            </a:fld>
            <a:endParaRPr lang="hr-H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07021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2CFBB-074E-48F7-BDB5-9E9E5CE0340C}" type="datetimeFigureOut">
              <a:rPr lang="hr-HR" smtClean="0"/>
              <a:t>23.06.2025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1D0679B-CFA4-4D43-841F-A47CD07B2B2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102473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2CFBB-074E-48F7-BDB5-9E9E5CE0340C}" type="datetimeFigureOut">
              <a:rPr lang="hr-HR" smtClean="0"/>
              <a:t>23.06.2025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1D0679B-CFA4-4D43-841F-A47CD07B2B21}" type="slidenum">
              <a:rPr lang="hr-HR" smtClean="0"/>
              <a:t>‹#›</a:t>
            </a:fld>
            <a:endParaRPr lang="hr-H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265783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2CFBB-074E-48F7-BDB5-9E9E5CE0340C}" type="datetimeFigureOut">
              <a:rPr lang="hr-HR" smtClean="0"/>
              <a:t>23.06.2025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1D0679B-CFA4-4D43-841F-A47CD07B2B2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102929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2CFBB-074E-48F7-BDB5-9E9E5CE0340C}" type="datetimeFigureOut">
              <a:rPr lang="hr-HR" smtClean="0"/>
              <a:t>23.06.2025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0679B-CFA4-4D43-841F-A47CD07B2B2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749348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2CFBB-074E-48F7-BDB5-9E9E5CE0340C}" type="datetimeFigureOut">
              <a:rPr lang="hr-HR" smtClean="0"/>
              <a:t>23.06.2025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0679B-CFA4-4D43-841F-A47CD07B2B2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684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2CFBB-074E-48F7-BDB5-9E9E5CE0340C}" type="datetimeFigureOut">
              <a:rPr lang="hr-HR" smtClean="0"/>
              <a:t>23.06.2025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0679B-CFA4-4D43-841F-A47CD07B2B2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65964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2CFBB-074E-48F7-BDB5-9E9E5CE0340C}" type="datetimeFigureOut">
              <a:rPr lang="hr-HR" smtClean="0"/>
              <a:t>23.06.2025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1D0679B-CFA4-4D43-841F-A47CD07B2B2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20666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2CFBB-074E-48F7-BDB5-9E9E5CE0340C}" type="datetimeFigureOut">
              <a:rPr lang="hr-HR" smtClean="0"/>
              <a:t>23.06.2025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1D0679B-CFA4-4D43-841F-A47CD07B2B2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49866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2CFBB-074E-48F7-BDB5-9E9E5CE0340C}" type="datetimeFigureOut">
              <a:rPr lang="hr-HR" smtClean="0"/>
              <a:t>23.06.2025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1D0679B-CFA4-4D43-841F-A47CD07B2B2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41408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2CFBB-074E-48F7-BDB5-9E9E5CE0340C}" type="datetimeFigureOut">
              <a:rPr lang="hr-HR" smtClean="0"/>
              <a:t>23.06.2025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0679B-CFA4-4D43-841F-A47CD07B2B2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03389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2CFBB-074E-48F7-BDB5-9E9E5CE0340C}" type="datetimeFigureOut">
              <a:rPr lang="hr-HR" smtClean="0"/>
              <a:t>23.06.2025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0679B-CFA4-4D43-841F-A47CD07B2B2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75190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2CFBB-074E-48F7-BDB5-9E9E5CE0340C}" type="datetimeFigureOut">
              <a:rPr lang="hr-HR" smtClean="0"/>
              <a:t>23.06.2025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0679B-CFA4-4D43-841F-A47CD07B2B2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18023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2CFBB-074E-48F7-BDB5-9E9E5CE0340C}" type="datetimeFigureOut">
              <a:rPr lang="hr-HR" smtClean="0"/>
              <a:t>23.06.2025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1D0679B-CFA4-4D43-841F-A47CD07B2B2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90934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02CFBB-074E-48F7-BDB5-9E9E5CE0340C}" type="datetimeFigureOut">
              <a:rPr lang="hr-HR" smtClean="0"/>
              <a:t>23.06.2025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1D0679B-CFA4-4D43-841F-A47CD07B2B2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9951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E42C441-59B0-B6EE-C272-380602E5C46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Reagiranje na automatske misli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D218DBEA-D2A5-A0D9-8FD1-354854E300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46912" y="5203595"/>
            <a:ext cx="4172932" cy="600959"/>
          </a:xfrm>
        </p:spPr>
        <p:txBody>
          <a:bodyPr/>
          <a:lstStyle/>
          <a:p>
            <a:r>
              <a:rPr lang="hr-HR" dirty="0"/>
              <a:t>Marija Petričić, 28. lipnja 2025. </a:t>
            </a:r>
          </a:p>
        </p:txBody>
      </p:sp>
    </p:spTree>
    <p:extLst>
      <p:ext uri="{BB962C8B-B14F-4D97-AF65-F5344CB8AC3E}">
        <p14:creationId xmlns:p14="http://schemas.microsoft.com/office/powerpoint/2010/main" val="36792815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35FFF36-A046-A0DD-4261-31E0A9FA5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Sažetak 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9FC19E4-4316-0CC7-F357-4FD58E7B5D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hr-HR" sz="2400" dirty="0"/>
              <a:t>Između susreta, dva su glavna načina na koja klijent može </a:t>
            </a:r>
            <a:r>
              <a:rPr lang="hr-HR" sz="2400" b="1" i="1" dirty="0"/>
              <a:t>reagirati na NAM:</a:t>
            </a:r>
          </a:p>
          <a:p>
            <a:r>
              <a:rPr lang="hr-HR" sz="2400" dirty="0"/>
              <a:t>A) čitanje bilješki s terapije (ukoliko smo prije s njim na terapiji vježbali, tj. evaluirali misli)</a:t>
            </a:r>
          </a:p>
          <a:p>
            <a:r>
              <a:rPr lang="hr-HR" sz="2400" dirty="0"/>
              <a:t>B) </a:t>
            </a:r>
            <a:r>
              <a:rPr lang="hr-HR" sz="2400" dirty="0" err="1"/>
              <a:t>Sokratovska</a:t>
            </a:r>
            <a:r>
              <a:rPr lang="hr-HR" sz="2400" dirty="0"/>
              <a:t> pitanja ili RL za procjenu novih AM koje se javljaju između susreta</a:t>
            </a:r>
          </a:p>
          <a:p>
            <a:endParaRPr lang="hr-HR" sz="2400" dirty="0"/>
          </a:p>
          <a:p>
            <a:r>
              <a:rPr lang="hr-HR" sz="2400" dirty="0"/>
              <a:t>Prijedlog: pitanja iz RL prvo koristiti verbalno (i zajedno vježbati na seansi), a zatim (ako uspješno verbalno evaluiraju AM), dati im RL u fizičkom obliku</a:t>
            </a:r>
          </a:p>
        </p:txBody>
      </p:sp>
    </p:spTree>
    <p:extLst>
      <p:ext uri="{BB962C8B-B14F-4D97-AF65-F5344CB8AC3E}">
        <p14:creationId xmlns:p14="http://schemas.microsoft.com/office/powerpoint/2010/main" val="336635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98CDFE5-2373-BB06-3B92-FB69FF1FB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Pitanja o kojima ćemo razgovarati: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169DF5D-7952-8A5C-4ADF-0764CA2C90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hr-HR" sz="2800" dirty="0"/>
              <a:t>Kako pomoći klijentu sastaviti bilješke koje može čitati između seansi?</a:t>
            </a:r>
          </a:p>
          <a:p>
            <a:pPr marL="514350" indent="-514350">
              <a:buAutoNum type="arabicPeriod"/>
            </a:pPr>
            <a:r>
              <a:rPr lang="hr-HR" sz="2800" dirty="0"/>
              <a:t>Kako učimo klijente koristiti radne listove za bilježenje AM koje su se pojavile između seansi?</a:t>
            </a:r>
          </a:p>
          <a:p>
            <a:pPr marL="514350" indent="-514350">
              <a:buAutoNum type="arabicPeriod"/>
            </a:pPr>
            <a:r>
              <a:rPr lang="hr-HR" sz="2800" dirty="0"/>
              <a:t>Što učiniti ako radni listovi nisu dovoljno korisni?</a:t>
            </a:r>
          </a:p>
        </p:txBody>
      </p:sp>
    </p:spTree>
    <p:extLst>
      <p:ext uri="{BB962C8B-B14F-4D97-AF65-F5344CB8AC3E}">
        <p14:creationId xmlns:p14="http://schemas.microsoft.com/office/powerpoint/2010/main" val="2604790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A3EF9C5-9DD7-112E-D371-646A3FAC66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Sastavljanje bilješki s terapije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D6D2F17-CDB2-CE03-B2E8-34F7E3BAA0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r>
              <a:rPr lang="hr-HR" dirty="0"/>
              <a:t>Nakon odrađene seanse, klijenta zamolimo neka sumira rečeno pomoću pitanja: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/>
              <a:t>a) Možete li ukratko opisati o čemu smo razgovarali?</a:t>
            </a:r>
          </a:p>
          <a:p>
            <a:pPr marL="0" indent="0">
              <a:buNone/>
            </a:pPr>
            <a:r>
              <a:rPr lang="hr-HR" dirty="0"/>
              <a:t>b) Što mislite što je važno zapamtiti s današnjeg susreta?</a:t>
            </a:r>
          </a:p>
          <a:p>
            <a:pPr marL="0" indent="0">
              <a:buNone/>
            </a:pPr>
            <a:r>
              <a:rPr lang="hr-HR" dirty="0"/>
              <a:t>c) Ako se situacija ponovi u budućnosti, što ćete si reći?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>
                <a:sym typeface="Wingdings" panose="05000000000000000000" pitchFamily="2" charset="2"/>
              </a:rPr>
              <a:t> Slijedi pisanje bilješki sa susreta, što čini sam klijent ili terapeut za njega</a:t>
            </a:r>
            <a:endParaRPr lang="hr-HR" dirty="0"/>
          </a:p>
          <a:p>
            <a:pPr marL="0" indent="0">
              <a:buNone/>
            </a:pPr>
            <a:endParaRPr lang="hr-HR" dirty="0"/>
          </a:p>
          <a:p>
            <a:pPr>
              <a:buFont typeface="Wingdings" panose="05000000000000000000" pitchFamily="2" charset="2"/>
              <a:buChar char="à"/>
            </a:pPr>
            <a:r>
              <a:rPr lang="hr-HR" dirty="0">
                <a:sym typeface="Wingdings" panose="05000000000000000000" pitchFamily="2" charset="2"/>
              </a:rPr>
              <a:t>Ukoliko klijent preferira sam pisati bilješke, čita ih naglas te terapeut sugerira promjene ukoliko ih smatra potrebnima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82044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63F459F-6D32-296F-AEA8-8AAEF1FA16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Bilješke s terapije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6D1F6F2-E004-70D3-1590-658E1CC295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96188"/>
          </a:xfrm>
        </p:spPr>
        <p:txBody>
          <a:bodyPr>
            <a:normAutofit/>
          </a:bodyPr>
          <a:lstStyle/>
          <a:p>
            <a:r>
              <a:rPr lang="hr-HR" dirty="0"/>
              <a:t>Klijenta potičemo na čitanje bilješki barem jednom dnevno, a po mogućnosti i češće kako bi napisano integrirao u način razmišljanja</a:t>
            </a:r>
          </a:p>
          <a:p>
            <a:endParaRPr lang="hr-HR" dirty="0"/>
          </a:p>
          <a:p>
            <a:r>
              <a:rPr lang="hr-HR" dirty="0"/>
              <a:t>Primjer Abeovih bilješki s terapije:</a:t>
            </a:r>
          </a:p>
          <a:p>
            <a:pPr marL="0" indent="0">
              <a:buNone/>
            </a:pPr>
            <a:r>
              <a:rPr lang="hr-HR" dirty="0"/>
              <a:t>Kada pomislim </a:t>
            </a:r>
            <a:r>
              <a:rPr lang="hr-HR" i="1" dirty="0"/>
              <a:t>„Nikada neću završiti sve što trebam”</a:t>
            </a:r>
            <a:r>
              <a:rPr lang="hr-HR" dirty="0"/>
              <a:t>, podsjetit ću se:</a:t>
            </a:r>
          </a:p>
          <a:p>
            <a:pPr marL="514350" indent="-514350">
              <a:buAutoNum type="alphaLcParenR"/>
            </a:pPr>
            <a:r>
              <a:rPr lang="hr-HR" dirty="0"/>
              <a:t>Trebam se koncentrirati na ono što sada trebam napraviti. </a:t>
            </a:r>
          </a:p>
          <a:p>
            <a:pPr marL="514350" indent="-514350">
              <a:buAutoNum type="alphaLcParenR"/>
            </a:pPr>
            <a:r>
              <a:rPr lang="hr-HR" dirty="0"/>
              <a:t>Ne moram sve napraviti savršeno.</a:t>
            </a:r>
          </a:p>
          <a:p>
            <a:pPr marL="514350" indent="-514350">
              <a:buAutoNum type="alphaLcParenR"/>
            </a:pPr>
            <a:r>
              <a:rPr lang="hr-HR" dirty="0"/>
              <a:t>Mogu nekoga zamoliti za pomoć. To nije znak slabosti.</a:t>
            </a:r>
          </a:p>
          <a:p>
            <a:pPr marL="514350" indent="-514350">
              <a:buAutoNum type="alphaLcParenR"/>
            </a:pPr>
            <a:endParaRPr lang="hr-HR" dirty="0"/>
          </a:p>
          <a:p>
            <a:pPr marL="0" indent="0">
              <a:buNone/>
            </a:pPr>
            <a:r>
              <a:rPr lang="hr-HR" dirty="0"/>
              <a:t>  Slijedi odabir zadatka koji je klijentu najlakši i kojeg radi 10 min te odlučuje hoće li             nastaviti s njim ili ne.</a:t>
            </a:r>
          </a:p>
        </p:txBody>
      </p:sp>
    </p:spTree>
    <p:extLst>
      <p:ext uri="{BB962C8B-B14F-4D97-AF65-F5344CB8AC3E}">
        <p14:creationId xmlns:p14="http://schemas.microsoft.com/office/powerpoint/2010/main" val="1381798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B5B685E-B1A4-1E33-6474-EAF2B3903B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Savjet terapeutima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76AF57A-474D-FE15-0B61-E6A89732C4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/>
              <a:t>Kopirajte si klijentove bilješke</a:t>
            </a:r>
          </a:p>
          <a:p>
            <a:r>
              <a:rPr lang="hr-HR" sz="2400" dirty="0"/>
              <a:t>Potaknite klijente na čitanje bilješki na način da ih povežete s njihovim željama, ciljevima i vrijednostima</a:t>
            </a:r>
          </a:p>
          <a:p>
            <a:r>
              <a:rPr lang="hr-HR" sz="2400" dirty="0"/>
              <a:t>Razgovarajte o mogućim preprekama i kako ih riješiti </a:t>
            </a:r>
          </a:p>
        </p:txBody>
      </p:sp>
    </p:spTree>
    <p:extLst>
      <p:ext uri="{BB962C8B-B14F-4D97-AF65-F5344CB8AC3E}">
        <p14:creationId xmlns:p14="http://schemas.microsoft.com/office/powerpoint/2010/main" val="5252709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272EDA9-5331-BBFC-03B1-2D3AEF0509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r>
              <a:rPr lang="hr-HR" sz="2400" dirty="0"/>
              <a:t>Radni listić </a:t>
            </a:r>
            <a:r>
              <a:rPr lang="hr-HR" sz="2400" i="1" dirty="0"/>
              <a:t>Testiranje misli</a:t>
            </a:r>
          </a:p>
          <a:p>
            <a:pPr marL="0" indent="0">
              <a:buNone/>
            </a:pPr>
            <a:endParaRPr lang="hr-HR" sz="2400" i="1" dirty="0"/>
          </a:p>
          <a:p>
            <a:r>
              <a:rPr lang="hr-HR" sz="2400" dirty="0"/>
              <a:t>Radni listić </a:t>
            </a:r>
            <a:r>
              <a:rPr lang="hr-HR" sz="2400" i="1" dirty="0"/>
              <a:t>Bilježenje misli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4102965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C9F36DD-96CC-31B9-1587-66F302E57E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Što kada navedeni radni listovi ne pomažu dovoljno?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F11EEC5-1196-E618-F055-82D9124D6C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Važno je naglasiti opću korisnost korištenja RL i točke u kojima „zaglave” objasniti kao prilike u kojima uče </a:t>
            </a:r>
            <a:r>
              <a:rPr lang="hr-HR" dirty="0">
                <a:sym typeface="Wingdings" panose="05000000000000000000" pitchFamily="2" charset="2"/>
              </a:rPr>
              <a:t> pomažemo klijentima da izbjegnu automatske misli kojima kritiziraju sami sebe, terapiju, RL ili nas kao terapeute</a:t>
            </a:r>
          </a:p>
          <a:p>
            <a:endParaRPr lang="hr-HR" dirty="0">
              <a:sym typeface="Wingdings" panose="05000000000000000000" pitchFamily="2" charset="2"/>
            </a:endParaRPr>
          </a:p>
          <a:p>
            <a:r>
              <a:rPr lang="hr-HR" dirty="0"/>
              <a:t>Evaluacija AM bit će manje uspješna ukoliko klijent ne uspijeva reagirati na misli i slike koje su za njega najkritičnije; ako su AM bazična vjerovanja; ako su procjena i odgovor površni; ako je AM dio disfunkcionalnog procesa mišljenja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6971920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0F184CB-13E1-6B9B-5425-55EAC0FEE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Što kada navedeni radni listovi ne pomažu dovoljno?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8025A14-835D-46DF-3778-833FD4210F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9946" y="2456268"/>
            <a:ext cx="10246936" cy="4321604"/>
          </a:xfrm>
        </p:spPr>
        <p:txBody>
          <a:bodyPr>
            <a:normAutofit/>
          </a:bodyPr>
          <a:lstStyle/>
          <a:p>
            <a:r>
              <a:rPr lang="hr-HR" sz="2400" dirty="0"/>
              <a:t>Ukoliko nismo sigurni hoće li klijenti moći doma sami ispunjavati RL, trebamo s njima provjeriti što misle da će se dogoditi/kako će se osjećati u toj situaciji i kako će proces izgledati</a:t>
            </a:r>
          </a:p>
          <a:p>
            <a:pPr marL="0" indent="0">
              <a:buNone/>
            </a:pPr>
            <a:endParaRPr lang="hr-HR" sz="2400" dirty="0">
              <a:sym typeface="Wingdings" panose="05000000000000000000" pitchFamily="2" charset="2"/>
            </a:endParaRPr>
          </a:p>
          <a:p>
            <a:r>
              <a:rPr lang="hr-HR" sz="2400" dirty="0">
                <a:sym typeface="Wingdings" panose="05000000000000000000" pitchFamily="2" charset="2"/>
              </a:rPr>
              <a:t>Važno je imati </a:t>
            </a:r>
            <a:r>
              <a:rPr lang="hr-HR" sz="2400" b="1" dirty="0">
                <a:sym typeface="Wingdings" panose="05000000000000000000" pitchFamily="2" charset="2"/>
              </a:rPr>
              <a:t>plan akcije koji ne uključuje neuspjeh za klijenta!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33907562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6CF989C-1169-2884-54EB-D39A3F9FC1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6507" y="624110"/>
            <a:ext cx="9638105" cy="1280890"/>
          </a:xfrm>
        </p:spPr>
        <p:txBody>
          <a:bodyPr/>
          <a:lstStyle/>
          <a:p>
            <a:r>
              <a:rPr lang="hr-HR" dirty="0"/>
              <a:t>Primjer AM i reagiranja na AM – kratka forma</a:t>
            </a:r>
          </a:p>
        </p:txBody>
      </p:sp>
      <p:graphicFrame>
        <p:nvGraphicFramePr>
          <p:cNvPr id="4" name="Rezervirano mjesto sadržaja 3">
            <a:extLst>
              <a:ext uri="{FF2B5EF4-FFF2-40B4-BE49-F238E27FC236}">
                <a16:creationId xmlns:a16="http://schemas.microsoft.com/office/drawing/2014/main" id="{21B4D32B-6CF0-5212-50ED-29D4BF8228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9979665"/>
              </p:ext>
            </p:extLst>
          </p:nvPr>
        </p:nvGraphicFramePr>
        <p:xfrm>
          <a:off x="1866507" y="2681658"/>
          <a:ext cx="9709608" cy="30875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54804">
                  <a:extLst>
                    <a:ext uri="{9D8B030D-6E8A-4147-A177-3AD203B41FA5}">
                      <a16:colId xmlns:a16="http://schemas.microsoft.com/office/drawing/2014/main" val="2787261189"/>
                    </a:ext>
                  </a:extLst>
                </a:gridCol>
                <a:gridCol w="4854804">
                  <a:extLst>
                    <a:ext uri="{9D8B030D-6E8A-4147-A177-3AD203B41FA5}">
                      <a16:colId xmlns:a16="http://schemas.microsoft.com/office/drawing/2014/main" val="1869191918"/>
                    </a:ext>
                  </a:extLst>
                </a:gridCol>
              </a:tblGrid>
              <a:tr h="1543773">
                <a:tc>
                  <a:txBody>
                    <a:bodyPr/>
                    <a:lstStyle/>
                    <a:p>
                      <a:r>
                        <a:rPr lang="hr-HR" dirty="0"/>
                        <a:t>Želim preskočiti ovo okupljanje.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Bolje je za mene da idem. Mogu se ponovno povezati s ljudima. I možda netko ima korisnu informaciju u vezi posla.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7681045"/>
                  </a:ext>
                </a:extLst>
              </a:tr>
              <a:tr h="1543773">
                <a:tc>
                  <a:txBody>
                    <a:bodyPr/>
                    <a:lstStyle/>
                    <a:p>
                      <a:r>
                        <a:rPr lang="hr-HR" dirty="0"/>
                        <a:t>Ako kažem Riti da ne želim promijeniti plan godišnjeg, naljutit će se.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dirty="0"/>
                        <a:t>Ako ju ovo ne naljuti, nešto drugo će ju naljutiti. Trebam napraviti ono što je dobro za mene, a ne se uvijek njoj prilagođavati.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80236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4260520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6171</TotalTime>
  <Words>578</Words>
  <Application>Microsoft Office PowerPoint</Application>
  <PresentationFormat>Widescreen</PresentationFormat>
  <Paragraphs>52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Wingdings</vt:lpstr>
      <vt:lpstr>Wingdings 3</vt:lpstr>
      <vt:lpstr>Wisp</vt:lpstr>
      <vt:lpstr>Reagiranje na automatske misli</vt:lpstr>
      <vt:lpstr>Pitanja o kojima ćemo razgovarati:</vt:lpstr>
      <vt:lpstr>Sastavljanje bilješki s terapije</vt:lpstr>
      <vt:lpstr>Bilješke s terapije</vt:lpstr>
      <vt:lpstr>Savjet terapeutima</vt:lpstr>
      <vt:lpstr>PowerPoint Presentation</vt:lpstr>
      <vt:lpstr>Što kada navedeni radni listovi ne pomažu dovoljno?</vt:lpstr>
      <vt:lpstr>Što kada navedeni radni listovi ne pomažu dovoljno?</vt:lpstr>
      <vt:lpstr>Primjer AM i reagiranja na AM – kratka forma</vt:lpstr>
      <vt:lpstr>Sažetak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Reagiranje na automatske misli</dc:title>
  <dc:creator>Petar Vid Keserica</dc:creator>
  <cp:lastModifiedBy>hubikotvr@outlook.com</cp:lastModifiedBy>
  <cp:revision>17</cp:revision>
  <dcterms:created xsi:type="dcterms:W3CDTF">2025-01-17T07:41:51Z</dcterms:created>
  <dcterms:modified xsi:type="dcterms:W3CDTF">2025-06-23T12:03:31Z</dcterms:modified>
</cp:coreProperties>
</file>