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5" r:id="rId8"/>
    <p:sldId id="260" r:id="rId9"/>
    <p:sldId id="261" r:id="rId10"/>
    <p:sldId id="262" r:id="rId11"/>
    <p:sldId id="266" r:id="rId12"/>
    <p:sldId id="263" r:id="rId13"/>
    <p:sldId id="269" r:id="rId14"/>
    <p:sldId id="270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7FA2-59DA-4A8A-AF45-254E62DA37FB}" type="datetimeFigureOut">
              <a:rPr lang="hr-HR" smtClean="0"/>
              <a:pPr/>
              <a:t>04.09.2025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83B-97FA-4973-95EB-38659E64C929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7FA2-59DA-4A8A-AF45-254E62DA37FB}" type="datetimeFigureOut">
              <a:rPr lang="hr-HR" smtClean="0"/>
              <a:pPr/>
              <a:t>04.09.2025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83B-97FA-4973-95EB-38659E64C9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298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7FA2-59DA-4A8A-AF45-254E62DA37FB}" type="datetimeFigureOut">
              <a:rPr lang="hr-HR" smtClean="0"/>
              <a:pPr/>
              <a:t>04.09.2025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83B-97FA-4973-95EB-38659E64C9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578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7FA2-59DA-4A8A-AF45-254E62DA37FB}" type="datetimeFigureOut">
              <a:rPr lang="hr-HR" smtClean="0"/>
              <a:pPr/>
              <a:t>04.09.2025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83B-97FA-4973-95EB-38659E64C9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44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7FA2-59DA-4A8A-AF45-254E62DA37FB}" type="datetimeFigureOut">
              <a:rPr lang="hr-HR" smtClean="0"/>
              <a:pPr/>
              <a:t>04.09.2025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83B-97FA-4973-95EB-38659E64C929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1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7FA2-59DA-4A8A-AF45-254E62DA37FB}" type="datetimeFigureOut">
              <a:rPr lang="hr-HR" smtClean="0"/>
              <a:pPr/>
              <a:t>04.09.2025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83B-97FA-4973-95EB-38659E64C9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508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7FA2-59DA-4A8A-AF45-254E62DA37FB}" type="datetimeFigureOut">
              <a:rPr lang="hr-HR" smtClean="0"/>
              <a:pPr/>
              <a:t>04.09.2025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83B-97FA-4973-95EB-38659E64C9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265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7FA2-59DA-4A8A-AF45-254E62DA37FB}" type="datetimeFigureOut">
              <a:rPr lang="hr-HR" smtClean="0"/>
              <a:pPr/>
              <a:t>04.09.2025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83B-97FA-4973-95EB-38659E64C9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55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7FA2-59DA-4A8A-AF45-254E62DA37FB}" type="datetimeFigureOut">
              <a:rPr lang="hr-HR" smtClean="0"/>
              <a:pPr/>
              <a:t>04.09.2025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83B-97FA-4973-95EB-38659E64C9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780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DD97FA2-59DA-4A8A-AF45-254E62DA37FB}" type="datetimeFigureOut">
              <a:rPr lang="hr-HR" smtClean="0"/>
              <a:pPr/>
              <a:t>04.09.2025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41F83B-97FA-4973-95EB-38659E64C9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375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7FA2-59DA-4A8A-AF45-254E62DA37FB}" type="datetimeFigureOut">
              <a:rPr lang="hr-HR" smtClean="0"/>
              <a:pPr/>
              <a:t>04.09.2025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83B-97FA-4973-95EB-38659E64C9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051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DD97FA2-59DA-4A8A-AF45-254E62DA37FB}" type="datetimeFigureOut">
              <a:rPr lang="hr-HR" smtClean="0"/>
              <a:pPr/>
              <a:t>04.09.2025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41F83B-97FA-4973-95EB-38659E64C929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35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C4CF77-7AF8-4122-A7B0-041ABDF16B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49980EC-539A-F105-282D-AF05A3532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3409" y="988741"/>
            <a:ext cx="4813935" cy="4880518"/>
          </a:xfrm>
          <a:noFill/>
          <a:ln>
            <a:noFill/>
          </a:ln>
        </p:spPr>
        <p:txBody>
          <a:bodyPr wrap="square" anchor="ctr">
            <a:normAutofit/>
          </a:bodyPr>
          <a:lstStyle/>
          <a:p>
            <a:r>
              <a:rPr lang="hr-HR" sz="5400" dirty="0"/>
              <a:t>REAGIRANJE NA AUTOMATSKE MISLI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09D458-5758-41CE-89DE-485C1BBCD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8966F-378A-47DC-83CC-D5A783224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Cycle of Overthinking: How to Beat Rumination - AMI-Quebec">
            <a:extLst>
              <a:ext uri="{FF2B5EF4-FFF2-40B4-BE49-F238E27FC236}">
                <a16:creationId xmlns:a16="http://schemas.microsoft.com/office/drawing/2014/main" id="{EF2EE8EA-BF94-5801-177F-EF828F98D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35" y="1819275"/>
            <a:ext cx="4119217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C17AA9CB-0D40-C118-D641-6B4936C4F250}"/>
              </a:ext>
            </a:extLst>
          </p:cNvPr>
          <p:cNvSpPr txBox="1"/>
          <p:nvPr/>
        </p:nvSpPr>
        <p:spPr>
          <a:xfrm>
            <a:off x="8055864" y="6163574"/>
            <a:ext cx="389534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000" dirty="0"/>
              <a:t>Nikolina Horvatinović, mag. </a:t>
            </a:r>
            <a:r>
              <a:rPr lang="hr-HR" sz="2000" dirty="0" err="1"/>
              <a:t>psych</a:t>
            </a:r>
            <a:r>
              <a:rPr lang="hr-H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631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3781A1-0D2F-4DC0-A163-5FE397DD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95309"/>
          </a:xfrm>
        </p:spPr>
        <p:txBody>
          <a:bodyPr>
            <a:normAutofit fontScale="90000"/>
          </a:bodyPr>
          <a:lstStyle/>
          <a:p>
            <a:r>
              <a:rPr lang="hr-HR" dirty="0"/>
              <a:t>Što napraviti kada materijali/bilješke nisu od pomoći?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BD974C-A840-FDBF-A236-BDE719FFB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7673"/>
            <a:ext cx="11018520" cy="4416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2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Potrebno je naglasiti svrhu radnih listova, ali i izazove s kojima se klijenti mogu susresti rješavajući ih (normalizirati – tako izbjegavamo stvaranje automatskih misli koje kritiziraju</a:t>
            </a:r>
            <a:r>
              <a:rPr lang="hr-HR" sz="2200" kern="1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2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Evaluacija automatske misli može biti manje uspješna ako: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hr-HR" sz="2200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Klijent ne uspije reagirati na najučestalije automatske misli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hr-HR" sz="2200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Ako je automatska misao zapravo bazično vjerovanje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hr-HR" sz="2200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Ako je reakcija na automatsku misao površna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hr-HR" sz="2200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Ako umanjuju/negiraju svoj odgovor</a:t>
            </a:r>
          </a:p>
          <a:p>
            <a:pPr marL="0" lv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hr-HR" sz="2200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Ako je automatska misao dio disfunkcionalnog načina razmišljanja</a:t>
            </a:r>
          </a:p>
          <a:p>
            <a:pPr>
              <a:lnSpc>
                <a:spcPct val="100000"/>
              </a:lnSpc>
            </a:pPr>
            <a:endParaRPr lang="hr-HR" sz="2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253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BCD2A8-982C-12E7-5932-B398CB21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napraviti kada materijali/bilješke nisu od pomoći?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4D158A-1AA4-5735-24A0-4835A2BD0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7174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4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Ako terapeut smatra da klijent neće ispunjavati radne listove kod kuće, treba pokušati predvidjeti misli, osjećaje i ponašanja te ih prokomentirati s klijentom.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4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Kako odgovori klijenata na automatske misli ne bi bili površni, može se koristiti: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lphaLcParenR"/>
            </a:pPr>
            <a:r>
              <a:rPr lang="hr-HR" sz="24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Kada mi je automatska misao _______, trebao bih se podsjetiti da ________.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hr-HR" sz="24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Dva stupca tablice (automatska misao i odgovor na automatsku misao)</a:t>
            </a:r>
          </a:p>
          <a:p>
            <a:endParaRPr lang="hr-HR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0276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DF6F49-4B4D-7BF7-5D2E-1BE4ADB09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8421"/>
          </a:xfrm>
        </p:spPr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B3AA30-0CDF-6410-0B30-7DCDDEBEB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4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Dva su načina klijentova reagiranja na automatske misli između seansi: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Čitanje bilješki sa seanse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Korištenje </a:t>
            </a:r>
            <a:r>
              <a:rPr lang="hr-HR" sz="2400" b="1" kern="100" dirty="0" err="1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Sokratovskih</a:t>
            </a:r>
            <a:r>
              <a:rPr lang="hr-HR" sz="2400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pitanja ili radnih listova za evaluaciju novih automatskih misli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400" kern="1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Bilješke i radne listove je važno usmeno proći s klijentom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400" kern="1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hr-HR" sz="24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ada klijent usvoji princip rješavanja</a:t>
            </a:r>
            <a:r>
              <a:rPr lang="hr-HR" sz="2400" kern="1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jednog radnog lista</a:t>
            </a:r>
            <a:r>
              <a:rPr lang="hr-HR" sz="24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može mu se pružiti i drugačiji radni list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4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Kada radni list nije od pomoći, treba otkriti razlog i mijenjati težinu radnog lista</a:t>
            </a:r>
          </a:p>
          <a:p>
            <a:endParaRPr lang="hr-HR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6185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Font, papir, snimka zaslona&#10;&#10;Sadržaj generiran uz AI možda nije točan.">
            <a:extLst>
              <a:ext uri="{FF2B5EF4-FFF2-40B4-BE49-F238E27FC236}">
                <a16:creationId xmlns:a16="http://schemas.microsoft.com/office/drawing/2014/main" id="{086D9754-801F-099B-9D38-AB9442CB1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2" b="2951"/>
          <a:stretch>
            <a:fillRect/>
          </a:stretch>
        </p:blipFill>
        <p:spPr>
          <a:xfrm>
            <a:off x="323348" y="305204"/>
            <a:ext cx="6074620" cy="5949292"/>
          </a:xfrm>
          <a:prstGeom prst="rect">
            <a:avLst/>
          </a:prstGeom>
        </p:spPr>
      </p:pic>
      <p:pic>
        <p:nvPicPr>
          <p:cNvPr id="7" name="Slika 6" descr="Slika na kojoj se prikazuje tekst, papir, Font, dokument&#10;&#10;Sadržaj generiran uz AI možda nije točan.">
            <a:extLst>
              <a:ext uri="{FF2B5EF4-FFF2-40B4-BE49-F238E27FC236}">
                <a16:creationId xmlns:a16="http://schemas.microsoft.com/office/drawing/2014/main" id="{CF3F0380-F5D7-6FC7-C1CA-0F25E8ACC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2" b="4109"/>
          <a:stretch>
            <a:fillRect/>
          </a:stretch>
        </p:blipFill>
        <p:spPr>
          <a:xfrm>
            <a:off x="6397968" y="217256"/>
            <a:ext cx="4885727" cy="641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23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 na kojoj se prikazuje tekst, paralelno, Font, snimka zaslona&#10;&#10;Sadržaj generiran uz AI možda nije točan.">
            <a:extLst>
              <a:ext uri="{FF2B5EF4-FFF2-40B4-BE49-F238E27FC236}">
                <a16:creationId xmlns:a16="http://schemas.microsoft.com/office/drawing/2014/main" id="{EEEA3179-C15E-886C-91AF-05A21D2BB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" y="197091"/>
            <a:ext cx="9070847" cy="646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19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45F71D-0654-F554-14B9-995800AB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8421"/>
          </a:xfrm>
        </p:spPr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E95A3C-ED53-2C59-39B6-171E2EA76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Beck, J.S. (2021). Cognitive Behavior Therapy: Basics and Beyond. The Guilford Press. (</a:t>
            </a:r>
            <a:r>
              <a:rPr lang="en-US" sz="2400" dirty="0" err="1">
                <a:solidFill>
                  <a:schemeClr val="tx1"/>
                </a:solidFill>
              </a:rPr>
              <a:t>Poglavlje</a:t>
            </a:r>
            <a:r>
              <a:rPr lang="en-US" sz="2400" dirty="0">
                <a:solidFill>
                  <a:schemeClr val="tx1"/>
                </a:solidFill>
              </a:rPr>
              <a:t> 15)</a:t>
            </a:r>
            <a:endParaRPr lang="hr-H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1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B57E0E-628F-AA07-A0FF-CABE45F32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57784"/>
            <a:ext cx="10058400" cy="841248"/>
          </a:xfrm>
        </p:spPr>
        <p:txBody>
          <a:bodyPr>
            <a:normAutofit/>
          </a:bodyPr>
          <a:lstStyle/>
          <a:p>
            <a:r>
              <a:rPr lang="hr-HR" dirty="0"/>
              <a:t>Sadržaj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B72934-A80D-25AF-78BB-969EA7FE4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6046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hr-HR" sz="28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Kako pomoći klijentima sastaviti bilješke koje će moći čitati između terapijskih susreta?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hr-HR" sz="28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Kako naučiti klijente koristiti materijale kako bi mogli identificirati nove automatske misli između terapijskih susreta?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hr-HR" sz="28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Što napraviti kada materijali/bilješke nisu od pomoći?</a:t>
            </a:r>
          </a:p>
          <a:p>
            <a:endParaRPr lang="hr-H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4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2BFA0-4DDC-4C47-4BE4-1B54A163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95309"/>
          </a:xfrm>
        </p:spPr>
        <p:txBody>
          <a:bodyPr>
            <a:normAutofit fontScale="90000"/>
          </a:bodyPr>
          <a:lstStyle/>
          <a:p>
            <a:r>
              <a:rPr lang="hr-HR" dirty="0"/>
              <a:t>Sastavljanje bilješki i korištenje između terapijskih susreta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DFC759-EF59-6197-CBED-DE99EA467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7174"/>
            <a:ext cx="10689336" cy="40233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4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Kako bismo pravilno evaluirali automatske misli klijenta, potrebno je tražiti sažimanje izrečenog:</a:t>
            </a:r>
          </a:p>
          <a:p>
            <a:pPr>
              <a:lnSpc>
                <a:spcPct val="120000"/>
              </a:lnSpc>
              <a:spcAft>
                <a:spcPts val="800"/>
              </a:spcAft>
              <a:buNone/>
            </a:pPr>
            <a:r>
              <a:rPr lang="hr-HR" sz="2400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„Možete li sažeti ono o čemu smo upravo razgovarali?“</a:t>
            </a:r>
          </a:p>
          <a:p>
            <a:pPr>
              <a:lnSpc>
                <a:spcPct val="120000"/>
              </a:lnSpc>
              <a:spcAft>
                <a:spcPts val="800"/>
              </a:spcAft>
              <a:buNone/>
            </a:pPr>
            <a:r>
              <a:rPr lang="hr-HR" sz="2400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„Što biste istaknuli kao važno za zapamtiti ovaj tjedan?“</a:t>
            </a:r>
          </a:p>
          <a:p>
            <a:pPr>
              <a:lnSpc>
                <a:spcPct val="120000"/>
              </a:lnSpc>
              <a:spcAft>
                <a:spcPts val="800"/>
              </a:spcAft>
              <a:buNone/>
            </a:pPr>
            <a:r>
              <a:rPr lang="hr-HR" sz="2400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„Kada bi se negativno iskustvo ponovo pojavilo, što biste rekli samome sebi? Kako biste si pomogli?”</a:t>
            </a:r>
          </a:p>
          <a:p>
            <a:pPr>
              <a:lnSpc>
                <a:spcPct val="120000"/>
              </a:lnSpc>
            </a:pPr>
            <a:endParaRPr lang="hr-HR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938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FCF938-5821-FBB0-60AE-255B4C496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22741"/>
          </a:xfrm>
        </p:spPr>
        <p:txBody>
          <a:bodyPr>
            <a:normAutofit fontScale="90000"/>
          </a:bodyPr>
          <a:lstStyle/>
          <a:p>
            <a:r>
              <a:rPr lang="hr-HR" dirty="0"/>
              <a:t>Sastavljanje bilješki i korištenje između terapijskih susreta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45645A-DD6B-B8C0-1EC3-8BFFA5230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8" y="1920239"/>
            <a:ext cx="10707624" cy="442428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4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Kada klijent dobro sumira, potrebno ga je pohvaliti</a:t>
            </a:r>
          </a:p>
          <a:p>
            <a:pPr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4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Možemo klijentu dati na izbor hoće li sažetak zapisati on ili mi, ali bilo bi bolje da ga zapiše on (svakako ga izgovara naglas kako bi mi mogli sugerirati promjene u sažetku, nadodati nešto, pohvaliti ga i slično)</a:t>
            </a:r>
          </a:p>
          <a:p>
            <a:pPr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4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Bitno je istaknuti važnost pamćenja onoga što je klijen</a:t>
            </a:r>
            <a:r>
              <a:rPr lang="hr-HR" sz="2400" kern="1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 </a:t>
            </a:r>
            <a:r>
              <a:rPr lang="hr-HR" sz="24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naučio. Terapeut zadržava bilješke, kopira ih i umnožava – služe prilikom izrade daljnjeg plana djelovanja i mogu se dati klijentu ako je on izgubio svoje</a:t>
            </a:r>
          </a:p>
          <a:p>
            <a:endParaRPr lang="hr-H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882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Sastavljanje bilješki i korištenje između terapijskih susreta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1347" y="2042682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800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Poželjno je poticati klijenta da pročita bilješke svako jutro ili u doba dana koje njemu odgovara – na taj način ih lakše pamti i integrira u svoju svakodnevicu </a:t>
            </a:r>
          </a:p>
          <a:p>
            <a:pPr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800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Važno je da klijenti bilješke ne čitaju samo u kriznim situacijama, već unaprijed, kako bi se pripremili za razne scenarije</a:t>
            </a:r>
          </a:p>
          <a:p>
            <a:endParaRPr lang="hr-H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C0EAB4-E6F2-9730-A0ED-374F09E7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8640"/>
            <a:ext cx="10058400" cy="822960"/>
          </a:xfrm>
        </p:spPr>
        <p:txBody>
          <a:bodyPr/>
          <a:lstStyle/>
          <a:p>
            <a:r>
              <a:rPr lang="hr-HR" dirty="0"/>
              <a:t>Primjeri bilješki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8527D0-C5C0-76C2-60EC-0CBF20B52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76" y="1819655"/>
            <a:ext cx="11750040" cy="429768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Kada pomislim kako nikada neću obaviti sve stvari koje sam naumio, podsjetim sebe: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Trebao bih se fokusirati na ono moram napraviti sada.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Ne moram sve napraviti savršeno.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Mogu tražiti pomoć. To nije znak slabosti.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b="1" kern="1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Mogao </a:t>
            </a:r>
            <a:r>
              <a:rPr lang="hr-HR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bih odabrati ono što mi je najlakše napraviti, namjestiti štopericu na 10 minuta i kada vrijeme istekne - odlučiti trebam li nastaviti ili ne.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Kada pomislim da bih radije ostao kod kuće, reći ću sebi da sam u prošlosti pokušavao stalno biti kod kuće i raspoloženje mi se nije popravilo. Ako izađem van na sunce, budem vježbao ili obavio što trebam (npr. nabavio namirnice), veće su šanse da ću se osjećati bolje.</a:t>
            </a:r>
          </a:p>
        </p:txBody>
      </p:sp>
    </p:spTree>
    <p:extLst>
      <p:ext uri="{BB962C8B-B14F-4D97-AF65-F5344CB8AC3E}">
        <p14:creationId xmlns:p14="http://schemas.microsoft.com/office/powerpoint/2010/main" val="401612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996869-D238-28F4-FF05-D0AB5ACB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6344"/>
            <a:ext cx="10058400" cy="868680"/>
          </a:xfrm>
        </p:spPr>
        <p:txBody>
          <a:bodyPr/>
          <a:lstStyle/>
          <a:p>
            <a:r>
              <a:rPr lang="hr-HR" dirty="0"/>
              <a:t>Primjeri bilješki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7DAB5E-AE7E-2533-E3D6-DA50E8981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4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Strategije kada sam anksiozan: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Čitati svoje bilješke s terapijskih seansi i/ili riješiti radni list „Testiranje automatskih misli“.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Nazvati prijatelja i razgovarati o sportu.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Prihvatiti anksioznost kao uobičajenu ljudsku pojavu.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Prakticirati </a:t>
            </a:r>
            <a:r>
              <a:rPr lang="hr-HR" sz="2400" b="1" i="1" kern="100" dirty="0" err="1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mindfulness</a:t>
            </a:r>
            <a:r>
              <a:rPr lang="hr-HR" sz="2400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vježbe.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Otići u šetnju.</a:t>
            </a:r>
          </a:p>
          <a:p>
            <a:endParaRPr lang="hr-HR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292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32B2E7-60C1-DF1C-BE13-02E2EDE0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95130"/>
            <a:ext cx="10058400" cy="748454"/>
          </a:xfrm>
        </p:spPr>
        <p:txBody>
          <a:bodyPr/>
          <a:lstStyle/>
          <a:p>
            <a:r>
              <a:rPr lang="hr-HR" dirty="0"/>
              <a:t>Terapijske bilješke u obliku audio snimki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E7D5C7-8CF1-DE41-6765-F9784B3BF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4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Iako je poželjno da klijent vodi pisane bilješke, neki klijenti nisu u mogućnosti, ne vole čitati ili im je čitanje otežano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4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Terapeut može snimati odgovore na automatske misli tijekom seanse, a može ih i zapisati pa nekoliko minuta prije kraja seanse pročitati i tada snimiti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4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Klijentu se uvijek može predložiti da im netko drugi pročita bilješke sa seanse, da se izraze kroz crteže ili druge slične metode</a:t>
            </a:r>
          </a:p>
          <a:p>
            <a:endParaRPr lang="hr-HR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428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A70141-7C0C-6EDC-00AD-1E847A62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0133"/>
          </a:xfrm>
        </p:spPr>
        <p:txBody>
          <a:bodyPr/>
          <a:lstStyle/>
          <a:p>
            <a:r>
              <a:rPr lang="hr-HR" dirty="0"/>
              <a:t>Korištenje radnih listova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0460DF-40DC-9523-F0A1-1D6958C9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0870"/>
            <a:ext cx="10058400" cy="42582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Važno je motivirati klijenta za korištenje radnih listova i vođenje terapijskih bilješki – vraćanje na ciljeve, aspiracije i vrijednosti, komentiranje potencijalnih prepreka i predlaganje rješenja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1) Radni </a:t>
            </a:r>
            <a:r>
              <a:rPr lang="hr-HR" b="1" kern="1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list – </a:t>
            </a:r>
            <a:r>
              <a:rPr lang="hr-HR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Testiranje automatskih misli</a:t>
            </a:r>
            <a:endParaRPr lang="hr-HR" kern="100" dirty="0">
              <a:solidFill>
                <a:schemeClr val="tx1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2) Radni list – Zapisi automatskih misli</a:t>
            </a:r>
            <a:endParaRPr lang="hr-HR" kern="100" dirty="0">
              <a:solidFill>
                <a:schemeClr val="tx1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Radni listovi služe za efikasniju organizaciju misli i odgovaranje na misli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Nisu korisni za klijente koji su zbog svoje teškoće nisko funkcionalni, nisu motivirani, nisu pismeni ili ne im je pisanje ekstremno odbojno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 Važno je da klijenti isprobaju rješavanje radnih listova na seansi prije nego što ih riješe za domaću zadaću</a:t>
            </a:r>
            <a:endParaRPr lang="hr-HR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56414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</TotalTime>
  <Words>836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Times New Roman</vt:lpstr>
      <vt:lpstr>Retrospektiva</vt:lpstr>
      <vt:lpstr>REAGIRANJE NA AUTOMATSKE MISLI</vt:lpstr>
      <vt:lpstr>Sadržaj </vt:lpstr>
      <vt:lpstr>Sastavljanje bilješki i korištenje između terapijskih susreta</vt:lpstr>
      <vt:lpstr>Sastavljanje bilješki i korištenje između terapijskih susreta</vt:lpstr>
      <vt:lpstr>Sastavljanje bilješki i korištenje između terapijskih susreta</vt:lpstr>
      <vt:lpstr>Primjeri bilješki</vt:lpstr>
      <vt:lpstr>Primjeri bilješki</vt:lpstr>
      <vt:lpstr>Terapijske bilješke u obliku audio snimki</vt:lpstr>
      <vt:lpstr>Korištenje radnih listova</vt:lpstr>
      <vt:lpstr>Što napraviti kada materijali/bilješke nisu od pomoći?</vt:lpstr>
      <vt:lpstr>Što napraviti kada materijali/bilješke nisu od pomoći?</vt:lpstr>
      <vt:lpstr>Zaključak</vt:lpstr>
      <vt:lpstr>PowerPoint Presentation</vt:lpstr>
      <vt:lpstr>PowerPoint Presentation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REAGIRANJE NA AUTOMATSKE MISLI</dc:title>
  <dc:creator>Nikolina Horvatinović</dc:creator>
  <cp:lastModifiedBy>hubikotvr@outlook.com</cp:lastModifiedBy>
  <cp:revision>8</cp:revision>
  <dcterms:created xsi:type="dcterms:W3CDTF">2025-07-08T11:26:21Z</dcterms:created>
  <dcterms:modified xsi:type="dcterms:W3CDTF">2025-09-04T16:47:22Z</dcterms:modified>
</cp:coreProperties>
</file>