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8288000" cy="10287000"/>
  <p:notesSz cx="6858000" cy="9144000"/>
  <p:embeddedFontLst>
    <p:embeddedFont>
      <p:font typeface="Montserrat" panose="020B0604020202020204" charset="-18"/>
      <p:regular r:id="rId30"/>
    </p:embeddedFont>
    <p:embeddedFont>
      <p:font typeface="Caladea Bold" panose="020B0604020202020204" charset="-18"/>
      <p:regular r:id="rId31"/>
      <p:bold r:id="rId32"/>
    </p:embeddedFont>
    <p:embeddedFont>
      <p:font typeface="Montserrat Semi-Bold" panose="020B0604020202020204" charset="-18"/>
      <p:regular r:id="rId33"/>
    </p:embeddedFont>
    <p:embeddedFont>
      <p:font typeface="Caladea" panose="020B0604020202020204" charset="-18"/>
      <p:regular r:id="rId34"/>
      <p:bold r:id="rId35"/>
      <p:italic r:id="rId36"/>
      <p:boldItalic r:id="rId37"/>
    </p:embeddedFont>
    <p:embeddedFont>
      <p:font typeface="Playwrite US Modern" panose="020B0604020202020204" charset="0"/>
      <p:regular r:id="rId38"/>
    </p:embeddedFont>
    <p:embeddedFont>
      <p:font typeface="Montserrat Medium" panose="020B0604020202020204" charset="-18"/>
      <p:regular r:id="rId39"/>
    </p:embeddedFont>
    <p:embeddedFont>
      <p:font typeface="Montserrat Bold" panose="020B0604020202020204" charset="-18"/>
      <p:regular r:id="rId40"/>
    </p:embeddedFont>
    <p:embeddedFont>
      <p:font typeface="Playpen Sans" panose="020B0604020202020204" charset="-18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577" y="9799606"/>
            <a:ext cx="20689153" cy="1165289"/>
            <a:chOff x="0" y="0"/>
            <a:chExt cx="5448995" cy="306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0577" y="-677894"/>
            <a:ext cx="20689153" cy="1165289"/>
            <a:chOff x="0" y="0"/>
            <a:chExt cx="5448995" cy="3069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115425" y="1646724"/>
            <a:ext cx="8143875" cy="6993553"/>
          </a:xfrm>
          <a:custGeom>
            <a:avLst/>
            <a:gdLst/>
            <a:ahLst/>
            <a:cxnLst/>
            <a:rect l="l" t="t" r="r" b="b"/>
            <a:pathLst>
              <a:path w="8143875" h="6993553">
                <a:moveTo>
                  <a:pt x="0" y="0"/>
                </a:moveTo>
                <a:lnTo>
                  <a:pt x="8143875" y="0"/>
                </a:lnTo>
                <a:lnTo>
                  <a:pt x="8143875" y="6993552"/>
                </a:lnTo>
                <a:lnTo>
                  <a:pt x="0" y="6993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9" name="TextBox 9"/>
          <p:cNvSpPr txBox="1"/>
          <p:nvPr/>
        </p:nvSpPr>
        <p:spPr>
          <a:xfrm>
            <a:off x="1028700" y="3746368"/>
            <a:ext cx="7115426" cy="2395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00"/>
              </a:lnSpc>
            </a:pPr>
            <a:r>
              <a:rPr lang="en-US" sz="9200" b="1" spc="-1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Terapijski</a:t>
            </a:r>
            <a:r>
              <a:rPr lang="en-US" sz="9200" b="1" spc="-15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9200" b="1" spc="-15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odnos</a:t>
            </a:r>
            <a:endParaRPr lang="en-US" sz="9200" b="1" spc="-156" dirty="0">
              <a:solidFill>
                <a:srgbClr val="2B2B2B"/>
              </a:solidFill>
              <a:latin typeface="Caladea Bold"/>
              <a:ea typeface="Caladea Bold"/>
              <a:cs typeface="Caladea Bold"/>
              <a:sym typeface="Caladea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43000" y="1179109"/>
            <a:ext cx="7115426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hr-HR" sz="3200" spc="-54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HUBIKOT</a:t>
            </a:r>
          </a:p>
          <a:p>
            <a:pPr algn="ctr">
              <a:lnSpc>
                <a:spcPts val="3296"/>
              </a:lnSpc>
            </a:pPr>
            <a:r>
              <a:rPr lang="en-US" sz="3200" spc="-54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2. </a:t>
            </a:r>
            <a:r>
              <a:rPr lang="en-US" sz="3200" spc="-54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stupanj</a:t>
            </a:r>
            <a:r>
              <a:rPr lang="en-US" sz="3200" spc="-54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3200" spc="-54" dirty="0" err="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edukacije</a:t>
            </a:r>
            <a:r>
              <a:rPr lang="en-US" sz="3200" spc="-54" dirty="0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BKT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827250"/>
            <a:ext cx="7115426" cy="43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en-US" sz="3200" b="1" spc="-54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Martina Kovačić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917228"/>
            <a:ext cx="7023178" cy="6452545"/>
          </a:xfrm>
          <a:custGeom>
            <a:avLst/>
            <a:gdLst/>
            <a:ahLst/>
            <a:cxnLst/>
            <a:rect l="l" t="t" r="r" b="b"/>
            <a:pathLst>
              <a:path w="7023178" h="6452545">
                <a:moveTo>
                  <a:pt x="0" y="0"/>
                </a:moveTo>
                <a:lnTo>
                  <a:pt x="7023178" y="0"/>
                </a:lnTo>
                <a:lnTo>
                  <a:pt x="7023178" y="6452544"/>
                </a:lnTo>
                <a:lnTo>
                  <a:pt x="0" y="64525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9144000" y="1019175"/>
            <a:ext cx="8295639" cy="114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Feedback!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61060" y="3628923"/>
            <a:ext cx="7960284" cy="474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1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kraju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svake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seanse</a:t>
            </a:r>
            <a:endParaRPr lang="hr-HR" sz="2200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74981" lvl="1" indent="-237491" algn="l">
              <a:lnSpc>
                <a:spcPts val="3080"/>
              </a:lnSpc>
              <a:buFont typeface="Arial"/>
              <a:buChar char="•"/>
            </a:pPr>
            <a:endParaRPr lang="en-US" sz="2200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74981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svakoj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primjećenoj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promjeni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raspoloženja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/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neverbalnom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znaku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u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toku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seanse</a:t>
            </a:r>
            <a:endParaRPr lang="hr-HR" sz="2200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74981" lvl="1" indent="-237491" algn="l">
              <a:lnSpc>
                <a:spcPts val="3080"/>
              </a:lnSpc>
              <a:buFont typeface="Arial"/>
              <a:buChar char="•"/>
            </a:pPr>
            <a:endParaRPr lang="en-US" sz="2200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74981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idućoj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seansi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ako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u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međuvremenu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uvidimo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da je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bilo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disfunkcionalnih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reakcija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prema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terapeutu</a:t>
            </a:r>
            <a:endParaRPr lang="hr-HR" sz="2200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74981" lvl="1" indent="-237491" algn="l">
              <a:lnSpc>
                <a:spcPts val="3080"/>
              </a:lnSpc>
              <a:buFont typeface="Arial"/>
              <a:buChar char="•"/>
            </a:pPr>
            <a:endParaRPr lang="en-US" sz="2200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74981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svrha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poboljšanje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suradnje</a:t>
            </a:r>
            <a:endParaRPr lang="hr-HR" sz="2200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74981" lvl="1" indent="-237491" algn="l">
              <a:lnSpc>
                <a:spcPts val="3080"/>
              </a:lnSpc>
              <a:buFont typeface="Arial"/>
              <a:buChar char="•"/>
            </a:pPr>
            <a:endParaRPr lang="en-US" sz="2200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74981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često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vrlo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ugodno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iznenađeni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što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je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terapeut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spreman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kritiku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korekciju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promjenu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tretmana</a:t>
            </a:r>
            <a:r>
              <a:rPr lang="en-US" sz="22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02461" y="2713440"/>
            <a:ext cx="5110786" cy="4860120"/>
          </a:xfrm>
          <a:custGeom>
            <a:avLst/>
            <a:gdLst/>
            <a:ahLst/>
            <a:cxnLst/>
            <a:rect l="l" t="t" r="r" b="b"/>
            <a:pathLst>
              <a:path w="5110786" h="4860120">
                <a:moveTo>
                  <a:pt x="0" y="0"/>
                </a:moveTo>
                <a:lnTo>
                  <a:pt x="5110786" y="0"/>
                </a:lnTo>
                <a:lnTo>
                  <a:pt x="5110786" y="4860120"/>
                </a:lnTo>
                <a:lnTo>
                  <a:pt x="0" y="4860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368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1028700" y="3757295"/>
            <a:ext cx="10435617" cy="2724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Š</a:t>
            </a:r>
            <a:r>
              <a:rPr lang="en-US" sz="2599" u="none" strike="noStrike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to mislite o današnjoj seansi?</a:t>
            </a:r>
          </a:p>
          <a:p>
            <a:pPr algn="l">
              <a:lnSpc>
                <a:spcPts val="3639"/>
              </a:lnSpc>
            </a:pPr>
            <a:endParaRPr lang="en-US" sz="2599" u="none" strike="noStrike">
              <a:solidFill>
                <a:srgbClr val="2B2B2B"/>
              </a:solidFill>
              <a:latin typeface="Playwrite US Modern"/>
              <a:ea typeface="Playwrite US Modern"/>
              <a:cs typeface="Playwrite US Modern"/>
              <a:sym typeface="Playwrite US Modern"/>
            </a:endParaRPr>
          </a:p>
          <a:p>
            <a:pPr algn="l">
              <a:lnSpc>
                <a:spcPts val="3639"/>
              </a:lnSpc>
            </a:pPr>
            <a:r>
              <a:rPr lang="en-US" sz="2599" u="none" strike="noStrike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Jeste li pomislili da sam nešto krivo učinila ili nešto niste dobro razumjeli?</a:t>
            </a:r>
          </a:p>
          <a:p>
            <a:pPr algn="l">
              <a:lnSpc>
                <a:spcPts val="3639"/>
              </a:lnSpc>
            </a:pPr>
            <a:endParaRPr lang="en-US" sz="2599" u="none" strike="noStrike">
              <a:solidFill>
                <a:srgbClr val="2B2B2B"/>
              </a:solidFill>
              <a:latin typeface="Playwrite US Modern"/>
              <a:ea typeface="Playwrite US Modern"/>
              <a:cs typeface="Playwrite US Modern"/>
              <a:sym typeface="Playwrite US Modern"/>
            </a:endParaRPr>
          </a:p>
          <a:p>
            <a:pPr algn="l">
              <a:lnSpc>
                <a:spcPts val="3639"/>
              </a:lnSpc>
            </a:pPr>
            <a:r>
              <a:rPr lang="en-US" sz="2599" u="none" strike="noStrike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Ima li bilo čega što želite drugačije napraviti u idućoj seansi?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200577" y="9799606"/>
            <a:ext cx="20689153" cy="1165289"/>
            <a:chOff x="0" y="0"/>
            <a:chExt cx="5448995" cy="3069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200577" y="-677894"/>
            <a:ext cx="20689153" cy="1165289"/>
            <a:chOff x="0" y="0"/>
            <a:chExt cx="5448995" cy="3069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577" y="9799606"/>
            <a:ext cx="20689153" cy="1165289"/>
            <a:chOff x="0" y="0"/>
            <a:chExt cx="5448995" cy="306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0577" y="-677894"/>
            <a:ext cx="20689153" cy="1165289"/>
            <a:chOff x="0" y="0"/>
            <a:chExt cx="5448995" cy="3069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005631"/>
            <a:ext cx="8115300" cy="4464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S nekim klijentima je posebno teško.</a:t>
            </a:r>
          </a:p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            :(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585970" y="1169254"/>
            <a:ext cx="7387580" cy="2561528"/>
            <a:chOff x="0" y="0"/>
            <a:chExt cx="2473053" cy="8574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73053" cy="857492"/>
            </a:xfrm>
            <a:custGeom>
              <a:avLst/>
              <a:gdLst/>
              <a:ahLst/>
              <a:cxnLst/>
              <a:rect l="l" t="t" r="r" b="b"/>
              <a:pathLst>
                <a:path w="2473053" h="857492">
                  <a:moveTo>
                    <a:pt x="15719" y="0"/>
                  </a:moveTo>
                  <a:lnTo>
                    <a:pt x="2457334" y="0"/>
                  </a:lnTo>
                  <a:cubicBezTo>
                    <a:pt x="2461503" y="0"/>
                    <a:pt x="2465501" y="1656"/>
                    <a:pt x="2468449" y="4604"/>
                  </a:cubicBezTo>
                  <a:cubicBezTo>
                    <a:pt x="2471397" y="7552"/>
                    <a:pt x="2473053" y="11550"/>
                    <a:pt x="2473053" y="15719"/>
                  </a:cubicBezTo>
                  <a:lnTo>
                    <a:pt x="2473053" y="841773"/>
                  </a:lnTo>
                  <a:cubicBezTo>
                    <a:pt x="2473053" y="845942"/>
                    <a:pt x="2471397" y="849940"/>
                    <a:pt x="2468449" y="852888"/>
                  </a:cubicBezTo>
                  <a:cubicBezTo>
                    <a:pt x="2465501" y="855836"/>
                    <a:pt x="2461503" y="857492"/>
                    <a:pt x="2457334" y="857492"/>
                  </a:cubicBezTo>
                  <a:lnTo>
                    <a:pt x="15719" y="857492"/>
                  </a:lnTo>
                  <a:cubicBezTo>
                    <a:pt x="11550" y="857492"/>
                    <a:pt x="7552" y="855836"/>
                    <a:pt x="4604" y="852888"/>
                  </a:cubicBezTo>
                  <a:cubicBezTo>
                    <a:pt x="1656" y="849940"/>
                    <a:pt x="0" y="845942"/>
                    <a:pt x="0" y="841773"/>
                  </a:cubicBezTo>
                  <a:lnTo>
                    <a:pt x="0" y="15719"/>
                  </a:lnTo>
                  <a:cubicBezTo>
                    <a:pt x="0" y="11550"/>
                    <a:pt x="1656" y="7552"/>
                    <a:pt x="4604" y="4604"/>
                  </a:cubicBezTo>
                  <a:cubicBezTo>
                    <a:pt x="7552" y="1656"/>
                    <a:pt x="11550" y="0"/>
                    <a:pt x="15719" y="0"/>
                  </a:cubicBez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5725"/>
              <a:ext cx="2473053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85970" y="3861341"/>
            <a:ext cx="7387580" cy="2561528"/>
            <a:chOff x="0" y="0"/>
            <a:chExt cx="2473053" cy="8574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73053" cy="857492"/>
            </a:xfrm>
            <a:custGeom>
              <a:avLst/>
              <a:gdLst/>
              <a:ahLst/>
              <a:cxnLst/>
              <a:rect l="l" t="t" r="r" b="b"/>
              <a:pathLst>
                <a:path w="2473053" h="857492">
                  <a:moveTo>
                    <a:pt x="15719" y="0"/>
                  </a:moveTo>
                  <a:lnTo>
                    <a:pt x="2457334" y="0"/>
                  </a:lnTo>
                  <a:cubicBezTo>
                    <a:pt x="2461503" y="0"/>
                    <a:pt x="2465501" y="1656"/>
                    <a:pt x="2468449" y="4604"/>
                  </a:cubicBezTo>
                  <a:cubicBezTo>
                    <a:pt x="2471397" y="7552"/>
                    <a:pt x="2473053" y="11550"/>
                    <a:pt x="2473053" y="15719"/>
                  </a:cubicBezTo>
                  <a:lnTo>
                    <a:pt x="2473053" y="841773"/>
                  </a:lnTo>
                  <a:cubicBezTo>
                    <a:pt x="2473053" y="845942"/>
                    <a:pt x="2471397" y="849940"/>
                    <a:pt x="2468449" y="852888"/>
                  </a:cubicBezTo>
                  <a:cubicBezTo>
                    <a:pt x="2465501" y="855836"/>
                    <a:pt x="2461503" y="857492"/>
                    <a:pt x="2457334" y="857492"/>
                  </a:cubicBezTo>
                  <a:lnTo>
                    <a:pt x="15719" y="857492"/>
                  </a:lnTo>
                  <a:cubicBezTo>
                    <a:pt x="11550" y="857492"/>
                    <a:pt x="7552" y="855836"/>
                    <a:pt x="4604" y="852888"/>
                  </a:cubicBezTo>
                  <a:cubicBezTo>
                    <a:pt x="1656" y="849940"/>
                    <a:pt x="0" y="845942"/>
                    <a:pt x="0" y="841773"/>
                  </a:cubicBezTo>
                  <a:lnTo>
                    <a:pt x="0" y="15719"/>
                  </a:lnTo>
                  <a:cubicBezTo>
                    <a:pt x="0" y="11550"/>
                    <a:pt x="1656" y="7552"/>
                    <a:pt x="4604" y="4604"/>
                  </a:cubicBezTo>
                  <a:cubicBezTo>
                    <a:pt x="7552" y="1656"/>
                    <a:pt x="11550" y="0"/>
                    <a:pt x="15719" y="0"/>
                  </a:cubicBez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5725"/>
              <a:ext cx="2473053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585970" y="6556218"/>
            <a:ext cx="7387580" cy="2561528"/>
            <a:chOff x="0" y="0"/>
            <a:chExt cx="2473053" cy="85749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73053" cy="857492"/>
            </a:xfrm>
            <a:custGeom>
              <a:avLst/>
              <a:gdLst/>
              <a:ahLst/>
              <a:cxnLst/>
              <a:rect l="l" t="t" r="r" b="b"/>
              <a:pathLst>
                <a:path w="2473053" h="857492">
                  <a:moveTo>
                    <a:pt x="15719" y="0"/>
                  </a:moveTo>
                  <a:lnTo>
                    <a:pt x="2457334" y="0"/>
                  </a:lnTo>
                  <a:cubicBezTo>
                    <a:pt x="2461503" y="0"/>
                    <a:pt x="2465501" y="1656"/>
                    <a:pt x="2468449" y="4604"/>
                  </a:cubicBezTo>
                  <a:cubicBezTo>
                    <a:pt x="2471397" y="7552"/>
                    <a:pt x="2473053" y="11550"/>
                    <a:pt x="2473053" y="15719"/>
                  </a:cubicBezTo>
                  <a:lnTo>
                    <a:pt x="2473053" y="841773"/>
                  </a:lnTo>
                  <a:cubicBezTo>
                    <a:pt x="2473053" y="845942"/>
                    <a:pt x="2471397" y="849940"/>
                    <a:pt x="2468449" y="852888"/>
                  </a:cubicBezTo>
                  <a:cubicBezTo>
                    <a:pt x="2465501" y="855836"/>
                    <a:pt x="2461503" y="857492"/>
                    <a:pt x="2457334" y="857492"/>
                  </a:cubicBezTo>
                  <a:lnTo>
                    <a:pt x="15719" y="857492"/>
                  </a:lnTo>
                  <a:cubicBezTo>
                    <a:pt x="11550" y="857492"/>
                    <a:pt x="7552" y="855836"/>
                    <a:pt x="4604" y="852888"/>
                  </a:cubicBezTo>
                  <a:cubicBezTo>
                    <a:pt x="1656" y="849940"/>
                    <a:pt x="0" y="845942"/>
                    <a:pt x="0" y="841773"/>
                  </a:cubicBezTo>
                  <a:lnTo>
                    <a:pt x="0" y="15719"/>
                  </a:lnTo>
                  <a:cubicBezTo>
                    <a:pt x="0" y="11550"/>
                    <a:pt x="1656" y="7552"/>
                    <a:pt x="4604" y="4604"/>
                  </a:cubicBezTo>
                  <a:cubicBezTo>
                    <a:pt x="7552" y="1656"/>
                    <a:pt x="11550" y="0"/>
                    <a:pt x="15719" y="0"/>
                  </a:cubicBez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5725"/>
              <a:ext cx="2473053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791086" y="2151078"/>
            <a:ext cx="4990949" cy="39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39"/>
              </a:lnSpc>
              <a:spcBef>
                <a:spcPct val="0"/>
              </a:spcBef>
            </a:pPr>
            <a:r>
              <a:rPr lang="hr-HR" sz="2399" b="1" spc="38" dirty="0" smtClean="0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z</a:t>
            </a:r>
            <a:r>
              <a:rPr lang="en-US" sz="2399" b="1" spc="38" dirty="0" smtClean="0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b</a:t>
            </a:r>
            <a:r>
              <a:rPr lang="en-US" sz="2399" b="1" u="none" spc="38" dirty="0" smtClean="0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og </a:t>
            </a:r>
            <a:r>
              <a:rPr lang="en-US" sz="2399" b="1" u="none" spc="38" dirty="0" err="1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dublje</a:t>
            </a:r>
            <a:r>
              <a:rPr lang="en-US" sz="2399" b="1" u="none" spc="38" dirty="0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2399" b="1" u="none" spc="38" dirty="0" err="1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psihopatologije</a:t>
            </a:r>
            <a:endParaRPr lang="en-US" sz="2399" b="1" u="none" spc="38" dirty="0">
              <a:solidFill>
                <a:srgbClr val="2B2B2B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714480" y="4609308"/>
            <a:ext cx="5144161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04"/>
              </a:lnSpc>
              <a:spcBef>
                <a:spcPct val="0"/>
              </a:spcBef>
            </a:pPr>
            <a:r>
              <a:rPr lang="en-US" sz="2299" b="1" spc="36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zb</a:t>
            </a:r>
            <a:r>
              <a:rPr lang="en-US" sz="2299" b="1" u="none" spc="36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og klijentovih negativnih bazičnih uvjerenja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829389" y="7154992"/>
            <a:ext cx="4914343" cy="1211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39"/>
              </a:lnSpc>
              <a:spcBef>
                <a:spcPct val="0"/>
              </a:spcBef>
            </a:pPr>
            <a:r>
              <a:rPr lang="en-US" sz="2399" b="1" spc="38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zb</a:t>
            </a:r>
            <a:r>
              <a:rPr lang="en-US" sz="2399" b="1" u="none" spc="38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og našeg vlastitog neosvještenog kontratransfera, narcizma…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26637" y="1898838"/>
            <a:ext cx="1381264" cy="114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01.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26637" y="4600449"/>
            <a:ext cx="1381264" cy="114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02.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126637" y="7289643"/>
            <a:ext cx="1381264" cy="114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03.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95943" y="1028700"/>
            <a:ext cx="5277231" cy="8229600"/>
          </a:xfrm>
          <a:custGeom>
            <a:avLst/>
            <a:gdLst/>
            <a:ahLst/>
            <a:cxnLst/>
            <a:rect l="l" t="t" r="r" b="b"/>
            <a:pathLst>
              <a:path w="5277231" h="8229600">
                <a:moveTo>
                  <a:pt x="0" y="0"/>
                </a:moveTo>
                <a:lnTo>
                  <a:pt x="5277231" y="0"/>
                </a:lnTo>
                <a:lnTo>
                  <a:pt x="527723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9340986" y="2105195"/>
            <a:ext cx="7763298" cy="1322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3"/>
              </a:lnSpc>
            </a:pPr>
            <a:r>
              <a:rPr lang="en-US" sz="4700" b="1" spc="-79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Koliko mogu biti svoj kad sam terapeut?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90392" y="4336198"/>
            <a:ext cx="8813892" cy="5045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BKT </a:t>
            </a:r>
            <a:r>
              <a:rPr lang="en-US" sz="2599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cijeni</a:t>
            </a:r>
            <a:r>
              <a:rPr lang="en-US" sz="2599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utentičnost</a:t>
            </a:r>
            <a:endParaRPr lang="hr-HR" sz="2599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endParaRPr lang="en-US" sz="2599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prilagodba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stila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„</a:t>
            </a:r>
            <a:r>
              <a:rPr lang="en-US" sz="2599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don’t overdo it or underdo it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”</a:t>
            </a:r>
            <a:endParaRPr lang="hr-HR" sz="2599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endParaRPr lang="en-US" sz="2599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npr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brižnost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toplina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mogu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biti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shvaćene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kao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patroniziranje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ili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uvredljiva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dominacija</a:t>
            </a:r>
            <a:endParaRPr lang="hr-HR" sz="2599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endParaRPr lang="en-US" sz="2599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oprezno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samootkrivanjem</a:t>
            </a:r>
            <a:endParaRPr lang="hr-HR" sz="2599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endParaRPr lang="en-US" sz="2599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utjecaj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samootkrivanja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humora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neposrednosti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zasad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nije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dovoljno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istražen</a:t>
            </a:r>
            <a:endParaRPr lang="en-US" sz="2599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577" y="9799606"/>
            <a:ext cx="20689153" cy="1165289"/>
            <a:chOff x="0" y="0"/>
            <a:chExt cx="5448995" cy="306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0577" y="-677894"/>
            <a:ext cx="20689153" cy="1165289"/>
            <a:chOff x="0" y="0"/>
            <a:chExt cx="5448995" cy="3069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115425" y="1646724"/>
            <a:ext cx="8143875" cy="6993553"/>
          </a:xfrm>
          <a:custGeom>
            <a:avLst/>
            <a:gdLst/>
            <a:ahLst/>
            <a:cxnLst/>
            <a:rect l="l" t="t" r="r" b="b"/>
            <a:pathLst>
              <a:path w="8143875" h="6993553">
                <a:moveTo>
                  <a:pt x="0" y="0"/>
                </a:moveTo>
                <a:lnTo>
                  <a:pt x="8143875" y="0"/>
                </a:lnTo>
                <a:lnTo>
                  <a:pt x="8143875" y="6993552"/>
                </a:lnTo>
                <a:lnTo>
                  <a:pt x="0" y="6993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9" name="TextBox 9"/>
          <p:cNvSpPr txBox="1"/>
          <p:nvPr/>
        </p:nvSpPr>
        <p:spPr>
          <a:xfrm>
            <a:off x="1028700" y="3679693"/>
            <a:ext cx="7115426" cy="2985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800" b="1" spc="-98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Identificiranje i rješavanje problema vezanih uz terapijsku suradnju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96600" y="1815469"/>
            <a:ext cx="6362700" cy="5537832"/>
          </a:xfrm>
          <a:custGeom>
            <a:avLst/>
            <a:gdLst/>
            <a:ahLst/>
            <a:cxnLst/>
            <a:rect l="l" t="t" r="r" b="b"/>
            <a:pathLst>
              <a:path w="7405913" h="6656065">
                <a:moveTo>
                  <a:pt x="0" y="0"/>
                </a:moveTo>
                <a:lnTo>
                  <a:pt x="7405913" y="0"/>
                </a:lnTo>
                <a:lnTo>
                  <a:pt x="7405913" y="6656064"/>
                </a:lnTo>
                <a:lnTo>
                  <a:pt x="0" y="66560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1028700" y="1773473"/>
            <a:ext cx="8115300" cy="1981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75"/>
              </a:lnSpc>
            </a:pPr>
            <a:r>
              <a:rPr lang="en-US" sz="7500" b="1" spc="-127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Kako prepoznati da postoji problem?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277600" y="8267700"/>
            <a:ext cx="7734300" cy="1289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K</a:t>
            </a:r>
            <a:r>
              <a:rPr lang="en-US" sz="2400" b="1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ako se </a:t>
            </a:r>
            <a:r>
              <a:rPr lang="en-US" sz="2400" b="1" u="none" strike="noStrike" dirty="0" err="1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sada</a:t>
            </a:r>
            <a:r>
              <a:rPr lang="en-US" sz="2400" b="1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 </a:t>
            </a:r>
            <a:r>
              <a:rPr lang="en-US" sz="2400" b="1" u="none" strike="noStrike" dirty="0" err="1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osjećate</a:t>
            </a:r>
            <a:r>
              <a:rPr lang="en-US" sz="2400" b="1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?</a:t>
            </a:r>
          </a:p>
          <a:p>
            <a:pPr algn="l">
              <a:lnSpc>
                <a:spcPts val="3359"/>
              </a:lnSpc>
            </a:pPr>
            <a:r>
              <a:rPr lang="en-US" sz="2400" b="1" u="none" strike="noStrike" dirty="0" err="1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Što</a:t>
            </a:r>
            <a:r>
              <a:rPr lang="en-US" sz="2400" b="1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 </a:t>
            </a:r>
            <a:r>
              <a:rPr lang="en-US" sz="2400" b="1" u="none" strike="noStrike" dirty="0" err="1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vam</a:t>
            </a:r>
            <a:r>
              <a:rPr lang="en-US" sz="2400" b="1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 je </a:t>
            </a:r>
            <a:r>
              <a:rPr lang="en-US" sz="2400" b="1" u="none" strike="noStrike" dirty="0" err="1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upravo</a:t>
            </a:r>
            <a:r>
              <a:rPr lang="en-US" sz="2400" b="1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 </a:t>
            </a:r>
            <a:r>
              <a:rPr lang="en-US" sz="2400" b="1" u="none" strike="noStrike" dirty="0" err="1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prošlo</a:t>
            </a:r>
            <a:r>
              <a:rPr lang="en-US" sz="2400" b="1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 </a:t>
            </a:r>
            <a:r>
              <a:rPr lang="en-US" sz="2400" b="1" u="none" strike="noStrike" dirty="0" err="1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kroz</a:t>
            </a:r>
            <a:r>
              <a:rPr lang="en-US" sz="2400" b="1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 </a:t>
            </a:r>
            <a:r>
              <a:rPr lang="en-US" sz="2400" b="1" u="none" strike="noStrike" dirty="0" err="1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glavu</a:t>
            </a:r>
            <a:r>
              <a:rPr lang="en-US" sz="2400" b="1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?</a:t>
            </a:r>
          </a:p>
          <a:p>
            <a:pPr algn="l">
              <a:lnSpc>
                <a:spcPts val="3359"/>
              </a:lnSpc>
            </a:pPr>
            <a:endParaRPr lang="en-US" sz="2400" b="1" u="none" strike="noStrike" dirty="0">
              <a:solidFill>
                <a:srgbClr val="2B2B2B"/>
              </a:solidFill>
              <a:latin typeface="Playwrite US Modern"/>
              <a:ea typeface="Playwrite US Modern"/>
              <a:cs typeface="Playwrite US Modern"/>
              <a:sym typeface="Playwrite US Moder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1100" y="5191125"/>
            <a:ext cx="7962900" cy="345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80" lvl="1" algn="l">
              <a:lnSpc>
                <a:spcPts val="3359"/>
              </a:lnSpc>
            </a:pPr>
            <a:r>
              <a:rPr lang="en-US" sz="2400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onekad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je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očito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endParaRPr lang="hr-HR" sz="2400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59080" lvl="1" algn="l">
              <a:lnSpc>
                <a:spcPts val="3359"/>
              </a:lnSpc>
            </a:pPr>
            <a:r>
              <a:rPr lang="hr-HR" sz="2400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	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klijent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laže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provocira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preispituje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stručnost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...</a:t>
            </a:r>
          </a:p>
          <a:p>
            <a:pPr marL="259080" lvl="1" algn="l">
              <a:lnSpc>
                <a:spcPts val="3359"/>
              </a:lnSpc>
            </a:pP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Ponekad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je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jedva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primjetno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endParaRPr lang="hr-HR" sz="2400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59080" lvl="1" algn="l">
              <a:lnSpc>
                <a:spcPts val="3359"/>
              </a:lnSpc>
            </a:pPr>
            <a:r>
              <a:rPr lang="hr-HR" sz="2400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	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neiskrena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komunikacija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mala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promjena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u </a:t>
            </a:r>
            <a:r>
              <a:rPr lang="hr-HR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	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govoru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tijela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facijalnoj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ekspresiji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tonu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hr-HR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	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glasa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izboru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riječi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...</a:t>
            </a:r>
            <a:endParaRPr lang="hr-HR" sz="2400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59080" lvl="1" algn="l">
              <a:lnSpc>
                <a:spcPts val="3359"/>
              </a:lnSpc>
            </a:pPr>
            <a:endParaRPr lang="en-US" sz="2400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3359"/>
              </a:lnSpc>
            </a:pPr>
            <a:r>
              <a:rPr lang="hr-HR" sz="2400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Wingdings" panose="05000000000000000000" pitchFamily="2" charset="2"/>
              </a:rPr>
              <a:t>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NAM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koja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bi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mogla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ometati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tretman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87766" y="2468576"/>
            <a:ext cx="14574981" cy="5228774"/>
          </a:xfrm>
          <a:custGeom>
            <a:avLst/>
            <a:gdLst/>
            <a:ahLst/>
            <a:cxnLst/>
            <a:rect l="l" t="t" r="r" b="b"/>
            <a:pathLst>
              <a:path w="14574981" h="5228774">
                <a:moveTo>
                  <a:pt x="0" y="0"/>
                </a:moveTo>
                <a:lnTo>
                  <a:pt x="14574981" y="0"/>
                </a:lnTo>
                <a:lnTo>
                  <a:pt x="14574981" y="5228774"/>
                </a:lnTo>
                <a:lnTo>
                  <a:pt x="0" y="52287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TextBox 6"/>
          <p:cNvSpPr txBox="1"/>
          <p:nvPr/>
        </p:nvSpPr>
        <p:spPr>
          <a:xfrm>
            <a:off x="3390679" y="1404643"/>
            <a:ext cx="11506642" cy="813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3"/>
              </a:lnSpc>
            </a:pPr>
            <a:r>
              <a:rPr lang="en-US" sz="5700" b="1" spc="-9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Što učiniti?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577" y="9799606"/>
            <a:ext cx="20689153" cy="1165289"/>
            <a:chOff x="0" y="0"/>
            <a:chExt cx="5448995" cy="306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0577" y="-677894"/>
            <a:ext cx="20689153" cy="1165289"/>
            <a:chOff x="0" y="0"/>
            <a:chExt cx="5448995" cy="3069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874246" y="3116337"/>
            <a:ext cx="12664855" cy="4543517"/>
          </a:xfrm>
          <a:custGeom>
            <a:avLst/>
            <a:gdLst/>
            <a:ahLst/>
            <a:cxnLst/>
            <a:rect l="l" t="t" r="r" b="b"/>
            <a:pathLst>
              <a:path w="12664855" h="4543517">
                <a:moveTo>
                  <a:pt x="0" y="0"/>
                </a:moveTo>
                <a:lnTo>
                  <a:pt x="12664855" y="0"/>
                </a:lnTo>
                <a:lnTo>
                  <a:pt x="12664855" y="4543516"/>
                </a:lnTo>
                <a:lnTo>
                  <a:pt x="0" y="45435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9" name="TextBox 9"/>
          <p:cNvSpPr txBox="1"/>
          <p:nvPr/>
        </p:nvSpPr>
        <p:spPr>
          <a:xfrm>
            <a:off x="3390679" y="1404643"/>
            <a:ext cx="11506642" cy="813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3"/>
              </a:lnSpc>
            </a:pPr>
            <a:r>
              <a:rPr lang="en-US" sz="5700" b="1" spc="-9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Konceptualizacija problema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4D30B7C1-2B1B-F332-4B2C-2063D27E3158}"/>
              </a:ext>
            </a:extLst>
          </p:cNvPr>
          <p:cNvSpPr txBox="1"/>
          <p:nvPr/>
        </p:nvSpPr>
        <p:spPr>
          <a:xfrm rot="16200000">
            <a:off x="8088166" y="5069685"/>
            <a:ext cx="2237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kombinacija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917228"/>
            <a:ext cx="5623765" cy="5166834"/>
          </a:xfrm>
          <a:custGeom>
            <a:avLst/>
            <a:gdLst/>
            <a:ahLst/>
            <a:cxnLst/>
            <a:rect l="l" t="t" r="r" b="b"/>
            <a:pathLst>
              <a:path w="5623765" h="5166834">
                <a:moveTo>
                  <a:pt x="0" y="0"/>
                </a:moveTo>
                <a:lnTo>
                  <a:pt x="5623765" y="0"/>
                </a:lnTo>
                <a:lnTo>
                  <a:pt x="5623765" y="5166834"/>
                </a:lnTo>
                <a:lnTo>
                  <a:pt x="0" y="51668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9144000" y="1000125"/>
            <a:ext cx="8295639" cy="1453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68"/>
              </a:lnSpc>
            </a:pPr>
            <a:r>
              <a:rPr lang="en-US" sz="5200" b="1" spc="-88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Ako je uzrok klijentovo disfunkcionalno vjerovanje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74979" y="4186055"/>
            <a:ext cx="10010827" cy="4235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8603" lvl="1" indent="-284301" algn="l">
              <a:lnSpc>
                <a:spcPts val="3687"/>
              </a:lnSpc>
              <a:buFont typeface="Arial"/>
              <a:buChar char="•"/>
            </a:pPr>
            <a:r>
              <a:rPr lang="en-US" sz="2633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važno</a:t>
            </a:r>
            <a:r>
              <a:rPr lang="en-US" sz="2633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je </a:t>
            </a:r>
            <a:r>
              <a:rPr lang="en-US" sz="2633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naći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dobar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balans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između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vremena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uloženog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u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građenje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dobre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terapijske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suradnje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vremena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uloženog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u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rješavanje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stvarnih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problema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klijenta</a:t>
            </a:r>
            <a:endParaRPr lang="en-US" sz="263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3687"/>
              </a:lnSpc>
            </a:pPr>
            <a:endParaRPr lang="en-US" sz="263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68603" lvl="1" indent="-284301" algn="l">
              <a:lnSpc>
                <a:spcPts val="3687"/>
              </a:lnSpc>
              <a:buFont typeface="Arial"/>
              <a:buChar char="•"/>
            </a:pP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procijeniti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koliko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je problem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važan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akutan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može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li se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možda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ignorirati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odgoditi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ili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riješiti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brzo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u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toku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seanse</a:t>
            </a:r>
            <a:endParaRPr lang="en-US" sz="263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l">
              <a:lnSpc>
                <a:spcPts val="3687"/>
              </a:lnSpc>
            </a:pPr>
            <a:endParaRPr lang="en-US" sz="263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68603" lvl="1" indent="-284301" algn="l">
              <a:lnSpc>
                <a:spcPts val="3687"/>
              </a:lnSpc>
              <a:buFont typeface="Arial"/>
              <a:buChar char="•"/>
            </a:pP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povoljnije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je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ako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je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vjerovanje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usmjereno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direktno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terapeuta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nego</a:t>
            </a:r>
            <a:r>
              <a:rPr lang="en-US" sz="26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generalizirano</a:t>
            </a:r>
            <a:endParaRPr lang="en-US" sz="263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DFC6D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609553" y="1610855"/>
            <a:ext cx="11506642" cy="643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</a:pPr>
            <a:r>
              <a:rPr lang="en-US" sz="4500" spc="-76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Prikaz slučaja: narcisoidni klijent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31339" y="4038600"/>
            <a:ext cx="10931810" cy="367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2"/>
              </a:lnSpc>
              <a:spcBef>
                <a:spcPct val="0"/>
              </a:spcBef>
            </a:pPr>
            <a:r>
              <a:rPr lang="en-US" sz="2602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</a:t>
            </a:r>
            <a:r>
              <a:rPr lang="en-US" sz="2602" i="1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Klijent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je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terapeuta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pokušao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podcijeniti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praveći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šale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račun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njenog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namještaja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u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ordinaciji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pitajući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za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značenje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zagonetnih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psihologijskih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termina,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pravio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se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iznenađen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kad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bi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rekla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da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nije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čula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za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njegove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omiljene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glazbene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umjetnike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izjavljivao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kako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njegovi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prethodni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terapeuti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bili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mnogo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stručniji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od </a:t>
            </a:r>
            <a:r>
              <a:rPr lang="en-US" sz="2602" i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nje</a:t>
            </a:r>
            <a:r>
              <a:rPr lang="en-US" sz="2602" i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...</a:t>
            </a:r>
            <a:r>
              <a:rPr lang="en-US" sz="2602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”</a:t>
            </a:r>
          </a:p>
          <a:p>
            <a:pPr marL="0" lvl="0" indent="0" algn="ctr">
              <a:lnSpc>
                <a:spcPts val="3642"/>
              </a:lnSpc>
              <a:spcBef>
                <a:spcPct val="0"/>
              </a:spcBef>
            </a:pPr>
            <a:endParaRPr lang="en-US" sz="2602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>
              <a:lnSpc>
                <a:spcPts val="3642"/>
              </a:lnSpc>
              <a:spcBef>
                <a:spcPct val="0"/>
              </a:spcBef>
            </a:pPr>
            <a:endParaRPr lang="en-US" sz="2602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>
              <a:lnSpc>
                <a:spcPts val="3642"/>
              </a:lnSpc>
              <a:spcBef>
                <a:spcPct val="0"/>
              </a:spcBef>
            </a:pPr>
            <a:r>
              <a:rPr lang="en-US" sz="2602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Kako </a:t>
            </a:r>
            <a:r>
              <a:rPr lang="en-US" sz="2602" u="none" strike="noStrike" dirty="0" err="1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biste</a:t>
            </a:r>
            <a:r>
              <a:rPr lang="en-US" sz="2602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 vi </a:t>
            </a:r>
            <a:r>
              <a:rPr lang="en-US" sz="2602" u="none" strike="noStrike" dirty="0" err="1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reagirali</a:t>
            </a:r>
            <a:r>
              <a:rPr lang="en-US" sz="2602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DFC6D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390679" y="2843236"/>
            <a:ext cx="11506642" cy="2127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0"/>
              </a:lnSpc>
            </a:pPr>
            <a:r>
              <a:rPr lang="en-US" sz="6000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“</a:t>
            </a:r>
            <a:r>
              <a:rPr lang="en-US" sz="6000" b="1" spc="-13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Krenuti</a:t>
            </a:r>
            <a:r>
              <a:rPr lang="en-US" sz="6000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6000" b="1" spc="-13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na</a:t>
            </a:r>
            <a:r>
              <a:rPr lang="en-US" sz="6000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6000" b="1" spc="-13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psihoterapiju</a:t>
            </a:r>
            <a:r>
              <a:rPr lang="en-US" sz="6000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je </a:t>
            </a:r>
            <a:r>
              <a:rPr lang="en-US" sz="6000" b="1" spc="-13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pravi</a:t>
            </a:r>
            <a:r>
              <a:rPr lang="en-US" sz="6000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6000" b="1" spc="-13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čin</a:t>
            </a:r>
            <a:r>
              <a:rPr lang="en-US" sz="6000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 </a:t>
            </a:r>
            <a:r>
              <a:rPr lang="en-US" sz="6000" b="1" spc="-136" dirty="0" err="1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hrabrosti</a:t>
            </a:r>
            <a:r>
              <a:rPr lang="en-US" sz="6000" b="1" spc="-136" dirty="0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.”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31339" y="5741965"/>
            <a:ext cx="10425322" cy="221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ako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će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izgledati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?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Može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li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uopće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pomoći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?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Što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ako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ću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se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osjećati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još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gore?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Što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ako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će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terapeut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očekivati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previše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od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mene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?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Što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ako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će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me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tjerati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nešto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što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ne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mogu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1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kritizirati</a:t>
            </a: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me?!</a:t>
            </a:r>
          </a:p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DFC6D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609553" y="1610855"/>
            <a:ext cx="11506642" cy="643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</a:pPr>
            <a:r>
              <a:rPr lang="en-US" sz="4500" spc="-76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Konceptualizacija klijenta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94273" y="4148037"/>
            <a:ext cx="14499453" cy="4079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642"/>
              </a:lnSpc>
              <a:spcBef>
                <a:spcPct val="0"/>
              </a:spcBef>
            </a:pPr>
            <a:r>
              <a:rPr lang="en-US" sz="2602" b="1" u="sng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Bazično</a:t>
            </a:r>
            <a:r>
              <a:rPr lang="en-US" sz="2602" b="1" u="sng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b="1" u="sng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vjerovanje</a:t>
            </a:r>
            <a:r>
              <a:rPr lang="en-US" sz="2602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ja </a:t>
            </a:r>
            <a:r>
              <a:rPr lang="en-US" sz="2602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sam</a:t>
            </a:r>
            <a:r>
              <a:rPr lang="en-US" sz="2602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inferioran</a:t>
            </a:r>
            <a:r>
              <a:rPr lang="en-US" sz="2602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602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drugi</a:t>
            </a:r>
            <a:r>
              <a:rPr lang="en-US" sz="2602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</a:t>
            </a:r>
            <a:r>
              <a:rPr lang="en-US" sz="2602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superiorni</a:t>
            </a:r>
            <a:r>
              <a:rPr lang="en-US" sz="2602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Drugi </a:t>
            </a:r>
            <a:r>
              <a:rPr lang="en-US" sz="2602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će</a:t>
            </a:r>
            <a:r>
              <a:rPr lang="en-US" sz="2602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me </a:t>
            </a:r>
            <a:r>
              <a:rPr lang="en-US" sz="2602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omalovažiti</a:t>
            </a:r>
            <a:r>
              <a:rPr lang="en-US" sz="2602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0" lvl="0" indent="0" algn="just">
              <a:lnSpc>
                <a:spcPts val="3642"/>
              </a:lnSpc>
              <a:spcBef>
                <a:spcPct val="0"/>
              </a:spcBef>
            </a:pPr>
            <a:r>
              <a:rPr lang="en-US" sz="2602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</a:p>
          <a:p>
            <a:pPr marL="0" lvl="0" indent="0" algn="just">
              <a:lnSpc>
                <a:spcPts val="3642"/>
              </a:lnSpc>
              <a:spcBef>
                <a:spcPct val="0"/>
              </a:spcBef>
            </a:pPr>
            <a:r>
              <a:rPr lang="en-US" sz="2602" b="1" u="sng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Posredujuće</a:t>
            </a:r>
            <a:r>
              <a:rPr lang="en-US" sz="2602" b="1" u="sng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b="1" u="sng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vjerovanje</a:t>
            </a:r>
            <a:r>
              <a:rPr lang="en-US" sz="2602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en-US" sz="2602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ako</a:t>
            </a:r>
            <a:r>
              <a:rPr lang="en-US" sz="2602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ne </a:t>
            </a:r>
            <a:r>
              <a:rPr lang="en-US" sz="2602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napadneš</a:t>
            </a:r>
            <a:r>
              <a:rPr lang="en-US" sz="2602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prvi</a:t>
            </a:r>
            <a:r>
              <a:rPr lang="en-US" sz="2602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602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zgazit</a:t>
            </a:r>
            <a:r>
              <a:rPr lang="en-US" sz="2602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će</a:t>
            </a:r>
            <a:r>
              <a:rPr lang="en-US" sz="2602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</a:t>
            </a:r>
            <a:r>
              <a:rPr lang="en-US" sz="2602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0" lvl="0" indent="0" algn="just">
              <a:lnSpc>
                <a:spcPts val="3642"/>
              </a:lnSpc>
              <a:spcBef>
                <a:spcPct val="0"/>
              </a:spcBef>
            </a:pPr>
            <a:endParaRPr lang="en-US" sz="2602" b="1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>
              <a:lnSpc>
                <a:spcPts val="3642"/>
              </a:lnSpc>
              <a:spcBef>
                <a:spcPct val="0"/>
              </a:spcBef>
            </a:pPr>
            <a:endParaRPr lang="en-US" sz="2602" b="1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>
              <a:lnSpc>
                <a:spcPts val="3642"/>
              </a:lnSpc>
              <a:spcBef>
                <a:spcPct val="0"/>
              </a:spcBef>
            </a:pPr>
            <a:endParaRPr lang="en-US" sz="2602" b="1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3362"/>
              </a:lnSpc>
            </a:pPr>
            <a:r>
              <a:rPr lang="hr-HR" sz="2402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! </a:t>
            </a:r>
            <a:r>
              <a:rPr lang="en-US" sz="2402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Ako se </a:t>
            </a:r>
            <a:r>
              <a:rPr lang="en-US" sz="2402" u="none" strike="noStrike" dirty="0" err="1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suprotstavimo</a:t>
            </a:r>
            <a:r>
              <a:rPr lang="en-US" sz="2402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 u </a:t>
            </a:r>
            <a:r>
              <a:rPr lang="en-US" sz="2402" u="none" strike="noStrike" dirty="0" err="1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ranoj</a:t>
            </a:r>
            <a:r>
              <a:rPr lang="en-US" sz="2402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 </a:t>
            </a:r>
            <a:r>
              <a:rPr lang="en-US" sz="2402" u="none" strike="noStrike" dirty="0" err="1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fazi</a:t>
            </a:r>
            <a:r>
              <a:rPr lang="en-US" sz="2402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 </a:t>
            </a:r>
            <a:r>
              <a:rPr lang="en-US" sz="2402" u="none" strike="noStrike" dirty="0" err="1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tretmana</a:t>
            </a:r>
            <a:r>
              <a:rPr lang="en-US" sz="2402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, </a:t>
            </a:r>
            <a:endParaRPr lang="hr-HR" sz="2402" u="none" strike="noStrike" dirty="0">
              <a:solidFill>
                <a:srgbClr val="2B2B2B"/>
              </a:solidFill>
              <a:latin typeface="Playwrite US Modern"/>
              <a:ea typeface="Playwrite US Modern"/>
              <a:cs typeface="Playwrite US Modern"/>
              <a:sym typeface="Playwrite US Modern"/>
            </a:endParaRPr>
          </a:p>
          <a:p>
            <a:pPr algn="ctr">
              <a:lnSpc>
                <a:spcPts val="3362"/>
              </a:lnSpc>
            </a:pPr>
            <a:r>
              <a:rPr lang="en-US" sz="2402" u="none" strike="noStrike" dirty="0" err="1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aktivirat</a:t>
            </a:r>
            <a:r>
              <a:rPr lang="en-US" sz="2402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 </a:t>
            </a:r>
            <a:r>
              <a:rPr lang="en-US" sz="2402" u="none" strike="noStrike" dirty="0" err="1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ćemo</a:t>
            </a:r>
            <a:r>
              <a:rPr lang="en-US" sz="2402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 </a:t>
            </a:r>
            <a:r>
              <a:rPr lang="en-US" sz="2402" u="none" strike="noStrike" dirty="0" err="1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klijentova</a:t>
            </a:r>
            <a:r>
              <a:rPr lang="en-US" sz="2402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 </a:t>
            </a:r>
            <a:r>
              <a:rPr lang="en-US" sz="2402" u="none" strike="noStrike" dirty="0" err="1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vjerovanja</a:t>
            </a:r>
            <a:r>
              <a:rPr lang="en-US" sz="2402" u="none" strike="noStrike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 o </a:t>
            </a:r>
            <a:r>
              <a:rPr lang="en-US" sz="2402" u="none" strike="noStrike" dirty="0" err="1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inferiornosti</a:t>
            </a:r>
            <a:r>
              <a:rPr lang="hr-HR" sz="2402" dirty="0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 !</a:t>
            </a:r>
            <a:endParaRPr lang="en-US" sz="2402" u="none" strike="noStrike" dirty="0">
              <a:solidFill>
                <a:srgbClr val="2B2B2B"/>
              </a:solidFill>
              <a:latin typeface="Playwrite US Modern"/>
              <a:ea typeface="Playwrite US Modern"/>
              <a:cs typeface="Playwrite US Modern"/>
              <a:sym typeface="Playwrite US Modern"/>
            </a:endParaRPr>
          </a:p>
          <a:p>
            <a:pPr marL="0" lvl="0" indent="0" algn="just">
              <a:lnSpc>
                <a:spcPts val="3642"/>
              </a:lnSpc>
              <a:spcBef>
                <a:spcPct val="0"/>
              </a:spcBef>
            </a:pPr>
            <a:endParaRPr lang="en-US" sz="2402" u="none" strike="noStrike" dirty="0">
              <a:solidFill>
                <a:srgbClr val="2B2B2B"/>
              </a:solidFill>
              <a:latin typeface="Playwrite US Modern"/>
              <a:ea typeface="Playwrite US Modern"/>
              <a:cs typeface="Playwrite US Modern"/>
              <a:sym typeface="Playwrite US Moder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4351" y="3350458"/>
            <a:ext cx="7339601" cy="4879142"/>
            <a:chOff x="0" y="0"/>
            <a:chExt cx="1933064" cy="12850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3064" cy="1285041"/>
            </a:xfrm>
            <a:custGeom>
              <a:avLst/>
              <a:gdLst/>
              <a:ahLst/>
              <a:cxnLst/>
              <a:rect l="l" t="t" r="r" b="b"/>
              <a:pathLst>
                <a:path w="1933064" h="1285041">
                  <a:moveTo>
                    <a:pt x="53796" y="0"/>
                  </a:moveTo>
                  <a:lnTo>
                    <a:pt x="1879268" y="0"/>
                  </a:lnTo>
                  <a:cubicBezTo>
                    <a:pt x="1893536" y="0"/>
                    <a:pt x="1907219" y="5668"/>
                    <a:pt x="1917307" y="15756"/>
                  </a:cubicBezTo>
                  <a:cubicBezTo>
                    <a:pt x="1927396" y="25845"/>
                    <a:pt x="1933064" y="39528"/>
                    <a:pt x="1933064" y="53796"/>
                  </a:cubicBezTo>
                  <a:lnTo>
                    <a:pt x="1933064" y="1231246"/>
                  </a:lnTo>
                  <a:cubicBezTo>
                    <a:pt x="1933064" y="1260956"/>
                    <a:pt x="1908978" y="1285041"/>
                    <a:pt x="1879268" y="1285041"/>
                  </a:cubicBezTo>
                  <a:lnTo>
                    <a:pt x="53796" y="1285041"/>
                  </a:lnTo>
                  <a:cubicBezTo>
                    <a:pt x="24085" y="1285041"/>
                    <a:pt x="0" y="1260956"/>
                    <a:pt x="0" y="1231246"/>
                  </a:cubicBezTo>
                  <a:lnTo>
                    <a:pt x="0" y="53796"/>
                  </a:lnTo>
                  <a:cubicBezTo>
                    <a:pt x="0" y="24085"/>
                    <a:pt x="24085" y="0"/>
                    <a:pt x="53796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33064" cy="1323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19699" y="3350458"/>
            <a:ext cx="7339601" cy="4879142"/>
            <a:chOff x="0" y="0"/>
            <a:chExt cx="1933064" cy="12850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3064" cy="1285041"/>
            </a:xfrm>
            <a:custGeom>
              <a:avLst/>
              <a:gdLst/>
              <a:ahLst/>
              <a:cxnLst/>
              <a:rect l="l" t="t" r="r" b="b"/>
              <a:pathLst>
                <a:path w="1933064" h="1285041">
                  <a:moveTo>
                    <a:pt x="53796" y="0"/>
                  </a:moveTo>
                  <a:lnTo>
                    <a:pt x="1879268" y="0"/>
                  </a:lnTo>
                  <a:cubicBezTo>
                    <a:pt x="1893536" y="0"/>
                    <a:pt x="1907219" y="5668"/>
                    <a:pt x="1917307" y="15756"/>
                  </a:cubicBezTo>
                  <a:cubicBezTo>
                    <a:pt x="1927396" y="25845"/>
                    <a:pt x="1933064" y="39528"/>
                    <a:pt x="1933064" y="53796"/>
                  </a:cubicBezTo>
                  <a:lnTo>
                    <a:pt x="1933064" y="1231246"/>
                  </a:lnTo>
                  <a:cubicBezTo>
                    <a:pt x="1933064" y="1260956"/>
                    <a:pt x="1908978" y="1285041"/>
                    <a:pt x="1879268" y="1285041"/>
                  </a:cubicBezTo>
                  <a:lnTo>
                    <a:pt x="53796" y="1285041"/>
                  </a:lnTo>
                  <a:cubicBezTo>
                    <a:pt x="24085" y="1285041"/>
                    <a:pt x="0" y="1260956"/>
                    <a:pt x="0" y="1231246"/>
                  </a:cubicBezTo>
                  <a:lnTo>
                    <a:pt x="0" y="53796"/>
                  </a:lnTo>
                  <a:cubicBezTo>
                    <a:pt x="0" y="24085"/>
                    <a:pt x="24085" y="0"/>
                    <a:pt x="53796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33064" cy="1323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946827" y="5165874"/>
            <a:ext cx="1768595" cy="525219"/>
          </a:xfrm>
          <a:custGeom>
            <a:avLst/>
            <a:gdLst/>
            <a:ahLst/>
            <a:cxnLst/>
            <a:rect l="l" t="t" r="r" b="b"/>
            <a:pathLst>
              <a:path w="1768595" h="525219">
                <a:moveTo>
                  <a:pt x="0" y="0"/>
                </a:moveTo>
                <a:lnTo>
                  <a:pt x="1768595" y="0"/>
                </a:lnTo>
                <a:lnTo>
                  <a:pt x="1768595" y="525219"/>
                </a:lnTo>
                <a:lnTo>
                  <a:pt x="0" y="5252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9" name="TextBox 9"/>
          <p:cNvSpPr txBox="1"/>
          <p:nvPr/>
        </p:nvSpPr>
        <p:spPr>
          <a:xfrm>
            <a:off x="1978342" y="409773"/>
            <a:ext cx="14331316" cy="114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Kako reagirati?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8358" y="3652726"/>
            <a:ext cx="5611586" cy="3253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 dirty="0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</a:t>
            </a:r>
            <a:r>
              <a:rPr lang="en-US" sz="2299" b="1" dirty="0" err="1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</a:t>
            </a:r>
            <a:r>
              <a:rPr lang="en-US" sz="2299" b="1" u="none" strike="noStrike" dirty="0" err="1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rugi</a:t>
            </a:r>
            <a:r>
              <a:rPr lang="en-US" sz="2299" b="1" u="none" strike="noStrike" dirty="0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99" b="1" u="none" strike="noStrike" dirty="0" err="1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</a:t>
            </a:r>
            <a:r>
              <a:rPr lang="en-US" sz="2299" b="1" u="none" strike="noStrike" dirty="0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99" b="1" u="none" strike="noStrike" dirty="0" err="1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bili</a:t>
            </a:r>
            <a:r>
              <a:rPr lang="en-US" sz="2299" b="1" u="none" strike="noStrike" dirty="0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99" b="1" u="none" strike="noStrike" dirty="0" err="1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stručniji</a:t>
            </a:r>
            <a:r>
              <a:rPr lang="en-US" sz="2299" b="1" u="none" strike="noStrike" dirty="0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”</a:t>
            </a:r>
          </a:p>
          <a:p>
            <a:pPr algn="ctr">
              <a:lnSpc>
                <a:spcPts val="3219"/>
              </a:lnSpc>
            </a:pPr>
            <a:endParaRPr lang="en-US" sz="2299" b="1" u="none" strike="noStrike" dirty="0" smtClean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3219"/>
              </a:lnSpc>
            </a:pPr>
            <a:endParaRPr lang="en-US" sz="2299" b="1" u="none" strike="noStrike" dirty="0" smtClean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3219"/>
              </a:lnSpc>
            </a:pPr>
            <a:r>
              <a:rPr lang="en-US" sz="2299" b="1" u="none" strike="noStrike" dirty="0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pita o </a:t>
            </a:r>
            <a:r>
              <a:rPr lang="en-US" sz="2299" b="1" u="none" strike="noStrike" dirty="0" err="1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psih</a:t>
            </a:r>
            <a:r>
              <a:rPr lang="en-US" sz="2299" b="1" u="none" strike="noStrike" dirty="0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en-US" sz="2299" b="1" u="none" strike="noStrike" dirty="0" err="1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konceptu</a:t>
            </a:r>
            <a:r>
              <a:rPr lang="en-US" sz="2299" b="1" u="none" strike="noStrike" dirty="0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99" b="1" u="none" strike="noStrike" dirty="0" err="1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koji</a:t>
            </a:r>
            <a:r>
              <a:rPr lang="en-US" sz="2299" b="1" u="none" strike="noStrike" dirty="0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99" b="1" u="none" strike="noStrike" dirty="0" err="1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nije</a:t>
            </a:r>
            <a:r>
              <a:rPr lang="en-US" sz="2299" b="1" u="none" strike="noStrike" dirty="0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99" b="1" u="none" strike="noStrike" dirty="0" err="1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dobro</a:t>
            </a:r>
            <a:r>
              <a:rPr lang="en-US" sz="2299" b="1" u="none" strike="noStrike" dirty="0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99" b="1" u="none" strike="noStrike" dirty="0" err="1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poznavala</a:t>
            </a:r>
            <a:endParaRPr lang="en-US" sz="2299" b="1" u="none" strike="noStrike" dirty="0" smtClean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3219"/>
              </a:lnSpc>
            </a:pPr>
            <a:endParaRPr lang="en-US" sz="2299" b="1" u="none" strike="noStrike" dirty="0" smtClean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3219"/>
              </a:lnSpc>
            </a:pPr>
            <a:r>
              <a:rPr lang="en-US" sz="2299" b="1" u="none" strike="noStrike" dirty="0" err="1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ismijava</a:t>
            </a:r>
            <a:r>
              <a:rPr lang="en-US" sz="2299" b="1" u="none" strike="noStrike" dirty="0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99" b="1" u="none" strike="noStrike" dirty="0" err="1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namještaj</a:t>
            </a:r>
            <a:endParaRPr lang="en-US" sz="2299" b="1" u="none" strike="noStrike" dirty="0" smtClean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3219"/>
              </a:lnSpc>
            </a:pPr>
            <a:endParaRPr lang="en-US" sz="2299" b="1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795907" y="3533365"/>
            <a:ext cx="5685979" cy="4741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27"/>
              </a:lnSpc>
              <a:spcBef>
                <a:spcPct val="0"/>
              </a:spcBef>
            </a:pPr>
            <a:r>
              <a:rPr lang="en-US" sz="2233" b="1" dirty="0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</a:t>
            </a:r>
            <a:r>
              <a:rPr lang="hr-HR" sz="2233" b="1" dirty="0" err="1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</a:t>
            </a:r>
            <a:r>
              <a:rPr lang="en-US" sz="2233" b="1" dirty="0" err="1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ožete</a:t>
            </a:r>
            <a:r>
              <a:rPr lang="en-US" sz="2233" b="1" dirty="0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</a:t>
            </a:r>
            <a:r>
              <a:rPr lang="en-US" sz="2233" b="1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mi </a:t>
            </a:r>
            <a:r>
              <a:rPr lang="en-US" sz="2233" b="1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reći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što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oni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napravili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kako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bih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vam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mogla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bolje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pomoći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?” </a:t>
            </a:r>
          </a:p>
          <a:p>
            <a:pPr marL="0" lvl="0" indent="0" algn="ctr">
              <a:lnSpc>
                <a:spcPts val="3127"/>
              </a:lnSpc>
              <a:spcBef>
                <a:spcPct val="0"/>
              </a:spcBef>
            </a:pPr>
            <a:endParaRPr lang="en-US" sz="2233" b="1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>
              <a:lnSpc>
                <a:spcPts val="3127"/>
              </a:lnSpc>
              <a:spcBef>
                <a:spcPct val="0"/>
              </a:spcBef>
            </a:pPr>
            <a:r>
              <a:rPr lang="hr-HR" sz="2233" b="1" u="none" strike="noStrike" dirty="0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</a:t>
            </a:r>
            <a:r>
              <a:rPr lang="en-US" sz="2233" b="1" u="none" strike="noStrike" dirty="0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znam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puno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 tome.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Doduše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trebala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bih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znati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Možete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mi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reći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što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se to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odnosi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?”</a:t>
            </a:r>
          </a:p>
          <a:p>
            <a:pPr marL="0" lvl="0" indent="0" algn="ctr">
              <a:lnSpc>
                <a:spcPts val="3127"/>
              </a:lnSpc>
              <a:spcBef>
                <a:spcPct val="0"/>
              </a:spcBef>
            </a:pPr>
            <a:endParaRPr lang="en-US" sz="2233" b="1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>
              <a:lnSpc>
                <a:spcPts val="3127"/>
              </a:lnSpc>
              <a:spcBef>
                <a:spcPct val="0"/>
              </a:spcBef>
            </a:pPr>
            <a:r>
              <a:rPr lang="en-US" sz="2233" b="1" u="none" strike="noStrike" dirty="0" err="1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Smije</a:t>
            </a:r>
            <a:r>
              <a:rPr lang="en-US" sz="2233" b="1" u="none" strike="noStrike" dirty="0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zajendo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klijentom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račun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namještaja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kaže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je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trebala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upisati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neki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unosniji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fakultet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pa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ima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bolji</a:t>
            </a:r>
            <a:r>
              <a:rPr lang="en-US" sz="2233" b="1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b="1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interijer</a:t>
            </a:r>
            <a:endParaRPr lang="en-US" sz="2233" b="1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>
              <a:lnSpc>
                <a:spcPts val="3127"/>
              </a:lnSpc>
              <a:spcBef>
                <a:spcPct val="0"/>
              </a:spcBef>
            </a:pPr>
            <a:endParaRPr lang="en-US" sz="2233" b="1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78342" y="2453888"/>
            <a:ext cx="4361279" cy="35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69"/>
              </a:lnSpc>
              <a:spcBef>
                <a:spcPct val="0"/>
              </a:spcBef>
            </a:pPr>
            <a:r>
              <a:rPr lang="en-US" sz="2199" b="1" spc="35">
                <a:solidFill>
                  <a:srgbClr val="2B2B2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KLIJENT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58257" y="2453888"/>
            <a:ext cx="4361279" cy="35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69"/>
              </a:lnSpc>
              <a:spcBef>
                <a:spcPct val="0"/>
              </a:spcBef>
            </a:pPr>
            <a:r>
              <a:rPr lang="en-US" sz="2199" b="1" spc="35">
                <a:solidFill>
                  <a:srgbClr val="2B2B2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ODGOVOR TERAPEUTA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27927" y="2222000"/>
            <a:ext cx="5488391" cy="1832792"/>
            <a:chOff x="0" y="0"/>
            <a:chExt cx="1837284" cy="6135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37284" cy="613542"/>
            </a:xfrm>
            <a:custGeom>
              <a:avLst/>
              <a:gdLst/>
              <a:ahLst/>
              <a:cxnLst/>
              <a:rect l="l" t="t" r="r" b="b"/>
              <a:pathLst>
                <a:path w="1837284" h="613542">
                  <a:moveTo>
                    <a:pt x="21159" y="0"/>
                  </a:moveTo>
                  <a:lnTo>
                    <a:pt x="1816125" y="0"/>
                  </a:lnTo>
                  <a:cubicBezTo>
                    <a:pt x="1827811" y="0"/>
                    <a:pt x="1837284" y="9473"/>
                    <a:pt x="1837284" y="21159"/>
                  </a:cubicBezTo>
                  <a:lnTo>
                    <a:pt x="1837284" y="592383"/>
                  </a:lnTo>
                  <a:cubicBezTo>
                    <a:pt x="1837284" y="604069"/>
                    <a:pt x="1827811" y="613542"/>
                    <a:pt x="1816125" y="613542"/>
                  </a:cubicBezTo>
                  <a:lnTo>
                    <a:pt x="21159" y="613542"/>
                  </a:lnTo>
                  <a:cubicBezTo>
                    <a:pt x="9473" y="613542"/>
                    <a:pt x="0" y="604069"/>
                    <a:pt x="0" y="592383"/>
                  </a:cubicBezTo>
                  <a:lnTo>
                    <a:pt x="0" y="21159"/>
                  </a:lnTo>
                  <a:cubicBezTo>
                    <a:pt x="0" y="9473"/>
                    <a:pt x="9473" y="0"/>
                    <a:pt x="21159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1837284" cy="527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963361" y="2418572"/>
            <a:ext cx="4361279" cy="184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69"/>
              </a:lnSpc>
              <a:spcBef>
                <a:spcPct val="0"/>
              </a:spcBef>
            </a:pPr>
            <a:r>
              <a:rPr lang="en-US" sz="2199" b="1" spc="35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demonst</a:t>
            </a:r>
            <a:r>
              <a:rPr lang="en-US" sz="2199" b="1" u="none" spc="35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racija mogućnosti prihvaćanja kritiziranja i podređivanja bez slabljenja nečijeg samopoštovanja</a:t>
            </a:r>
          </a:p>
          <a:p>
            <a:pPr marL="0" lvl="0" indent="0" algn="just">
              <a:lnSpc>
                <a:spcPts val="2969"/>
              </a:lnSpc>
              <a:spcBef>
                <a:spcPct val="0"/>
              </a:spcBef>
            </a:pPr>
            <a:endParaRPr lang="en-US" sz="2199" b="1" u="none" spc="35">
              <a:solidFill>
                <a:srgbClr val="2B2B2B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22579" y="3610323"/>
            <a:ext cx="5031339" cy="1533177"/>
            <a:chOff x="0" y="0"/>
            <a:chExt cx="1684282" cy="5132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84282" cy="513243"/>
            </a:xfrm>
            <a:custGeom>
              <a:avLst/>
              <a:gdLst/>
              <a:ahLst/>
              <a:cxnLst/>
              <a:rect l="l" t="t" r="r" b="b"/>
              <a:pathLst>
                <a:path w="1684282" h="513243">
                  <a:moveTo>
                    <a:pt x="23081" y="0"/>
                  </a:moveTo>
                  <a:lnTo>
                    <a:pt x="1661201" y="0"/>
                  </a:lnTo>
                  <a:cubicBezTo>
                    <a:pt x="1673948" y="0"/>
                    <a:pt x="1684282" y="10334"/>
                    <a:pt x="1684282" y="23081"/>
                  </a:cubicBezTo>
                  <a:lnTo>
                    <a:pt x="1684282" y="490162"/>
                  </a:lnTo>
                  <a:cubicBezTo>
                    <a:pt x="1684282" y="502910"/>
                    <a:pt x="1673948" y="513243"/>
                    <a:pt x="1661201" y="513243"/>
                  </a:cubicBezTo>
                  <a:lnTo>
                    <a:pt x="23081" y="513243"/>
                  </a:lnTo>
                  <a:cubicBezTo>
                    <a:pt x="10334" y="513243"/>
                    <a:pt x="0" y="502910"/>
                    <a:pt x="0" y="490162"/>
                  </a:cubicBezTo>
                  <a:lnTo>
                    <a:pt x="0" y="23081"/>
                  </a:lnTo>
                  <a:cubicBezTo>
                    <a:pt x="0" y="10334"/>
                    <a:pt x="10334" y="0"/>
                    <a:pt x="23081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5725"/>
              <a:ext cx="1684282" cy="427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99279" y="4135635"/>
            <a:ext cx="4216516" cy="110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69"/>
              </a:lnSpc>
              <a:spcBef>
                <a:spcPct val="0"/>
              </a:spcBef>
            </a:pPr>
            <a:r>
              <a:rPr lang="en-US" sz="2199" b="1" u="none" spc="35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izravno modeliranje neobrambenog ponašanja</a:t>
            </a:r>
          </a:p>
          <a:p>
            <a:pPr marL="0" lvl="0" indent="0" algn="l">
              <a:lnSpc>
                <a:spcPts val="2969"/>
              </a:lnSpc>
              <a:spcBef>
                <a:spcPct val="0"/>
              </a:spcBef>
            </a:pPr>
            <a:endParaRPr lang="en-US" sz="2199" b="1" u="none" spc="35">
              <a:solidFill>
                <a:srgbClr val="2B2B2B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806815" y="6655592"/>
            <a:ext cx="5570953" cy="1107239"/>
            <a:chOff x="0" y="0"/>
            <a:chExt cx="1864922" cy="3706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64922" cy="370657"/>
            </a:xfrm>
            <a:custGeom>
              <a:avLst/>
              <a:gdLst/>
              <a:ahLst/>
              <a:cxnLst/>
              <a:rect l="l" t="t" r="r" b="b"/>
              <a:pathLst>
                <a:path w="1864922" h="370657">
                  <a:moveTo>
                    <a:pt x="20845" y="0"/>
                  </a:moveTo>
                  <a:lnTo>
                    <a:pt x="1844077" y="0"/>
                  </a:lnTo>
                  <a:cubicBezTo>
                    <a:pt x="1855589" y="0"/>
                    <a:pt x="1864922" y="9333"/>
                    <a:pt x="1864922" y="20845"/>
                  </a:cubicBezTo>
                  <a:lnTo>
                    <a:pt x="1864922" y="349812"/>
                  </a:lnTo>
                  <a:cubicBezTo>
                    <a:pt x="1864922" y="361325"/>
                    <a:pt x="1855589" y="370657"/>
                    <a:pt x="1844077" y="370657"/>
                  </a:cubicBezTo>
                  <a:lnTo>
                    <a:pt x="20845" y="370657"/>
                  </a:lnTo>
                  <a:cubicBezTo>
                    <a:pt x="9333" y="370657"/>
                    <a:pt x="0" y="361325"/>
                    <a:pt x="0" y="349812"/>
                  </a:cubicBezTo>
                  <a:lnTo>
                    <a:pt x="0" y="20845"/>
                  </a:lnTo>
                  <a:cubicBezTo>
                    <a:pt x="0" y="9333"/>
                    <a:pt x="9333" y="0"/>
                    <a:pt x="20845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5725"/>
              <a:ext cx="1864922" cy="284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036212" y="6893462"/>
            <a:ext cx="3931980" cy="110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69"/>
              </a:lnSpc>
              <a:spcBef>
                <a:spcPct val="0"/>
              </a:spcBef>
            </a:pPr>
            <a:r>
              <a:rPr lang="en-US" sz="2199" b="1" spc="35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jačanj</a:t>
            </a:r>
            <a:r>
              <a:rPr lang="en-US" sz="2199" b="1" u="none" spc="35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 povjerenja i terapijske suradnje</a:t>
            </a:r>
          </a:p>
          <a:p>
            <a:pPr marL="0" lvl="0" indent="0" algn="just">
              <a:lnSpc>
                <a:spcPts val="2969"/>
              </a:lnSpc>
              <a:spcBef>
                <a:spcPct val="0"/>
              </a:spcBef>
            </a:pPr>
            <a:endParaRPr lang="en-US" sz="2199" b="1" u="none" spc="35">
              <a:solidFill>
                <a:srgbClr val="2B2B2B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2227961" y="4633586"/>
            <a:ext cx="5031339" cy="1453930"/>
            <a:chOff x="0" y="0"/>
            <a:chExt cx="1684282" cy="48671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84282" cy="486715"/>
            </a:xfrm>
            <a:custGeom>
              <a:avLst/>
              <a:gdLst/>
              <a:ahLst/>
              <a:cxnLst/>
              <a:rect l="l" t="t" r="r" b="b"/>
              <a:pathLst>
                <a:path w="1684282" h="486715">
                  <a:moveTo>
                    <a:pt x="23081" y="0"/>
                  </a:moveTo>
                  <a:lnTo>
                    <a:pt x="1661201" y="0"/>
                  </a:lnTo>
                  <a:cubicBezTo>
                    <a:pt x="1673948" y="0"/>
                    <a:pt x="1684282" y="10334"/>
                    <a:pt x="1684282" y="23081"/>
                  </a:cubicBezTo>
                  <a:lnTo>
                    <a:pt x="1684282" y="463634"/>
                  </a:lnTo>
                  <a:cubicBezTo>
                    <a:pt x="1684282" y="476381"/>
                    <a:pt x="1673948" y="486715"/>
                    <a:pt x="1661201" y="486715"/>
                  </a:cubicBezTo>
                  <a:lnTo>
                    <a:pt x="23081" y="486715"/>
                  </a:lnTo>
                  <a:cubicBezTo>
                    <a:pt x="10334" y="486715"/>
                    <a:pt x="0" y="476381"/>
                    <a:pt x="0" y="463634"/>
                  </a:cubicBezTo>
                  <a:lnTo>
                    <a:pt x="0" y="23081"/>
                  </a:lnTo>
                  <a:cubicBezTo>
                    <a:pt x="0" y="10334"/>
                    <a:pt x="10334" y="0"/>
                    <a:pt x="23081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85725"/>
              <a:ext cx="1684282" cy="400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627152" y="4986425"/>
            <a:ext cx="4232957" cy="110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69"/>
              </a:lnSpc>
              <a:spcBef>
                <a:spcPct val="0"/>
              </a:spcBef>
            </a:pPr>
            <a:r>
              <a:rPr lang="en-US" sz="2199" b="1" spc="35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sm</a:t>
            </a:r>
            <a:r>
              <a:rPr lang="en-US" sz="2199" b="1" u="none" spc="35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anjenje klijentovog osjećaja ranjivosti</a:t>
            </a:r>
          </a:p>
          <a:p>
            <a:pPr marL="0" lvl="0" indent="0" algn="l">
              <a:lnSpc>
                <a:spcPts val="2969"/>
              </a:lnSpc>
              <a:spcBef>
                <a:spcPct val="0"/>
              </a:spcBef>
            </a:pPr>
            <a:endParaRPr lang="en-US" sz="2199" b="1" u="none" spc="35">
              <a:solidFill>
                <a:srgbClr val="2B2B2B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2227961" y="7171111"/>
            <a:ext cx="3946222" cy="2066120"/>
            <a:chOff x="0" y="0"/>
            <a:chExt cx="1321030" cy="69165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21030" cy="691651"/>
            </a:xfrm>
            <a:custGeom>
              <a:avLst/>
              <a:gdLst/>
              <a:ahLst/>
              <a:cxnLst/>
              <a:rect l="l" t="t" r="r" b="b"/>
              <a:pathLst>
                <a:path w="1321030" h="691651">
                  <a:moveTo>
                    <a:pt x="29428" y="0"/>
                  </a:moveTo>
                  <a:lnTo>
                    <a:pt x="1291603" y="0"/>
                  </a:lnTo>
                  <a:cubicBezTo>
                    <a:pt x="1307855" y="0"/>
                    <a:pt x="1321030" y="13175"/>
                    <a:pt x="1321030" y="29428"/>
                  </a:cubicBezTo>
                  <a:lnTo>
                    <a:pt x="1321030" y="662223"/>
                  </a:lnTo>
                  <a:cubicBezTo>
                    <a:pt x="1321030" y="678475"/>
                    <a:pt x="1307855" y="691651"/>
                    <a:pt x="1291603" y="691651"/>
                  </a:cubicBezTo>
                  <a:lnTo>
                    <a:pt x="29428" y="691651"/>
                  </a:lnTo>
                  <a:cubicBezTo>
                    <a:pt x="13175" y="691651"/>
                    <a:pt x="0" y="678475"/>
                    <a:pt x="0" y="662223"/>
                  </a:cubicBezTo>
                  <a:lnTo>
                    <a:pt x="0" y="29428"/>
                  </a:lnTo>
                  <a:cubicBezTo>
                    <a:pt x="0" y="13175"/>
                    <a:pt x="13175" y="0"/>
                    <a:pt x="29428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85725"/>
              <a:ext cx="1321030" cy="605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545720" y="7393192"/>
            <a:ext cx="4077334" cy="184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69"/>
              </a:lnSpc>
              <a:spcBef>
                <a:spcPct val="0"/>
              </a:spcBef>
            </a:pPr>
            <a:r>
              <a:rPr lang="en-US" sz="2199" b="1" spc="35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postupno mj</a:t>
            </a:r>
            <a:r>
              <a:rPr lang="en-US" sz="2199" b="1" u="none" spc="35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enjanje bazičnih uvjerenja i promjena strategija ponašanja</a:t>
            </a:r>
          </a:p>
          <a:p>
            <a:pPr marL="0" lvl="0" indent="0" algn="just">
              <a:lnSpc>
                <a:spcPts val="2969"/>
              </a:lnSpc>
              <a:spcBef>
                <a:spcPct val="0"/>
              </a:spcBef>
            </a:pPr>
            <a:endParaRPr lang="en-US" sz="2199" b="1" u="none" spc="35">
              <a:solidFill>
                <a:srgbClr val="2B2B2B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311126" y="317663"/>
            <a:ext cx="12863057" cy="1076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5"/>
              </a:lnSpc>
            </a:pPr>
            <a:r>
              <a:rPr lang="en-US" sz="7500" b="1" spc="-127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Što time postižemo?</a:t>
            </a:r>
          </a:p>
        </p:txBody>
      </p:sp>
      <p:sp>
        <p:nvSpPr>
          <p:cNvPr id="23" name="Freeform 23"/>
          <p:cNvSpPr/>
          <p:nvPr/>
        </p:nvSpPr>
        <p:spPr>
          <a:xfrm>
            <a:off x="7679259" y="5048250"/>
            <a:ext cx="3151961" cy="4915339"/>
          </a:xfrm>
          <a:custGeom>
            <a:avLst/>
            <a:gdLst/>
            <a:ahLst/>
            <a:cxnLst/>
            <a:rect l="l" t="t" r="r" b="b"/>
            <a:pathLst>
              <a:path w="3151961" h="4915339">
                <a:moveTo>
                  <a:pt x="0" y="0"/>
                </a:moveTo>
                <a:lnTo>
                  <a:pt x="3151961" y="0"/>
                </a:lnTo>
                <a:lnTo>
                  <a:pt x="3151961" y="4915339"/>
                </a:lnTo>
                <a:lnTo>
                  <a:pt x="0" y="49153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DFC6D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609553" y="1610855"/>
            <a:ext cx="11506642" cy="643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</a:pPr>
            <a:r>
              <a:rPr lang="en-US" sz="4500" spc="-76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Što kad terapeut pogriješi?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7089" y="3513303"/>
            <a:ext cx="7617104" cy="4623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68"/>
              </a:lnSpc>
              <a:spcBef>
                <a:spcPct val="0"/>
              </a:spcBef>
            </a:pPr>
            <a:r>
              <a:rPr lang="en-US" sz="2334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prim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jer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</a:p>
          <a:p>
            <a:pPr marL="0" lvl="0" indent="0" algn="just">
              <a:lnSpc>
                <a:spcPts val="3268"/>
              </a:lnSpc>
              <a:spcBef>
                <a:spcPct val="0"/>
              </a:spcBef>
            </a:pPr>
            <a:endParaRPr lang="en-US" sz="2334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03988" lvl="1" indent="-251994" algn="just">
              <a:lnSpc>
                <a:spcPts val="3268"/>
              </a:lnSpc>
              <a:buAutoNum type="arabicPeriod"/>
            </a:pP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klijent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se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razljuti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kad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ga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terapeut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prekida</a:t>
            </a:r>
            <a:endParaRPr lang="en-US" sz="2334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007977" lvl="2" indent="-335992" algn="just">
              <a:lnSpc>
                <a:spcPts val="3268"/>
              </a:lnSpc>
              <a:buFont typeface="Arial"/>
              <a:buChar char="⚬"/>
            </a:pP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terapeut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nije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uvidio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da je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klijent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imao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potrebu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rasteretiti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se; </a:t>
            </a:r>
          </a:p>
          <a:p>
            <a:pPr marL="503988" lvl="1" indent="-251994" algn="just">
              <a:lnSpc>
                <a:spcPts val="3268"/>
              </a:lnSpc>
              <a:buAutoNum type="arabicPeriod"/>
            </a:pP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klijent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je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anksiozan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jer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ne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uspijeva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napraviti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zadaće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</a:p>
          <a:p>
            <a:pPr marL="1007977" lvl="2" indent="-335992" algn="just">
              <a:lnSpc>
                <a:spcPts val="3268"/>
              </a:lnSpc>
              <a:buFont typeface="Arial"/>
              <a:buChar char="⚬"/>
            </a:pP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terapeut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griješi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jer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daje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prezahtjevne</a:t>
            </a:r>
            <a:r>
              <a:rPr lang="en-US" sz="2334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334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zadaće</a:t>
            </a:r>
            <a:endParaRPr lang="en-US" sz="2334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just">
              <a:lnSpc>
                <a:spcPts val="3268"/>
              </a:lnSpc>
            </a:pPr>
            <a:endParaRPr lang="en-US" sz="2334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>
              <a:lnSpc>
                <a:spcPts val="3268"/>
              </a:lnSpc>
              <a:spcBef>
                <a:spcPct val="0"/>
              </a:spcBef>
            </a:pPr>
            <a:endParaRPr lang="en-US" sz="2334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98004" y="3513303"/>
            <a:ext cx="6133470" cy="3639134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0" tIns="0" rIns="0" bIns="0" rtlCol="0" anchor="ctr">
            <a:spAutoFit/>
          </a:bodyPr>
          <a:lstStyle/>
          <a:p>
            <a:pPr marL="0" lvl="0" indent="0" algn="ctr">
              <a:lnSpc>
                <a:spcPts val="3642"/>
              </a:lnSpc>
              <a:spcBef>
                <a:spcPct val="0"/>
              </a:spcBef>
            </a:pPr>
            <a:endParaRPr dirty="0"/>
          </a:p>
          <a:p>
            <a:pPr marL="0" lvl="0" indent="0" algn="ctr">
              <a:lnSpc>
                <a:spcPts val="3642"/>
              </a:lnSpc>
              <a:spcBef>
                <a:spcPct val="0"/>
              </a:spcBef>
            </a:pPr>
            <a:endParaRPr dirty="0"/>
          </a:p>
          <a:p>
            <a:pPr algn="ctr">
              <a:lnSpc>
                <a:spcPts val="3642"/>
              </a:lnSpc>
            </a:pPr>
            <a:r>
              <a:rPr lang="en-US" sz="2602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Iskrena </a:t>
            </a:r>
            <a:r>
              <a:rPr lang="en-US" sz="2602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isprika</a:t>
            </a:r>
            <a:r>
              <a:rPr lang="en-US" sz="2602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</a:p>
          <a:p>
            <a:pPr algn="ctr">
              <a:lnSpc>
                <a:spcPts val="3642"/>
              </a:lnSpc>
            </a:pPr>
            <a:r>
              <a:rPr lang="en-US" sz="2602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logično</a:t>
            </a:r>
            <a:r>
              <a:rPr lang="en-US" sz="2602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602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prirodno</a:t>
            </a:r>
            <a:r>
              <a:rPr lang="en-US" sz="2602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602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korisno</a:t>
            </a:r>
            <a:r>
              <a:rPr lang="en-US" sz="2602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</a:t>
            </a:r>
            <a:r>
              <a:rPr lang="en-US" sz="2602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modeliramo</a:t>
            </a:r>
            <a:r>
              <a:rPr lang="en-US" sz="2602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!)</a:t>
            </a:r>
          </a:p>
          <a:p>
            <a:pPr algn="ctr">
              <a:lnSpc>
                <a:spcPts val="3642"/>
              </a:lnSpc>
            </a:pPr>
            <a:endParaRPr lang="en-US" sz="2602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3642"/>
              </a:lnSpc>
            </a:pPr>
            <a:r>
              <a:rPr lang="en-US" sz="2602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Potražiti</a:t>
            </a:r>
            <a:r>
              <a:rPr lang="en-US" sz="2602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pomoć</a:t>
            </a:r>
            <a:r>
              <a:rPr lang="en-US" sz="2602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2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kolege</a:t>
            </a:r>
            <a:r>
              <a:rPr lang="en-US" sz="2602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602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supervizora</a:t>
            </a:r>
            <a:endParaRPr lang="en-US" sz="2602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>
              <a:lnSpc>
                <a:spcPts val="3642"/>
              </a:lnSpc>
              <a:spcBef>
                <a:spcPct val="0"/>
              </a:spcBef>
            </a:pPr>
            <a:endParaRPr lang="en-US" sz="2602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493371" y="3116337"/>
            <a:ext cx="11301259" cy="4054327"/>
          </a:xfrm>
          <a:custGeom>
            <a:avLst/>
            <a:gdLst/>
            <a:ahLst/>
            <a:cxnLst/>
            <a:rect l="l" t="t" r="r" b="b"/>
            <a:pathLst>
              <a:path w="11301259" h="4054327">
                <a:moveTo>
                  <a:pt x="0" y="0"/>
                </a:moveTo>
                <a:lnTo>
                  <a:pt x="11301258" y="0"/>
                </a:lnTo>
                <a:lnTo>
                  <a:pt x="11301258" y="4054326"/>
                </a:lnTo>
                <a:lnTo>
                  <a:pt x="0" y="40543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TextBox 6"/>
          <p:cNvSpPr txBox="1"/>
          <p:nvPr/>
        </p:nvSpPr>
        <p:spPr>
          <a:xfrm>
            <a:off x="3390679" y="1404643"/>
            <a:ext cx="11506642" cy="159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3"/>
              </a:lnSpc>
            </a:pPr>
            <a:r>
              <a:rPr lang="en-US" sz="5700" b="1" spc="-9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Kako kroz terapijsku suradnju doći do ostvarenja ciljeva?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10209" lvl="1" indent="-205105" algn="ctr">
                <a:lnSpc>
                  <a:spcPts val="2659"/>
                </a:lnSpc>
                <a:buAutoNum type="arabicPeriod"/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58562" y="1338980"/>
            <a:ext cx="11506642" cy="159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3"/>
              </a:lnSpc>
            </a:pPr>
            <a:r>
              <a:rPr lang="en-US" sz="5700" spc="-96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Vježba: kako osigurati pozitivno terapijsko iskustvo?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67337" y="4199446"/>
            <a:ext cx="14953326" cy="3463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8716" lvl="1" indent="-299358" algn="l">
              <a:lnSpc>
                <a:spcPts val="3882"/>
              </a:lnSpc>
              <a:buAutoNum type="arabicPeriod"/>
            </a:pP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pozitivno</a:t>
            </a:r>
            <a:r>
              <a:rPr lang="en-US" sz="27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osnaživati</a:t>
            </a:r>
            <a:endParaRPr lang="en-US" sz="277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98716" lvl="1" indent="-299358" algn="l">
              <a:lnSpc>
                <a:spcPts val="3882"/>
              </a:lnSpc>
              <a:buAutoNum type="arabicPeriod"/>
            </a:pP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koristiti</a:t>
            </a:r>
            <a:r>
              <a:rPr lang="en-US" sz="27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samootkrivanje</a:t>
            </a:r>
            <a:endParaRPr lang="en-US" sz="277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98716" lvl="1" indent="-299358" algn="l">
              <a:lnSpc>
                <a:spcPts val="3882"/>
              </a:lnSpc>
              <a:buAutoNum type="arabicPeriod"/>
            </a:pP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postizanje</a:t>
            </a:r>
            <a:r>
              <a:rPr lang="en-US" sz="27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ravnoteže</a:t>
            </a:r>
            <a:r>
              <a:rPr lang="en-US" sz="27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u </a:t>
            </a: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odnosu</a:t>
            </a:r>
            <a:endParaRPr lang="en-US" sz="277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98716" lvl="1" indent="-299358" algn="l">
              <a:lnSpc>
                <a:spcPts val="3882"/>
              </a:lnSpc>
              <a:buAutoNum type="arabicPeriod"/>
            </a:pP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neslaganje</a:t>
            </a:r>
            <a:r>
              <a:rPr lang="en-US" sz="27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 </a:t>
            </a: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klijentovim</a:t>
            </a:r>
            <a:r>
              <a:rPr lang="en-US" sz="27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negativnim</a:t>
            </a:r>
            <a:r>
              <a:rPr lang="en-US" sz="27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uvjerenjima</a:t>
            </a:r>
            <a:endParaRPr lang="en-US" sz="277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98716" lvl="1" indent="-299358" algn="l">
              <a:lnSpc>
                <a:spcPts val="3882"/>
              </a:lnSpc>
              <a:buAutoNum type="arabicPeriod"/>
            </a:pP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atmosfera</a:t>
            </a:r>
            <a:r>
              <a:rPr lang="en-US" sz="27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razumijevanja</a:t>
            </a:r>
            <a:r>
              <a:rPr lang="en-US" sz="27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+ </a:t>
            </a: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realni</a:t>
            </a:r>
            <a:r>
              <a:rPr lang="en-US" sz="27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optimizam</a:t>
            </a:r>
            <a:endParaRPr lang="en-US" sz="277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98716" lvl="1" indent="-299358" algn="l">
              <a:lnSpc>
                <a:spcPts val="3882"/>
              </a:lnSpc>
              <a:buAutoNum type="arabicPeriod"/>
            </a:pP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izražavanje</a:t>
            </a:r>
            <a:r>
              <a:rPr lang="en-US" sz="27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žaljenja</a:t>
            </a:r>
            <a:r>
              <a:rPr lang="en-US" sz="27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zbog</a:t>
            </a:r>
            <a:r>
              <a:rPr lang="en-US" sz="27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terapijskih</a:t>
            </a:r>
            <a:r>
              <a:rPr lang="en-US" sz="27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ograničenja</a:t>
            </a:r>
            <a:endParaRPr lang="en-US" sz="277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98716" lvl="1" indent="-299358" algn="l">
              <a:lnSpc>
                <a:spcPts val="3882"/>
              </a:lnSpc>
              <a:buAutoNum type="arabicPeriod"/>
            </a:pP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pomagati</a:t>
            </a:r>
            <a:r>
              <a:rPr lang="en-US" sz="27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u </a:t>
            </a: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prepoznavanju</a:t>
            </a:r>
            <a:r>
              <a:rPr lang="en-US" sz="27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terapeutovog</a:t>
            </a:r>
            <a:r>
              <a:rPr lang="en-US" sz="27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osjećaja</a:t>
            </a:r>
            <a:r>
              <a:rPr lang="en-US" sz="27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7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povezanosti</a:t>
            </a:r>
            <a:endParaRPr lang="en-US" sz="277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119318" y="2416086"/>
            <a:ext cx="4501346" cy="3865531"/>
          </a:xfrm>
          <a:custGeom>
            <a:avLst/>
            <a:gdLst/>
            <a:ahLst/>
            <a:cxnLst/>
            <a:rect l="l" t="t" r="r" b="b"/>
            <a:pathLst>
              <a:path w="4501346" h="3865531">
                <a:moveTo>
                  <a:pt x="0" y="0"/>
                </a:moveTo>
                <a:lnTo>
                  <a:pt x="4501345" y="0"/>
                </a:lnTo>
                <a:lnTo>
                  <a:pt x="4501345" y="3865530"/>
                </a:lnTo>
                <a:lnTo>
                  <a:pt x="0" y="3865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2335" y="1028700"/>
            <a:ext cx="5277231" cy="8229600"/>
          </a:xfrm>
          <a:custGeom>
            <a:avLst/>
            <a:gdLst/>
            <a:ahLst/>
            <a:cxnLst/>
            <a:rect l="l" t="t" r="r" b="b"/>
            <a:pathLst>
              <a:path w="5277231" h="8229600">
                <a:moveTo>
                  <a:pt x="0" y="0"/>
                </a:moveTo>
                <a:lnTo>
                  <a:pt x="5277231" y="0"/>
                </a:lnTo>
                <a:lnTo>
                  <a:pt x="527723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9144000" y="2105195"/>
            <a:ext cx="7960284" cy="67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3"/>
              </a:lnSpc>
            </a:pPr>
            <a:r>
              <a:rPr lang="en-US" sz="4700" b="1" spc="-79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Zaključno....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45825" y="5403680"/>
            <a:ext cx="10258459" cy="226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endParaRPr/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Odnos se gradi - otpočetka, pažljivo i polako.</a:t>
            </a: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Prilagodi stil, prati, konceptualiziraj, modeliraj, generaliziraj.</a:t>
            </a:r>
          </a:p>
          <a:p>
            <a:pPr algn="l">
              <a:lnSpc>
                <a:spcPts val="3639"/>
              </a:lnSpc>
            </a:pPr>
            <a:endParaRPr lang="en-US" sz="2599">
              <a:solidFill>
                <a:srgbClr val="2B2B2B"/>
              </a:solidFill>
              <a:latin typeface="Playwrite US Modern"/>
              <a:ea typeface="Playwrite US Modern"/>
              <a:cs typeface="Playwrite US Modern"/>
              <a:sym typeface="Playwrite US Modern"/>
            </a:endParaRP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2B2B2B"/>
                </a:solidFill>
                <a:latin typeface="Playwrite US Modern"/>
                <a:ea typeface="Playwrite US Modern"/>
                <a:cs typeface="Playwrite US Modern"/>
                <a:sym typeface="Playwrite US Modern"/>
              </a:rPr>
              <a:t>Odnos liječi.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577" y="9799606"/>
            <a:ext cx="20689153" cy="1165289"/>
            <a:chOff x="0" y="0"/>
            <a:chExt cx="5448995" cy="306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0577" y="-677894"/>
            <a:ext cx="20689153" cy="1165289"/>
            <a:chOff x="0" y="0"/>
            <a:chExt cx="5448995" cy="3069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115425" y="1646724"/>
            <a:ext cx="8143875" cy="6993553"/>
          </a:xfrm>
          <a:custGeom>
            <a:avLst/>
            <a:gdLst/>
            <a:ahLst/>
            <a:cxnLst/>
            <a:rect l="l" t="t" r="r" b="b"/>
            <a:pathLst>
              <a:path w="8143875" h="6993553">
                <a:moveTo>
                  <a:pt x="0" y="0"/>
                </a:moveTo>
                <a:lnTo>
                  <a:pt x="8143875" y="0"/>
                </a:lnTo>
                <a:lnTo>
                  <a:pt x="8143875" y="6993552"/>
                </a:lnTo>
                <a:lnTo>
                  <a:pt x="0" y="6993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9" name="TextBox 9"/>
          <p:cNvSpPr txBox="1"/>
          <p:nvPr/>
        </p:nvSpPr>
        <p:spPr>
          <a:xfrm>
            <a:off x="875488" y="6042060"/>
            <a:ext cx="9731038" cy="278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34"/>
              </a:lnSpc>
            </a:pPr>
            <a:r>
              <a:rPr lang="en-US" sz="7400" spc="-125">
                <a:solidFill>
                  <a:srgbClr val="2B2B2B"/>
                </a:solidFill>
                <a:latin typeface="Apricots"/>
                <a:ea typeface="Apricots"/>
                <a:cs typeface="Apricots"/>
                <a:sym typeface="Apricots"/>
              </a:rPr>
              <a:t>Literatura:</a:t>
            </a:r>
          </a:p>
          <a:p>
            <a:pPr algn="l">
              <a:lnSpc>
                <a:spcPts val="6734"/>
              </a:lnSpc>
            </a:pPr>
            <a:endParaRPr lang="en-US" sz="7400" spc="-125">
              <a:solidFill>
                <a:srgbClr val="2B2B2B"/>
              </a:solidFill>
              <a:latin typeface="Apricots"/>
              <a:ea typeface="Apricots"/>
              <a:cs typeface="Apricots"/>
              <a:sym typeface="Apricots"/>
            </a:endParaRPr>
          </a:p>
          <a:p>
            <a:pPr algn="l">
              <a:lnSpc>
                <a:spcPts val="2184"/>
              </a:lnSpc>
            </a:pPr>
            <a:r>
              <a:rPr lang="en-US" sz="2400" spc="-40">
                <a:solidFill>
                  <a:srgbClr val="2B2B2B"/>
                </a:solidFill>
                <a:latin typeface="Playpen Sans"/>
                <a:ea typeface="Playpen Sans"/>
                <a:cs typeface="Playpen Sans"/>
                <a:sym typeface="Playpen Sans"/>
              </a:rPr>
              <a:t>Beck, J.S. (1995.). Cognitive therapy: Basics and Beyond. New York: Guilfor Press.</a:t>
            </a:r>
          </a:p>
          <a:p>
            <a:pPr algn="l">
              <a:lnSpc>
                <a:spcPts val="2184"/>
              </a:lnSpc>
            </a:pPr>
            <a:r>
              <a:rPr lang="en-US" sz="2400" spc="-40">
                <a:solidFill>
                  <a:srgbClr val="2B2B2B"/>
                </a:solidFill>
                <a:latin typeface="Playpen Sans"/>
                <a:ea typeface="Playpen Sans"/>
                <a:cs typeface="Playpen Sans"/>
                <a:sym typeface="Playpen Sans"/>
              </a:rPr>
              <a:t>Beck, J.S. (2011.). Kognitivna terapija za složene probleme: Što učiniti kada temeljna znanja ne pomažu. Naklada Slap.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577" y="9799606"/>
            <a:ext cx="20689153" cy="1165289"/>
            <a:chOff x="0" y="0"/>
            <a:chExt cx="5448995" cy="306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0577" y="-677894"/>
            <a:ext cx="20689153" cy="1165289"/>
            <a:chOff x="0" y="0"/>
            <a:chExt cx="5448995" cy="3069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115425" y="1646724"/>
            <a:ext cx="8143875" cy="6993553"/>
          </a:xfrm>
          <a:custGeom>
            <a:avLst/>
            <a:gdLst/>
            <a:ahLst/>
            <a:cxnLst/>
            <a:rect l="l" t="t" r="r" b="b"/>
            <a:pathLst>
              <a:path w="8143875" h="6993553">
                <a:moveTo>
                  <a:pt x="0" y="0"/>
                </a:moveTo>
                <a:lnTo>
                  <a:pt x="8143875" y="0"/>
                </a:lnTo>
                <a:lnTo>
                  <a:pt x="8143875" y="6993552"/>
                </a:lnTo>
                <a:lnTo>
                  <a:pt x="0" y="6993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9" name="TextBox 9"/>
          <p:cNvSpPr txBox="1"/>
          <p:nvPr/>
        </p:nvSpPr>
        <p:spPr>
          <a:xfrm>
            <a:off x="875488" y="6042060"/>
            <a:ext cx="6557368" cy="920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34"/>
              </a:lnSpc>
            </a:pPr>
            <a:r>
              <a:rPr lang="en-US" sz="7400" spc="-125">
                <a:solidFill>
                  <a:srgbClr val="2B2B2B"/>
                </a:solidFill>
                <a:latin typeface="Apricots"/>
                <a:ea typeface="Apricots"/>
                <a:cs typeface="Apricots"/>
                <a:sym typeface="Apricots"/>
              </a:rPr>
              <a:t>Hvala.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577" y="9799606"/>
            <a:ext cx="20689153" cy="1165289"/>
            <a:chOff x="0" y="0"/>
            <a:chExt cx="5448995" cy="306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0577" y="-677894"/>
            <a:ext cx="20689153" cy="1165289"/>
            <a:chOff x="0" y="0"/>
            <a:chExt cx="5448995" cy="3069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005631"/>
            <a:ext cx="8115300" cy="3359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Temeljne postavke odnosa po BKT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585970" y="1169254"/>
            <a:ext cx="7387580" cy="2561528"/>
            <a:chOff x="0" y="0"/>
            <a:chExt cx="2473053" cy="8574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73053" cy="857492"/>
            </a:xfrm>
            <a:custGeom>
              <a:avLst/>
              <a:gdLst/>
              <a:ahLst/>
              <a:cxnLst/>
              <a:rect l="l" t="t" r="r" b="b"/>
              <a:pathLst>
                <a:path w="2473053" h="857492">
                  <a:moveTo>
                    <a:pt x="15719" y="0"/>
                  </a:moveTo>
                  <a:lnTo>
                    <a:pt x="2457334" y="0"/>
                  </a:lnTo>
                  <a:cubicBezTo>
                    <a:pt x="2461503" y="0"/>
                    <a:pt x="2465501" y="1656"/>
                    <a:pt x="2468449" y="4604"/>
                  </a:cubicBezTo>
                  <a:cubicBezTo>
                    <a:pt x="2471397" y="7552"/>
                    <a:pt x="2473053" y="11550"/>
                    <a:pt x="2473053" y="15719"/>
                  </a:cubicBezTo>
                  <a:lnTo>
                    <a:pt x="2473053" y="841773"/>
                  </a:lnTo>
                  <a:cubicBezTo>
                    <a:pt x="2473053" y="845942"/>
                    <a:pt x="2471397" y="849940"/>
                    <a:pt x="2468449" y="852888"/>
                  </a:cubicBezTo>
                  <a:cubicBezTo>
                    <a:pt x="2465501" y="855836"/>
                    <a:pt x="2461503" y="857492"/>
                    <a:pt x="2457334" y="857492"/>
                  </a:cubicBezTo>
                  <a:lnTo>
                    <a:pt x="15719" y="857492"/>
                  </a:lnTo>
                  <a:cubicBezTo>
                    <a:pt x="11550" y="857492"/>
                    <a:pt x="7552" y="855836"/>
                    <a:pt x="4604" y="852888"/>
                  </a:cubicBezTo>
                  <a:cubicBezTo>
                    <a:pt x="1656" y="849940"/>
                    <a:pt x="0" y="845942"/>
                    <a:pt x="0" y="841773"/>
                  </a:cubicBezTo>
                  <a:lnTo>
                    <a:pt x="0" y="15719"/>
                  </a:lnTo>
                  <a:cubicBezTo>
                    <a:pt x="0" y="11550"/>
                    <a:pt x="1656" y="7552"/>
                    <a:pt x="4604" y="4604"/>
                  </a:cubicBezTo>
                  <a:cubicBezTo>
                    <a:pt x="7552" y="1656"/>
                    <a:pt x="11550" y="0"/>
                    <a:pt x="15719" y="0"/>
                  </a:cubicBez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5725"/>
              <a:ext cx="2473053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85970" y="3861341"/>
            <a:ext cx="7387580" cy="2561528"/>
            <a:chOff x="0" y="0"/>
            <a:chExt cx="2473053" cy="8574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73053" cy="857492"/>
            </a:xfrm>
            <a:custGeom>
              <a:avLst/>
              <a:gdLst/>
              <a:ahLst/>
              <a:cxnLst/>
              <a:rect l="l" t="t" r="r" b="b"/>
              <a:pathLst>
                <a:path w="2473053" h="857492">
                  <a:moveTo>
                    <a:pt x="15719" y="0"/>
                  </a:moveTo>
                  <a:lnTo>
                    <a:pt x="2457334" y="0"/>
                  </a:lnTo>
                  <a:cubicBezTo>
                    <a:pt x="2461503" y="0"/>
                    <a:pt x="2465501" y="1656"/>
                    <a:pt x="2468449" y="4604"/>
                  </a:cubicBezTo>
                  <a:cubicBezTo>
                    <a:pt x="2471397" y="7552"/>
                    <a:pt x="2473053" y="11550"/>
                    <a:pt x="2473053" y="15719"/>
                  </a:cubicBezTo>
                  <a:lnTo>
                    <a:pt x="2473053" y="841773"/>
                  </a:lnTo>
                  <a:cubicBezTo>
                    <a:pt x="2473053" y="845942"/>
                    <a:pt x="2471397" y="849940"/>
                    <a:pt x="2468449" y="852888"/>
                  </a:cubicBezTo>
                  <a:cubicBezTo>
                    <a:pt x="2465501" y="855836"/>
                    <a:pt x="2461503" y="857492"/>
                    <a:pt x="2457334" y="857492"/>
                  </a:cubicBezTo>
                  <a:lnTo>
                    <a:pt x="15719" y="857492"/>
                  </a:lnTo>
                  <a:cubicBezTo>
                    <a:pt x="11550" y="857492"/>
                    <a:pt x="7552" y="855836"/>
                    <a:pt x="4604" y="852888"/>
                  </a:cubicBezTo>
                  <a:cubicBezTo>
                    <a:pt x="1656" y="849940"/>
                    <a:pt x="0" y="845942"/>
                    <a:pt x="0" y="841773"/>
                  </a:cubicBezTo>
                  <a:lnTo>
                    <a:pt x="0" y="15719"/>
                  </a:lnTo>
                  <a:cubicBezTo>
                    <a:pt x="0" y="11550"/>
                    <a:pt x="1656" y="7552"/>
                    <a:pt x="4604" y="4604"/>
                  </a:cubicBezTo>
                  <a:cubicBezTo>
                    <a:pt x="7552" y="1656"/>
                    <a:pt x="11550" y="0"/>
                    <a:pt x="15719" y="0"/>
                  </a:cubicBez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5725"/>
              <a:ext cx="2473053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585970" y="6556218"/>
            <a:ext cx="7387580" cy="2561528"/>
            <a:chOff x="0" y="0"/>
            <a:chExt cx="2473053" cy="85749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73053" cy="857492"/>
            </a:xfrm>
            <a:custGeom>
              <a:avLst/>
              <a:gdLst/>
              <a:ahLst/>
              <a:cxnLst/>
              <a:rect l="l" t="t" r="r" b="b"/>
              <a:pathLst>
                <a:path w="2473053" h="857492">
                  <a:moveTo>
                    <a:pt x="15719" y="0"/>
                  </a:moveTo>
                  <a:lnTo>
                    <a:pt x="2457334" y="0"/>
                  </a:lnTo>
                  <a:cubicBezTo>
                    <a:pt x="2461503" y="0"/>
                    <a:pt x="2465501" y="1656"/>
                    <a:pt x="2468449" y="4604"/>
                  </a:cubicBezTo>
                  <a:cubicBezTo>
                    <a:pt x="2471397" y="7552"/>
                    <a:pt x="2473053" y="11550"/>
                    <a:pt x="2473053" y="15719"/>
                  </a:cubicBezTo>
                  <a:lnTo>
                    <a:pt x="2473053" y="841773"/>
                  </a:lnTo>
                  <a:cubicBezTo>
                    <a:pt x="2473053" y="845942"/>
                    <a:pt x="2471397" y="849940"/>
                    <a:pt x="2468449" y="852888"/>
                  </a:cubicBezTo>
                  <a:cubicBezTo>
                    <a:pt x="2465501" y="855836"/>
                    <a:pt x="2461503" y="857492"/>
                    <a:pt x="2457334" y="857492"/>
                  </a:cubicBezTo>
                  <a:lnTo>
                    <a:pt x="15719" y="857492"/>
                  </a:lnTo>
                  <a:cubicBezTo>
                    <a:pt x="11550" y="857492"/>
                    <a:pt x="7552" y="855836"/>
                    <a:pt x="4604" y="852888"/>
                  </a:cubicBezTo>
                  <a:cubicBezTo>
                    <a:pt x="1656" y="849940"/>
                    <a:pt x="0" y="845942"/>
                    <a:pt x="0" y="841773"/>
                  </a:cubicBezTo>
                  <a:lnTo>
                    <a:pt x="0" y="15719"/>
                  </a:lnTo>
                  <a:cubicBezTo>
                    <a:pt x="0" y="11550"/>
                    <a:pt x="1656" y="7552"/>
                    <a:pt x="4604" y="4604"/>
                  </a:cubicBezTo>
                  <a:cubicBezTo>
                    <a:pt x="7552" y="1656"/>
                    <a:pt x="11550" y="0"/>
                    <a:pt x="15719" y="0"/>
                  </a:cubicBez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5725"/>
              <a:ext cx="2473053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752783" y="1720403"/>
            <a:ext cx="4990949" cy="147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8" lvl="1" indent="-237489" algn="l">
              <a:lnSpc>
                <a:spcPts val="2969"/>
              </a:lnSpc>
              <a:buFont typeface="Arial"/>
              <a:buChar char="•"/>
            </a:pPr>
            <a:r>
              <a:rPr lang="en-US" sz="2199" b="1" spc="35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us</a:t>
            </a:r>
            <a:r>
              <a:rPr lang="en-US" sz="2199" b="1" u="none" spc="35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pješnost terapije ovisi o kvaliteti odnosa terapeut-klijent</a:t>
            </a:r>
          </a:p>
          <a:p>
            <a:pPr marL="0" lvl="0" indent="0" algn="l">
              <a:lnSpc>
                <a:spcPts val="2969"/>
              </a:lnSpc>
              <a:spcBef>
                <a:spcPct val="0"/>
              </a:spcBef>
            </a:pPr>
            <a:endParaRPr lang="en-US" sz="2199" b="1" u="none" spc="35">
              <a:solidFill>
                <a:srgbClr val="2B2B2B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676178" y="4207192"/>
            <a:ext cx="5144161" cy="184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just">
              <a:lnSpc>
                <a:spcPts val="2969"/>
              </a:lnSpc>
              <a:buFont typeface="Arial"/>
              <a:buChar char="•"/>
            </a:pPr>
            <a:r>
              <a:rPr lang="en-US" sz="2199" b="1" u="none" spc="35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odnos se gradi od prve seanse</a:t>
            </a:r>
          </a:p>
          <a:p>
            <a:pPr marL="474979" lvl="1" indent="-237490" algn="l">
              <a:lnSpc>
                <a:spcPts val="2969"/>
              </a:lnSpc>
              <a:buFont typeface="Arial"/>
              <a:buChar char="•"/>
            </a:pPr>
            <a:r>
              <a:rPr lang="en-US" sz="2199" b="1" u="none" spc="35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„rogerijanska vještina savjetovanja”: povjerenje, uvažavanje, razumijevanje</a:t>
            </a:r>
          </a:p>
          <a:p>
            <a:pPr marL="0" lvl="0" indent="0" algn="just">
              <a:lnSpc>
                <a:spcPts val="2969"/>
              </a:lnSpc>
              <a:spcBef>
                <a:spcPct val="0"/>
              </a:spcBef>
            </a:pPr>
            <a:endParaRPr lang="en-US" sz="2199" b="1" u="none" spc="35">
              <a:solidFill>
                <a:srgbClr val="2B2B2B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829389" y="7154992"/>
            <a:ext cx="4914343" cy="147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2969"/>
              </a:lnSpc>
              <a:buFont typeface="Arial"/>
              <a:buChar char="•"/>
            </a:pPr>
            <a:r>
              <a:rPr lang="en-US" sz="2199" b="1" u="none" spc="35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suradničko – istraživački odnos</a:t>
            </a:r>
          </a:p>
          <a:p>
            <a:pPr marL="474979" lvl="1" indent="-237490" algn="l">
              <a:lnSpc>
                <a:spcPts val="2969"/>
              </a:lnSpc>
              <a:buFont typeface="Arial"/>
              <a:buChar char="•"/>
            </a:pPr>
            <a:r>
              <a:rPr lang="en-US" sz="2199" b="1" u="none" spc="35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„suradnički empirizam”</a:t>
            </a:r>
          </a:p>
          <a:p>
            <a:pPr marL="0" lvl="0" indent="0" algn="just">
              <a:lnSpc>
                <a:spcPts val="2969"/>
              </a:lnSpc>
              <a:spcBef>
                <a:spcPct val="0"/>
              </a:spcBef>
            </a:pPr>
            <a:endParaRPr lang="en-US" sz="2199" b="1" u="none" spc="35">
              <a:solidFill>
                <a:srgbClr val="2B2B2B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126637" y="1898838"/>
            <a:ext cx="1381264" cy="114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01.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26637" y="4600449"/>
            <a:ext cx="1381264" cy="114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02.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126637" y="7289643"/>
            <a:ext cx="1381264" cy="114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03.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77767" y="4657399"/>
            <a:ext cx="5526442" cy="4434970"/>
          </a:xfrm>
          <a:custGeom>
            <a:avLst/>
            <a:gdLst/>
            <a:ahLst/>
            <a:cxnLst/>
            <a:rect l="l" t="t" r="r" b="b"/>
            <a:pathLst>
              <a:path w="5526442" h="4434970">
                <a:moveTo>
                  <a:pt x="0" y="0"/>
                </a:moveTo>
                <a:lnTo>
                  <a:pt x="5526443" y="0"/>
                </a:lnTo>
                <a:lnTo>
                  <a:pt x="5526443" y="4434970"/>
                </a:lnTo>
                <a:lnTo>
                  <a:pt x="0" y="44349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3" name="Group 3"/>
          <p:cNvGrpSpPr/>
          <p:nvPr/>
        </p:nvGrpSpPr>
        <p:grpSpPr>
          <a:xfrm>
            <a:off x="6625319" y="3101823"/>
            <a:ext cx="5031339" cy="1651286"/>
            <a:chOff x="0" y="0"/>
            <a:chExt cx="1684282" cy="5527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84282" cy="552782"/>
            </a:xfrm>
            <a:custGeom>
              <a:avLst/>
              <a:gdLst/>
              <a:ahLst/>
              <a:cxnLst/>
              <a:rect l="l" t="t" r="r" b="b"/>
              <a:pathLst>
                <a:path w="1684282" h="552782">
                  <a:moveTo>
                    <a:pt x="23081" y="0"/>
                  </a:moveTo>
                  <a:lnTo>
                    <a:pt x="1661201" y="0"/>
                  </a:lnTo>
                  <a:cubicBezTo>
                    <a:pt x="1673948" y="0"/>
                    <a:pt x="1684282" y="10334"/>
                    <a:pt x="1684282" y="23081"/>
                  </a:cubicBezTo>
                  <a:lnTo>
                    <a:pt x="1684282" y="529701"/>
                  </a:lnTo>
                  <a:cubicBezTo>
                    <a:pt x="1684282" y="542448"/>
                    <a:pt x="1673948" y="552782"/>
                    <a:pt x="1661201" y="552782"/>
                  </a:cubicBezTo>
                  <a:lnTo>
                    <a:pt x="23081" y="552782"/>
                  </a:lnTo>
                  <a:cubicBezTo>
                    <a:pt x="10334" y="552782"/>
                    <a:pt x="0" y="542448"/>
                    <a:pt x="0" y="529701"/>
                  </a:cubicBezTo>
                  <a:lnTo>
                    <a:pt x="0" y="23081"/>
                  </a:lnTo>
                  <a:cubicBezTo>
                    <a:pt x="0" y="10334"/>
                    <a:pt x="10334" y="0"/>
                    <a:pt x="23081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1684282" cy="467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963361" y="3613919"/>
            <a:ext cx="4361279" cy="72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69"/>
              </a:lnSpc>
              <a:spcBef>
                <a:spcPct val="0"/>
              </a:spcBef>
            </a:pPr>
            <a:r>
              <a:rPr lang="en-US" sz="2199" b="1" spc="35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</a:t>
            </a:r>
            <a:r>
              <a:rPr lang="en-US" sz="2199" b="1" u="none" spc="35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rilagodba terapijskog stila</a:t>
            </a:r>
          </a:p>
          <a:p>
            <a:pPr marL="0" lvl="0" indent="0" algn="just">
              <a:lnSpc>
                <a:spcPts val="2969"/>
              </a:lnSpc>
              <a:spcBef>
                <a:spcPct val="0"/>
              </a:spcBef>
            </a:pPr>
            <a:endParaRPr lang="en-US" sz="2199" b="1" u="none" spc="35">
              <a:solidFill>
                <a:srgbClr val="2B2B2B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22579" y="3610323"/>
            <a:ext cx="5031339" cy="1533177"/>
            <a:chOff x="0" y="0"/>
            <a:chExt cx="1684282" cy="5132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84282" cy="513243"/>
            </a:xfrm>
            <a:custGeom>
              <a:avLst/>
              <a:gdLst/>
              <a:ahLst/>
              <a:cxnLst/>
              <a:rect l="l" t="t" r="r" b="b"/>
              <a:pathLst>
                <a:path w="1684282" h="513243">
                  <a:moveTo>
                    <a:pt x="23081" y="0"/>
                  </a:moveTo>
                  <a:lnTo>
                    <a:pt x="1661201" y="0"/>
                  </a:lnTo>
                  <a:cubicBezTo>
                    <a:pt x="1673948" y="0"/>
                    <a:pt x="1684282" y="10334"/>
                    <a:pt x="1684282" y="23081"/>
                  </a:cubicBezTo>
                  <a:lnTo>
                    <a:pt x="1684282" y="490162"/>
                  </a:lnTo>
                  <a:cubicBezTo>
                    <a:pt x="1684282" y="502910"/>
                    <a:pt x="1673948" y="513243"/>
                    <a:pt x="1661201" y="513243"/>
                  </a:cubicBezTo>
                  <a:lnTo>
                    <a:pt x="23081" y="513243"/>
                  </a:lnTo>
                  <a:cubicBezTo>
                    <a:pt x="10334" y="513243"/>
                    <a:pt x="0" y="502910"/>
                    <a:pt x="0" y="490162"/>
                  </a:cubicBezTo>
                  <a:lnTo>
                    <a:pt x="0" y="23081"/>
                  </a:lnTo>
                  <a:cubicBezTo>
                    <a:pt x="0" y="10334"/>
                    <a:pt x="10334" y="0"/>
                    <a:pt x="23081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5725"/>
              <a:ext cx="1684282" cy="427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99279" y="4135635"/>
            <a:ext cx="4216516" cy="72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69"/>
              </a:lnSpc>
              <a:spcBef>
                <a:spcPct val="0"/>
              </a:spcBef>
            </a:pPr>
            <a:r>
              <a:rPr lang="en-US" sz="2199" b="1" u="none" spc="35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aktivna suradnja s klijentom</a:t>
            </a:r>
          </a:p>
          <a:p>
            <a:pPr marL="0" lvl="0" indent="0" algn="l">
              <a:lnSpc>
                <a:spcPts val="2969"/>
              </a:lnSpc>
              <a:spcBef>
                <a:spcPct val="0"/>
              </a:spcBef>
            </a:pPr>
            <a:endParaRPr lang="en-US" sz="2199" b="1" u="none" spc="35">
              <a:solidFill>
                <a:srgbClr val="2B2B2B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57126" y="6562178"/>
            <a:ext cx="6020642" cy="1107239"/>
            <a:chOff x="0" y="0"/>
            <a:chExt cx="1864922" cy="37065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64922" cy="370657"/>
            </a:xfrm>
            <a:custGeom>
              <a:avLst/>
              <a:gdLst/>
              <a:ahLst/>
              <a:cxnLst/>
              <a:rect l="l" t="t" r="r" b="b"/>
              <a:pathLst>
                <a:path w="1864922" h="370657">
                  <a:moveTo>
                    <a:pt x="20845" y="0"/>
                  </a:moveTo>
                  <a:lnTo>
                    <a:pt x="1844077" y="0"/>
                  </a:lnTo>
                  <a:cubicBezTo>
                    <a:pt x="1855589" y="0"/>
                    <a:pt x="1864922" y="9333"/>
                    <a:pt x="1864922" y="20845"/>
                  </a:cubicBezTo>
                  <a:lnTo>
                    <a:pt x="1864922" y="349812"/>
                  </a:lnTo>
                  <a:cubicBezTo>
                    <a:pt x="1864922" y="361325"/>
                    <a:pt x="1855589" y="370657"/>
                    <a:pt x="1844077" y="370657"/>
                  </a:cubicBezTo>
                  <a:lnTo>
                    <a:pt x="20845" y="370657"/>
                  </a:lnTo>
                  <a:cubicBezTo>
                    <a:pt x="9333" y="370657"/>
                    <a:pt x="0" y="361325"/>
                    <a:pt x="0" y="349812"/>
                  </a:cubicBezTo>
                  <a:lnTo>
                    <a:pt x="0" y="20845"/>
                  </a:lnTo>
                  <a:cubicBezTo>
                    <a:pt x="0" y="9333"/>
                    <a:pt x="9333" y="0"/>
                    <a:pt x="20845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5725"/>
              <a:ext cx="1864922" cy="284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42878" y="6968260"/>
            <a:ext cx="600079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969"/>
              </a:lnSpc>
              <a:spcBef>
                <a:spcPct val="0"/>
              </a:spcBef>
            </a:pPr>
            <a:r>
              <a:rPr lang="hr-HR" sz="2199" b="1" u="none" spc="35" dirty="0" smtClean="0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dobre temeljne savjetodavne vještine</a:t>
            </a:r>
            <a:endParaRPr lang="en-US" sz="2199" b="1" u="none" spc="35" dirty="0" smtClean="0">
              <a:solidFill>
                <a:srgbClr val="2B2B2B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marL="0" lvl="0" indent="0" algn="just">
              <a:lnSpc>
                <a:spcPts val="2969"/>
              </a:lnSpc>
              <a:spcBef>
                <a:spcPct val="0"/>
              </a:spcBef>
            </a:pPr>
            <a:endParaRPr lang="en-US" sz="2199" b="1" u="none" spc="35" dirty="0">
              <a:solidFill>
                <a:srgbClr val="2B2B2B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2227961" y="3787766"/>
            <a:ext cx="5031339" cy="1453930"/>
            <a:chOff x="0" y="0"/>
            <a:chExt cx="1684282" cy="4867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84282" cy="486715"/>
            </a:xfrm>
            <a:custGeom>
              <a:avLst/>
              <a:gdLst/>
              <a:ahLst/>
              <a:cxnLst/>
              <a:rect l="l" t="t" r="r" b="b"/>
              <a:pathLst>
                <a:path w="1684282" h="486715">
                  <a:moveTo>
                    <a:pt x="23081" y="0"/>
                  </a:moveTo>
                  <a:lnTo>
                    <a:pt x="1661201" y="0"/>
                  </a:lnTo>
                  <a:cubicBezTo>
                    <a:pt x="1673948" y="0"/>
                    <a:pt x="1684282" y="10334"/>
                    <a:pt x="1684282" y="23081"/>
                  </a:cubicBezTo>
                  <a:lnTo>
                    <a:pt x="1684282" y="463634"/>
                  </a:lnTo>
                  <a:cubicBezTo>
                    <a:pt x="1684282" y="476381"/>
                    <a:pt x="1673948" y="486715"/>
                    <a:pt x="1661201" y="486715"/>
                  </a:cubicBezTo>
                  <a:lnTo>
                    <a:pt x="23081" y="486715"/>
                  </a:lnTo>
                  <a:cubicBezTo>
                    <a:pt x="10334" y="486715"/>
                    <a:pt x="0" y="476381"/>
                    <a:pt x="0" y="463634"/>
                  </a:cubicBezTo>
                  <a:lnTo>
                    <a:pt x="0" y="23081"/>
                  </a:lnTo>
                  <a:cubicBezTo>
                    <a:pt x="0" y="10334"/>
                    <a:pt x="10334" y="0"/>
                    <a:pt x="23081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5725"/>
              <a:ext cx="1684282" cy="400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2957054" y="4211835"/>
            <a:ext cx="3402184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969"/>
              </a:lnSpc>
              <a:spcBef>
                <a:spcPct val="0"/>
              </a:spcBef>
            </a:pPr>
            <a:r>
              <a:rPr lang="hr-HR" sz="2199" b="1" u="none" spc="35" dirty="0" smtClean="0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njegovanje odnosa</a:t>
            </a:r>
            <a:endParaRPr lang="en-US" sz="2199" b="1" u="none" spc="35" dirty="0" smtClean="0">
              <a:solidFill>
                <a:srgbClr val="2B2B2B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marL="0" lvl="0" indent="0" algn="just">
              <a:lnSpc>
                <a:spcPts val="2969"/>
              </a:lnSpc>
              <a:spcBef>
                <a:spcPct val="0"/>
              </a:spcBef>
            </a:pPr>
            <a:endParaRPr lang="en-US" sz="2199" b="1" u="none" spc="35" dirty="0">
              <a:solidFill>
                <a:srgbClr val="2B2B2B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2227961" y="7171111"/>
            <a:ext cx="5031339" cy="950890"/>
            <a:chOff x="0" y="0"/>
            <a:chExt cx="1684282" cy="31831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84282" cy="318318"/>
            </a:xfrm>
            <a:custGeom>
              <a:avLst/>
              <a:gdLst/>
              <a:ahLst/>
              <a:cxnLst/>
              <a:rect l="l" t="t" r="r" b="b"/>
              <a:pathLst>
                <a:path w="1684282" h="318318">
                  <a:moveTo>
                    <a:pt x="23081" y="0"/>
                  </a:moveTo>
                  <a:lnTo>
                    <a:pt x="1661201" y="0"/>
                  </a:lnTo>
                  <a:cubicBezTo>
                    <a:pt x="1673948" y="0"/>
                    <a:pt x="1684282" y="10334"/>
                    <a:pt x="1684282" y="23081"/>
                  </a:cubicBezTo>
                  <a:lnTo>
                    <a:pt x="1684282" y="295237"/>
                  </a:lnTo>
                  <a:cubicBezTo>
                    <a:pt x="1684282" y="307985"/>
                    <a:pt x="1673948" y="318318"/>
                    <a:pt x="1661201" y="318318"/>
                  </a:cubicBezTo>
                  <a:lnTo>
                    <a:pt x="23081" y="318318"/>
                  </a:lnTo>
                  <a:cubicBezTo>
                    <a:pt x="10334" y="318318"/>
                    <a:pt x="0" y="307985"/>
                    <a:pt x="0" y="295237"/>
                  </a:cubicBezTo>
                  <a:lnTo>
                    <a:pt x="0" y="23081"/>
                  </a:lnTo>
                  <a:cubicBezTo>
                    <a:pt x="0" y="10334"/>
                    <a:pt x="10334" y="0"/>
                    <a:pt x="23081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85725"/>
              <a:ext cx="1684282" cy="232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3085046" y="7393192"/>
            <a:ext cx="3691219" cy="72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69"/>
              </a:lnSpc>
              <a:spcBef>
                <a:spcPct val="0"/>
              </a:spcBef>
            </a:pPr>
            <a:r>
              <a:rPr lang="en-US" sz="2199" b="1" spc="35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</a:t>
            </a:r>
            <a:r>
              <a:rPr lang="en-US" sz="2199" b="1" u="none" spc="35">
                <a:solidFill>
                  <a:srgbClr val="2B2B2B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eedback!</a:t>
            </a:r>
          </a:p>
          <a:p>
            <a:pPr marL="0" lvl="0" indent="0" algn="just">
              <a:lnSpc>
                <a:spcPts val="2969"/>
              </a:lnSpc>
              <a:spcBef>
                <a:spcPct val="0"/>
              </a:spcBef>
            </a:pPr>
            <a:endParaRPr lang="en-US" sz="2199" b="1" u="none" spc="35">
              <a:solidFill>
                <a:srgbClr val="2B2B2B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363830" y="2543022"/>
            <a:ext cx="1381264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29"/>
              </a:lnSpc>
            </a:pPr>
            <a:r>
              <a:rPr lang="en-US" sz="6999" b="1" spc="-118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01.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53587" y="5559513"/>
            <a:ext cx="1381264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29"/>
              </a:lnSpc>
            </a:pPr>
            <a:r>
              <a:rPr lang="en-US" sz="6999" b="1" spc="-118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02.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369490" y="2013115"/>
            <a:ext cx="1381264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29"/>
              </a:lnSpc>
            </a:pPr>
            <a:r>
              <a:rPr lang="en-US" sz="6999" b="1" spc="-118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03.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571058" y="2543022"/>
            <a:ext cx="1381264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29"/>
              </a:lnSpc>
            </a:pPr>
            <a:r>
              <a:rPr lang="en-US" sz="6999" b="1" spc="-118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04.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261690" y="5994170"/>
            <a:ext cx="1381264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29"/>
              </a:lnSpc>
            </a:pPr>
            <a:r>
              <a:rPr lang="en-US" sz="6999" b="1" spc="-118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05.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311126" y="317663"/>
            <a:ext cx="12863057" cy="1076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75"/>
              </a:lnSpc>
            </a:pPr>
            <a:r>
              <a:rPr lang="en-US" sz="7500" b="1" spc="-127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Kako izgraditi dobar odnos?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43213" y="1711392"/>
            <a:ext cx="6916087" cy="6864216"/>
          </a:xfrm>
          <a:custGeom>
            <a:avLst/>
            <a:gdLst/>
            <a:ahLst/>
            <a:cxnLst/>
            <a:rect l="l" t="t" r="r" b="b"/>
            <a:pathLst>
              <a:path w="6916087" h="6864216">
                <a:moveTo>
                  <a:pt x="0" y="0"/>
                </a:moveTo>
                <a:lnTo>
                  <a:pt x="6916087" y="0"/>
                </a:lnTo>
                <a:lnTo>
                  <a:pt x="6916087" y="6864216"/>
                </a:lnTo>
                <a:lnTo>
                  <a:pt x="0" y="6864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1028700" y="2005631"/>
            <a:ext cx="8115300" cy="225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Aktivna suradnja s klijentom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5541344"/>
            <a:ext cx="8544133" cy="3455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klij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ent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terapeut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tim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prije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čemu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je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terapeut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stručni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voditelj</a:t>
            </a:r>
            <a:endParaRPr lang="en-US" sz="2400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zajedničko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dogovaranje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oko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ciljeva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tijeka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seanse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čestine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susreta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izbora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tehnika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suradničko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istraživanje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valjanosti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razmišljanja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zaključaka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klijenta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itd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paziti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stil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preizravni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?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prezapovjednički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?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suprotstavljajući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?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premalo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00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ohrabrujuć</a:t>
            </a:r>
            <a:r>
              <a:rPr lang="en-US" sz="2400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?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1200577" y="9799606"/>
            <a:ext cx="20689153" cy="1165289"/>
            <a:chOff x="0" y="0"/>
            <a:chExt cx="5448995" cy="3069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00577" y="-677894"/>
            <a:ext cx="20689153" cy="1165289"/>
            <a:chOff x="0" y="0"/>
            <a:chExt cx="5448995" cy="3069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48995" cy="306907"/>
            </a:xfrm>
            <a:custGeom>
              <a:avLst/>
              <a:gdLst/>
              <a:ahLst/>
              <a:cxnLst/>
              <a:rect l="l" t="t" r="r" b="b"/>
              <a:pathLst>
                <a:path w="5448995" h="306907">
                  <a:moveTo>
                    <a:pt x="0" y="0"/>
                  </a:moveTo>
                  <a:lnTo>
                    <a:pt x="5448995" y="0"/>
                  </a:lnTo>
                  <a:lnTo>
                    <a:pt x="5448995" y="306907"/>
                  </a:lnTo>
                  <a:lnTo>
                    <a:pt x="0" y="30690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448995" cy="345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95943" y="1028700"/>
            <a:ext cx="5277231" cy="8229600"/>
          </a:xfrm>
          <a:custGeom>
            <a:avLst/>
            <a:gdLst/>
            <a:ahLst/>
            <a:cxnLst/>
            <a:rect l="l" t="t" r="r" b="b"/>
            <a:pathLst>
              <a:path w="5277231" h="8229600">
                <a:moveTo>
                  <a:pt x="0" y="0"/>
                </a:moveTo>
                <a:lnTo>
                  <a:pt x="5277231" y="0"/>
                </a:lnTo>
                <a:lnTo>
                  <a:pt x="527723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9144000" y="2105195"/>
            <a:ext cx="7960284" cy="2618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3"/>
              </a:lnSpc>
            </a:pPr>
            <a:r>
              <a:rPr lang="en-US" sz="4700" b="1" spc="-79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Kako demonstrirati empatiju, brižnost, optimizam, iskrenost, razumijevanje i kompetentnost?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5403680"/>
            <a:ext cx="7960284" cy="181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hr-HR" sz="2599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 su </a:t>
            </a:r>
            <a:r>
              <a:rPr lang="en-US" sz="2599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klj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učne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vještine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savjetovanja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!</a:t>
            </a: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preslušavanje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snimki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supervizija</a:t>
            </a:r>
            <a:endParaRPr lang="en-US" sz="2599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ni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previše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ni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premalo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dozirati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po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mjeri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klijenta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u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datom</a:t>
            </a:r>
            <a:r>
              <a:rPr lang="en-US" sz="2599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5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trenutku</a:t>
            </a:r>
            <a:endParaRPr lang="en-US" sz="2599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A5D6CE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43891" y="28575"/>
            <a:ext cx="11506642" cy="2056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6"/>
              </a:lnSpc>
            </a:pPr>
            <a:r>
              <a:rPr lang="en-US" sz="5400" spc="-91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 Previše empatije? </a:t>
            </a:r>
          </a:p>
          <a:p>
            <a:pPr algn="ctr">
              <a:lnSpc>
                <a:spcPts val="5886"/>
              </a:lnSpc>
            </a:pPr>
            <a:endParaRPr lang="en-US" sz="5400" spc="-91">
              <a:solidFill>
                <a:srgbClr val="2B2B2B"/>
              </a:solidFill>
              <a:latin typeface="Caladea"/>
              <a:ea typeface="Caladea"/>
              <a:cs typeface="Caladea"/>
              <a:sym typeface="Caladea"/>
            </a:endParaRPr>
          </a:p>
          <a:p>
            <a:pPr algn="ctr">
              <a:lnSpc>
                <a:spcPts val="4360"/>
              </a:lnSpc>
            </a:pPr>
            <a:r>
              <a:rPr lang="en-US" sz="4000" spc="-68">
                <a:solidFill>
                  <a:srgbClr val="2B2B2B"/>
                </a:solidFill>
                <a:latin typeface="Caladea"/>
                <a:ea typeface="Caladea"/>
                <a:cs typeface="Caladea"/>
                <a:sym typeface="Caladea"/>
              </a:rPr>
              <a:t>Primjeri iz prakse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20548" y="2530995"/>
            <a:ext cx="14953326" cy="6698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62"/>
              </a:lnSpc>
              <a:spcBef>
                <a:spcPct val="0"/>
              </a:spcBef>
            </a:pPr>
            <a:r>
              <a:rPr lang="en-US" sz="2473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enny,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depresivna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pacijentica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histrioničkim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crtama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ponekad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je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plakala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u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seansi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dok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je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prepričavala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interpersonalne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probleme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Kad god je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terapeut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pokazao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više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izravne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empatije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ona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je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plakala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jače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krivo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procjenjujući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terapeutove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riječi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kao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potvrdu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njene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bespomoćnosti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0" lvl="0" indent="0" algn="ctr">
              <a:lnSpc>
                <a:spcPts val="3462"/>
              </a:lnSpc>
              <a:spcBef>
                <a:spcPct val="0"/>
              </a:spcBef>
            </a:pP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•</a:t>
            </a:r>
          </a:p>
          <a:p>
            <a:pPr marL="0" lvl="0" indent="0" algn="ctr">
              <a:lnSpc>
                <a:spcPts val="3462"/>
              </a:lnSpc>
              <a:spcBef>
                <a:spcPct val="0"/>
              </a:spcBef>
            </a:pP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Danielle,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paranoidna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pacijentica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postala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je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vrlo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sumnjičava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kad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je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terapeut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dao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pozitivne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izjave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njoj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0" lvl="0" indent="0" algn="ctr">
              <a:lnSpc>
                <a:spcPts val="3462"/>
              </a:lnSpc>
              <a:spcBef>
                <a:spcPct val="0"/>
              </a:spcBef>
            </a:pP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•</a:t>
            </a:r>
          </a:p>
          <a:p>
            <a:pPr marL="0" lvl="0" indent="0" algn="ctr">
              <a:lnSpc>
                <a:spcPts val="3462"/>
              </a:lnSpc>
              <a:spcBef>
                <a:spcPct val="0"/>
              </a:spcBef>
            </a:pP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Kad je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Wiliamsova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terapeutkinja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ostala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mirna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njegov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pretjerani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skepticizam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on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ju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je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doživio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kao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da se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ponaša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superiorno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prisiljavajući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ga da se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osjeća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„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malim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”.</a:t>
            </a:r>
          </a:p>
          <a:p>
            <a:pPr marL="0" lvl="0" indent="0" algn="ctr">
              <a:lnSpc>
                <a:spcPts val="3462"/>
              </a:lnSpc>
              <a:spcBef>
                <a:spcPct val="0"/>
              </a:spcBef>
            </a:pP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•</a:t>
            </a:r>
          </a:p>
          <a:p>
            <a:pPr marL="0" lvl="0" indent="0" algn="ctr">
              <a:lnSpc>
                <a:spcPts val="3462"/>
              </a:lnSpc>
              <a:spcBef>
                <a:spcPct val="0"/>
              </a:spcBef>
            </a:pP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Kad je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terapeutkinja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pohvalila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Juliana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što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je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uspio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ustati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iz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kreveta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srediti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stan, on je to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doživio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kao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47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povlađivanje</a:t>
            </a: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0" lvl="0" indent="0" algn="ctr">
              <a:lnSpc>
                <a:spcPts val="3462"/>
              </a:lnSpc>
              <a:spcBef>
                <a:spcPct val="0"/>
              </a:spcBef>
            </a:pPr>
            <a:endParaRPr lang="en-US" sz="247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>
              <a:lnSpc>
                <a:spcPts val="3462"/>
              </a:lnSpc>
              <a:spcBef>
                <a:spcPct val="0"/>
              </a:spcBef>
            </a:pPr>
            <a:r>
              <a:rPr lang="en-US" sz="247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(Beck, J., 2011.)</a:t>
            </a:r>
          </a:p>
          <a:p>
            <a:pPr marL="0" lvl="0" indent="0" algn="ctr">
              <a:lnSpc>
                <a:spcPts val="3462"/>
              </a:lnSpc>
              <a:spcBef>
                <a:spcPct val="0"/>
              </a:spcBef>
            </a:pPr>
            <a:endParaRPr lang="en-US" sz="247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4351" y="3350458"/>
            <a:ext cx="7339601" cy="4879142"/>
            <a:chOff x="0" y="0"/>
            <a:chExt cx="1933064" cy="12850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3064" cy="1285041"/>
            </a:xfrm>
            <a:custGeom>
              <a:avLst/>
              <a:gdLst/>
              <a:ahLst/>
              <a:cxnLst/>
              <a:rect l="l" t="t" r="r" b="b"/>
              <a:pathLst>
                <a:path w="1933064" h="1285041">
                  <a:moveTo>
                    <a:pt x="53796" y="0"/>
                  </a:moveTo>
                  <a:lnTo>
                    <a:pt x="1879268" y="0"/>
                  </a:lnTo>
                  <a:cubicBezTo>
                    <a:pt x="1893536" y="0"/>
                    <a:pt x="1907219" y="5668"/>
                    <a:pt x="1917307" y="15756"/>
                  </a:cubicBezTo>
                  <a:cubicBezTo>
                    <a:pt x="1927396" y="25845"/>
                    <a:pt x="1933064" y="39528"/>
                    <a:pt x="1933064" y="53796"/>
                  </a:cubicBezTo>
                  <a:lnTo>
                    <a:pt x="1933064" y="1231246"/>
                  </a:lnTo>
                  <a:cubicBezTo>
                    <a:pt x="1933064" y="1260956"/>
                    <a:pt x="1908978" y="1285041"/>
                    <a:pt x="1879268" y="1285041"/>
                  </a:cubicBezTo>
                  <a:lnTo>
                    <a:pt x="53796" y="1285041"/>
                  </a:lnTo>
                  <a:cubicBezTo>
                    <a:pt x="24085" y="1285041"/>
                    <a:pt x="0" y="1260956"/>
                    <a:pt x="0" y="1231246"/>
                  </a:cubicBezTo>
                  <a:lnTo>
                    <a:pt x="0" y="53796"/>
                  </a:lnTo>
                  <a:cubicBezTo>
                    <a:pt x="0" y="24085"/>
                    <a:pt x="24085" y="0"/>
                    <a:pt x="53796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33064" cy="1323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19699" y="3350458"/>
            <a:ext cx="7339601" cy="4879142"/>
            <a:chOff x="0" y="0"/>
            <a:chExt cx="1933064" cy="12850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3064" cy="1285041"/>
            </a:xfrm>
            <a:custGeom>
              <a:avLst/>
              <a:gdLst/>
              <a:ahLst/>
              <a:cxnLst/>
              <a:rect l="l" t="t" r="r" b="b"/>
              <a:pathLst>
                <a:path w="1933064" h="1285041">
                  <a:moveTo>
                    <a:pt x="53796" y="0"/>
                  </a:moveTo>
                  <a:lnTo>
                    <a:pt x="1879268" y="0"/>
                  </a:lnTo>
                  <a:cubicBezTo>
                    <a:pt x="1893536" y="0"/>
                    <a:pt x="1907219" y="5668"/>
                    <a:pt x="1917307" y="15756"/>
                  </a:cubicBezTo>
                  <a:cubicBezTo>
                    <a:pt x="1927396" y="25845"/>
                    <a:pt x="1933064" y="39528"/>
                    <a:pt x="1933064" y="53796"/>
                  </a:cubicBezTo>
                  <a:lnTo>
                    <a:pt x="1933064" y="1231246"/>
                  </a:lnTo>
                  <a:cubicBezTo>
                    <a:pt x="1933064" y="1260956"/>
                    <a:pt x="1908978" y="1285041"/>
                    <a:pt x="1879268" y="1285041"/>
                  </a:cubicBezTo>
                  <a:lnTo>
                    <a:pt x="53796" y="1285041"/>
                  </a:lnTo>
                  <a:cubicBezTo>
                    <a:pt x="24085" y="1285041"/>
                    <a:pt x="0" y="1260956"/>
                    <a:pt x="0" y="1231246"/>
                  </a:cubicBezTo>
                  <a:lnTo>
                    <a:pt x="0" y="53796"/>
                  </a:lnTo>
                  <a:cubicBezTo>
                    <a:pt x="0" y="24085"/>
                    <a:pt x="24085" y="0"/>
                    <a:pt x="53796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33064" cy="1323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946827" y="5165874"/>
            <a:ext cx="1768595" cy="525219"/>
          </a:xfrm>
          <a:custGeom>
            <a:avLst/>
            <a:gdLst/>
            <a:ahLst/>
            <a:cxnLst/>
            <a:rect l="l" t="t" r="r" b="b"/>
            <a:pathLst>
              <a:path w="1768595" h="525219">
                <a:moveTo>
                  <a:pt x="0" y="0"/>
                </a:moveTo>
                <a:lnTo>
                  <a:pt x="1768595" y="0"/>
                </a:lnTo>
                <a:lnTo>
                  <a:pt x="1768595" y="525219"/>
                </a:lnTo>
                <a:lnTo>
                  <a:pt x="0" y="5252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9" name="TextBox 9"/>
          <p:cNvSpPr txBox="1"/>
          <p:nvPr/>
        </p:nvSpPr>
        <p:spPr>
          <a:xfrm>
            <a:off x="1978342" y="409773"/>
            <a:ext cx="14331316" cy="114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 b="1" spc="-136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Prilagođavanje terapijskog stila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8358" y="3652726"/>
            <a:ext cx="5611586" cy="4514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hr-HR" sz="2299" dirty="0" err="1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</a:t>
            </a:r>
            <a:r>
              <a:rPr lang="en-US" sz="2299" dirty="0" err="1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</a:t>
            </a:r>
            <a:r>
              <a:rPr lang="en-US" sz="2299" u="none" strike="noStrike" dirty="0" err="1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rcistični</a:t>
            </a:r>
            <a:endParaRPr lang="hr-HR" sz="2299" dirty="0" smtClean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3219"/>
              </a:lnSpc>
            </a:pPr>
            <a:endParaRPr lang="en-US" sz="2299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3219"/>
              </a:lnSpc>
            </a:pPr>
            <a:r>
              <a:rPr lang="en-US" sz="2299" u="none" strike="noStrike" dirty="0" err="1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izbjegavajući</a:t>
            </a:r>
            <a:endParaRPr lang="en-US" sz="2299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3219"/>
              </a:lnSpc>
            </a:pPr>
            <a:endParaRPr lang="en-US" sz="2299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3219"/>
              </a:lnSpc>
            </a:pPr>
            <a:r>
              <a:rPr lang="en-US" sz="2299" u="none" strike="noStrike" dirty="0" err="1" smtClean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ovisni</a:t>
            </a:r>
            <a:endParaRPr lang="en-US" sz="2299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3219"/>
              </a:lnSpc>
            </a:pPr>
            <a:endParaRPr lang="en-US" sz="2299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3219"/>
              </a:lnSpc>
            </a:pPr>
            <a:r>
              <a:rPr lang="en-US" sz="22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opsesivno-kompulzivni</a:t>
            </a:r>
            <a:endParaRPr lang="en-US" sz="2299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3219"/>
              </a:lnSpc>
            </a:pPr>
            <a:endParaRPr lang="en-US" sz="2299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3219"/>
              </a:lnSpc>
            </a:pPr>
            <a:r>
              <a:rPr lang="en-US" sz="22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paranoidni</a:t>
            </a:r>
            <a:endParaRPr lang="en-US" sz="2299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3219"/>
              </a:lnSpc>
            </a:pPr>
            <a:endParaRPr lang="en-US" sz="2299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lnSpc>
                <a:spcPts val="3219"/>
              </a:lnSpc>
            </a:pPr>
            <a:r>
              <a:rPr lang="en-US" sz="2299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oklijevajući</a:t>
            </a:r>
            <a:endParaRPr lang="en-US" sz="2299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795907" y="3533365"/>
            <a:ext cx="5685979" cy="4741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27"/>
              </a:lnSpc>
              <a:spcBef>
                <a:spcPct val="0"/>
              </a:spcBef>
            </a:pPr>
            <a:r>
              <a:rPr lang="en-US" sz="22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pun </a:t>
            </a:r>
            <a:r>
              <a:rPr lang="en-US" sz="22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poštovanja</a:t>
            </a:r>
            <a:endParaRPr lang="en-US" sz="223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>
              <a:lnSpc>
                <a:spcPts val="3127"/>
              </a:lnSpc>
              <a:spcBef>
                <a:spcPct val="0"/>
              </a:spcBef>
            </a:pPr>
            <a:endParaRPr lang="en-US" sz="223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>
              <a:lnSpc>
                <a:spcPts val="3127"/>
              </a:lnSpc>
              <a:spcBef>
                <a:spcPct val="0"/>
              </a:spcBef>
            </a:pPr>
            <a:r>
              <a:rPr lang="en-US" sz="22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 </a:t>
            </a:r>
            <a:r>
              <a:rPr lang="en-US" sz="22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tjera</a:t>
            </a:r>
            <a:r>
              <a:rPr lang="en-US" sz="22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</a:t>
            </a:r>
            <a:r>
              <a:rPr lang="en-US" sz="22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otkrivanje</a:t>
            </a:r>
            <a:r>
              <a:rPr lang="en-US" sz="22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kompromitirajućih</a:t>
            </a:r>
            <a:r>
              <a:rPr lang="en-US" sz="22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sadržaja</a:t>
            </a:r>
            <a:endParaRPr lang="en-US" sz="223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>
              <a:lnSpc>
                <a:spcPts val="3127"/>
              </a:lnSpc>
              <a:spcBef>
                <a:spcPct val="0"/>
              </a:spcBef>
            </a:pPr>
            <a:endParaRPr lang="en-US" sz="223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>
              <a:lnSpc>
                <a:spcPts val="3127"/>
              </a:lnSpc>
              <a:spcBef>
                <a:spcPct val="0"/>
              </a:spcBef>
            </a:pPr>
            <a:r>
              <a:rPr lang="en-US" sz="22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preuzima</a:t>
            </a:r>
            <a:r>
              <a:rPr lang="en-US" sz="22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odgovornost</a:t>
            </a:r>
            <a:r>
              <a:rPr lang="en-US" sz="22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2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pravičan</a:t>
            </a:r>
            <a:r>
              <a:rPr lang="en-US" sz="22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je</a:t>
            </a:r>
          </a:p>
          <a:p>
            <a:pPr marL="0" lvl="0" indent="0" algn="ctr">
              <a:lnSpc>
                <a:spcPts val="3127"/>
              </a:lnSpc>
              <a:spcBef>
                <a:spcPct val="0"/>
              </a:spcBef>
            </a:pPr>
            <a:endParaRPr lang="en-US" sz="223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>
              <a:lnSpc>
                <a:spcPts val="3127"/>
              </a:lnSpc>
              <a:spcBef>
                <a:spcPct val="0"/>
              </a:spcBef>
            </a:pPr>
            <a:r>
              <a:rPr lang="en-US" sz="22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prepušta</a:t>
            </a:r>
            <a:r>
              <a:rPr lang="en-US" sz="22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inicijativu</a:t>
            </a:r>
            <a:r>
              <a:rPr lang="en-US" sz="22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</a:t>
            </a:r>
            <a:r>
              <a:rPr lang="en-US" sz="22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kontrolu</a:t>
            </a:r>
            <a:r>
              <a:rPr lang="en-US" sz="22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klijentu</a:t>
            </a:r>
            <a:endParaRPr lang="en-US" sz="223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>
              <a:lnSpc>
                <a:spcPts val="3127"/>
              </a:lnSpc>
              <a:spcBef>
                <a:spcPct val="0"/>
              </a:spcBef>
            </a:pPr>
            <a:endParaRPr lang="en-US" sz="223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>
              <a:lnSpc>
                <a:spcPts val="3127"/>
              </a:lnSpc>
              <a:spcBef>
                <a:spcPct val="0"/>
              </a:spcBef>
            </a:pPr>
            <a:r>
              <a:rPr lang="en-US" sz="22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 </a:t>
            </a:r>
            <a:r>
              <a:rPr lang="en-US" sz="22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pokazuje</a:t>
            </a:r>
            <a:r>
              <a:rPr lang="en-US" sz="22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brižnost</a:t>
            </a:r>
            <a:r>
              <a:rPr lang="en-US" sz="22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preizravno</a:t>
            </a:r>
            <a:endParaRPr lang="en-US" sz="223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>
              <a:lnSpc>
                <a:spcPts val="3127"/>
              </a:lnSpc>
              <a:spcBef>
                <a:spcPct val="0"/>
              </a:spcBef>
            </a:pPr>
            <a:endParaRPr lang="en-US" sz="223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>
              <a:lnSpc>
                <a:spcPts val="3127"/>
              </a:lnSpc>
              <a:spcBef>
                <a:spcPct val="0"/>
              </a:spcBef>
            </a:pPr>
            <a:r>
              <a:rPr lang="en-US" sz="22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akademski</a:t>
            </a:r>
            <a:r>
              <a:rPr lang="en-US" sz="22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pristup</a:t>
            </a:r>
            <a:r>
              <a:rPr lang="en-US" sz="2233" u="none" strike="noStrike" dirty="0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233" u="none" strike="noStrike" dirty="0" err="1">
                <a:solidFill>
                  <a:srgbClr val="2B2B2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terapiji</a:t>
            </a:r>
            <a:endParaRPr lang="en-US" sz="2233" u="none" strike="noStrike" dirty="0">
              <a:solidFill>
                <a:srgbClr val="2B2B2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78342" y="2453888"/>
            <a:ext cx="4361279" cy="35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69"/>
              </a:lnSpc>
              <a:spcBef>
                <a:spcPct val="0"/>
              </a:spcBef>
            </a:pPr>
            <a:r>
              <a:rPr lang="en-US" sz="2199" b="1" spc="35">
                <a:solidFill>
                  <a:srgbClr val="2B2B2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KLIJENT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58257" y="2453888"/>
            <a:ext cx="4361279" cy="35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69"/>
              </a:lnSpc>
              <a:spcBef>
                <a:spcPct val="0"/>
              </a:spcBef>
            </a:pPr>
            <a:r>
              <a:rPr lang="en-US" sz="2199" b="1" spc="35">
                <a:solidFill>
                  <a:srgbClr val="2B2B2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TERAPEUT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77767" y="4657399"/>
            <a:ext cx="5526442" cy="4434970"/>
          </a:xfrm>
          <a:custGeom>
            <a:avLst/>
            <a:gdLst/>
            <a:ahLst/>
            <a:cxnLst/>
            <a:rect l="l" t="t" r="r" b="b"/>
            <a:pathLst>
              <a:path w="5526442" h="4434970">
                <a:moveTo>
                  <a:pt x="0" y="0"/>
                </a:moveTo>
                <a:lnTo>
                  <a:pt x="5526443" y="0"/>
                </a:lnTo>
                <a:lnTo>
                  <a:pt x="5526443" y="4434970"/>
                </a:lnTo>
                <a:lnTo>
                  <a:pt x="0" y="44349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3" name="Group 3"/>
          <p:cNvGrpSpPr/>
          <p:nvPr/>
        </p:nvGrpSpPr>
        <p:grpSpPr>
          <a:xfrm>
            <a:off x="1022579" y="3610323"/>
            <a:ext cx="5842996" cy="2934786"/>
            <a:chOff x="0" y="0"/>
            <a:chExt cx="1955991" cy="9824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5991" cy="982444"/>
            </a:xfrm>
            <a:custGeom>
              <a:avLst/>
              <a:gdLst/>
              <a:ahLst/>
              <a:cxnLst/>
              <a:rect l="l" t="t" r="r" b="b"/>
              <a:pathLst>
                <a:path w="1955991" h="982444">
                  <a:moveTo>
                    <a:pt x="19875" y="0"/>
                  </a:moveTo>
                  <a:lnTo>
                    <a:pt x="1936116" y="0"/>
                  </a:lnTo>
                  <a:cubicBezTo>
                    <a:pt x="1941387" y="0"/>
                    <a:pt x="1946443" y="2094"/>
                    <a:pt x="1950170" y="5821"/>
                  </a:cubicBezTo>
                  <a:cubicBezTo>
                    <a:pt x="1953897" y="9548"/>
                    <a:pt x="1955991" y="14604"/>
                    <a:pt x="1955991" y="19875"/>
                  </a:cubicBezTo>
                  <a:lnTo>
                    <a:pt x="1955991" y="962569"/>
                  </a:lnTo>
                  <a:cubicBezTo>
                    <a:pt x="1955991" y="973545"/>
                    <a:pt x="1947093" y="982444"/>
                    <a:pt x="1936116" y="982444"/>
                  </a:cubicBezTo>
                  <a:lnTo>
                    <a:pt x="19875" y="982444"/>
                  </a:lnTo>
                  <a:cubicBezTo>
                    <a:pt x="8898" y="982444"/>
                    <a:pt x="0" y="973545"/>
                    <a:pt x="0" y="962569"/>
                  </a:cubicBezTo>
                  <a:lnTo>
                    <a:pt x="0" y="19875"/>
                  </a:lnTo>
                  <a:cubicBezTo>
                    <a:pt x="0" y="8898"/>
                    <a:pt x="8898" y="0"/>
                    <a:pt x="19875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1955991" cy="896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13554" y="4135635"/>
            <a:ext cx="5452021" cy="2030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39"/>
              </a:lnSpc>
              <a:spcBef>
                <a:spcPct val="0"/>
              </a:spcBef>
            </a:pPr>
            <a:r>
              <a:rPr lang="en-US" sz="2399" spc="38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Ter</a:t>
            </a:r>
            <a:r>
              <a:rPr lang="en-US" sz="2399" u="none" spc="38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apijska suradnja će biti to jača, što će se klijent do kraja seanse, a osobito do kraja tjedna nakon seanse, dobro osjećati.</a:t>
            </a:r>
          </a:p>
          <a:p>
            <a:pPr marL="0" lvl="0" indent="0" algn="l">
              <a:lnSpc>
                <a:spcPts val="3239"/>
              </a:lnSpc>
              <a:spcBef>
                <a:spcPct val="0"/>
              </a:spcBef>
            </a:pPr>
            <a:endParaRPr lang="en-US" sz="2399" u="none" spc="38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2227961" y="5726544"/>
            <a:ext cx="5206438" cy="2526782"/>
            <a:chOff x="0" y="0"/>
            <a:chExt cx="1742898" cy="8458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2898" cy="845861"/>
            </a:xfrm>
            <a:custGeom>
              <a:avLst/>
              <a:gdLst/>
              <a:ahLst/>
              <a:cxnLst/>
              <a:rect l="l" t="t" r="r" b="b"/>
              <a:pathLst>
                <a:path w="1742898" h="845861">
                  <a:moveTo>
                    <a:pt x="22305" y="0"/>
                  </a:moveTo>
                  <a:lnTo>
                    <a:pt x="1720593" y="0"/>
                  </a:lnTo>
                  <a:cubicBezTo>
                    <a:pt x="1726509" y="0"/>
                    <a:pt x="1732182" y="2350"/>
                    <a:pt x="1736365" y="6533"/>
                  </a:cubicBezTo>
                  <a:cubicBezTo>
                    <a:pt x="1740548" y="10716"/>
                    <a:pt x="1742898" y="16389"/>
                    <a:pt x="1742898" y="22305"/>
                  </a:cubicBezTo>
                  <a:lnTo>
                    <a:pt x="1742898" y="823556"/>
                  </a:lnTo>
                  <a:cubicBezTo>
                    <a:pt x="1742898" y="829472"/>
                    <a:pt x="1740548" y="835145"/>
                    <a:pt x="1736365" y="839328"/>
                  </a:cubicBezTo>
                  <a:cubicBezTo>
                    <a:pt x="1732182" y="843511"/>
                    <a:pt x="1726509" y="845861"/>
                    <a:pt x="1720593" y="845861"/>
                  </a:cubicBezTo>
                  <a:lnTo>
                    <a:pt x="22305" y="845861"/>
                  </a:lnTo>
                  <a:cubicBezTo>
                    <a:pt x="9986" y="845861"/>
                    <a:pt x="0" y="835875"/>
                    <a:pt x="0" y="823556"/>
                  </a:cubicBezTo>
                  <a:lnTo>
                    <a:pt x="0" y="22305"/>
                  </a:lnTo>
                  <a:cubicBezTo>
                    <a:pt x="0" y="16389"/>
                    <a:pt x="2350" y="10716"/>
                    <a:pt x="6533" y="6533"/>
                  </a:cubicBezTo>
                  <a:cubicBezTo>
                    <a:pt x="10716" y="2350"/>
                    <a:pt x="16389" y="0"/>
                    <a:pt x="22305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5725"/>
              <a:ext cx="1742898" cy="760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472200" y="6080641"/>
            <a:ext cx="4457277" cy="2030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39"/>
              </a:lnSpc>
            </a:pPr>
            <a:r>
              <a:rPr lang="en-US" sz="2399" spc="38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Iznimka: </a:t>
            </a:r>
          </a:p>
          <a:p>
            <a:pPr marL="0" lvl="0" indent="0" algn="ctr">
              <a:lnSpc>
                <a:spcPts val="3239"/>
              </a:lnSpc>
              <a:spcBef>
                <a:spcPct val="0"/>
              </a:spcBef>
            </a:pPr>
            <a:r>
              <a:rPr lang="en-US" sz="2399" spc="38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klij</a:t>
            </a:r>
            <a:r>
              <a:rPr lang="en-US" sz="2399" u="none" spc="38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enti koji vjeruju da će im terapijski napredak donijeti pogoršanje kvalitete života </a:t>
            </a:r>
          </a:p>
          <a:p>
            <a:pPr marL="0" lvl="0" indent="0" algn="just">
              <a:lnSpc>
                <a:spcPts val="3239"/>
              </a:lnSpc>
              <a:spcBef>
                <a:spcPct val="0"/>
              </a:spcBef>
            </a:pPr>
            <a:endParaRPr lang="en-US" sz="2399" u="none" spc="38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311126" y="908622"/>
            <a:ext cx="12863057" cy="1076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5"/>
              </a:lnSpc>
            </a:pPr>
            <a:r>
              <a:rPr lang="en-US" sz="7500" b="1" spc="-127">
                <a:solidFill>
                  <a:srgbClr val="2B2B2B"/>
                </a:solidFill>
                <a:latin typeface="Caladea Bold"/>
                <a:ea typeface="Caladea Bold"/>
                <a:cs typeface="Caladea Bold"/>
                <a:sym typeface="Caladea Bold"/>
              </a:rPr>
              <a:t>Ublažimo im nelagodu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1095</Words>
  <Application>Microsoft Office PowerPoint</Application>
  <PresentationFormat>Custom</PresentationFormat>
  <Paragraphs>199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Montserrat</vt:lpstr>
      <vt:lpstr>Caladea Bold</vt:lpstr>
      <vt:lpstr>Montserrat Semi-Bold</vt:lpstr>
      <vt:lpstr>Caladea</vt:lpstr>
      <vt:lpstr>Playwrite US Modern</vt:lpstr>
      <vt:lpstr>Montserrat Medium</vt:lpstr>
      <vt:lpstr>Montserrat Bold</vt:lpstr>
      <vt:lpstr>Playpen Sans</vt:lpstr>
      <vt:lpstr>Wingdings</vt:lpstr>
      <vt:lpstr>Apricots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Illustrated Medical Center Presentation</dc:title>
  <dc:creator>Goran</dc:creator>
  <cp:lastModifiedBy>hubikotvr@outlook.com</cp:lastModifiedBy>
  <cp:revision>6</cp:revision>
  <dcterms:created xsi:type="dcterms:W3CDTF">2006-08-16T00:00:00Z</dcterms:created>
  <dcterms:modified xsi:type="dcterms:W3CDTF">2025-09-04T16:04:54Z</dcterms:modified>
  <dc:identifier>DAGw0_l2K1c</dc:identifier>
</cp:coreProperties>
</file>