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4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FF0090-CC1C-4643-875E-7958F0F73756}">
  <a:tblStyle styleId="{04FF0090-CC1C-4643-875E-7958F0F737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5T07:48:05.764" idx="4">
    <p:pos x="10" y="10"/>
    <p:text>Je li ovaj eksperiment prikladan promjeni vjerovanja koje ste naveli? Ne čini mi se, mislim da je neko drugo vjerovanje u pitanju. Npr. Ako tražim pomoć, druge osobe će se naljutiti.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9550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95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83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bf4b761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8bf4b761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55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bf4b7616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8bf4b7616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98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bf4b7616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8bf4b7616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597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8bf4b7616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38bf4b7616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589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52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19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553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846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59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bea82556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bea82556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653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611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480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8bf4b7616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8bf4b7616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85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445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0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9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626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503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946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88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174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362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1321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487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549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127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8bea82556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38bea82556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56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1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0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89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10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85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27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31673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 sz="55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MIJENJANJE VJEROVANJA</a:t>
            </a:r>
            <a:endParaRPr sz="55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767200" y="5555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sz="2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Sandra Kojić Katović</a:t>
            </a:r>
            <a:endParaRPr sz="2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2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80" name="Google Shape;180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2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2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2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4. POZIVANJE NA DRUGE LJUDE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Pomoći klijentu da na sebe gleda iz drugog kuta, koristeći perspektive drugih osoba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To se postiže na sljedeće načine: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1. Pitati klijenta o ljudima koji su ga u prošlosti vidjeli u pozitivnom svjetlu, zašto su u to vjerovali, može li klijent prihvatiti da bi ti ljudi mogli biti u pravu?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hr-HR" sz="2600" i="1" dirty="0">
                <a:latin typeface="Arial"/>
                <a:ea typeface="Arial"/>
                <a:cs typeface="Arial"/>
                <a:sym typeface="Arial"/>
              </a:rPr>
              <a:t>„Što biste rekli za drugu osobu koja je u sličnoj situaciji?” 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3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92" name="Google Shape;192;p2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3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3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3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3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5. KORIŠTENJE GRAFIKONA (DIJAGRAMA, TABLICA) ZA PRIKUPLJANJE DOKAZA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Važan dio akcijskog plana: prikupljanje podataka koji podržavaju pozitivna vjerovanja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U početku se radi zajedno s terapeutom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Npr. kod kompetencije - pitati klijenta da navede stvari koje je učinio i koje nužno nisu bile zahtjevne, ali ukazuju na kompetentnost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Kasnije u tretmanu isti grafikon koristi se za prikupljanje povijesnih dokaza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Fotografiranje pozitivnih iskustava i korištenje fotografija kasnije u tretmanu za dokaz da je novo vjerovanje točno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4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04" name="Google Shape;204;p2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4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4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4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4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5. KORIŠTENJE GRAFIKONA (DIJAGRAMA, TABLICA) ZA PRIKUPLJANJE DOKAZA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0" name="Google Shape;210;p24"/>
          <p:cNvGraphicFramePr/>
          <p:nvPr/>
        </p:nvGraphicFramePr>
        <p:xfrm>
          <a:off x="838200" y="2074525"/>
          <a:ext cx="10515600" cy="4069120"/>
        </p:xfrm>
        <a:graphic>
          <a:graphicData uri="http://schemas.openxmlformats.org/drawingml/2006/table">
            <a:tbl>
              <a:tblPr firstRow="1" bandRow="1">
                <a:noFill/>
                <a:tableStyleId>{04FF0090-CC1C-4643-875E-7958F0F73756}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DOGAĐAJ/ISKUSTVO</a:t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>
                          <a:latin typeface="Arial"/>
                          <a:ea typeface="Arial"/>
                          <a:cs typeface="Arial"/>
                          <a:sym typeface="Arial"/>
                        </a:rPr>
                        <a:t>ZAKLJUČAK/ŠTO OVO GOVORI O MENI:</a:t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Proučio sam sve račune i platio ih na vrijeme.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Mogu se koncentrirati bolje nego što sam mislio. 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Trener mi je više puta zahvalio nakon utakmice što sam pomogao s organizacijom.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Dobro mi ide organizacija.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Pomogao sam prijatelju popraviti auto.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Nastojim biti dobar prijatelj.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5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16" name="Google Shape;216;p2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5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5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5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5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6. UKLJUČIVANJE SLIKA SADAŠNJIH I PROŠLIH ISKUSTAVA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Mašta pomaže jačanju adaptivnih vjerovanja na intelektualnoj i emocionalnoj razini, pogotovo kada klijent vizualizira događaj ili iskustvo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Pitanja koja koristimo: </a:t>
            </a:r>
            <a:r>
              <a:rPr lang="hr-HR" sz="2600" i="1" dirty="0">
                <a:latin typeface="Arial"/>
                <a:ea typeface="Arial"/>
                <a:cs typeface="Arial"/>
                <a:sym typeface="Arial"/>
              </a:rPr>
              <a:t>„U kojoj situaciji u prošlosti ste se osjećali kompetentnim ?”, „Možete li zamisliti da se to događa sada?”, „Što vidite, o čemu razmišljate, kako se osjećate?”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Prilikom vizualizacije, ukazati klijentu na to da je i dalje ista osoba s istim osobinama čije je viđenje sebe trenutačno obojano bolešću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6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28" name="Google Shape;228;p2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6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6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6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6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7. GLUMLJENJE „KAO DA” (“AS IF”)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Pomoći klijentu vizualizirati situaciju „kao da” se događa sada i zamisliti da se ponaša „kao da” ima adaptivno vjerovanje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Klijenta se ohrabruje da poduzima korake koji odražavaju verziju njega kakav želi biti bez čekanja da to postane (npr. zamisliti situaciju razgovora za posao - uvježbavanje asertivnog govora, socijalnih interakcija, kontakta očima „kao da” je samopouzdana, kompetentna osoba)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Tehnika je dio akcijskog plana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7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40" name="Google Shape;240;p2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7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7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7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7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25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II. MIJENJANJE NEPRILAGOĐENIH VJEROVANJA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>
                <a:latin typeface="Arial"/>
                <a:ea typeface="Arial"/>
                <a:cs typeface="Arial"/>
                <a:sym typeface="Arial"/>
              </a:rPr>
              <a:t>Teže mijenjanje kod klijenata s poremećajem ličnosti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>
                <a:latin typeface="Arial"/>
                <a:ea typeface="Arial"/>
                <a:cs typeface="Arial"/>
                <a:sym typeface="Arial"/>
              </a:rPr>
              <a:t>Kod pojedinih klijenata vjerovanja se mijenjaju lakše, barem na intelektualnom nivou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>
                <a:latin typeface="Arial"/>
                <a:ea typeface="Arial"/>
                <a:cs typeface="Arial"/>
                <a:sym typeface="Arial"/>
              </a:rPr>
              <a:t>Nerealno je očekivati da neprilagođena vjerovanja padnu na 0%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>
                <a:latin typeface="Arial"/>
                <a:ea typeface="Arial"/>
                <a:cs typeface="Arial"/>
                <a:sym typeface="Arial"/>
              </a:rPr>
              <a:t>Zadovoljavajuće je ako vjerovanja oslabe toliko da klijent nastavi s promjenom disfunkcionalnog ponašanja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>
                <a:latin typeface="Arial"/>
                <a:ea typeface="Arial"/>
                <a:cs typeface="Arial"/>
                <a:sym typeface="Arial"/>
              </a:rPr>
              <a:t>Promjena vjerovanja najprije se događa na intelektualnom nivou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>
                <a:latin typeface="Arial"/>
                <a:ea typeface="Arial"/>
                <a:cs typeface="Arial"/>
                <a:sym typeface="Arial"/>
              </a:rPr>
              <a:t>Za mijenjanje na emocionalnom nivou potrebno je uključiti igranje uloga, maštu, pričanje priča, metafore, bihevioralni eksperiment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8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52" name="Google Shape;252;p2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8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8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8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8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82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II. MIJENJANJE NEPRILAGOĐENIH VJEROVANJA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838200" y="1961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Izlaganje klijenta bolnim vjerovanjima ili emocijama preko gestalt tehnika - npr. tehnika „prazne stolice”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Naučiti klijenta da se ne treba štititi od uznemirujućih situacija ili ih izbjegavati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9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64" name="Google Shape;264;p2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9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9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9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9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7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TEHNIKE PROMJENE NEGATIVNIH VJEROVANJA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1"/>
          </p:nvPr>
        </p:nvSpPr>
        <p:spPr>
          <a:xfrm>
            <a:off x="838200" y="2063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U sklopu ovih tehnika, terapeut: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Educira klijenta o bazičnim vjerovanjima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Prati učestalost i javljanje pozitivnih i negativnih vjerovanja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Objašnjava djelovanje bazičnih vjerovanja na klijentove sadašnje teškoće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Motivira klijenta za promjenu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Mnoge tehnike koriste se i za mijenjanje automatskih misli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0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76" name="Google Shape;276;p3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0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0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0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0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12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TEHNIKE PROMJENE NEGATIVNIH VJEROVANJA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1"/>
          </p:nvPr>
        </p:nvSpPr>
        <p:spPr>
          <a:xfrm>
            <a:off x="838200" y="1877800"/>
            <a:ext cx="550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Sokratovski dijalog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Preoblikovanje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Bihevioralni eksperiment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Priče, filmovi, metafore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Kognitivni kontinuum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Korištenje drugih kao referentne točke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 txBox="1">
            <a:spLocks noGrp="1"/>
          </p:cNvSpPr>
          <p:nvPr>
            <p:ph type="body" idx="1"/>
          </p:nvPr>
        </p:nvSpPr>
        <p:spPr>
          <a:xfrm>
            <a:off x="6344400" y="1877800"/>
            <a:ext cx="550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7. Samootkrivanje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8. Igranje intelektualno-emotivnih uloga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9. Povijesno testiranje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10. Rekonstruiranje značenja ranih sjećanja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1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289" name="Google Shape;289;p3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1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1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1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1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AutoNum type="arabicPeriod"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SOKRATOVSKI DIJALOG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 txBox="1">
            <a:spLocks noGrp="1"/>
          </p:cNvSpPr>
          <p:nvPr>
            <p:ph type="body" idx="1"/>
          </p:nvPr>
        </p:nvSpPr>
        <p:spPr>
          <a:xfrm>
            <a:off x="838200" y="2282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92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Koriste se slična pitanja kao i kod </a:t>
            </a:r>
            <a:r>
              <a:rPr lang="hr-HR" sz="2600" dirty="0" err="1">
                <a:latin typeface="Arial"/>
                <a:ea typeface="Arial"/>
                <a:cs typeface="Arial"/>
                <a:sym typeface="Arial"/>
              </a:rPr>
              <a:t>evaluiranja</a:t>
            </a: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 automatskih misli</a:t>
            </a:r>
          </a:p>
          <a:p>
            <a:pPr marL="228600" lvl="0" indent="-2292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Tehnika silazne strelice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92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Čak kad se vjerovanje identificira, klijentu se pomaže uvidjeti ga u specifičnim situacijama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92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Na taj način evaluacija vjerovanja je konkretnija i značajnija, a ne apstraktna i isključivo na intelektualnom nivou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9775" y="-1003300"/>
            <a:ext cx="20367300" cy="118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2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01" name="Google Shape;301;p3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32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32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2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2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AutoNum type="arabicPeriod"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SOKRATOVSKI DIJALOG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2"/>
          <p:cNvSpPr txBox="1">
            <a:spLocks noGrp="1"/>
          </p:cNvSpPr>
          <p:nvPr>
            <p:ph type="body" idx="1"/>
          </p:nvPr>
        </p:nvSpPr>
        <p:spPr>
          <a:xfrm>
            <a:off x="838200" y="18766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Davanje primjera i protuargumenata, npr. </a:t>
            </a:r>
            <a:r>
              <a:rPr lang="hr-HR" sz="2400" i="1" dirty="0">
                <a:latin typeface="Arial"/>
                <a:ea typeface="Arial"/>
                <a:cs typeface="Arial"/>
                <a:sym typeface="Arial"/>
              </a:rPr>
              <a:t>„Znači li da ste nekompetentni ako ste došli po pomoć?”, „Nije li to znak snage i kompetencije?”, „Što bi se dogodilo da niste došli?”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r-HR" sz="2400" i="1" dirty="0">
                <a:latin typeface="Arial"/>
                <a:ea typeface="Arial"/>
                <a:cs typeface="Arial"/>
                <a:sym typeface="Arial"/>
              </a:rPr>
              <a:t>„Vaše vjerovanje u tvrdnju da ste nekompetentni ako tražite pomoć je 90%. Postoji li drugi pogled na to?” 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Dati klijentu primjere dviju osoba, jedne koja traži pomoć i druge koja ne traži, te razgovarati o posljedicama takvog ponašanja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Kod evaluacije vjerovanja koristiti </a:t>
            </a:r>
            <a:r>
              <a:rPr lang="hr-HR" sz="2400" dirty="0" err="1">
                <a:latin typeface="Arial"/>
                <a:ea typeface="Arial"/>
                <a:cs typeface="Arial"/>
                <a:sym typeface="Arial"/>
              </a:rPr>
              <a:t>persuazivna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 i manje neutralna pitanja nego kod evaluacije automatskih misli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33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13" name="Google Shape;313;p3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3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3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3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33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2. PREOBLIKOVANJE (REFRAMING)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838200" y="1843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92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Preoblikovanje dokaza koji podupiru klijentovo disfunkcionalno vjerovanje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292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Npr. pitati klijenta može li svoje vjerovanje da je nekompetentan ako traži pomoć promijeniti u suprotno vjerovanje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292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Napraviti tablicu kako bi klijent dobio realističniju perspektivu i pomoći preoblikovati vjerovanje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4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25" name="Google Shape;325;p3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4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4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4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4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2. PREOBLIKOVANJE (REFRAMING)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1" name="Google Shape;331;p34"/>
          <p:cNvGraphicFramePr/>
          <p:nvPr/>
        </p:nvGraphicFramePr>
        <p:xfrm>
          <a:off x="838200" y="2074525"/>
          <a:ext cx="10515600" cy="3246160"/>
        </p:xfrm>
        <a:graphic>
          <a:graphicData uri="http://schemas.openxmlformats.org/drawingml/2006/table">
            <a:tbl>
              <a:tblPr firstRow="1" bandRow="1">
                <a:noFill/>
                <a:tableStyleId>{04FF0090-CC1C-4643-875E-7958F0F73756}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DOGAĐAJ/ISKUSTVO</a:t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>
                          <a:latin typeface="Arial"/>
                          <a:ea typeface="Arial"/>
                          <a:cs typeface="Arial"/>
                          <a:sym typeface="Arial"/>
                        </a:rPr>
                        <a:t>PREOBLIKOVANJE (REFRAMING)</a:t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Traženje pomoći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Kompetentne osobe traže pomoć kad im treba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Odlazak na terapiju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To je dokaz snage i kompetencije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Gubitak posla</a:t>
                      </a:r>
                      <a:endParaRPr sz="2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700"/>
                        <a:t>Nadređeni je promijenio opis posla bez mogućnosti treninga</a:t>
                      </a:r>
                      <a:endParaRPr sz="27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5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37" name="Google Shape;337;p3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5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5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35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5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2. PREOBLIKOVANJE (REFRAMING)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body" idx="1"/>
          </p:nvPr>
        </p:nvSpPr>
        <p:spPr>
          <a:xfrm>
            <a:off x="838200" y="18766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67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Na seansi imati tablicu ispred sebe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67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Za akcijski plan voditi evidenciju događaja/iskustava kod kuće i raspraviti na seansi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67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Pitati klijenta koliko sada vjeruje u svoje stavove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67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Potaknuti klijenta na postupanje u skladu s adaptivnim vjerovanjem, npr. pitati ga bi li mogao idući tjedan tražiti nekoga pomoć kao znak kompetencije?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670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Ako klijent postupi u skladu s adaptivnim vjerovanjem, potaknuti ga da si da priznanje/nagradu jer je učinio nešto jako zahtjevno, protivno svojim stavovima, ali izuzetno bitno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6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49" name="Google Shape;349;p3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6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6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6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36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3. BIHEVIORALNI EKSPERIMENT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152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Provođenje bihevioralnih eksperimenata pomaže klijentu evaluirati valjanost/točnost vjerovanja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152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Eksperimenti pružaju veću mogućnost promjene vjerovanja na intelektualnom i emocionalnom nivou u odnosu na verbalne tehnike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152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Bitno je klijenta potaknuti da ne izbjegava uznemirujuće situacije koje je do sada izbjegavao kako bi moglo doći do promjene vjerovanja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37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61" name="Google Shape;361;p3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37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7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37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37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3. BIHEVIORALNI EKSPERIMENT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Primjer: Testirati vjerovanje </a:t>
            </a:r>
            <a:r>
              <a:rPr lang="hr-HR" sz="2600" dirty="0" smtClean="0">
                <a:latin typeface="Arial"/>
                <a:ea typeface="Arial"/>
                <a:cs typeface="Arial"/>
                <a:sym typeface="Arial"/>
              </a:rPr>
              <a:t>„Ako tražim pomoć, druge će se osobe naljutiti.”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Zadatak: pitati klijenta da potraži pomoć od prijatelja ili susjeda i napraviti plan eksperimenta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Razgovarati s klijentom o tome kako se nositi sa situacijom ako susjed odbije pomoći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Bitno je da klijent ne izbjegava traženje pomoći kako ne bi bio odbijen jer tada neće dobiti potvrdu da je njegovo negativno vjerovanje netočno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8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73" name="Google Shape;373;p3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38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38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38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8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800">
                <a:latin typeface="Arial"/>
                <a:ea typeface="Arial"/>
                <a:cs typeface="Arial"/>
                <a:sym typeface="Arial"/>
              </a:rPr>
              <a:t>4. KORIŠTENJE PRIČA, FILMOVA, METAFORA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Živi primjeri kako tuđa vjerovanja mogu biti netočna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Shvaćanje kako vlastita vjerovanja mogu biti čvrsta, a netočna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Primjer: priča o Pepeljugi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39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85" name="Google Shape;385;p3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9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39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9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39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0" name="Google Shape;39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5. KOGNITIVNI KONTINUUM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9"/>
          <p:cNvSpPr txBox="1">
            <a:spLocks noGrp="1"/>
          </p:cNvSpPr>
          <p:nvPr>
            <p:ph type="body" idx="1"/>
          </p:nvPr>
        </p:nvSpPr>
        <p:spPr>
          <a:xfrm>
            <a:off x="838200" y="15875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>
                <a:latin typeface="Arial"/>
                <a:ea typeface="Arial"/>
                <a:cs typeface="Arial"/>
                <a:sym typeface="Arial"/>
              </a:rPr>
              <a:t>Modificiranje automatskih misli i vjerovanja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>
                <a:latin typeface="Arial"/>
                <a:ea typeface="Arial"/>
                <a:cs typeface="Arial"/>
                <a:sym typeface="Arial"/>
              </a:rPr>
              <a:t>Pogled „sve ili ništa”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>
                <a:latin typeface="Arial"/>
                <a:ea typeface="Arial"/>
                <a:cs typeface="Arial"/>
                <a:sym typeface="Arial"/>
              </a:rPr>
              <a:t>Klijent sam sebe pozicionira na skali od 0-100, obično vrlo nisko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>
                <a:latin typeface="Arial"/>
                <a:ea typeface="Arial"/>
                <a:cs typeface="Arial"/>
                <a:sym typeface="Arial"/>
              </a:rPr>
              <a:t>Dodatnim pitanjima navedemo ga da preispita svoju poziciju na skali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>
                <a:latin typeface="Arial"/>
                <a:ea typeface="Arial"/>
                <a:cs typeface="Arial"/>
                <a:sym typeface="Arial"/>
              </a:rPr>
              <a:t>Nakon razgovora pozicija na skali se reformulira i od klijenta se traži da ima podsjetnik na skalu, pogotovo kad mu je teško zadržati pozitivno vjerovanje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>
                <a:latin typeface="Arial"/>
                <a:ea typeface="Arial"/>
                <a:cs typeface="Arial"/>
                <a:sym typeface="Arial"/>
              </a:rPr>
              <a:t>Klijentu se prezentira da ne postoje samo ekstremi (crno/bijelo), već cijeli kontinuum između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40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397" name="Google Shape;397;p4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40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40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40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40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2" name="Google Shape;40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6. KORIŠTENJE DRUGIH LJUDI KAO REFERENTNIH TOČAKA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body" idx="1"/>
          </p:nvPr>
        </p:nvSpPr>
        <p:spPr>
          <a:xfrm>
            <a:off x="838200" y="2182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Distanca od vlastitih disfunkcionalnih vjerovanja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Nekonzistentno razmišljanje između vjerovanja koja vrijede za sebe i za druge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Dobro je zapisati na papir rezultat razgovora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Korištenje djeteta kao referentne točke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41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409" name="Google Shape;409;p4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41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41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41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41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7. SAMOOTKRIVANJE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1"/>
          <p:cNvSpPr txBox="1">
            <a:spLocks noGrp="1"/>
          </p:cNvSpPr>
          <p:nvPr>
            <p:ph type="body" idx="1"/>
          </p:nvPr>
        </p:nvSpPr>
        <p:spPr>
          <a:xfrm>
            <a:off x="838200" y="2182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Ispričati priču iz svoje prošlosti i pitati klijenta što misli o tome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Tražiti klijenta da jasno izgovori zaključak koji proizlazi iz priče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5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96" name="Google Shape;96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5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5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SVRHA MIJENJANJA VJEROVANJA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Razvijanje i osnaživanje </a:t>
            </a:r>
            <a:r>
              <a:rPr lang="hr-HR" sz="2600" dirty="0" smtClean="0">
                <a:latin typeface="Arial"/>
                <a:ea typeface="Arial"/>
                <a:cs typeface="Arial"/>
                <a:sym typeface="Arial"/>
              </a:rPr>
              <a:t>realističnih </a:t>
            </a: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pozitivnih vjerovanja kako bi se klijent vratio u adaptivni način funkcioniranja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Mijenjanje </a:t>
            </a:r>
            <a:r>
              <a:rPr lang="hr-HR" sz="2600" dirty="0" smtClean="0">
                <a:latin typeface="Arial"/>
                <a:ea typeface="Arial"/>
                <a:cs typeface="Arial"/>
                <a:sym typeface="Arial"/>
              </a:rPr>
              <a:t>nerealističnih </a:t>
            </a: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negativnih vjerovanja kako bi se deaktivirao depresivni </a:t>
            </a:r>
            <a:r>
              <a:rPr lang="hr-HR" sz="2600" dirty="0" smtClean="0">
                <a:latin typeface="Arial"/>
                <a:ea typeface="Arial"/>
                <a:cs typeface="Arial"/>
                <a:sym typeface="Arial"/>
              </a:rPr>
              <a:t>način funkcioniranja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Direktan ili indirektan način promjene vjerovanja na većini seansi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Tehnike mijenjanja vjerovanja odnose se i na bazična i posredujuća vjerovanja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42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421" name="Google Shape;421;p4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42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42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42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42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8. INTELEKTUALNO-EMOTIVNO IGRANJE ULOGA (“POINT-COUNTERPOINT”)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2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66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83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Posebno je korisna kod klijenata koji prihvaćaju promjenu vjerovanja na intelektualnoj razini, ali ne na emocionalnoj (još uvijek vjeruju u istinitost)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38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Klijent prvo igra emocionalni dio, a terapeut intelektualni, a zatim zamijene uloge tako da terapeut govori </a:t>
            </a:r>
            <a:r>
              <a:rPr lang="hr-HR" sz="2200" dirty="0" err="1">
                <a:latin typeface="Arial"/>
                <a:ea typeface="Arial"/>
                <a:cs typeface="Arial"/>
                <a:sym typeface="Arial"/>
              </a:rPr>
              <a:t>klijentovim</a:t>
            </a: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 riječima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38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I klijent i terapeut govore u prvom licu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38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Npr. Klijent počinje rečenicom: </a:t>
            </a:r>
            <a:r>
              <a:rPr lang="hr-HR" sz="2200" i="1" dirty="0">
                <a:latin typeface="Arial"/>
                <a:ea typeface="Arial"/>
                <a:cs typeface="Arial"/>
                <a:sym typeface="Arial"/>
              </a:rPr>
              <a:t>„Nekompetentan sam jer sam izgubio posao.”</a:t>
            </a:r>
            <a:endParaRPr sz="22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Terapeut može odgovoriti: </a:t>
            </a:r>
            <a:r>
              <a:rPr lang="hr-HR" sz="2200" i="1" dirty="0">
                <a:latin typeface="Arial"/>
                <a:ea typeface="Arial"/>
                <a:cs typeface="Arial"/>
                <a:sym typeface="Arial"/>
              </a:rPr>
              <a:t>„Ne, nisam. Imam vjerovanje da sam nekompetentan, ali zapravo sam kompetentan većinu vremena i u drugim situacijama.”</a:t>
            </a:r>
            <a:endParaRPr sz="22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38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I klijent i terapeut brane svoje mišljenje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383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hr-HR" sz="2200" dirty="0">
                <a:latin typeface="Arial"/>
                <a:ea typeface="Arial"/>
                <a:cs typeface="Arial"/>
                <a:sym typeface="Arial"/>
              </a:rPr>
              <a:t>Igra se igra dok klijentu ponestane argumenata za dokazivanje svojeg vjerovanja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641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43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433" name="Google Shape;433;p4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43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43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43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43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8" name="Google Shape;438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8. INTELEKTUALNO-EMOTIVNO IGRANJE ULOGA (“POINT-COUNTERPOINT”)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Klinički savjeti: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Ako klijent nije sposoban formulirati odgovor za vrijeme intelektualne uloge, privremeno se uloge mogu zamijeniti ili se raspravlja o tim razlozima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Procjena snage vjerovanja prije i poslije intervencije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Mnogi klijenti navedenu metodu smatraju korisnom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Promatranje klijentovih neverbalnih reakcija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Uvjeriti se da se klijent ne osjeća kritiziranim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44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445" name="Google Shape;445;p4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44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44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44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44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" name="Google Shape;45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9. POVIJESNO TESTIRANJE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4"/>
          <p:cNvSpPr txBox="1">
            <a:spLocks noGrp="1"/>
          </p:cNvSpPr>
          <p:nvPr>
            <p:ph type="body" idx="1"/>
          </p:nvPr>
        </p:nvSpPr>
        <p:spPr>
          <a:xfrm>
            <a:off x="838200" y="20467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Ova tehnika se koristi ako nisu dovoljni primjeri iz sadašnjosti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Razgovara s o tome odakle potječu negativna vjerovanja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Traži se uzrok, npr. u djetinjstvu, adolescenciji…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Tijekom razgovora koristi se preoblikovanje (reframing)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Sažetak novog razumijevanja sebe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Svakodnevno čitanje sažetka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45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457" name="Google Shape;457;p4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45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45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45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45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700">
                <a:latin typeface="Arial"/>
                <a:ea typeface="Arial"/>
                <a:cs typeface="Arial"/>
                <a:sym typeface="Arial"/>
              </a:rPr>
              <a:t>10. RESTRUKTURIRANJE ZNAČENJA RANIH SJEĆANJA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5"/>
          <p:cNvSpPr txBox="1">
            <a:spLocks noGrp="1"/>
          </p:cNvSpPr>
          <p:nvPr>
            <p:ph type="body" idx="1"/>
          </p:nvPr>
        </p:nvSpPr>
        <p:spPr>
          <a:xfrm>
            <a:off x="838200" y="22168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Promjena značenja negativnih događaja/iskustava na emocionalnoj razini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Oživljavanje iskustava s terapeutom na seansi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Igranje uloga ili korištenje mašte za preoblikovanje značenja na emocionalnoj razini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46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469" name="Google Shape;469;p4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46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46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46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46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4" name="Google Shape;47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SAŽETAK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6"/>
          <p:cNvSpPr txBox="1">
            <a:spLocks noGrp="1"/>
          </p:cNvSpPr>
          <p:nvPr>
            <p:ph type="body" idx="1"/>
          </p:nvPr>
        </p:nvSpPr>
        <p:spPr>
          <a:xfrm>
            <a:off x="838200" y="20127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Jačanje pozitivnih vjerovanja i restrukturiranje negativnih vjerovanja zahtijeva konzistentan sistematski rad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Koriste se tehnike za restrukturaciju automatskih misli i posredujućih vjerovanja, kao i specifične tehnike za mijenjanje bazičnih vjerovanja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7"/>
          <p:cNvSpPr txBox="1">
            <a:spLocks noGrp="1"/>
          </p:cNvSpPr>
          <p:nvPr>
            <p:ph type="ctrTitle"/>
          </p:nvPr>
        </p:nvSpPr>
        <p:spPr>
          <a:xfrm>
            <a:off x="1524000" y="31673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 sz="6400">
                <a:solidFill>
                  <a:schemeClr val="accent5"/>
                </a:solidFill>
              </a:rPr>
              <a:t>MIJENJANJE VJEROVANJA</a:t>
            </a:r>
            <a:endParaRPr sz="6400">
              <a:solidFill>
                <a:schemeClr val="accent5"/>
              </a:solidFill>
            </a:endParaRPr>
          </a:p>
        </p:txBody>
      </p:sp>
      <p:sp>
        <p:nvSpPr>
          <p:cNvPr id="481" name="Google Shape;481;p47"/>
          <p:cNvSpPr txBox="1">
            <a:spLocks noGrp="1"/>
          </p:cNvSpPr>
          <p:nvPr>
            <p:ph type="subTitle" idx="1"/>
          </p:nvPr>
        </p:nvSpPr>
        <p:spPr>
          <a:xfrm>
            <a:off x="1767200" y="5555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>
                <a:solidFill>
                  <a:schemeClr val="accent5"/>
                </a:solidFill>
              </a:rPr>
              <a:t>Sandra Kojić Katović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PITANJA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2506800"/>
            <a:ext cx="1100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1. Kako jačati adaptivna/pozitivna vjerovanja?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2. Kako mijenjati negativna bazična i štetna posredujuća vjerovanja?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16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10" name="Google Shape;110;p1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6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6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6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20" name="Google Shape;120;p17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82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AutoNum type="romanUcPeriod"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JAČANJE POZITIVNIH VJEROVANJA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838200" y="20860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Kod većine ljudi vjerovanja su realistična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Kad je klijent u depresivnom stanju pozitivna vjerovanja se deaktiviraju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Bitno je kod klijenta jačati pozitivna vjerovanja putem aktivnosti koje mu donose osjećaj kontrole, zadovoljstva, povezanosti i snage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8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32" name="Google Shape;132;p18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8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8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8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8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>
                <a:latin typeface="Arial"/>
                <a:ea typeface="Arial"/>
                <a:cs typeface="Arial"/>
                <a:sym typeface="Arial"/>
              </a:rPr>
              <a:t>VAŽNE STRATEGIJE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Pobuditi pozitivna iskustva i izvući korisne zaključke iz iskustava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Istaknuti prednosti pozitivnih vjerovanja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Ukazati na značenje pozitivnih podataka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Pozivanje na druge ljude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Korištenje grafikona (dijagrama, tablica) za prikupljanje dokaza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Uključivanje slika sadašnjih i prošlih iskustava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hr-HR" sz="2600">
                <a:latin typeface="Arial"/>
                <a:ea typeface="Arial"/>
                <a:cs typeface="Arial"/>
                <a:sym typeface="Arial"/>
              </a:rPr>
              <a:t>Glumljenje „kao da” (“as if”)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9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44" name="Google Shape;144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9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9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9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9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Arial"/>
              <a:buAutoNum type="arabicPeriod"/>
            </a:pPr>
            <a:r>
              <a:rPr lang="hr-HR" sz="3700">
                <a:latin typeface="Arial"/>
                <a:ea typeface="Arial"/>
                <a:cs typeface="Arial"/>
                <a:sym typeface="Arial"/>
              </a:rPr>
              <a:t>POBUĐIVANJE POZITIVNIH ISKUSTAVA I IZVOĐENJE KORISNIH ZAKLJUČAKA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93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9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 dirty="0">
                <a:latin typeface="Arial"/>
                <a:ea typeface="Arial"/>
                <a:cs typeface="Arial"/>
                <a:sym typeface="Arial"/>
              </a:rPr>
              <a:t>Na početku svake seanse postaviti pitanja: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500" i="1" dirty="0">
                <a:latin typeface="Arial"/>
                <a:ea typeface="Arial"/>
                <a:cs typeface="Arial"/>
                <a:sym typeface="Arial"/>
              </a:rPr>
              <a:t>"Što se pozitivno dogodilo od prošlog puta? Koje pozitivne stvari ste radili? Što ste zaključili o tim iskustvima? Što takva iskustva govore o vama?”</a:t>
            </a:r>
            <a:endParaRPr sz="25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 dirty="0">
                <a:latin typeface="Arial"/>
                <a:ea typeface="Arial"/>
                <a:cs typeface="Arial"/>
                <a:sym typeface="Arial"/>
              </a:rPr>
              <a:t>Pitati klijenta što je učinio iako mu je bilo teško?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9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hr-HR" sz="2500" dirty="0">
                <a:latin typeface="Arial"/>
                <a:ea typeface="Arial"/>
                <a:cs typeface="Arial"/>
                <a:sym typeface="Arial"/>
              </a:rPr>
              <a:t>Kada se učvrsti važnost adaptivnog vjerovanja, npr. „Kompetentan sam, s jakošću i slabostima, kao i ostali”, treba pitati klijenta: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Arial"/>
                <a:ea typeface="Arial"/>
                <a:cs typeface="Arial"/>
                <a:sym typeface="Arial"/>
              </a:rPr>
              <a:t>"Koliko čvrsto vjerujete u to?”</a:t>
            </a:r>
            <a:endParaRPr sz="25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500" i="1" dirty="0">
                <a:latin typeface="Arial"/>
                <a:ea typeface="Arial"/>
                <a:cs typeface="Arial"/>
                <a:sym typeface="Arial"/>
              </a:rPr>
              <a:t>"U kojem trenutku i situaciji ste u to najviše vjerovali?”</a:t>
            </a:r>
            <a:endParaRPr sz="25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56" name="Google Shape;156;p20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0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0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0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0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2. UKAZIVANJE NA PREDNOSTI POZITIVNIH VJEROVANJA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8200" y="1961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Pomoći klijentu uvidjeti korisnost pozitivnog vjerovanja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Npr. ukazati klijentu koje bi bile prednosti vjerovanja da je kompetentan?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Podizanje samopouzdanja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Bolji osjećaj o samome sebi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Podizanje raspoloženja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Motiviranje za isprobavanje stvari koje se čine teškima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>
                <a:latin typeface="Arial"/>
                <a:ea typeface="Arial"/>
                <a:cs typeface="Arial"/>
                <a:sym typeface="Arial"/>
              </a:rPr>
              <a:t>Pomaganje u ispunjavanju zadataka i ciljeva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1"/>
          <p:cNvGrpSpPr/>
          <p:nvPr/>
        </p:nvGrpSpPr>
        <p:grpSpPr>
          <a:xfrm>
            <a:off x="-322834" y="-432194"/>
            <a:ext cx="12514834" cy="7497068"/>
            <a:chOff x="-322834" y="-432194"/>
            <a:chExt cx="12514834" cy="7497068"/>
          </a:xfrm>
        </p:grpSpPr>
        <p:pic>
          <p:nvPicPr>
            <p:cNvPr id="168" name="Google Shape;168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-775514">
              <a:off x="-225547" y="-229427"/>
              <a:ext cx="1936396" cy="1089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1"/>
            <p:cNvPicPr preferRelativeResize="0"/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652038" y="5022025"/>
              <a:ext cx="2887914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1"/>
            <p:cNvPicPr preferRelativeResize="0"/>
            <p:nvPr/>
          </p:nvPicPr>
          <p:blipFill>
            <a:blip r:embed="rId5">
              <a:alphaModFix amt="60000"/>
            </a:blip>
            <a:stretch>
              <a:fillRect/>
            </a:stretch>
          </p:blipFill>
          <p:spPr>
            <a:xfrm>
              <a:off x="9334500" y="0"/>
              <a:ext cx="2857500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1"/>
            <p:cNvPicPr preferRelativeResize="0"/>
            <p:nvPr/>
          </p:nvPicPr>
          <p:blipFill>
            <a:blip r:embed="rId6">
              <a:alphaModFix amt="40000"/>
            </a:blip>
            <a:stretch>
              <a:fillRect/>
            </a:stretch>
          </p:blipFill>
          <p:spPr>
            <a:xfrm>
              <a:off x="-211775" y="4932725"/>
              <a:ext cx="3512525" cy="1925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1"/>
            <p:cNvPicPr preferRelativeResize="0"/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8891250" y="4904449"/>
              <a:ext cx="3243218" cy="2160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7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>
                <a:latin typeface="Arial"/>
                <a:ea typeface="Arial"/>
                <a:cs typeface="Arial"/>
                <a:sym typeface="Arial"/>
              </a:rPr>
              <a:t>3. ISTICANJE ZNAČENJA POZITIVNIH PODATAKA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838200" y="15886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Primjerice, isticanje značenja pozitivnih podataka koji govore o </a:t>
            </a:r>
            <a:r>
              <a:rPr lang="hr-HR" sz="2600" dirty="0" err="1">
                <a:latin typeface="Arial"/>
                <a:ea typeface="Arial"/>
                <a:cs typeface="Arial"/>
                <a:sym typeface="Arial"/>
              </a:rPr>
              <a:t>klijentovoj</a:t>
            </a:r>
            <a:r>
              <a:rPr lang="hr-HR" sz="2600" dirty="0">
                <a:latin typeface="Arial"/>
                <a:ea typeface="Arial"/>
                <a:cs typeface="Arial"/>
                <a:sym typeface="Arial"/>
              </a:rPr>
              <a:t> kompetenciji: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600" i="1" dirty="0">
                <a:latin typeface="Arial"/>
                <a:ea typeface="Arial"/>
                <a:cs typeface="Arial"/>
                <a:sym typeface="Arial"/>
              </a:rPr>
              <a:t>„Jako je dobro što ste pomogli susjedu, to pokazuje da imate brojne vještine. Slažete li se da to pokazuje da ste kompetentni?”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 i="1" dirty="0">
                <a:latin typeface="Arial"/>
                <a:ea typeface="Arial"/>
                <a:cs typeface="Arial"/>
                <a:sym typeface="Arial"/>
              </a:rPr>
              <a:t>„Unukov trener smatra vas pravim dobitkom. Slažete li se da je to istina?”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 i="1" dirty="0">
                <a:latin typeface="Arial"/>
                <a:ea typeface="Arial"/>
                <a:cs typeface="Arial"/>
                <a:sym typeface="Arial"/>
              </a:rPr>
              <a:t>„Ustrajali ste u dovršavanju poslova, to pokazuje koliko ste uporno radili, je li to točno?”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600" i="1" dirty="0">
                <a:latin typeface="Arial"/>
                <a:ea typeface="Arial"/>
                <a:cs typeface="Arial"/>
                <a:sym typeface="Arial"/>
              </a:rPr>
              <a:t>„Dovođenje stana u red stvarno pokazuje da ste preuzeli kontrolu. Mislite li i vi tako?”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1890</Words>
  <Application>Microsoft Office PowerPoint</Application>
  <PresentationFormat>Widescreen</PresentationFormat>
  <Paragraphs>196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MIJENJANJE VJEROVANJA</vt:lpstr>
      <vt:lpstr>PowerPoint Presentation</vt:lpstr>
      <vt:lpstr>SVRHA MIJENJANJA VJEROVANJA</vt:lpstr>
      <vt:lpstr>PITANJA</vt:lpstr>
      <vt:lpstr>JAČANJE POZITIVNIH VJEROVANJA</vt:lpstr>
      <vt:lpstr>VAŽNE STRATEGIJE</vt:lpstr>
      <vt:lpstr>POBUĐIVANJE POZITIVNIH ISKUSTAVA I IZVOĐENJE KORISNIH ZAKLJUČAKA</vt:lpstr>
      <vt:lpstr>2. UKAZIVANJE NA PREDNOSTI POZITIVNIH VJEROVANJA</vt:lpstr>
      <vt:lpstr>3. ISTICANJE ZNAČENJA POZITIVNIH PODATAKA</vt:lpstr>
      <vt:lpstr>4. POZIVANJE NA DRUGE LJUDE</vt:lpstr>
      <vt:lpstr>5. KORIŠTENJE GRAFIKONA (DIJAGRAMA, TABLICA) ZA PRIKUPLJANJE DOKAZA</vt:lpstr>
      <vt:lpstr>5. KORIŠTENJE GRAFIKONA (DIJAGRAMA, TABLICA) ZA PRIKUPLJANJE DOKAZA</vt:lpstr>
      <vt:lpstr>6. UKLJUČIVANJE SLIKA SADAŠNJIH I PROŠLIH ISKUSTAVA</vt:lpstr>
      <vt:lpstr>7. GLUMLJENJE „KAO DA” (“AS IF”)</vt:lpstr>
      <vt:lpstr>II. MIJENJANJE NEPRILAGOĐENIH VJEROVANJA</vt:lpstr>
      <vt:lpstr>II. MIJENJANJE NEPRILAGOĐENIH VJEROVANJA</vt:lpstr>
      <vt:lpstr>TEHNIKE PROMJENE NEGATIVNIH VJEROVANJA</vt:lpstr>
      <vt:lpstr>TEHNIKE PROMJENE NEGATIVNIH VJEROVANJA</vt:lpstr>
      <vt:lpstr>SOKRATOVSKI DIJALOG</vt:lpstr>
      <vt:lpstr>SOKRATOVSKI DIJALOG</vt:lpstr>
      <vt:lpstr>2. PREOBLIKOVANJE (REFRAMING)</vt:lpstr>
      <vt:lpstr>2. PREOBLIKOVANJE (REFRAMING)</vt:lpstr>
      <vt:lpstr>2. PREOBLIKOVANJE (REFRAMING)</vt:lpstr>
      <vt:lpstr>3. BIHEVIORALNI EKSPERIMENT</vt:lpstr>
      <vt:lpstr>3. BIHEVIORALNI EKSPERIMENT</vt:lpstr>
      <vt:lpstr>4. KORIŠTENJE PRIČA, FILMOVA, METAFORA</vt:lpstr>
      <vt:lpstr>5. KOGNITIVNI KONTINUUM</vt:lpstr>
      <vt:lpstr>6. KORIŠTENJE DRUGIH LJUDI KAO REFERENTNIH TOČAKA</vt:lpstr>
      <vt:lpstr>7. SAMOOTKRIVANJE</vt:lpstr>
      <vt:lpstr>8. INTELEKTUALNO-EMOTIVNO IGRANJE ULOGA (“POINT-COUNTERPOINT”)</vt:lpstr>
      <vt:lpstr>8. INTELEKTUALNO-EMOTIVNO IGRANJE ULOGA (“POINT-COUNTERPOINT”)</vt:lpstr>
      <vt:lpstr>9. POVIJESNO TESTIRANJE</vt:lpstr>
      <vt:lpstr>10. RESTRUKTURIRANJE ZNAČENJA RANIH SJEĆANJA</vt:lpstr>
      <vt:lpstr>SAŽETAK</vt:lpstr>
      <vt:lpstr>MIJENJANJE VJEROVANJA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MIJENJANJE VJEROVANJA</dc:title>
  <dc:creator>Sandra Kojić Katović</dc:creator>
  <cp:lastModifiedBy>hubikotvr@outlook.com</cp:lastModifiedBy>
  <cp:revision>8</cp:revision>
  <dcterms:modified xsi:type="dcterms:W3CDTF">2025-10-17T08:48:58Z</dcterms:modified>
</cp:coreProperties>
</file>