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heme/themeOverride1.xml" ContentType="application/vnd.openxmlformats-officedocument.themeOverr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heme/themeOverride2.xml" ContentType="application/vnd.openxmlformats-officedocument.themeOverr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theme/themeOverride3.xml" ContentType="application/vnd.openxmlformats-officedocument.themeOverride+xml"/>
  <Override PartName="/ppt/notesSlides/notesSlide11.xml" ContentType="application/vnd.openxmlformats-officedocument.presentationml.notesSlide+xml"/>
  <Override PartName="/ppt/theme/themeOverride4.xml" ContentType="application/vnd.openxmlformats-officedocument.themeOverr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7" r:id="rId3"/>
    <p:sldId id="259" r:id="rId4"/>
    <p:sldId id="280" r:id="rId5"/>
    <p:sldId id="261" r:id="rId6"/>
    <p:sldId id="281" r:id="rId7"/>
    <p:sldId id="263" r:id="rId8"/>
    <p:sldId id="264" r:id="rId9"/>
    <p:sldId id="265" r:id="rId10"/>
    <p:sldId id="266" r:id="rId11"/>
    <p:sldId id="268" r:id="rId12"/>
    <p:sldId id="269" r:id="rId13"/>
    <p:sldId id="271" r:id="rId14"/>
    <p:sldId id="272" r:id="rId15"/>
    <p:sldId id="277" r:id="rId16"/>
    <p:sldId id="278" r:id="rId17"/>
    <p:sldId id="273" r:id="rId18"/>
    <p:sldId id="275" r:id="rId19"/>
    <p:sldId id="274" r:id="rId20"/>
    <p:sldId id="276" r:id="rId21"/>
    <p:sldId id="279" r:id="rId22"/>
    <p:sldId id="282" r:id="rId23"/>
  </p:sldIdLst>
  <p:sldSz cx="12192000" cy="6858000"/>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6247" autoAdjust="0"/>
  </p:normalViewPr>
  <p:slideViewPr>
    <p:cSldViewPr snapToGrid="0">
      <p:cViewPr varScale="1">
        <p:scale>
          <a:sx n="111" d="100"/>
          <a:sy n="111" d="100"/>
        </p:scale>
        <p:origin x="51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3E30D76-E2E7-4186-B653-21F81ADAFD55}" type="datetimeFigureOut">
              <a:rPr lang="en-GB" smtClean="0"/>
              <a:t>23/10/2025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5A6482-7758-43F7-A460-2BF8F4EDD3E3}" type="slidenum">
              <a:rPr lang="en-GB" smtClean="0"/>
              <a:t>‹#›</a:t>
            </a:fld>
            <a:endParaRPr lang="en-GB"/>
          </a:p>
        </p:txBody>
      </p:sp>
    </p:spTree>
    <p:extLst>
      <p:ext uri="{BB962C8B-B14F-4D97-AF65-F5344CB8AC3E}">
        <p14:creationId xmlns:p14="http://schemas.microsoft.com/office/powerpoint/2010/main" val="24756891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eaLnBrk="0" fontAlgn="base" hangingPunct="0">
              <a:lnSpc>
                <a:spcPct val="100000"/>
              </a:lnSpc>
              <a:spcBef>
                <a:spcPct val="0"/>
              </a:spcBef>
              <a:spcAft>
                <a:spcPct val="0"/>
              </a:spcAft>
              <a:buFontTx/>
              <a:buNone/>
            </a:pPr>
            <a:endParaRPr lang="sr-Latn-RS" altLang="sr-Latn-RS" sz="1200" dirty="0">
              <a:latin typeface="Arial" panose="020B0604020202020204" pitchFamily="34" charset="0"/>
            </a:endParaRPr>
          </a:p>
          <a:p>
            <a:endParaRPr lang="hr-HR" dirty="0"/>
          </a:p>
          <a:p>
            <a:endParaRPr lang="en-GB" dirty="0"/>
          </a:p>
        </p:txBody>
      </p:sp>
      <p:sp>
        <p:nvSpPr>
          <p:cNvPr id="4" name="Slide Number Placeholder 3"/>
          <p:cNvSpPr>
            <a:spLocks noGrp="1"/>
          </p:cNvSpPr>
          <p:nvPr>
            <p:ph type="sldNum" sz="quarter" idx="5"/>
          </p:nvPr>
        </p:nvSpPr>
        <p:spPr/>
        <p:txBody>
          <a:bodyPr/>
          <a:lstStyle/>
          <a:p>
            <a:fld id="{575A6482-7758-43F7-A460-2BF8F4EDD3E3}" type="slidenum">
              <a:rPr lang="en-GB" smtClean="0"/>
              <a:t>3</a:t>
            </a:fld>
            <a:endParaRPr lang="en-GB"/>
          </a:p>
        </p:txBody>
      </p:sp>
    </p:spTree>
    <p:extLst>
      <p:ext uri="{BB962C8B-B14F-4D97-AF65-F5344CB8AC3E}">
        <p14:creationId xmlns:p14="http://schemas.microsoft.com/office/powerpoint/2010/main" val="39742232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dirty="0"/>
              <a:t/>
            </a:r>
            <a:br>
              <a:rPr lang="hr-HR" dirty="0"/>
            </a:br>
            <a:r>
              <a:rPr lang="hr-HR" b="1" dirty="0"/>
              <a:t>Primjer (</a:t>
            </a:r>
            <a:r>
              <a:rPr lang="hr-HR" b="1" dirty="0" err="1"/>
              <a:t>Abe</a:t>
            </a:r>
            <a:r>
              <a:rPr lang="hr-HR" b="1" dirty="0"/>
              <a:t> i Judith):</a:t>
            </a:r>
          </a:p>
          <a:p>
            <a:r>
              <a:rPr lang="hr-HR" b="1" dirty="0"/>
              <a:t>Negativno uvjerenje:</a:t>
            </a:r>
            <a:r>
              <a:rPr lang="hr-HR" dirty="0"/>
              <a:t> “Ako tražim pomoć, ljudi će me kritizirati.”</a:t>
            </a:r>
          </a:p>
          <a:p>
            <a:r>
              <a:rPr lang="hr-HR" dirty="0"/>
              <a:t>Terapeut pomaže klijentu da </a:t>
            </a:r>
            <a:r>
              <a:rPr lang="hr-HR" b="1" dirty="0"/>
              <a:t>osmisli test</a:t>
            </a:r>
            <a:r>
              <a:rPr lang="hr-HR" dirty="0"/>
              <a:t> – zamoliti susjeda za pomoć.</a:t>
            </a:r>
          </a:p>
          <a:p>
            <a:r>
              <a:rPr lang="hr-HR" dirty="0"/>
              <a:t>Klijent prepoznaje dokaze da je susjed </a:t>
            </a:r>
            <a:r>
              <a:rPr lang="hr-HR" b="1" dirty="0"/>
              <a:t>prijateljski i </a:t>
            </a:r>
            <a:r>
              <a:rPr lang="hr-HR" b="1" dirty="0" err="1"/>
              <a:t>podržavajuć</a:t>
            </a:r>
            <a:r>
              <a:rPr lang="hr-HR" dirty="0"/>
              <a:t>.</a:t>
            </a:r>
          </a:p>
          <a:p>
            <a:r>
              <a:rPr lang="hr-HR" dirty="0"/>
              <a:t>Dogovoren </a:t>
            </a:r>
            <a:r>
              <a:rPr lang="hr-HR" b="1" dirty="0"/>
              <a:t>Akcijski plan</a:t>
            </a:r>
            <a:r>
              <a:rPr lang="hr-HR" dirty="0"/>
              <a:t> – nakon večere pokuca na susjedova vrata.</a:t>
            </a:r>
          </a:p>
          <a:p>
            <a:r>
              <a:rPr lang="hr-HR" dirty="0"/>
              <a:t>Rasprava i o mogućnosti neugodnog ishoda (ako bi susjed bio kritičan).</a:t>
            </a:r>
          </a:p>
          <a:p>
            <a:r>
              <a:rPr lang="hr-HR" b="1" dirty="0"/>
              <a:t>Ključne pouke:</a:t>
            </a:r>
          </a:p>
          <a:p>
            <a:r>
              <a:rPr lang="hr-HR" dirty="0"/>
              <a:t>Klijent mora </a:t>
            </a:r>
            <a:r>
              <a:rPr lang="hr-HR" b="1" dirty="0"/>
              <a:t>prekinuti izbjegavanje</a:t>
            </a:r>
            <a:r>
              <a:rPr lang="hr-HR" dirty="0"/>
              <a:t> i </a:t>
            </a:r>
            <a:r>
              <a:rPr lang="hr-HR" b="1" dirty="0"/>
              <a:t>ulaziti u situacije koje izazivaju strah</a:t>
            </a:r>
            <a:r>
              <a:rPr lang="hr-HR" dirty="0"/>
              <a:t>.</a:t>
            </a:r>
          </a:p>
          <a:p>
            <a:r>
              <a:rPr lang="hr-HR" dirty="0"/>
              <a:t>Samo kroz </a:t>
            </a:r>
            <a:r>
              <a:rPr lang="hr-HR" b="1" dirty="0"/>
              <a:t>stvarno iskustvo</a:t>
            </a:r>
            <a:r>
              <a:rPr lang="hr-HR" dirty="0"/>
              <a:t> može se opovrgnuti staro uvjerenje.</a:t>
            </a:r>
          </a:p>
          <a:p>
            <a:r>
              <a:rPr lang="hr-HR" dirty="0"/>
              <a:t>Terapeut vodi klijenta u </a:t>
            </a:r>
            <a:r>
              <a:rPr lang="hr-HR" b="1" dirty="0"/>
              <a:t>planiranju i refleksiji</a:t>
            </a:r>
            <a:r>
              <a:rPr lang="hr-HR" dirty="0"/>
              <a:t> svakog eksperimenta.</a:t>
            </a:r>
          </a:p>
          <a:p>
            <a:r>
              <a:rPr lang="hr-HR" dirty="0"/>
              <a:t>💡 </a:t>
            </a:r>
            <a:r>
              <a:rPr lang="hr-HR" b="1" dirty="0"/>
              <a:t>Poruka:</a:t>
            </a:r>
            <a:endParaRPr lang="hr-HR" dirty="0"/>
          </a:p>
          <a:p>
            <a:r>
              <a:rPr lang="hr-HR" dirty="0"/>
              <a:t>Promjena nastaje kad klijent </a:t>
            </a:r>
            <a:r>
              <a:rPr lang="hr-HR" b="1" dirty="0"/>
              <a:t>iskuša nova ponašanja</a:t>
            </a:r>
            <a:r>
              <a:rPr lang="hr-HR" dirty="0"/>
              <a:t>, ne samo nova razmišljanja.</a:t>
            </a:r>
          </a:p>
          <a:p>
            <a:endParaRPr lang="hr-HR" dirty="0"/>
          </a:p>
          <a:p>
            <a:endParaRPr lang="hr-HR" dirty="0"/>
          </a:p>
          <a:p>
            <a:pPr marL="0" marR="0" lvl="0" indent="0" algn="l" defTabSz="914400" rtl="0" eaLnBrk="1" fontAlgn="auto" latinLnBrk="0" hangingPunct="1">
              <a:lnSpc>
                <a:spcPct val="100000"/>
              </a:lnSpc>
              <a:spcBef>
                <a:spcPts val="0"/>
              </a:spcBef>
              <a:spcAft>
                <a:spcPts val="0"/>
              </a:spcAft>
              <a:buClrTx/>
              <a:buSzTx/>
              <a:buFontTx/>
              <a:buNone/>
              <a:tabLst/>
              <a:defRPr/>
            </a:pPr>
            <a:r>
              <a:rPr lang="hr-HR" dirty="0"/>
              <a:t>Kao i kod automatskih misli, možete pomoći klijentima da osmisle </a:t>
            </a:r>
            <a:r>
              <a:rPr lang="hr-HR" b="1" dirty="0"/>
              <a:t>bihevioralne testove</a:t>
            </a:r>
            <a:r>
              <a:rPr lang="hr-HR" dirty="0"/>
              <a:t> kako bi procijenili </a:t>
            </a:r>
            <a:r>
              <a:rPr lang="hr-HR" b="1" dirty="0"/>
              <a:t>valjanost nekog uvjerenja</a:t>
            </a:r>
            <a:r>
              <a:rPr lang="hr-HR" dirty="0"/>
              <a:t>.</a:t>
            </a:r>
            <a:br>
              <a:rPr lang="hr-HR" dirty="0"/>
            </a:br>
            <a:r>
              <a:rPr lang="hr-HR" dirty="0"/>
              <a:t>Kada su </a:t>
            </a:r>
            <a:r>
              <a:rPr lang="hr-HR" b="1" dirty="0"/>
              <a:t>bihevioralni eksperimenti</a:t>
            </a:r>
            <a:r>
              <a:rPr lang="hr-HR" dirty="0"/>
              <a:t> pravilno osmišljeni i provedeni, oni mogu </a:t>
            </a:r>
            <a:r>
              <a:rPr lang="hr-HR" b="1" dirty="0"/>
              <a:t>učinkovitije promijeniti </a:t>
            </a:r>
            <a:r>
              <a:rPr lang="hr-HR" b="1" dirty="0" err="1"/>
              <a:t>klijentova</a:t>
            </a:r>
            <a:r>
              <a:rPr lang="hr-HR" b="1" dirty="0"/>
              <a:t> uvjerenja</a:t>
            </a:r>
            <a:r>
              <a:rPr lang="hr-HR" dirty="0"/>
              <a:t> nego verbalne tehnike — i na </a:t>
            </a:r>
            <a:r>
              <a:rPr lang="hr-HR" b="1" dirty="0"/>
              <a:t>emocionalnoj</a:t>
            </a:r>
            <a:r>
              <a:rPr lang="hr-HR" dirty="0"/>
              <a:t> i na </a:t>
            </a:r>
            <a:r>
              <a:rPr lang="hr-HR" b="1" dirty="0"/>
              <a:t>intelektualnoj razini</a:t>
            </a:r>
            <a:r>
              <a:rPr lang="hr-HR" dirty="0"/>
              <a:t>.</a:t>
            </a:r>
          </a:p>
          <a:p>
            <a:r>
              <a:rPr lang="hr-HR" b="1" dirty="0"/>
              <a:t>JUDITH:</a:t>
            </a:r>
            <a:r>
              <a:rPr lang="hr-HR" dirty="0"/>
              <a:t> Čini se da ti je ovo uvjerenje – “Ako tražim pomoć od drugih, oni će me kritizirati” – stajalo na putu ovaj tjedan?</a:t>
            </a:r>
            <a:br>
              <a:rPr lang="hr-HR" dirty="0"/>
            </a:br>
            <a:r>
              <a:rPr lang="hr-HR" b="1" dirty="0"/>
              <a:t>ABE:</a:t>
            </a:r>
            <a:r>
              <a:rPr lang="hr-HR" dirty="0"/>
              <a:t> Da, zato nisam zamolio susjeda za pomoć.</a:t>
            </a:r>
            <a:br>
              <a:rPr lang="hr-HR" dirty="0"/>
            </a:br>
            <a:r>
              <a:rPr lang="hr-HR" b="1" dirty="0"/>
              <a:t>JUDITH:</a:t>
            </a:r>
            <a:r>
              <a:rPr lang="hr-HR" dirty="0"/>
              <a:t> Koliko jako vjeruješ u to?</a:t>
            </a:r>
            <a:br>
              <a:rPr lang="hr-HR" dirty="0"/>
            </a:br>
            <a:r>
              <a:rPr lang="hr-HR" b="1" dirty="0"/>
              <a:t>ABE:</a:t>
            </a:r>
            <a:r>
              <a:rPr lang="hr-HR" dirty="0"/>
              <a:t> Ne znam… dosta jako.</a:t>
            </a:r>
            <a:br>
              <a:rPr lang="hr-HR" dirty="0"/>
            </a:br>
            <a:r>
              <a:rPr lang="hr-HR" b="1" dirty="0"/>
              <a:t>JUDITH:</a:t>
            </a:r>
            <a:r>
              <a:rPr lang="hr-HR" dirty="0"/>
              <a:t> Pa, došao si k meni po pomoć, a ja te zapravo nisam kritizirala, zar ne?</a:t>
            </a:r>
            <a:br>
              <a:rPr lang="hr-HR" dirty="0"/>
            </a:br>
            <a:r>
              <a:rPr lang="hr-HR" b="1" dirty="0"/>
              <a:t>ABE:</a:t>
            </a:r>
            <a:r>
              <a:rPr lang="hr-HR" dirty="0"/>
              <a:t> Ne, naravno da ne. Ali to ti je posao – pomagati ljudima.</a:t>
            </a:r>
            <a:br>
              <a:rPr lang="hr-HR" dirty="0"/>
            </a:br>
            <a:r>
              <a:rPr lang="hr-HR" b="1" dirty="0"/>
              <a:t>JUDITH:</a:t>
            </a:r>
            <a:r>
              <a:rPr lang="hr-HR" dirty="0"/>
              <a:t> Točno, ali bilo bi korisno otkriti jesu li i drugi ljudi, općenito, sličniji meni ili nisu. Kako bi to mogao saznati?</a:t>
            </a:r>
            <a:br>
              <a:rPr lang="hr-HR" dirty="0"/>
            </a:br>
            <a:r>
              <a:rPr lang="hr-HR" b="1" dirty="0"/>
              <a:t>ABE:</a:t>
            </a:r>
            <a:r>
              <a:rPr lang="hr-HR" dirty="0"/>
              <a:t> Morao bih ih zamoliti za pomoć.</a:t>
            </a:r>
          </a:p>
          <a:p>
            <a:r>
              <a:rPr lang="hr-HR" dirty="0"/>
              <a:t>U sljedećem dijelu provjeravam bi li </a:t>
            </a:r>
            <a:r>
              <a:rPr lang="hr-HR" b="1" dirty="0"/>
              <a:t>traženje pomoći od susjeda</a:t>
            </a:r>
            <a:r>
              <a:rPr lang="hr-HR" dirty="0"/>
              <a:t> bilo dobar bihevioralni eksperiment.</a:t>
            </a:r>
          </a:p>
          <a:p>
            <a:r>
              <a:rPr lang="hr-HR" b="1" dirty="0"/>
              <a:t>JUDITH:</a:t>
            </a:r>
            <a:r>
              <a:rPr lang="hr-HR" dirty="0"/>
              <a:t> U redu, možemo li razgovarati o tvom susjedu? Koje dokaze imaš da bi te on kritizirao ako ga zamoliš za pomoć oko ožičenja lampe?</a:t>
            </a:r>
            <a:br>
              <a:rPr lang="hr-HR" dirty="0"/>
            </a:br>
            <a:r>
              <a:rPr lang="hr-HR" b="1" dirty="0"/>
              <a:t>ABE:</a:t>
            </a:r>
            <a:r>
              <a:rPr lang="hr-HR" dirty="0"/>
              <a:t> Pa, on je zapravo dobar čovjek. Mislim da me ne bi kritizirao.</a:t>
            </a:r>
            <a:br>
              <a:rPr lang="hr-HR" dirty="0"/>
            </a:br>
            <a:r>
              <a:rPr lang="hr-HR" b="1" dirty="0"/>
              <a:t>JUDITH:</a:t>
            </a:r>
            <a:r>
              <a:rPr lang="hr-HR" dirty="0"/>
              <a:t> Je li ti ikad prije pomogao?</a:t>
            </a:r>
            <a:br>
              <a:rPr lang="hr-HR" dirty="0"/>
            </a:br>
            <a:r>
              <a:rPr lang="hr-HR" b="1" dirty="0"/>
              <a:t>ABE:</a:t>
            </a:r>
            <a:r>
              <a:rPr lang="hr-HR" dirty="0"/>
              <a:t> Znaš što, skoro sam to zaboravio. Da, jednom je moj unuk doveo svog psa i pas je pobjegao. Moj susjed nam je pomogao tražiti ga – i zapravo ga je on pronašao.</a:t>
            </a:r>
            <a:br>
              <a:rPr lang="hr-HR" dirty="0"/>
            </a:br>
            <a:r>
              <a:rPr lang="hr-HR" b="1" dirty="0"/>
              <a:t>JUDITH:</a:t>
            </a:r>
            <a:r>
              <a:rPr lang="hr-HR" dirty="0"/>
              <a:t> Je li tada bio kritičan prema tebi?</a:t>
            </a:r>
            <a:br>
              <a:rPr lang="hr-HR" dirty="0"/>
            </a:br>
            <a:r>
              <a:rPr lang="hr-HR" b="1" dirty="0"/>
              <a:t>ABE:</a:t>
            </a:r>
            <a:r>
              <a:rPr lang="hr-HR" dirty="0"/>
              <a:t> Ne, bio je sretan što može pomoći.</a:t>
            </a:r>
            <a:br>
              <a:rPr lang="hr-HR" dirty="0"/>
            </a:br>
            <a:r>
              <a:rPr lang="hr-HR" b="1" dirty="0"/>
              <a:t>JUDITH:</a:t>
            </a:r>
            <a:r>
              <a:rPr lang="hr-HR" dirty="0"/>
              <a:t> Dakle, možda te ni sada ne bi kritizirao?</a:t>
            </a:r>
            <a:br>
              <a:rPr lang="hr-HR" dirty="0"/>
            </a:br>
            <a:r>
              <a:rPr lang="hr-HR" b="1" dirty="0"/>
              <a:t>ABE:</a:t>
            </a:r>
            <a:r>
              <a:rPr lang="hr-HR" dirty="0"/>
              <a:t> Ne, vjerojatno ne bi. Ne znam zašto se toga nisam sjetio ranije.</a:t>
            </a:r>
            <a:br>
              <a:rPr lang="hr-HR" dirty="0"/>
            </a:br>
            <a:r>
              <a:rPr lang="hr-HR" b="1" dirty="0"/>
              <a:t>JUDITH:</a:t>
            </a:r>
            <a:r>
              <a:rPr lang="hr-HR" dirty="0"/>
              <a:t> Pa, mislim da tvoja depresija još uvijek utječe na tvoje razmišljanje.</a:t>
            </a:r>
            <a:br>
              <a:rPr lang="hr-HR" dirty="0"/>
            </a:br>
            <a:r>
              <a:rPr lang="hr-HR" b="1" dirty="0"/>
              <a:t>ABE:</a:t>
            </a:r>
            <a:r>
              <a:rPr lang="hr-HR" dirty="0"/>
              <a:t> Mislim da ću večeras, nakon večere, pokucati na njegova vrata.</a:t>
            </a:r>
            <a:br>
              <a:rPr lang="hr-HR" dirty="0"/>
            </a:br>
            <a:r>
              <a:rPr lang="hr-HR" b="1" dirty="0"/>
              <a:t>JUDITH:</a:t>
            </a:r>
            <a:r>
              <a:rPr lang="hr-HR" dirty="0"/>
              <a:t> Odlično. Možemo to dodati u tvoj </a:t>
            </a:r>
            <a:r>
              <a:rPr lang="hr-HR" b="1" dirty="0"/>
              <a:t>Akcijski plan</a:t>
            </a:r>
            <a:r>
              <a:rPr lang="hr-HR" dirty="0"/>
              <a:t>.</a:t>
            </a:r>
          </a:p>
          <a:p>
            <a:endParaRPr lang="hr-HR" dirty="0"/>
          </a:p>
          <a:p>
            <a:r>
              <a:rPr lang="hr-HR" dirty="0"/>
              <a:t>Zatim razgovaramo o tome </a:t>
            </a:r>
            <a:r>
              <a:rPr lang="hr-HR" b="1" dirty="0"/>
              <a:t>kako bi </a:t>
            </a:r>
            <a:r>
              <a:rPr lang="hr-HR" b="1" dirty="0" err="1"/>
              <a:t>Abe</a:t>
            </a:r>
            <a:r>
              <a:rPr lang="hr-HR" b="1" dirty="0"/>
              <a:t> mogao reagirati ako bi se ipak dogodilo da ga susjed kritizira</a:t>
            </a:r>
            <a:r>
              <a:rPr lang="hr-HR" dirty="0"/>
              <a:t>.</a:t>
            </a:r>
            <a:br>
              <a:rPr lang="hr-HR" dirty="0"/>
            </a:br>
            <a:r>
              <a:rPr lang="hr-HR" dirty="0"/>
              <a:t>Nakon toga pitam:</a:t>
            </a:r>
            <a:br>
              <a:rPr lang="hr-HR" dirty="0"/>
            </a:br>
            <a:r>
              <a:rPr lang="hr-HR" dirty="0"/>
              <a:t>„Postoji li još nešto za što si izbjegavao tražiti pomoć — jer si mislio da bi te mogli kritizirati?”</a:t>
            </a:r>
          </a:p>
          <a:p>
            <a:r>
              <a:rPr lang="hr-HR" dirty="0"/>
              <a:t>Vrlo je važno da klijenti </a:t>
            </a:r>
            <a:r>
              <a:rPr lang="hr-HR" b="1" dirty="0"/>
              <a:t>mijenjaju svoje ponašanje</a:t>
            </a:r>
            <a:r>
              <a:rPr lang="hr-HR" dirty="0"/>
              <a:t> tako što će </a:t>
            </a:r>
            <a:r>
              <a:rPr lang="hr-HR" b="1" dirty="0"/>
              <a:t>smanjiti izbjegavanje</a:t>
            </a:r>
            <a:r>
              <a:rPr lang="hr-HR" dirty="0"/>
              <a:t> i </a:t>
            </a:r>
            <a:r>
              <a:rPr lang="hr-HR" b="1" dirty="0"/>
              <a:t>ulaziti u situacije koje su dosad izbjegavali</a:t>
            </a:r>
            <a:r>
              <a:rPr lang="hr-HR" dirty="0"/>
              <a:t>.</a:t>
            </a:r>
            <a:br>
              <a:rPr lang="hr-HR" dirty="0"/>
            </a:br>
            <a:r>
              <a:rPr lang="hr-HR" dirty="0"/>
              <a:t>U suprotnom, neće steći </a:t>
            </a:r>
            <a:r>
              <a:rPr lang="hr-HR" b="1" dirty="0"/>
              <a:t>stvarno iskustvo</a:t>
            </a:r>
            <a:r>
              <a:rPr lang="hr-HR" dirty="0"/>
              <a:t> koje bi opovrgnulo njihova pogrešna uvjerenja.</a:t>
            </a:r>
          </a:p>
          <a:p>
            <a:r>
              <a:rPr lang="hr-HR" dirty="0"/>
              <a:t>Za detaljan opis i raspravu o bihevioralnim eksperimentima vidi: </a:t>
            </a:r>
            <a:r>
              <a:rPr lang="hr-HR" b="1" dirty="0"/>
              <a:t>Bennett-Levy i suradnici</a:t>
            </a:r>
            <a:r>
              <a:rPr lang="hr-HR" dirty="0"/>
              <a:t>.</a:t>
            </a:r>
          </a:p>
          <a:p>
            <a:endParaRPr lang="hr-HR" dirty="0"/>
          </a:p>
          <a:p>
            <a:endParaRPr lang="en-GB" dirty="0"/>
          </a:p>
        </p:txBody>
      </p:sp>
      <p:sp>
        <p:nvSpPr>
          <p:cNvPr id="4" name="Slide Number Placeholder 3"/>
          <p:cNvSpPr>
            <a:spLocks noGrp="1"/>
          </p:cNvSpPr>
          <p:nvPr>
            <p:ph type="sldNum" sz="quarter" idx="5"/>
          </p:nvPr>
        </p:nvSpPr>
        <p:spPr/>
        <p:txBody>
          <a:bodyPr/>
          <a:lstStyle/>
          <a:p>
            <a:fld id="{575A6482-7758-43F7-A460-2BF8F4EDD3E3}" type="slidenum">
              <a:rPr lang="en-GB" smtClean="0"/>
              <a:t>13</a:t>
            </a:fld>
            <a:endParaRPr lang="en-GB"/>
          </a:p>
        </p:txBody>
      </p:sp>
    </p:spTree>
    <p:extLst>
      <p:ext uri="{BB962C8B-B14F-4D97-AF65-F5344CB8AC3E}">
        <p14:creationId xmlns:p14="http://schemas.microsoft.com/office/powerpoint/2010/main" val="36679704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43286B-CDA1-FA99-8B13-655B06C430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6B40A3-259F-E52D-A168-040A43832B8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A02A51-6CDD-7F9A-A473-134A12F1A2C7}"/>
              </a:ext>
            </a:extLst>
          </p:cNvPr>
          <p:cNvSpPr>
            <a:spLocks noGrp="1"/>
          </p:cNvSpPr>
          <p:nvPr>
            <p:ph type="body" idx="1"/>
          </p:nvPr>
        </p:nvSpPr>
        <p:spPr/>
        <p:txBody>
          <a:bodyPr/>
          <a:lstStyle/>
          <a:p>
            <a:endParaRPr lang="hr-HR" dirty="0"/>
          </a:p>
          <a:p>
            <a:r>
              <a:rPr lang="hr-HR" b="1" dirty="0"/>
              <a:t>Korištenje priča, filmova i metafora</a:t>
            </a:r>
          </a:p>
          <a:p>
            <a:r>
              <a:rPr lang="hr-HR" dirty="0"/>
              <a:t>Možete pomoći klijentima da razviju drugačije shvaćanje o sebi tako što ćete ih potaknuti da razmisle o likovima ili ljudima koji dijele isto negativno temeljno uvjerenje koje oni sami imaju. Kada klijenti prepoznaju primjere drugih čija su uvjerenja pretjerana ili pogrešna, mogu početi shvaćati kako i njihova vlastita snažna uvjerenja možda nisu u potpunosti točna.</a:t>
            </a:r>
          </a:p>
          <a:p>
            <a:r>
              <a:rPr lang="hr-HR" dirty="0"/>
              <a:t>Maria je bila sigurna da je loša osoba jer je njezina majka bila fizički i emocionalno zlostavljala te joj često govorila koliko je loša. Pomoglo joj je kada je razmislila o priči o Pepeljugi, u kojoj je zla maćeha loše postupala prema mladoj djevojci iako djevojka nije bila kriva.</a:t>
            </a:r>
          </a:p>
          <a:p>
            <a:r>
              <a:rPr lang="hr-HR" dirty="0"/>
              <a:t>Za dodatne uobičajene metafore koje se koriste u KBT-u (kognitivno-bihevioralnoj terapiji), vidi </a:t>
            </a:r>
            <a:r>
              <a:rPr lang="hr-HR" dirty="0" err="1"/>
              <a:t>Stott</a:t>
            </a:r>
            <a:r>
              <a:rPr lang="hr-HR" dirty="0"/>
              <a:t> i suradnike (2010) te De </a:t>
            </a:r>
            <a:r>
              <a:rPr lang="hr-HR" dirty="0" err="1"/>
              <a:t>Oliveira</a:t>
            </a:r>
            <a:r>
              <a:rPr lang="hr-HR" dirty="0"/>
              <a:t> (2018).</a:t>
            </a:r>
          </a:p>
          <a:p>
            <a:r>
              <a:rPr lang="hr-HR" b="1" dirty="0"/>
              <a:t>Cilj:</a:t>
            </a:r>
            <a:r>
              <a:rPr lang="hr-HR" dirty="0"/>
              <a:t/>
            </a:r>
            <a:br>
              <a:rPr lang="hr-HR" dirty="0"/>
            </a:br>
            <a:r>
              <a:rPr lang="hr-HR" dirty="0"/>
              <a:t>Pomoći klijentima da razviju </a:t>
            </a:r>
            <a:r>
              <a:rPr lang="hr-HR" b="1" dirty="0"/>
              <a:t>drugačije shvaćanje o sebi</a:t>
            </a:r>
            <a:r>
              <a:rPr lang="hr-HR" dirty="0"/>
              <a:t> kroz usporedbu s likovima ili pričama koje odražavaju njihova uvjerenja.</a:t>
            </a:r>
          </a:p>
          <a:p>
            <a:r>
              <a:rPr lang="hr-HR" b="1" dirty="0"/>
              <a:t>Kako djeluje:</a:t>
            </a:r>
            <a:endParaRPr lang="hr-HR" dirty="0"/>
          </a:p>
          <a:p>
            <a:r>
              <a:rPr lang="hr-HR" dirty="0"/>
              <a:t>Klijent se potiče da razmisli o likovima koji dijele slična negativna uvjerenja.</a:t>
            </a:r>
          </a:p>
          <a:p>
            <a:r>
              <a:rPr lang="hr-HR" dirty="0"/>
              <a:t>Prepoznavanjem da su ta uvjerenja pretjerana ili pogrešna, klijent uviđa da i njegova vlastita možda nisu posve točna.</a:t>
            </a:r>
          </a:p>
          <a:p>
            <a:r>
              <a:rPr lang="hr-HR" b="1" dirty="0"/>
              <a:t>Primjer:</a:t>
            </a:r>
            <a:endParaRPr lang="hr-HR" dirty="0"/>
          </a:p>
          <a:p>
            <a:r>
              <a:rPr lang="hr-HR" dirty="0"/>
              <a:t>Maria je vjerovala da je loša osoba jer ju je majka zlostavljala i ponižavala.</a:t>
            </a:r>
            <a:br>
              <a:rPr lang="hr-HR" dirty="0"/>
            </a:br>
            <a:r>
              <a:rPr lang="hr-HR" dirty="0"/>
              <a:t>Pomogla joj je priča o </a:t>
            </a:r>
            <a:r>
              <a:rPr lang="hr-HR" b="1" dirty="0"/>
              <a:t>Pepeljugi</a:t>
            </a:r>
            <a:r>
              <a:rPr lang="hr-HR" dirty="0"/>
              <a:t>, gdje zla maćeha okrivljuje djevojku koja zapravo nije kriva.</a:t>
            </a:r>
          </a:p>
          <a:p>
            <a:endParaRPr lang="en-GB" dirty="0"/>
          </a:p>
        </p:txBody>
      </p:sp>
      <p:sp>
        <p:nvSpPr>
          <p:cNvPr id="4" name="Slide Number Placeholder 3">
            <a:extLst>
              <a:ext uri="{FF2B5EF4-FFF2-40B4-BE49-F238E27FC236}">
                <a16:creationId xmlns:a16="http://schemas.microsoft.com/office/drawing/2014/main" id="{6970CA8B-48F1-9E8D-AA4E-D7662E269DE1}"/>
              </a:ext>
            </a:extLst>
          </p:cNvPr>
          <p:cNvSpPr>
            <a:spLocks noGrp="1"/>
          </p:cNvSpPr>
          <p:nvPr>
            <p:ph type="sldNum" sz="quarter" idx="5"/>
          </p:nvPr>
        </p:nvSpPr>
        <p:spPr/>
        <p:txBody>
          <a:bodyPr/>
          <a:lstStyle/>
          <a:p>
            <a:fld id="{575A6482-7758-43F7-A460-2BF8F4EDD3E3}" type="slidenum">
              <a:rPr lang="en-GB" smtClean="0"/>
              <a:t>14</a:t>
            </a:fld>
            <a:endParaRPr lang="en-GB"/>
          </a:p>
        </p:txBody>
      </p:sp>
    </p:spTree>
    <p:extLst>
      <p:ext uri="{BB962C8B-B14F-4D97-AF65-F5344CB8AC3E}">
        <p14:creationId xmlns:p14="http://schemas.microsoft.com/office/powerpoint/2010/main" val="32591146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F36C46-E459-E1E2-2528-C7D8BE4FD44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5937DB-7B1F-BF20-9D90-8509CF8C7A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3A0BBE4-C83F-5285-AA5F-CF069E66813F}"/>
              </a:ext>
            </a:extLst>
          </p:cNvPr>
          <p:cNvSpPr>
            <a:spLocks noGrp="1"/>
          </p:cNvSpPr>
          <p:nvPr>
            <p:ph type="body" idx="1"/>
          </p:nvPr>
        </p:nvSpPr>
        <p:spPr/>
        <p:txBody>
          <a:bodyPr/>
          <a:lstStyle/>
          <a:p>
            <a:endParaRPr lang="hr-HR" dirty="0"/>
          </a:p>
          <a:p>
            <a:r>
              <a:rPr lang="hr-HR" dirty="0"/>
              <a:t>Ova je tehnika korisna za mijenjanje i automatskih misli i uvjerenja koja odražavaju polarizirano razmišljanje — dakle, kada klijent vidi nešto isključivo crno-bijelo. Kognitivni kontinuum pomaže </a:t>
            </a:r>
            <a:r>
              <a:rPr lang="hr-HR" dirty="0" err="1"/>
              <a:t>Abeu</a:t>
            </a:r>
            <a:r>
              <a:rPr lang="hr-HR" dirty="0"/>
              <a:t> da uvidi kako postoji sredina između uspjeha i neuspjeha.</a:t>
            </a:r>
            <a:endParaRPr lang="hr-HR" b="1" dirty="0"/>
          </a:p>
          <a:p>
            <a:r>
              <a:rPr lang="hr-HR" b="1" dirty="0"/>
              <a:t>JUDITH (sažima):</a:t>
            </a:r>
            <a:r>
              <a:rPr lang="hr-HR" dirty="0"/>
              <a:t> Dakle, kad si saznao da ti se ček odbio, pomislio si: „Ja sam propalica.“ Možemo li to pogledati na ljestvici? </a:t>
            </a:r>
            <a:r>
              <a:rPr lang="hr-HR" i="1" dirty="0"/>
              <a:t>(Crta brojčanu liniju.)</a:t>
            </a:r>
            <a:r>
              <a:rPr lang="hr-HR" dirty="0"/>
              <a:t> Dakle, 100% bi predstavljalo osobu koja je potpuno uspješna, a 0% osobu koja je potpuni neuspjeh. </a:t>
            </a:r>
            <a:r>
              <a:rPr lang="hr-HR" i="1" dirty="0"/>
              <a:t>(pauza)</a:t>
            </a:r>
            <a:r>
              <a:rPr lang="hr-HR" dirty="0"/>
              <a:t> Sada, gdje bi sebe smjestio na toj ljestvici?</a:t>
            </a:r>
          </a:p>
          <a:p>
            <a:r>
              <a:rPr lang="hr-HR" i="1" dirty="0"/>
              <a:t>(Ispod je prikazana ljestvica od 0% do 100%, s oznakama „Neuspjeh“ i „Uspjeh“.)</a:t>
            </a:r>
            <a:endParaRPr lang="hr-HR" dirty="0"/>
          </a:p>
          <a:p>
            <a:r>
              <a:rPr lang="hr-HR" b="1" dirty="0"/>
              <a:t>ABE:</a:t>
            </a:r>
            <a:r>
              <a:rPr lang="hr-HR" dirty="0"/>
              <a:t> Pa, skoro sam bez novca i nemam pravi posao. Rekao bih 0.</a:t>
            </a:r>
            <a:br>
              <a:rPr lang="hr-HR" dirty="0"/>
            </a:br>
            <a:r>
              <a:rPr lang="hr-HR" b="1" dirty="0"/>
              <a:t>JUDITH:</a:t>
            </a:r>
            <a:r>
              <a:rPr lang="hr-HR" dirty="0"/>
              <a:t> Ipak volontiraš — iako si depresivan. I tražiš posao, zar ne?</a:t>
            </a:r>
            <a:br>
              <a:rPr lang="hr-HR" dirty="0"/>
            </a:br>
            <a:r>
              <a:rPr lang="hr-HR" b="1" dirty="0"/>
              <a:t>ABE:</a:t>
            </a:r>
            <a:r>
              <a:rPr lang="hr-HR" dirty="0"/>
              <a:t> Pretpostavljam da da. Možda sam na 20%.</a:t>
            </a:r>
            <a:br>
              <a:rPr lang="hr-HR" dirty="0"/>
            </a:br>
            <a:r>
              <a:rPr lang="hr-HR" b="1" dirty="0"/>
              <a:t>JUDITH:</a:t>
            </a:r>
            <a:r>
              <a:rPr lang="hr-HR" dirty="0"/>
              <a:t> Postoji li netko tko je između tebe i nekoga tko uopće ne radi?</a:t>
            </a:r>
            <a:br>
              <a:rPr lang="hr-HR" dirty="0"/>
            </a:br>
            <a:r>
              <a:rPr lang="hr-HR" b="1" dirty="0"/>
              <a:t>ABE:</a:t>
            </a:r>
            <a:r>
              <a:rPr lang="hr-HR" dirty="0"/>
              <a:t> </a:t>
            </a:r>
            <a:r>
              <a:rPr lang="hr-HR" dirty="0" err="1"/>
              <a:t>Hmm</a:t>
            </a:r>
            <a:r>
              <a:rPr lang="hr-HR" dirty="0"/>
              <a:t>... Možda ovaj tip kojeg znam, Jeremy. Radi što je manje moguće. Više bi volio samo sjediti i primati naknadu za nezaposlene.</a:t>
            </a:r>
            <a:br>
              <a:rPr lang="hr-HR" dirty="0"/>
            </a:br>
            <a:r>
              <a:rPr lang="hr-HR" b="1" dirty="0"/>
              <a:t>JUDITH:</a:t>
            </a:r>
            <a:r>
              <a:rPr lang="hr-HR" dirty="0"/>
              <a:t> Dobro. A gdje bismo smjestili Jeremyja?</a:t>
            </a:r>
            <a:br>
              <a:rPr lang="hr-HR" dirty="0"/>
            </a:br>
            <a:r>
              <a:rPr lang="hr-HR" b="1" dirty="0"/>
              <a:t>ABE:</a:t>
            </a:r>
            <a:r>
              <a:rPr lang="hr-HR" dirty="0"/>
              <a:t> Oko 20%.</a:t>
            </a:r>
            <a:br>
              <a:rPr lang="hr-HR" dirty="0"/>
            </a:br>
            <a:r>
              <a:rPr lang="hr-HR" b="1" dirty="0"/>
              <a:t>JUDITH:</a:t>
            </a:r>
            <a:r>
              <a:rPr lang="hr-HR" dirty="0"/>
              <a:t> A tebe?</a:t>
            </a:r>
            <a:br>
              <a:rPr lang="hr-HR" dirty="0"/>
            </a:br>
            <a:r>
              <a:rPr lang="hr-HR" b="1" dirty="0"/>
              <a:t>ABE:</a:t>
            </a:r>
            <a:r>
              <a:rPr lang="hr-HR" dirty="0"/>
              <a:t> Oko 30%. Barem pokušavam pronaći posao.</a:t>
            </a:r>
            <a:br>
              <a:rPr lang="hr-HR" dirty="0"/>
            </a:br>
            <a:r>
              <a:rPr lang="hr-HR" b="1" dirty="0"/>
              <a:t>JUDITH:</a:t>
            </a:r>
            <a:r>
              <a:rPr lang="hr-HR" dirty="0"/>
              <a:t> A kad si radio, kakav ti je bio radni odnos, odnosno etika rada?</a:t>
            </a:r>
            <a:br>
              <a:rPr lang="hr-HR" dirty="0"/>
            </a:br>
            <a:r>
              <a:rPr lang="hr-HR" b="1" dirty="0"/>
              <a:t>ABE:</a:t>
            </a:r>
            <a:r>
              <a:rPr lang="hr-HR" dirty="0"/>
              <a:t> Oh, uvijek sam radio naporno.</a:t>
            </a:r>
            <a:br>
              <a:rPr lang="hr-HR" dirty="0"/>
            </a:br>
            <a:r>
              <a:rPr lang="hr-HR" b="1" dirty="0"/>
              <a:t>JUDITH:</a:t>
            </a:r>
            <a:r>
              <a:rPr lang="hr-HR" dirty="0"/>
              <a:t> Pogledajmo još jednog čovjeka koji nikad ne radi. Recimo da stalno posuđuje novac od obitelji. Mogao bi raditi, ali nikada ne želi, pa ni ne radi. Bi li to bila osoba koja je na nuli?</a:t>
            </a:r>
            <a:br>
              <a:rPr lang="hr-HR" dirty="0"/>
            </a:br>
            <a:r>
              <a:rPr lang="hr-HR" b="1" dirty="0"/>
              <a:t>ABE:</a:t>
            </a:r>
            <a:r>
              <a:rPr lang="hr-HR" dirty="0"/>
              <a:t> Vjerojatno da.</a:t>
            </a:r>
            <a:br>
              <a:rPr lang="hr-HR" dirty="0"/>
            </a:br>
            <a:r>
              <a:rPr lang="hr-HR" b="1" dirty="0"/>
              <a:t>JUDITH:</a:t>
            </a:r>
            <a:r>
              <a:rPr lang="hr-HR" dirty="0"/>
              <a:t> A što misliš o osobi koja također nikada ne radi, živi od obiteljskog novca, ali još i nanosi štetu drugima?</a:t>
            </a:r>
            <a:br>
              <a:rPr lang="hr-HR" dirty="0"/>
            </a:br>
            <a:r>
              <a:rPr lang="hr-HR" b="1" dirty="0"/>
              <a:t>ABE:</a:t>
            </a:r>
            <a:r>
              <a:rPr lang="hr-HR" dirty="0"/>
              <a:t> Takva osoba bila bi još veći neuspjeh.</a:t>
            </a:r>
            <a:br>
              <a:rPr lang="hr-HR" dirty="0"/>
            </a:br>
            <a:r>
              <a:rPr lang="hr-HR" b="1" dirty="0"/>
              <a:t>JUDITH:</a:t>
            </a:r>
            <a:r>
              <a:rPr lang="hr-HR" dirty="0"/>
              <a:t> Dakle, ako je on na 0%, gdje bismo smjestili onoga s obiteljskim novcem koji nikome ne šteti?</a:t>
            </a:r>
            <a:br>
              <a:rPr lang="hr-HR" dirty="0"/>
            </a:br>
            <a:r>
              <a:rPr lang="hr-HR" b="1" dirty="0"/>
              <a:t>ABE:</a:t>
            </a:r>
            <a:r>
              <a:rPr lang="hr-HR" dirty="0"/>
              <a:t> Oh, pretpostavljam na 20%. Nije potpuni neuspjeh u svemu.</a:t>
            </a:r>
            <a:br>
              <a:rPr lang="hr-HR" dirty="0"/>
            </a:br>
            <a:r>
              <a:rPr lang="hr-HR" b="1" dirty="0"/>
              <a:t>JUDITH:</a:t>
            </a:r>
            <a:r>
              <a:rPr lang="hr-HR" dirty="0"/>
              <a:t> A Jeremy i ti?</a:t>
            </a:r>
            <a:br>
              <a:rPr lang="hr-HR" dirty="0"/>
            </a:br>
            <a:r>
              <a:rPr lang="hr-HR" b="1" dirty="0"/>
              <a:t>ABE:</a:t>
            </a:r>
            <a:r>
              <a:rPr lang="hr-HR" dirty="0"/>
              <a:t> On bi bio oko 40%, a ja... nisam siguran.</a:t>
            </a:r>
            <a:br>
              <a:rPr lang="hr-HR" dirty="0"/>
            </a:br>
            <a:r>
              <a:rPr lang="hr-HR" b="1" dirty="0"/>
              <a:t>JUDITH:</a:t>
            </a:r>
            <a:r>
              <a:rPr lang="hr-HR" dirty="0"/>
              <a:t> Dobro. Da sada radiš, gdje bi bio?</a:t>
            </a:r>
            <a:br>
              <a:rPr lang="hr-HR" dirty="0"/>
            </a:br>
            <a:r>
              <a:rPr lang="hr-HR" b="1" dirty="0"/>
              <a:t>ABE:</a:t>
            </a:r>
            <a:r>
              <a:rPr lang="hr-HR" dirty="0"/>
              <a:t> </a:t>
            </a:r>
            <a:r>
              <a:rPr lang="hr-HR" dirty="0" err="1"/>
              <a:t>Hmm</a:t>
            </a:r>
            <a:r>
              <a:rPr lang="hr-HR" dirty="0"/>
              <a:t>... možda 90%? Jer mislim da nikada ne bih mogao biti 100% uspješan.</a:t>
            </a:r>
            <a:br>
              <a:rPr lang="hr-HR" dirty="0"/>
            </a:br>
            <a:r>
              <a:rPr lang="hr-HR" b="1" dirty="0"/>
              <a:t>JUDITH:</a:t>
            </a:r>
            <a:r>
              <a:rPr lang="hr-HR" dirty="0"/>
              <a:t> Dakle, trenutno si negdje između 40% i 90%?</a:t>
            </a:r>
            <a:br>
              <a:rPr lang="hr-HR" dirty="0"/>
            </a:br>
            <a:r>
              <a:rPr lang="hr-HR" b="1" dirty="0"/>
              <a:t>ABE:</a:t>
            </a:r>
            <a:r>
              <a:rPr lang="hr-HR" dirty="0"/>
              <a:t> Pretpostavljam da da.</a:t>
            </a:r>
            <a:br>
              <a:rPr lang="hr-HR" dirty="0"/>
            </a:br>
            <a:r>
              <a:rPr lang="hr-HR" b="1" dirty="0"/>
              <a:t>JUDITH:</a:t>
            </a:r>
            <a:r>
              <a:rPr lang="hr-HR" dirty="0"/>
              <a:t> Reci mi, zašto sada nemaš plaćeni posao? Je li to zato što si lijen ili imaš lošu radnu etiku? Ili zato što depresija na tebe utječe?</a:t>
            </a:r>
            <a:br>
              <a:rPr lang="hr-HR" dirty="0"/>
            </a:br>
            <a:r>
              <a:rPr lang="hr-HR" b="1" dirty="0"/>
              <a:t>ABE:</a:t>
            </a:r>
            <a:r>
              <a:rPr lang="hr-HR" dirty="0"/>
              <a:t> Zbog depresije.</a:t>
            </a:r>
            <a:br>
              <a:rPr lang="hr-HR" dirty="0"/>
            </a:br>
            <a:r>
              <a:rPr lang="hr-HR" b="1" dirty="0"/>
              <a:t>JUDITH:</a:t>
            </a:r>
            <a:r>
              <a:rPr lang="hr-HR" dirty="0"/>
              <a:t> Jesi li siguran?</a:t>
            </a:r>
            <a:br>
              <a:rPr lang="hr-HR" dirty="0"/>
            </a:br>
            <a:r>
              <a:rPr lang="hr-HR" b="1" dirty="0"/>
              <a:t>ABE:</a:t>
            </a:r>
            <a:r>
              <a:rPr lang="hr-HR" dirty="0"/>
              <a:t> Pa, znam da nisam lijen kad nisam depresivan, i da imam dobru radnu etiku — i sada tražim posao... Dakle, pretpostavljam da bih bio na 60%.</a:t>
            </a:r>
            <a:br>
              <a:rPr lang="hr-HR" dirty="0"/>
            </a:br>
            <a:r>
              <a:rPr lang="hr-HR" b="1" dirty="0"/>
              <a:t>JUDITH:</a:t>
            </a:r>
            <a:r>
              <a:rPr lang="hr-HR" dirty="0"/>
              <a:t> Koliko je točno nazvati nekoga „propalicom“ — 0% uspješnim — ako je na 60%?</a:t>
            </a:r>
            <a:br>
              <a:rPr lang="hr-HR" dirty="0"/>
            </a:br>
            <a:r>
              <a:rPr lang="hr-HR" b="1" dirty="0"/>
              <a:t>ABE:</a:t>
            </a:r>
            <a:r>
              <a:rPr lang="hr-HR" dirty="0"/>
              <a:t> Nije baš točno.</a:t>
            </a:r>
            <a:br>
              <a:rPr lang="hr-HR" dirty="0"/>
            </a:br>
            <a:r>
              <a:rPr lang="hr-HR" b="1" dirty="0"/>
              <a:t>JUDITH:</a:t>
            </a:r>
            <a:r>
              <a:rPr lang="hr-HR" dirty="0"/>
              <a:t> Možda najgore što možeš reći jest da je ta osoba 60% uspješna.</a:t>
            </a:r>
            <a:br>
              <a:rPr lang="hr-HR" dirty="0"/>
            </a:br>
            <a:r>
              <a:rPr lang="hr-HR" b="1" dirty="0"/>
              <a:t>ABE:</a:t>
            </a:r>
            <a:r>
              <a:rPr lang="hr-HR" dirty="0"/>
              <a:t> Da.</a:t>
            </a:r>
            <a:br>
              <a:rPr lang="hr-HR" dirty="0"/>
            </a:br>
            <a:r>
              <a:rPr lang="hr-HR" b="1" dirty="0"/>
              <a:t>JUDITH:</a:t>
            </a:r>
            <a:r>
              <a:rPr lang="hr-HR" dirty="0"/>
              <a:t> A kada bi, recimo, radio u novom plaćenom poslu šest mjeseci, gdje misliš da bi tada bio?</a:t>
            </a:r>
            <a:br>
              <a:rPr lang="hr-HR" dirty="0"/>
            </a:br>
            <a:r>
              <a:rPr lang="hr-HR" b="1" dirty="0"/>
              <a:t>ABE:</a:t>
            </a:r>
            <a:r>
              <a:rPr lang="hr-HR" dirty="0"/>
              <a:t> Ovisi o poslu, ali nadam se da bih bio 90% uspješan.</a:t>
            </a:r>
            <a:br>
              <a:rPr lang="hr-HR" dirty="0"/>
            </a:br>
            <a:r>
              <a:rPr lang="hr-HR" b="1" dirty="0"/>
              <a:t>JUDITH:</a:t>
            </a:r>
            <a:r>
              <a:rPr lang="hr-HR" dirty="0"/>
              <a:t> Dobro. A sad još jedno pitanje: Kakav je učinak imalo to što si sebe nazivao propalicom?</a:t>
            </a:r>
            <a:br>
              <a:rPr lang="hr-HR" dirty="0"/>
            </a:br>
            <a:r>
              <a:rPr lang="hr-HR" b="1" dirty="0"/>
              <a:t>ABE:</a:t>
            </a:r>
            <a:r>
              <a:rPr lang="hr-HR" dirty="0"/>
              <a:t> Zbog toga se osjećam još depresivnije.</a:t>
            </a:r>
            <a:br>
              <a:rPr lang="hr-HR" dirty="0"/>
            </a:br>
            <a:r>
              <a:rPr lang="hr-HR" b="1" dirty="0"/>
              <a:t>JUDITH:</a:t>
            </a:r>
            <a:r>
              <a:rPr lang="hr-HR" dirty="0"/>
              <a:t> Da. A prema tvojoj vlastitoj ljestvici, to čak nije ni istina. Možeš li svojim riječima reći što si naučio iz ove ljestvice?</a:t>
            </a:r>
            <a:br>
              <a:rPr lang="hr-HR" dirty="0"/>
            </a:br>
            <a:r>
              <a:rPr lang="hr-HR" b="1" dirty="0"/>
              <a:t>ABE:</a:t>
            </a:r>
            <a:r>
              <a:rPr lang="hr-HR" dirty="0"/>
              <a:t> Da nisam propalica. U najgorem slučaju sam 60% uspješan, a radim na tome da ponovno budem 90% uspješan.</a:t>
            </a:r>
            <a:br>
              <a:rPr lang="hr-HR" dirty="0"/>
            </a:br>
            <a:r>
              <a:rPr lang="hr-HR" b="1" dirty="0"/>
              <a:t>JUDITH:</a:t>
            </a:r>
            <a:r>
              <a:rPr lang="hr-HR" dirty="0"/>
              <a:t> Odlično. Zapišimo to. I voljela bih da svakog jutra pogledaš ovu ljestvicu, osobito ako opet počneš osjećati da si neuspjeh.</a:t>
            </a:r>
          </a:p>
          <a:p>
            <a:r>
              <a:rPr lang="hr-HR" dirty="0"/>
              <a:t>Kao i kod mnogih tehnika za promjenu uvjerenja, vjerojatno ćeš primijetiti da klijenti mijenjaju svoje razmišljanje i na emocionalnoj i na intelektualnoj razini </a:t>
            </a:r>
            <a:r>
              <a:rPr lang="hr-HR" b="1" dirty="0"/>
              <a:t>ako su njihove negativne emocije izražene tijekom seanse</a:t>
            </a:r>
            <a:r>
              <a:rPr lang="hr-HR" dirty="0"/>
              <a:t>. Ako je razina uznemirenosti niska, može doći do promjene, ali ona će vjerojatno ostati samo na intelektualnoj razini.</a:t>
            </a:r>
            <a:br>
              <a:rPr lang="hr-HR" dirty="0"/>
            </a:br>
            <a:r>
              <a:rPr lang="hr-HR" dirty="0"/>
              <a:t>Također, klijentima se može izravno </a:t>
            </a:r>
            <a:r>
              <a:rPr lang="hr-HR" b="1" dirty="0"/>
              <a:t>naučiti kako da ovu tehniku koriste samostalno između seansi.</a:t>
            </a:r>
            <a:endParaRPr lang="hr-HR" dirty="0"/>
          </a:p>
          <a:p>
            <a:r>
              <a:rPr lang="hr-HR" b="1" dirty="0"/>
              <a:t>JUDITH:</a:t>
            </a:r>
            <a:r>
              <a:rPr lang="hr-HR" dirty="0"/>
              <a:t> „</a:t>
            </a:r>
            <a:r>
              <a:rPr lang="hr-HR" dirty="0" err="1"/>
              <a:t>Abe</a:t>
            </a:r>
            <a:r>
              <a:rPr lang="hr-HR" dirty="0"/>
              <a:t>, ponovimo što smo ovdje učinili. Prepoznali smo pogrešku ‘sve-ili-ništa’ u tvom načinu razmišljanja. Zatim smo nacrtali brojčanu liniju da vidimo postoje li doista samo dvije kategorije — uspjeh i neuspjeh — ili je točnije razmišljati o stupnjevima uspjeha. Možeš li se sjetiti nečeg drugog što vidiš samo kroz dvije krajnosti, a što te uznemiruje?“</a:t>
            </a:r>
            <a:br>
              <a:rPr lang="hr-HR" dirty="0"/>
            </a:br>
            <a:r>
              <a:rPr lang="hr-HR" dirty="0"/>
              <a:t/>
            </a:r>
            <a:br>
              <a:rPr lang="hr-HR" dirty="0"/>
            </a:br>
            <a:r>
              <a:rPr lang="hr-HR" b="1" dirty="0"/>
              <a:t>Cilj tehnike:</a:t>
            </a:r>
            <a:r>
              <a:rPr lang="hr-HR" dirty="0"/>
              <a:t/>
            </a:r>
            <a:br>
              <a:rPr lang="hr-HR" dirty="0"/>
            </a:br>
            <a:r>
              <a:rPr lang="hr-HR" dirty="0"/>
              <a:t>Pomoći klijentu da prepozna kako između </a:t>
            </a:r>
            <a:r>
              <a:rPr lang="hr-HR" b="1" dirty="0"/>
              <a:t>uspjeha i neuspjeha postoji kontinuum</a:t>
            </a:r>
            <a:r>
              <a:rPr lang="hr-HR" dirty="0"/>
              <a:t>, a ne samo dvije krajnosti („sve ili ništa“).</a:t>
            </a:r>
          </a:p>
          <a:p>
            <a:r>
              <a:rPr lang="hr-HR" b="1" dirty="0"/>
              <a:t>🔍 Primjer iz prakse</a:t>
            </a:r>
          </a:p>
          <a:p>
            <a:r>
              <a:rPr lang="hr-HR" b="1" dirty="0"/>
              <a:t>Situacija:</a:t>
            </a:r>
            <a:r>
              <a:rPr lang="hr-HR" dirty="0"/>
              <a:t> </a:t>
            </a:r>
            <a:r>
              <a:rPr lang="hr-HR" dirty="0" err="1"/>
              <a:t>Abe</a:t>
            </a:r>
            <a:r>
              <a:rPr lang="hr-HR" dirty="0"/>
              <a:t> je pomislio: </a:t>
            </a:r>
            <a:r>
              <a:rPr lang="hr-HR" i="1" dirty="0"/>
              <a:t>„Ja sam propalica.“</a:t>
            </a:r>
            <a:r>
              <a:rPr lang="hr-HR" dirty="0"/>
              <a:t/>
            </a:r>
            <a:br>
              <a:rPr lang="hr-HR" dirty="0"/>
            </a:br>
            <a:r>
              <a:rPr lang="hr-HR" b="1" dirty="0"/>
              <a:t>Judith</a:t>
            </a:r>
            <a:r>
              <a:rPr lang="hr-HR" dirty="0"/>
              <a:t> mu pomaže da to sagleda na ljestvici uspjeha od </a:t>
            </a:r>
            <a:r>
              <a:rPr lang="hr-HR" b="1" dirty="0"/>
              <a:t>0% do 100%</a:t>
            </a:r>
            <a:r>
              <a:rPr lang="hr-HR" dirty="0"/>
              <a:t>.</a:t>
            </a:r>
          </a:p>
          <a:p>
            <a:r>
              <a:rPr lang="hr-HR" dirty="0"/>
              <a:t>📊 </a:t>
            </a:r>
            <a:r>
              <a:rPr lang="hr-HR" b="1" dirty="0"/>
              <a:t>Primjeri na ljestvici:</a:t>
            </a:r>
            <a:endParaRPr lang="hr-HR" dirty="0"/>
          </a:p>
          <a:p>
            <a:r>
              <a:rPr lang="hr-HR" b="1" dirty="0"/>
              <a:t>0%</a:t>
            </a:r>
            <a:r>
              <a:rPr lang="hr-HR" dirty="0"/>
              <a:t> – osoba koja nikada ne radi i nanosi štetu drugima</a:t>
            </a:r>
          </a:p>
          <a:p>
            <a:r>
              <a:rPr lang="hr-HR" b="1" dirty="0"/>
              <a:t>20%</a:t>
            </a:r>
            <a:r>
              <a:rPr lang="hr-HR" dirty="0"/>
              <a:t> – osoba koja ne radi, ali ne šteti nikome</a:t>
            </a:r>
          </a:p>
          <a:p>
            <a:r>
              <a:rPr lang="hr-HR" b="1" dirty="0"/>
              <a:t>40%</a:t>
            </a:r>
            <a:r>
              <a:rPr lang="hr-HR" dirty="0"/>
              <a:t> – Jeremy, koji povremeno radi</a:t>
            </a:r>
          </a:p>
          <a:p>
            <a:r>
              <a:rPr lang="hr-HR" b="1" dirty="0"/>
              <a:t>60%</a:t>
            </a:r>
            <a:r>
              <a:rPr lang="hr-HR" dirty="0"/>
              <a:t> – </a:t>
            </a:r>
            <a:r>
              <a:rPr lang="hr-HR" dirty="0" err="1"/>
              <a:t>Abe</a:t>
            </a:r>
            <a:r>
              <a:rPr lang="hr-HR" dirty="0"/>
              <a:t> (volontira, traži posao, ima dobru radnu etiku)</a:t>
            </a:r>
          </a:p>
          <a:p>
            <a:r>
              <a:rPr lang="hr-HR" b="1" dirty="0"/>
              <a:t>90%</a:t>
            </a:r>
            <a:r>
              <a:rPr lang="hr-HR" dirty="0"/>
              <a:t> – </a:t>
            </a:r>
            <a:r>
              <a:rPr lang="hr-HR" dirty="0" err="1"/>
              <a:t>Abe</a:t>
            </a:r>
            <a:r>
              <a:rPr lang="hr-HR" dirty="0"/>
              <a:t> kad ponovno bude zaposlen</a:t>
            </a:r>
          </a:p>
          <a:p>
            <a:r>
              <a:rPr lang="hr-HR" b="1" dirty="0"/>
              <a:t>100%</a:t>
            </a:r>
            <a:r>
              <a:rPr lang="hr-HR" dirty="0"/>
              <a:t> – potpuna, idealna uspješnost</a:t>
            </a:r>
          </a:p>
          <a:p>
            <a:r>
              <a:rPr lang="hr-HR" b="1" dirty="0"/>
              <a:t>💬 Ključne spoznaje</a:t>
            </a:r>
          </a:p>
          <a:p>
            <a:r>
              <a:rPr lang="hr-HR" dirty="0"/>
              <a:t>🟩 Uspjeh nije „sve ili ništa“ — postoji mnogo stupnjeva između.</a:t>
            </a:r>
            <a:br>
              <a:rPr lang="hr-HR" dirty="0"/>
            </a:br>
            <a:r>
              <a:rPr lang="hr-HR" dirty="0"/>
              <a:t>🟩 </a:t>
            </a:r>
            <a:r>
              <a:rPr lang="hr-HR" dirty="0" err="1"/>
              <a:t>Samoopis</a:t>
            </a:r>
            <a:r>
              <a:rPr lang="hr-HR" dirty="0"/>
              <a:t> kao „neuspjeh“ nije točan kad osoba ima postignuća i trud.</a:t>
            </a:r>
            <a:br>
              <a:rPr lang="hr-HR" dirty="0"/>
            </a:br>
            <a:r>
              <a:rPr lang="hr-HR" dirty="0"/>
              <a:t>🟩 Promjena perspektive smanjuje depresivne misli i povećava samopouzdanje.</a:t>
            </a:r>
          </a:p>
          <a:p>
            <a:r>
              <a:rPr lang="hr-HR" b="1" dirty="0"/>
              <a:t>✏️ Zadatak za klijenta</a:t>
            </a:r>
          </a:p>
          <a:p>
            <a:r>
              <a:rPr lang="hr-HR" dirty="0"/>
              <a:t>Pogledati vlastitu „ljestvicu uspjeha“ svakog jutra.</a:t>
            </a:r>
          </a:p>
          <a:p>
            <a:r>
              <a:rPr lang="hr-HR" dirty="0"/>
              <a:t>Podsjetiti se gdje se </a:t>
            </a:r>
            <a:r>
              <a:rPr lang="hr-HR" i="1" dirty="0"/>
              <a:t>stvarno</a:t>
            </a:r>
            <a:r>
              <a:rPr lang="hr-HR" dirty="0"/>
              <a:t> nalazi, a ne gdje ga vodi negativno razmišljanje.</a:t>
            </a:r>
          </a:p>
          <a:p>
            <a:r>
              <a:rPr lang="hr-HR" dirty="0"/>
              <a:t>💡 </a:t>
            </a:r>
            <a:r>
              <a:rPr lang="hr-HR" b="1" dirty="0"/>
              <a:t>Terapeut objašnjava:</a:t>
            </a:r>
            <a:r>
              <a:rPr lang="hr-HR" dirty="0"/>
              <a:t/>
            </a:r>
            <a:br>
              <a:rPr lang="hr-HR" dirty="0"/>
            </a:br>
            <a:r>
              <a:rPr lang="hr-HR" dirty="0"/>
              <a:t>Ako je emocionalni intenzitet tijekom seanse veći, promjena se događa i </a:t>
            </a:r>
            <a:r>
              <a:rPr lang="hr-HR" b="1" dirty="0"/>
              <a:t>emocionalno</a:t>
            </a:r>
            <a:r>
              <a:rPr lang="hr-HR" dirty="0"/>
              <a:t> i </a:t>
            </a:r>
            <a:r>
              <a:rPr lang="hr-HR" b="1" dirty="0"/>
              <a:t>intelektualno</a:t>
            </a:r>
            <a:r>
              <a:rPr lang="hr-HR" dirty="0"/>
              <a:t>. Ako je niži, promjena je više </a:t>
            </a:r>
            <a:r>
              <a:rPr lang="hr-HR" b="1" dirty="0"/>
              <a:t>kognitivna</a:t>
            </a:r>
            <a:r>
              <a:rPr lang="hr-HR" dirty="0"/>
              <a:t>.</a:t>
            </a:r>
            <a:br>
              <a:rPr lang="hr-HR" dirty="0"/>
            </a:br>
            <a:r>
              <a:rPr lang="hr-HR" dirty="0"/>
              <a:t>Klijenti mogu </a:t>
            </a:r>
            <a:r>
              <a:rPr lang="hr-HR" b="1" dirty="0"/>
              <a:t>samostalno koristiti ovu tehniku</a:t>
            </a:r>
            <a:r>
              <a:rPr lang="hr-HR" dirty="0"/>
              <a:t> između seansi.</a:t>
            </a:r>
          </a:p>
          <a:p>
            <a:endParaRPr lang="hr-HR" dirty="0"/>
          </a:p>
          <a:p>
            <a:endParaRPr lang="en-GB" dirty="0"/>
          </a:p>
        </p:txBody>
      </p:sp>
      <p:sp>
        <p:nvSpPr>
          <p:cNvPr id="4" name="Slide Number Placeholder 3">
            <a:extLst>
              <a:ext uri="{FF2B5EF4-FFF2-40B4-BE49-F238E27FC236}">
                <a16:creationId xmlns:a16="http://schemas.microsoft.com/office/drawing/2014/main" id="{161A199E-12B6-4B45-2848-D099E55D463D}"/>
              </a:ext>
            </a:extLst>
          </p:cNvPr>
          <p:cNvSpPr>
            <a:spLocks noGrp="1"/>
          </p:cNvSpPr>
          <p:nvPr>
            <p:ph type="sldNum" sz="quarter" idx="5"/>
          </p:nvPr>
        </p:nvSpPr>
        <p:spPr/>
        <p:txBody>
          <a:bodyPr/>
          <a:lstStyle/>
          <a:p>
            <a:fld id="{575A6482-7758-43F7-A460-2BF8F4EDD3E3}" type="slidenum">
              <a:rPr lang="en-GB" smtClean="0"/>
              <a:t>15</a:t>
            </a:fld>
            <a:endParaRPr lang="en-GB"/>
          </a:p>
        </p:txBody>
      </p:sp>
    </p:spTree>
    <p:extLst>
      <p:ext uri="{BB962C8B-B14F-4D97-AF65-F5344CB8AC3E}">
        <p14:creationId xmlns:p14="http://schemas.microsoft.com/office/powerpoint/2010/main" val="34790995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7A2EF2-C2FB-8E05-25B1-C160B2FD66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F963F4-9494-255A-08AB-A7B992893C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DB5750E-2536-6D6B-854C-4E62AC8D8539}"/>
              </a:ext>
            </a:extLst>
          </p:cNvPr>
          <p:cNvSpPr>
            <a:spLocks noGrp="1"/>
          </p:cNvSpPr>
          <p:nvPr>
            <p:ph type="body" idx="1"/>
          </p:nvPr>
        </p:nvSpPr>
        <p:spPr/>
        <p:txBody>
          <a:bodyPr/>
          <a:lstStyle/>
          <a:p>
            <a:endParaRPr lang="hr-HR" dirty="0"/>
          </a:p>
          <a:p>
            <a:r>
              <a:rPr lang="hr-HR" b="1" dirty="0"/>
              <a:t>Korištenje drugih ljudi kao referentne točke</a:t>
            </a:r>
          </a:p>
          <a:p>
            <a:r>
              <a:rPr lang="hr-HR" dirty="0"/>
              <a:t>Kada klijenti razmisle o okolnostima i uvjerenjima drugih ljudi, često steknu </a:t>
            </a:r>
            <a:r>
              <a:rPr lang="hr-HR" b="1" dirty="0"/>
              <a:t>psihološku distancu</a:t>
            </a:r>
            <a:r>
              <a:rPr lang="hr-HR" dirty="0"/>
              <a:t> od vlastitih disfunkcionalnih uvjerenja. Počinju uviđati </a:t>
            </a:r>
            <a:r>
              <a:rPr lang="hr-HR" b="1" dirty="0"/>
              <a:t>neusklađenost</a:t>
            </a:r>
            <a:r>
              <a:rPr lang="hr-HR" dirty="0"/>
              <a:t> između onoga što smatraju istinitim ili ispravnim za sebe i onoga što objektivno smatraju istinitim o drugima.</a:t>
            </a:r>
          </a:p>
          <a:p>
            <a:r>
              <a:rPr lang="hr-HR" dirty="0"/>
              <a:t>U ovom prvom primjeru </a:t>
            </a:r>
            <a:r>
              <a:rPr lang="hr-HR" dirty="0" err="1"/>
              <a:t>Abe</a:t>
            </a:r>
            <a:r>
              <a:rPr lang="hr-HR" dirty="0"/>
              <a:t> se ne slaže s temeljnim uvjerenjem svoje rođakinje, a Judith mu pomaže primijeniti taj isti pogled na samoga sebe.</a:t>
            </a:r>
          </a:p>
          <a:p>
            <a:r>
              <a:rPr lang="hr-HR" b="1" dirty="0"/>
              <a:t>JUDITH:</a:t>
            </a:r>
            <a:r>
              <a:rPr lang="hr-HR" dirty="0"/>
              <a:t> </a:t>
            </a:r>
            <a:r>
              <a:rPr lang="hr-HR" dirty="0" err="1"/>
              <a:t>Abe</a:t>
            </a:r>
            <a:r>
              <a:rPr lang="hr-HR" dirty="0"/>
              <a:t>, spomenuo si prošli tjedan da misliš kako je i tvoja rođakinja depresivna?</a:t>
            </a:r>
            <a:br>
              <a:rPr lang="hr-HR" dirty="0"/>
            </a:br>
            <a:r>
              <a:rPr lang="hr-HR" b="1" dirty="0"/>
              <a:t>ABE:</a:t>
            </a:r>
            <a:r>
              <a:rPr lang="hr-HR" dirty="0"/>
              <a:t> Da. Zvala me prošli tjedan. Ima puno problema. Prvo je dobila otkaz. Onda ju je dečko ostavio, pa se morala preseliti kod moje tete.</a:t>
            </a:r>
            <a:br>
              <a:rPr lang="hr-HR" dirty="0"/>
            </a:br>
            <a:r>
              <a:rPr lang="hr-HR" b="1" dirty="0"/>
              <a:t>JUDITH:</a:t>
            </a:r>
            <a:r>
              <a:rPr lang="hr-HR" dirty="0"/>
              <a:t> Kako misliš da ona vidi samu sebe?</a:t>
            </a:r>
            <a:br>
              <a:rPr lang="hr-HR" dirty="0"/>
            </a:br>
            <a:r>
              <a:rPr lang="hr-HR" b="1" dirty="0"/>
              <a:t>ABE:</a:t>
            </a:r>
            <a:r>
              <a:rPr lang="hr-HR" dirty="0"/>
              <a:t> Kad me nazvala sinoć, rekla je da se osjeća kao propalica.</a:t>
            </a:r>
            <a:br>
              <a:rPr lang="hr-HR" dirty="0"/>
            </a:br>
            <a:r>
              <a:rPr lang="hr-HR" b="1" dirty="0"/>
              <a:t>JUDITH:</a:t>
            </a:r>
            <a:r>
              <a:rPr lang="hr-HR" dirty="0"/>
              <a:t> Što si joj rekao?</a:t>
            </a:r>
            <a:br>
              <a:rPr lang="hr-HR" dirty="0"/>
            </a:br>
            <a:r>
              <a:rPr lang="hr-HR" b="1" dirty="0"/>
              <a:t>ABE:</a:t>
            </a:r>
            <a:r>
              <a:rPr lang="hr-HR" dirty="0"/>
              <a:t> Da nije propalica. Da samo prolazi kroz teško razdoblje.</a:t>
            </a:r>
            <a:br>
              <a:rPr lang="hr-HR" dirty="0"/>
            </a:br>
            <a:r>
              <a:rPr lang="hr-HR" b="1" dirty="0"/>
              <a:t>JUDITH:</a:t>
            </a:r>
            <a:r>
              <a:rPr lang="hr-HR" dirty="0"/>
              <a:t> Bi li to isto moglo vrijediti i za tebe?</a:t>
            </a:r>
            <a:br>
              <a:rPr lang="hr-HR" dirty="0"/>
            </a:br>
            <a:r>
              <a:rPr lang="hr-HR" b="1" dirty="0"/>
              <a:t>ABE:</a:t>
            </a:r>
            <a:r>
              <a:rPr lang="hr-HR" dirty="0"/>
              <a:t> Nisam siguran.</a:t>
            </a:r>
            <a:br>
              <a:rPr lang="hr-HR" dirty="0"/>
            </a:br>
            <a:r>
              <a:rPr lang="hr-HR" b="1" dirty="0"/>
              <a:t>JUDITH:</a:t>
            </a:r>
            <a:r>
              <a:rPr lang="hr-HR" dirty="0"/>
              <a:t> Ima li nešto što tvoju rođakinju čini „u redu“ ako je depresivna i bez posla, ali tebe ne?</a:t>
            </a:r>
            <a:br>
              <a:rPr lang="hr-HR" dirty="0"/>
            </a:br>
            <a:r>
              <a:rPr lang="hr-HR" b="1" dirty="0"/>
              <a:t>ABE:</a:t>
            </a:r>
            <a:r>
              <a:rPr lang="hr-HR" dirty="0"/>
              <a:t> Ne, valjda ne. Nisam o tome razmišljao na taj način.</a:t>
            </a:r>
            <a:br>
              <a:rPr lang="hr-HR" dirty="0"/>
            </a:br>
            <a:r>
              <a:rPr lang="hr-HR" b="1" dirty="0"/>
              <a:t>JUDITH:</a:t>
            </a:r>
            <a:r>
              <a:rPr lang="hr-HR" dirty="0"/>
              <a:t> Želiš li to zapisati?</a:t>
            </a:r>
          </a:p>
          <a:p>
            <a:r>
              <a:rPr lang="hr-HR" dirty="0"/>
              <a:t>Na kraju, mnogi klijenti mogu steći distancu od svog uvjerenja ako koriste </a:t>
            </a:r>
            <a:r>
              <a:rPr lang="hr-HR" b="1" dirty="0"/>
              <a:t>dijete kao referentnu točku</a:t>
            </a:r>
            <a:r>
              <a:rPr lang="hr-HR" dirty="0"/>
              <a:t>, osobu prema kojoj osjećaju suosjećanje. To može biti njihovo vlastito dijete, unuk ili neko drugo dijete prema kojem osjećaju bliskost. Također, mogu </a:t>
            </a:r>
            <a:r>
              <a:rPr lang="hr-HR" b="1" dirty="0"/>
              <a:t>zamisliti da imaju dijete</a:t>
            </a:r>
            <a:r>
              <a:rPr lang="hr-HR" dirty="0"/>
              <a:t>.</a:t>
            </a:r>
          </a:p>
          <a:p>
            <a:r>
              <a:rPr lang="hr-HR" b="1" dirty="0"/>
              <a:t>JUDITH:</a:t>
            </a:r>
            <a:r>
              <a:rPr lang="hr-HR" dirty="0"/>
              <a:t> Dakle, </a:t>
            </a:r>
            <a:r>
              <a:rPr lang="hr-HR" dirty="0" err="1"/>
              <a:t>Abe</a:t>
            </a:r>
            <a:r>
              <a:rPr lang="hr-HR" dirty="0"/>
              <a:t>, vjeruješ da ako ne uspiješ jednako dobro kao i drugi, onda si propao?</a:t>
            </a:r>
            <a:br>
              <a:rPr lang="hr-HR" dirty="0"/>
            </a:br>
            <a:r>
              <a:rPr lang="hr-HR" b="1" dirty="0"/>
              <a:t>ABE:</a:t>
            </a:r>
            <a:r>
              <a:rPr lang="hr-HR" dirty="0"/>
              <a:t> Da.</a:t>
            </a:r>
            <a:br>
              <a:rPr lang="hr-HR" dirty="0"/>
            </a:br>
            <a:r>
              <a:rPr lang="hr-HR" b="1" dirty="0"/>
              <a:t>JUDITH:</a:t>
            </a:r>
            <a:r>
              <a:rPr lang="hr-HR" dirty="0"/>
              <a:t> Možeš li zamisliti da je tvoja unuka sada odrasla, ima 50 godina i jako je uznemirena jer je upravo izgubila posao? Bi li želio da vjeruje da je propalica?</a:t>
            </a:r>
            <a:br>
              <a:rPr lang="hr-HR" dirty="0"/>
            </a:br>
            <a:r>
              <a:rPr lang="hr-HR" b="1" dirty="0"/>
              <a:t>ABE:</a:t>
            </a:r>
            <a:r>
              <a:rPr lang="hr-HR" dirty="0"/>
              <a:t> Ne, naravno da ne.</a:t>
            </a:r>
            <a:br>
              <a:rPr lang="hr-HR" dirty="0"/>
            </a:br>
            <a:r>
              <a:rPr lang="hr-HR" b="1" dirty="0"/>
              <a:t>JUDITH:</a:t>
            </a:r>
            <a:r>
              <a:rPr lang="hr-HR" dirty="0"/>
              <a:t> Zašto ne?... Što bi volio da vjeruje? </a:t>
            </a:r>
            <a:r>
              <a:rPr lang="hr-HR" i="1" dirty="0"/>
              <a:t>(</a:t>
            </a:r>
            <a:r>
              <a:rPr lang="hr-HR" i="1" dirty="0" err="1"/>
              <a:t>Abe</a:t>
            </a:r>
            <a:r>
              <a:rPr lang="hr-HR" i="1" dirty="0"/>
              <a:t> odgovara.)</a:t>
            </a:r>
            <a:r>
              <a:rPr lang="hr-HR" dirty="0"/>
              <a:t/>
            </a:r>
            <a:br>
              <a:rPr lang="hr-HR" dirty="0"/>
            </a:br>
            <a:r>
              <a:rPr lang="hr-HR" dirty="0"/>
              <a:t>Sad, kako se ono što si upravo rekao odnosi na tebe samog?</a:t>
            </a:r>
          </a:p>
          <a:p>
            <a:endParaRPr lang="hr-HR" dirty="0"/>
          </a:p>
          <a:p>
            <a:endParaRPr lang="hr-HR" dirty="0"/>
          </a:p>
          <a:p>
            <a:r>
              <a:rPr lang="hr-HR" b="1" dirty="0"/>
              <a:t>Cilj tehnike:</a:t>
            </a:r>
            <a:r>
              <a:rPr lang="hr-HR" dirty="0"/>
              <a:t/>
            </a:r>
            <a:br>
              <a:rPr lang="hr-HR" dirty="0"/>
            </a:br>
            <a:r>
              <a:rPr lang="hr-HR" dirty="0"/>
              <a:t>Pomoći klijentu da sagleda vlastita uvjerenja s distance, uspoređujući ih s načinom na koji gleda druge ljude.</a:t>
            </a:r>
          </a:p>
          <a:p>
            <a:r>
              <a:rPr lang="hr-HR" b="1" dirty="0"/>
              <a:t>💡 Kako djeluje</a:t>
            </a:r>
          </a:p>
          <a:p>
            <a:r>
              <a:rPr lang="hr-HR" dirty="0"/>
              <a:t>Kada klijent razmišlja o tuđim problemima, stječe </a:t>
            </a:r>
            <a:r>
              <a:rPr lang="hr-HR" b="1" dirty="0"/>
              <a:t>psihološku distancu</a:t>
            </a:r>
            <a:r>
              <a:rPr lang="hr-HR" dirty="0"/>
              <a:t> od svojih.</a:t>
            </a:r>
          </a:p>
          <a:p>
            <a:r>
              <a:rPr lang="hr-HR" dirty="0"/>
              <a:t>Uviđa </a:t>
            </a:r>
            <a:r>
              <a:rPr lang="hr-HR" b="1" dirty="0"/>
              <a:t>neusklađenost</a:t>
            </a:r>
            <a:r>
              <a:rPr lang="hr-HR" dirty="0"/>
              <a:t> između onoga što misli da vrijedi za njega i onoga što objektivno misli o drugima.</a:t>
            </a:r>
          </a:p>
          <a:p>
            <a:r>
              <a:rPr lang="hr-HR" dirty="0"/>
              <a:t>To otvara prostor za </a:t>
            </a:r>
            <a:r>
              <a:rPr lang="hr-HR" b="1" dirty="0"/>
              <a:t>blažu, realniju </a:t>
            </a:r>
            <a:r>
              <a:rPr lang="hr-HR" b="1" dirty="0" err="1"/>
              <a:t>samopercepciju</a:t>
            </a:r>
            <a:r>
              <a:rPr lang="hr-HR" dirty="0"/>
              <a:t>.</a:t>
            </a:r>
          </a:p>
          <a:p>
            <a:r>
              <a:rPr lang="hr-HR" b="1" dirty="0"/>
              <a:t>💬 Primjer dijaloga</a:t>
            </a:r>
          </a:p>
          <a:p>
            <a:r>
              <a:rPr lang="hr-HR" b="1" dirty="0"/>
              <a:t>JUDITH:</a:t>
            </a:r>
            <a:r>
              <a:rPr lang="hr-HR" dirty="0"/>
              <a:t> Kako misliš da tvoja rođakinja vidi samu sebe?</a:t>
            </a:r>
            <a:br>
              <a:rPr lang="hr-HR" dirty="0"/>
            </a:br>
            <a:r>
              <a:rPr lang="hr-HR" b="1" dirty="0"/>
              <a:t>ABE:</a:t>
            </a:r>
            <a:r>
              <a:rPr lang="hr-HR" dirty="0"/>
              <a:t> Rekla je da se osjeća kao propalica.</a:t>
            </a:r>
            <a:br>
              <a:rPr lang="hr-HR" dirty="0"/>
            </a:br>
            <a:r>
              <a:rPr lang="hr-HR" b="1" dirty="0"/>
              <a:t>JUDITH:</a:t>
            </a:r>
            <a:r>
              <a:rPr lang="hr-HR" dirty="0"/>
              <a:t> Što si joj rekao?</a:t>
            </a:r>
            <a:br>
              <a:rPr lang="hr-HR" dirty="0"/>
            </a:br>
            <a:r>
              <a:rPr lang="hr-HR" b="1" dirty="0"/>
              <a:t>ABE:</a:t>
            </a:r>
            <a:r>
              <a:rPr lang="hr-HR" dirty="0"/>
              <a:t> Da nije propalica, samo prolazi kroz teško razdoblje.</a:t>
            </a:r>
            <a:br>
              <a:rPr lang="hr-HR" dirty="0"/>
            </a:br>
            <a:r>
              <a:rPr lang="hr-HR" b="1" dirty="0"/>
              <a:t>JUDITH:</a:t>
            </a:r>
            <a:r>
              <a:rPr lang="hr-HR" dirty="0"/>
              <a:t> Bi li to isto moglo vrijediti i za tebe?</a:t>
            </a:r>
          </a:p>
          <a:p>
            <a:r>
              <a:rPr lang="hr-HR" b="1" dirty="0"/>
              <a:t>👶 Varijacija: Dijete kao referentna točka</a:t>
            </a:r>
          </a:p>
          <a:p>
            <a:r>
              <a:rPr lang="hr-HR" dirty="0"/>
              <a:t>Klijent zamišlja dijete prema kojem osjeća suosjećanje (vlastito, unuka, drugo dijete).</a:t>
            </a:r>
          </a:p>
          <a:p>
            <a:r>
              <a:rPr lang="hr-HR" b="1" dirty="0"/>
              <a:t>Primjer:</a:t>
            </a:r>
            <a:endParaRPr lang="hr-HR" dirty="0"/>
          </a:p>
          <a:p>
            <a:r>
              <a:rPr lang="hr-HR" dirty="0"/>
              <a:t>„Zamisli da tvoja unuka izgubi posao. Bi li želio da vjeruje da je propalica?“</a:t>
            </a:r>
            <a:br>
              <a:rPr lang="hr-HR" dirty="0"/>
            </a:br>
            <a:r>
              <a:rPr lang="hr-HR" dirty="0"/>
              <a:t>→ Klijent shvaća kako vlastito uvjerenje nije objektivno.</a:t>
            </a:r>
          </a:p>
          <a:p>
            <a:r>
              <a:rPr lang="hr-HR" b="1" dirty="0"/>
              <a:t>✨ Zaključak</a:t>
            </a:r>
          </a:p>
          <a:p>
            <a:r>
              <a:rPr lang="hr-HR" dirty="0"/>
              <a:t>Gledajući sebe kroz oči drugih, klijent uči primijeniti </a:t>
            </a:r>
            <a:r>
              <a:rPr lang="hr-HR" b="1" dirty="0"/>
              <a:t>empatiju i razumijevanje</a:t>
            </a:r>
            <a:r>
              <a:rPr lang="hr-HR" dirty="0"/>
              <a:t> koje već prirodno ima za druge.</a:t>
            </a:r>
          </a:p>
          <a:p>
            <a:endParaRPr lang="hr-HR" dirty="0"/>
          </a:p>
          <a:p>
            <a:endParaRPr lang="en-GB" dirty="0"/>
          </a:p>
        </p:txBody>
      </p:sp>
      <p:sp>
        <p:nvSpPr>
          <p:cNvPr id="4" name="Slide Number Placeholder 3">
            <a:extLst>
              <a:ext uri="{FF2B5EF4-FFF2-40B4-BE49-F238E27FC236}">
                <a16:creationId xmlns:a16="http://schemas.microsoft.com/office/drawing/2014/main" id="{EFFF9A77-2A5B-152A-85F3-1090F99EE83E}"/>
              </a:ext>
            </a:extLst>
          </p:cNvPr>
          <p:cNvSpPr>
            <a:spLocks noGrp="1"/>
          </p:cNvSpPr>
          <p:nvPr>
            <p:ph type="sldNum" sz="quarter" idx="5"/>
          </p:nvPr>
        </p:nvSpPr>
        <p:spPr/>
        <p:txBody>
          <a:bodyPr/>
          <a:lstStyle/>
          <a:p>
            <a:fld id="{575A6482-7758-43F7-A460-2BF8F4EDD3E3}" type="slidenum">
              <a:rPr lang="en-GB" smtClean="0"/>
              <a:t>16</a:t>
            </a:fld>
            <a:endParaRPr lang="en-GB"/>
          </a:p>
        </p:txBody>
      </p:sp>
    </p:spTree>
    <p:extLst>
      <p:ext uri="{BB962C8B-B14F-4D97-AF65-F5344CB8AC3E}">
        <p14:creationId xmlns:p14="http://schemas.microsoft.com/office/powerpoint/2010/main" val="5760070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BAC255-AA9E-0763-153C-BEA7C5DC42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2CC0E-B66E-23AE-7644-203E955525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A920A45-8F8D-F12E-C3A0-462B584DDE46}"/>
              </a:ext>
            </a:extLst>
          </p:cNvPr>
          <p:cNvSpPr>
            <a:spLocks noGrp="1"/>
          </p:cNvSpPr>
          <p:nvPr>
            <p:ph type="body" idx="1"/>
          </p:nvPr>
        </p:nvSpPr>
        <p:spPr/>
        <p:txBody>
          <a:bodyPr/>
          <a:lstStyle/>
          <a:p>
            <a:endParaRPr lang="hr-HR" dirty="0"/>
          </a:p>
          <a:p>
            <a:r>
              <a:rPr lang="hr-HR" dirty="0"/>
              <a:t>Korištenje primjerenog i promišljenog </a:t>
            </a:r>
            <a:r>
              <a:rPr lang="hr-HR" dirty="0" err="1"/>
              <a:t>samootkrivanja</a:t>
            </a:r>
            <a:r>
              <a:rPr lang="hr-HR" dirty="0"/>
              <a:t> može pomoći nekim klijentima da svoje probleme ili uvjerenja sagledaju na drugačiji način. </a:t>
            </a:r>
            <a:r>
              <a:rPr lang="hr-HR" dirty="0" err="1"/>
              <a:t>Samootkrivanje</a:t>
            </a:r>
            <a:r>
              <a:rPr lang="hr-HR" dirty="0"/>
              <a:t>, naravno, treba biti iskreno i relevantno:</a:t>
            </a:r>
          </a:p>
          <a:p>
            <a:r>
              <a:rPr lang="hr-HR" b="1" dirty="0"/>
              <a:t>JUDITH:</a:t>
            </a:r>
            <a:r>
              <a:rPr lang="hr-HR" dirty="0"/>
              <a:t> Znaš, </a:t>
            </a:r>
            <a:r>
              <a:rPr lang="hr-HR" dirty="0" err="1"/>
              <a:t>Abe</a:t>
            </a:r>
            <a:r>
              <a:rPr lang="hr-HR" dirty="0"/>
              <a:t>, kad sam počela raditi puno radno vrijeme, bila sam preopterećena. I moj muž isto. Ali oklijevala sam tražiti bilo koga za pomoć kod kuće. Mislila sam da bih to trebala moći sama. Na kraju sam ipak pronašla nekoga tko mi pomaže. Što misliš, što je značilo to što mi je trebala pomoć? Je li to značilo da sam nesposobna?</a:t>
            </a:r>
            <a:br>
              <a:rPr lang="hr-HR" dirty="0"/>
            </a:br>
            <a:r>
              <a:rPr lang="hr-HR" b="1" dirty="0"/>
              <a:t>ABE:</a:t>
            </a:r>
            <a:r>
              <a:rPr lang="hr-HR" dirty="0"/>
              <a:t> Ne, nimalo. Vjerojatno si jednostavno imala previše posla.</a:t>
            </a:r>
            <a:br>
              <a:rPr lang="hr-HR" dirty="0"/>
            </a:br>
            <a:r>
              <a:rPr lang="hr-HR" b="1" dirty="0"/>
              <a:t>JUDITH:</a:t>
            </a:r>
            <a:r>
              <a:rPr lang="hr-HR" dirty="0"/>
              <a:t> Dakle, netko može trebati pomoć, a da nije nesposoban?</a:t>
            </a:r>
            <a:br>
              <a:rPr lang="hr-HR" dirty="0"/>
            </a:br>
            <a:r>
              <a:rPr lang="hr-HR" b="1" dirty="0"/>
              <a:t>ABE:</a:t>
            </a:r>
            <a:r>
              <a:rPr lang="hr-HR" dirty="0"/>
              <a:t> Razumijem što želiš reći.</a:t>
            </a:r>
            <a:br>
              <a:rPr lang="hr-HR" dirty="0"/>
            </a:br>
            <a:r>
              <a:rPr lang="hr-HR" b="1" dirty="0"/>
              <a:t>JUDITH:</a:t>
            </a:r>
            <a:r>
              <a:rPr lang="hr-HR" dirty="0"/>
              <a:t> Možeš li to malo pojasniti?</a:t>
            </a:r>
            <a:br>
              <a:rPr lang="hr-HR" dirty="0"/>
            </a:br>
            <a:r>
              <a:rPr lang="hr-HR" b="1" dirty="0"/>
              <a:t>ABE:</a:t>
            </a:r>
            <a:r>
              <a:rPr lang="hr-HR" dirty="0"/>
              <a:t> Možda to što mi sada treba pomoć ne znači nužno da sam nesposoban.</a:t>
            </a:r>
            <a:br>
              <a:rPr lang="hr-HR" dirty="0"/>
            </a:br>
            <a:r>
              <a:rPr lang="hr-HR" b="1" dirty="0"/>
              <a:t>JUDITH:</a:t>
            </a:r>
            <a:r>
              <a:rPr lang="hr-HR" dirty="0"/>
              <a:t> Što bi to moglo značiti?</a:t>
            </a:r>
            <a:br>
              <a:rPr lang="hr-HR" dirty="0"/>
            </a:br>
            <a:r>
              <a:rPr lang="hr-HR" b="1" dirty="0"/>
              <a:t>ABE:</a:t>
            </a:r>
            <a:r>
              <a:rPr lang="hr-HR" dirty="0"/>
              <a:t> Kao što smo pričali prošli tjedan. Da sam depresivan. Ne bih sebe tako strogo osuđivao da sam na štakama i da mi treba pomoć.</a:t>
            </a:r>
          </a:p>
          <a:p>
            <a:endParaRPr lang="en-GB" dirty="0"/>
          </a:p>
        </p:txBody>
      </p:sp>
      <p:sp>
        <p:nvSpPr>
          <p:cNvPr id="4" name="Slide Number Placeholder 3">
            <a:extLst>
              <a:ext uri="{FF2B5EF4-FFF2-40B4-BE49-F238E27FC236}">
                <a16:creationId xmlns:a16="http://schemas.microsoft.com/office/drawing/2014/main" id="{0FF767A9-ACB5-76A1-D53F-720C01BABA60}"/>
              </a:ext>
            </a:extLst>
          </p:cNvPr>
          <p:cNvSpPr>
            <a:spLocks noGrp="1"/>
          </p:cNvSpPr>
          <p:nvPr>
            <p:ph type="sldNum" sz="quarter" idx="5"/>
          </p:nvPr>
        </p:nvSpPr>
        <p:spPr/>
        <p:txBody>
          <a:bodyPr/>
          <a:lstStyle/>
          <a:p>
            <a:fld id="{575A6482-7758-43F7-A460-2BF8F4EDD3E3}" type="slidenum">
              <a:rPr lang="en-GB" smtClean="0"/>
              <a:t>17</a:t>
            </a:fld>
            <a:endParaRPr lang="en-GB"/>
          </a:p>
        </p:txBody>
      </p:sp>
    </p:spTree>
    <p:extLst>
      <p:ext uri="{BB962C8B-B14F-4D97-AF65-F5344CB8AC3E}">
        <p14:creationId xmlns:p14="http://schemas.microsoft.com/office/powerpoint/2010/main" val="5463254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ED7E6F-CC1A-FE14-71F2-9E9DD52FE4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A1929F-5D51-CB5C-857E-B93B1C0EA6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AD8D948-308D-6969-8D26-C6A17D4BA056}"/>
              </a:ext>
            </a:extLst>
          </p:cNvPr>
          <p:cNvSpPr>
            <a:spLocks noGrp="1"/>
          </p:cNvSpPr>
          <p:nvPr>
            <p:ph type="body" idx="1"/>
          </p:nvPr>
        </p:nvSpPr>
        <p:spPr/>
        <p:txBody>
          <a:bodyPr/>
          <a:lstStyle/>
          <a:p>
            <a:r>
              <a:rPr lang="hr-HR" dirty="0"/>
              <a:t>Ovo je posebno korisno kada klijenti kažu da intelektualno vide kako je neko uvjerenje disfunkcionalno, ali da ono emocionalno ili “u trbuhu” i dalje “osjećaju” kao istinito. Prvo pružate obrazloženje zašto tražite od klijenata da odigraju “emocionalni” dio svog uma koji snažno podržava disfunkcionalno uvjerenje, dok vi igrate “intelektualni” dio. Zatim zamijenite uloge. Primijetite da u oba segmenta i vi i klijenti govorite kao klijent; tj. oboje koristite riječ “ja”.</a:t>
            </a:r>
          </a:p>
          <a:p>
            <a:r>
              <a:rPr lang="hr-HR" b="1" dirty="0"/>
              <a:t>JUDITH:</a:t>
            </a:r>
            <a:r>
              <a:rPr lang="hr-HR" dirty="0"/>
              <a:t> Izgleda, prema onome što govoriš, da još uvijek u određenoj mjeri vjeruješ da si nesposoban.</a:t>
            </a:r>
            <a:br>
              <a:rPr lang="hr-HR" dirty="0"/>
            </a:br>
            <a:r>
              <a:rPr lang="hr-HR" b="1" dirty="0"/>
              <a:t>ABE:</a:t>
            </a:r>
            <a:r>
              <a:rPr lang="hr-HR" dirty="0"/>
              <a:t> Da.</a:t>
            </a:r>
            <a:br>
              <a:rPr lang="hr-HR" dirty="0"/>
            </a:br>
            <a:r>
              <a:rPr lang="hr-HR" b="1" dirty="0"/>
              <a:t>JUDITH:</a:t>
            </a:r>
            <a:r>
              <a:rPr lang="hr-HR" dirty="0"/>
              <a:t> Voljela bih bolje razumjeti kakve dokaze još uvijek imaš koji podržavaju tvoje uvjerenje, ako je u redu.</a:t>
            </a:r>
            <a:br>
              <a:rPr lang="hr-HR" dirty="0"/>
            </a:br>
            <a:r>
              <a:rPr lang="hr-HR" b="1" dirty="0"/>
              <a:t>ABE:</a:t>
            </a:r>
            <a:r>
              <a:rPr lang="hr-HR" dirty="0"/>
              <a:t> Naravno.</a:t>
            </a:r>
            <a:br>
              <a:rPr lang="hr-HR" dirty="0"/>
            </a:br>
            <a:r>
              <a:rPr lang="hr-HR" b="1" dirty="0"/>
              <a:t>JUDITH:</a:t>
            </a:r>
            <a:r>
              <a:rPr lang="hr-HR" dirty="0"/>
              <a:t> Možemo li napraviti igru uloga? Ja ću igrati “intelektualni” dio tvog uma koji intelektualno zna da nisi potpuno nesposoban. Željela bih da ti odigraš emocionalni dio svog uma, taj glas iz trbuha koji i dalje vjeruje da si nesposoban. Želim da se suprotstaviš meni koliko god možeš, kako bih stvarno vidjela što održava to uvjerenje. U redu, ti počni. Reci: “Ja sam nesposoban jer…”</a:t>
            </a:r>
            <a:br>
              <a:rPr lang="hr-HR" dirty="0"/>
            </a:br>
            <a:r>
              <a:rPr lang="hr-HR" b="1" dirty="0"/>
              <a:t>ABE:</a:t>
            </a:r>
            <a:r>
              <a:rPr lang="hr-HR" dirty="0"/>
              <a:t> Ja sam nesposoban jer sam izgubio posao.</a:t>
            </a:r>
            <a:br>
              <a:rPr lang="hr-HR" dirty="0"/>
            </a:br>
            <a:r>
              <a:rPr lang="hr-HR" b="1" dirty="0"/>
              <a:t>JUDITH:</a:t>
            </a:r>
            <a:r>
              <a:rPr lang="hr-HR" dirty="0"/>
              <a:t> Ne, nisam. Imam uvjerenje da sam nesposoban, ali sam u većini slučajeva prilično sposoban.</a:t>
            </a:r>
            <a:br>
              <a:rPr lang="hr-HR" dirty="0"/>
            </a:br>
            <a:r>
              <a:rPr lang="hr-HR" b="1" dirty="0"/>
              <a:t>ABE:</a:t>
            </a:r>
            <a:r>
              <a:rPr lang="hr-HR" dirty="0"/>
              <a:t> Ne, nisam. Da sam zaista sposoban, bio bih puno bolji na poslu.</a:t>
            </a:r>
            <a:br>
              <a:rPr lang="hr-HR" dirty="0"/>
            </a:br>
            <a:r>
              <a:rPr lang="hr-HR" b="1" dirty="0"/>
              <a:t>JUDITH:</a:t>
            </a:r>
            <a:r>
              <a:rPr lang="hr-HR" dirty="0"/>
              <a:t> To nije točno. Nisam dobro radila na poslu jer mi je šef promijenio odgovornosti i nije me dovoljno obučio.</a:t>
            </a:r>
            <a:br>
              <a:rPr lang="hr-HR" dirty="0"/>
            </a:br>
            <a:r>
              <a:rPr lang="hr-HR" b="1" dirty="0"/>
              <a:t>ABE:</a:t>
            </a:r>
            <a:r>
              <a:rPr lang="hr-HR" dirty="0"/>
              <a:t> Pa, </a:t>
            </a:r>
            <a:r>
              <a:rPr lang="hr-HR" dirty="0" err="1"/>
              <a:t>Emilio</a:t>
            </a:r>
            <a:r>
              <a:rPr lang="hr-HR" dirty="0"/>
              <a:t> je bio dobar u inventuri. To pokazuje da sam ja bio nesposoban.</a:t>
            </a:r>
            <a:br>
              <a:rPr lang="hr-HR" dirty="0"/>
            </a:br>
            <a:r>
              <a:rPr lang="hr-HR" b="1" dirty="0"/>
              <a:t>JUDITH:</a:t>
            </a:r>
            <a:r>
              <a:rPr lang="hr-HR" dirty="0"/>
              <a:t> Ni to nije točno. </a:t>
            </a:r>
            <a:r>
              <a:rPr lang="hr-HR" dirty="0" err="1"/>
              <a:t>Emilio</a:t>
            </a:r>
            <a:r>
              <a:rPr lang="hr-HR" dirty="0"/>
              <a:t> ima snage u vještinama potrebnim za inventuru, a ja imam druge snage. Najgore što možeš reći je da sam bila nesposobna u obavljanju inventure. Ali kompetentna sam u mnogim drugim stvarima.</a:t>
            </a:r>
            <a:br>
              <a:rPr lang="hr-HR" dirty="0"/>
            </a:br>
            <a:r>
              <a:rPr lang="hr-HR" b="1" dirty="0"/>
              <a:t>ABE:</a:t>
            </a:r>
            <a:r>
              <a:rPr lang="hr-HR" dirty="0"/>
              <a:t> Ali nisam djelovao vrlo kompetentno zadnje godinu ili dvije.</a:t>
            </a:r>
            <a:br>
              <a:rPr lang="hr-HR" dirty="0"/>
            </a:br>
            <a:r>
              <a:rPr lang="hr-HR" b="1" dirty="0"/>
              <a:t>JUDITH:</a:t>
            </a:r>
            <a:r>
              <a:rPr lang="hr-HR" dirty="0"/>
              <a:t> To je istina; iako, kako se moja depresija poboljšala, posljednjih sam mjeseci puno kompetentnija.</a:t>
            </a:r>
            <a:br>
              <a:rPr lang="hr-HR" dirty="0"/>
            </a:br>
            <a:r>
              <a:rPr lang="hr-HR" b="1" dirty="0"/>
              <a:t>ABE:</a:t>
            </a:r>
            <a:r>
              <a:rPr lang="hr-HR" dirty="0"/>
              <a:t> Ali zaista kompetentna osoba ne bi uopće postala depresivna.</a:t>
            </a:r>
            <a:br>
              <a:rPr lang="hr-HR" dirty="0"/>
            </a:br>
            <a:r>
              <a:rPr lang="hr-HR" b="1" dirty="0"/>
              <a:t>JUDITH:</a:t>
            </a:r>
            <a:r>
              <a:rPr lang="hr-HR" dirty="0"/>
              <a:t> Zapravo, čak i zaista kompetentni ljudi ponekad postanu depresivni. Nema povezanosti između te dvije stvari. A kad kompetentni ljudi postanu depresivni, njihova koncentracija i motivacija definitivno pati, i ne rade kao obično. Ali to ne znači da su potpuno nesposobni.</a:t>
            </a:r>
            <a:br>
              <a:rPr lang="hr-HR" dirty="0"/>
            </a:br>
            <a:r>
              <a:rPr lang="hr-HR" b="1" dirty="0"/>
              <a:t>ABE:</a:t>
            </a:r>
            <a:r>
              <a:rPr lang="hr-HR" dirty="0"/>
              <a:t> Mislim da je to istina. Samo su depresivni.</a:t>
            </a:r>
            <a:br>
              <a:rPr lang="hr-HR" dirty="0"/>
            </a:br>
            <a:r>
              <a:rPr lang="hr-HR" b="1" dirty="0"/>
              <a:t>JUDITH:</a:t>
            </a:r>
            <a:r>
              <a:rPr lang="hr-HR" dirty="0"/>
              <a:t> U pravu si, ali sad si izvan uloge. Imaš li još dokaza da si potpuno nesposoban?</a:t>
            </a:r>
            <a:br>
              <a:rPr lang="hr-HR" dirty="0"/>
            </a:br>
            <a:r>
              <a:rPr lang="hr-HR" b="1" dirty="0"/>
              <a:t>ABE:</a:t>
            </a:r>
            <a:r>
              <a:rPr lang="hr-HR" dirty="0"/>
              <a:t> Ne, mislim da nemam.</a:t>
            </a:r>
            <a:br>
              <a:rPr lang="hr-HR" dirty="0"/>
            </a:br>
            <a:r>
              <a:rPr lang="hr-HR" b="1" dirty="0"/>
              <a:t>JUDITH:</a:t>
            </a:r>
            <a:r>
              <a:rPr lang="hr-HR" dirty="0"/>
              <a:t> Dobro, što ako sada zamijenimo uloge, i ovaj put ti igraš “intelektualni” dio koji odgovara mom “emocionalnom” dijelu?</a:t>
            </a:r>
            <a:br>
              <a:rPr lang="hr-HR" dirty="0"/>
            </a:br>
            <a:r>
              <a:rPr lang="hr-HR" b="1" dirty="0"/>
              <a:t>ABE:</a:t>
            </a:r>
            <a:r>
              <a:rPr lang="hr-HR" dirty="0"/>
              <a:t> U redu.</a:t>
            </a:r>
            <a:br>
              <a:rPr lang="hr-HR" dirty="0"/>
            </a:br>
            <a:r>
              <a:rPr lang="hr-HR" b="1" dirty="0"/>
              <a:t>JUDITH:</a:t>
            </a:r>
            <a:r>
              <a:rPr lang="hr-HR" dirty="0"/>
              <a:t> Počet ću. “Ja sam nesposoban jer sam izgubio posao.”</a:t>
            </a:r>
          </a:p>
          <a:p>
            <a:r>
              <a:rPr lang="hr-HR" dirty="0"/>
              <a:t>Zamjena uloga omogućuje klijentima da govore s intelektualnim glasom koji ste upravo modelirali. Koristite isto emocionalno rezoniranje i iste riječi koje su oni koristili. Korištenje njihovih vlastitih riječi, bez unošenja novih materijala, pomaže klijentima da preciznije odgovore na njihove specifične zabrinutosti.</a:t>
            </a:r>
          </a:p>
          <a:p>
            <a:r>
              <a:rPr lang="hr-HR" dirty="0"/>
              <a:t>Mnogi klijenti smatraju da je igra uloga intelektualno-emocionalnog dijaloga korisna. Nekolicina se, međutim, osjeća neugodno dok to radi. Kao i kod bilo koje intervencije, odluka o korištenju trebala bi biti zajednička. Budući da je ovo nešto konfrontacijska tehnika, posebnu pažnju obratite na neverbalne reakcije klijenata tijekom igre uloga. Također pazite da se klijenti ne osjećaju kritizirano ili omalovaženo zbog isticanja intelektualnog dijela uma iznad emocionalnog dijela.</a:t>
            </a:r>
          </a:p>
          <a:p>
            <a:r>
              <a:rPr lang="hr-HR" b="1" dirty="0"/>
              <a:t>Klinički savjeti:</a:t>
            </a:r>
            <a:r>
              <a:rPr lang="hr-HR" dirty="0"/>
              <a:t> Ako klijenti nisu u mogućnosti formulirati odgovor dok su u intelektualnoj ulozi, možete privremeno zamijeniti uloge ili izaći iz uloge kako biste raspravili “zapelo” mjesto. Kao i kod bilo koje tehnike mijenjanja uvjerenja, procjenjujete i njezinu učinkovitost i stupanj do kojeg klijentima treba daljnji rad na uvjerenju. To činite tako da tražite od klijenata da ocijene koliko je njihovo uvjerenje snažno prije i poslije intervencije.</a:t>
            </a:r>
          </a:p>
          <a:p>
            <a:r>
              <a:rPr lang="hr-HR" b="1" dirty="0"/>
              <a:t>vrha:</a:t>
            </a:r>
            <a:endParaRPr lang="hr-HR" dirty="0"/>
          </a:p>
          <a:p>
            <a:r>
              <a:rPr lang="hr-HR" dirty="0"/>
              <a:t>Pomaže klijentima prepoznati i preispitati disfunkcionalna uvjerenja</a:t>
            </a:r>
          </a:p>
          <a:p>
            <a:r>
              <a:rPr lang="hr-HR" dirty="0"/>
              <a:t>Korisno kada klijent intelektualno zna da uvjerenje nije istinito, ali ga emocionalno još uvijek osjeća</a:t>
            </a:r>
          </a:p>
          <a:p>
            <a:r>
              <a:rPr lang="hr-HR" b="1" dirty="0"/>
              <a:t>Kako:</a:t>
            </a:r>
            <a:endParaRPr lang="hr-HR" dirty="0"/>
          </a:p>
          <a:p>
            <a:r>
              <a:rPr lang="hr-HR" dirty="0"/>
              <a:t>Klijent igra </a:t>
            </a:r>
            <a:r>
              <a:rPr lang="hr-HR" b="1" dirty="0"/>
              <a:t>emocionalni glas</a:t>
            </a:r>
            <a:r>
              <a:rPr lang="hr-HR" dirty="0"/>
              <a:t>, terapeut </a:t>
            </a:r>
            <a:r>
              <a:rPr lang="hr-HR" b="1" dirty="0"/>
              <a:t>intelektualni glas</a:t>
            </a:r>
            <a:endParaRPr lang="hr-HR" dirty="0"/>
          </a:p>
          <a:p>
            <a:r>
              <a:rPr lang="hr-HR" dirty="0"/>
              <a:t>Zamijenite uloge – klijent igra intelektualni glas</a:t>
            </a:r>
          </a:p>
          <a:p>
            <a:r>
              <a:rPr lang="hr-HR" dirty="0"/>
              <a:t>Oba glasa govore u prvom licu “ja”</a:t>
            </a:r>
          </a:p>
          <a:p>
            <a:r>
              <a:rPr lang="hr-HR" dirty="0"/>
              <a:t>Koristiti iste riječi klijenta, bez novih materijala</a:t>
            </a:r>
          </a:p>
          <a:p>
            <a:r>
              <a:rPr lang="hr-HR" b="1" dirty="0"/>
              <a:t>Primjer dijaloga:</a:t>
            </a:r>
            <a:endParaRPr lang="hr-HR" dirty="0"/>
          </a:p>
          <a:p>
            <a:r>
              <a:rPr lang="hr-HR" b="1" dirty="0"/>
              <a:t>JUDITH (intelektualni):</a:t>
            </a:r>
            <a:r>
              <a:rPr lang="hr-HR" dirty="0"/>
              <a:t> Izgleda da još vjeruješ da si nesposoban.</a:t>
            </a:r>
          </a:p>
          <a:p>
            <a:r>
              <a:rPr lang="hr-HR" b="1" dirty="0"/>
              <a:t>ABE (emocionalni):</a:t>
            </a:r>
            <a:r>
              <a:rPr lang="hr-HR" dirty="0"/>
              <a:t> Da.</a:t>
            </a:r>
          </a:p>
          <a:p>
            <a:r>
              <a:rPr lang="hr-HR" b="1" dirty="0"/>
              <a:t>JUDITH:</a:t>
            </a:r>
            <a:r>
              <a:rPr lang="hr-HR" dirty="0"/>
              <a:t> Koji dokazi imaš za to uvjerenje?</a:t>
            </a:r>
          </a:p>
          <a:p>
            <a:r>
              <a:rPr lang="hr-HR" b="1" dirty="0"/>
              <a:t>ABE:</a:t>
            </a:r>
            <a:r>
              <a:rPr lang="hr-HR" dirty="0"/>
              <a:t> Ja sam nesposoban jer sam izgubio posao.</a:t>
            </a:r>
          </a:p>
          <a:p>
            <a:r>
              <a:rPr lang="hr-HR" b="1" dirty="0"/>
              <a:t>JUDITH:</a:t>
            </a:r>
            <a:r>
              <a:rPr lang="hr-HR" dirty="0"/>
              <a:t> Ne, nisam. Većinu vremena sam prilično sposoban.</a:t>
            </a:r>
          </a:p>
          <a:p>
            <a:r>
              <a:rPr lang="hr-HR" b="1" dirty="0"/>
              <a:t>Kliničke napomene:</a:t>
            </a:r>
            <a:endParaRPr lang="hr-HR" dirty="0"/>
          </a:p>
          <a:p>
            <a:r>
              <a:rPr lang="hr-HR" dirty="0"/>
              <a:t>Pratiti neverbalne reakcije klijenta</a:t>
            </a:r>
          </a:p>
          <a:p>
            <a:r>
              <a:rPr lang="hr-HR" dirty="0"/>
              <a:t>Tehnika može biti konfrontacijska; ne smije se osjećati kritizirano</a:t>
            </a:r>
          </a:p>
          <a:p>
            <a:r>
              <a:rPr lang="hr-HR" dirty="0"/>
              <a:t>Ako klijent zapne u intelektualnoj ulozi, privremeno zamijeniti uloge ili izaći iz uloge</a:t>
            </a:r>
          </a:p>
          <a:p>
            <a:r>
              <a:rPr lang="hr-HR" dirty="0"/>
              <a:t>Ocijeniti snagu uvjerenja prije i poslije vježbe</a:t>
            </a:r>
          </a:p>
          <a:p>
            <a:endParaRPr lang="en-GB" dirty="0"/>
          </a:p>
        </p:txBody>
      </p:sp>
      <p:sp>
        <p:nvSpPr>
          <p:cNvPr id="4" name="Slide Number Placeholder 3">
            <a:extLst>
              <a:ext uri="{FF2B5EF4-FFF2-40B4-BE49-F238E27FC236}">
                <a16:creationId xmlns:a16="http://schemas.microsoft.com/office/drawing/2014/main" id="{62BC654A-5A3A-8323-288E-D33A256A8BCE}"/>
              </a:ext>
            </a:extLst>
          </p:cNvPr>
          <p:cNvSpPr>
            <a:spLocks noGrp="1"/>
          </p:cNvSpPr>
          <p:nvPr>
            <p:ph type="sldNum" sz="quarter" idx="5"/>
          </p:nvPr>
        </p:nvSpPr>
        <p:spPr/>
        <p:txBody>
          <a:bodyPr/>
          <a:lstStyle/>
          <a:p>
            <a:fld id="{575A6482-7758-43F7-A460-2BF8F4EDD3E3}" type="slidenum">
              <a:rPr lang="en-GB" smtClean="0"/>
              <a:t>18</a:t>
            </a:fld>
            <a:endParaRPr lang="en-GB"/>
          </a:p>
        </p:txBody>
      </p:sp>
    </p:spTree>
    <p:extLst>
      <p:ext uri="{BB962C8B-B14F-4D97-AF65-F5344CB8AC3E}">
        <p14:creationId xmlns:p14="http://schemas.microsoft.com/office/powerpoint/2010/main" val="19487961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DBE137-5D49-D64E-9D79-CE152F0C0B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E8DD4D-BEDD-4602-F8D9-B1D6397D26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C6DC25-ED78-ACBC-8BA9-9904BD6C280D}"/>
              </a:ext>
            </a:extLst>
          </p:cNvPr>
          <p:cNvSpPr>
            <a:spLocks noGrp="1"/>
          </p:cNvSpPr>
          <p:nvPr>
            <p:ph type="body" idx="1"/>
          </p:nvPr>
        </p:nvSpPr>
        <p:spPr/>
        <p:txBody>
          <a:bodyPr/>
          <a:lstStyle/>
          <a:p>
            <a:r>
              <a:rPr lang="hr-HR" dirty="0"/>
              <a:t>Za mnoge klijente dovoljno je </a:t>
            </a:r>
            <a:r>
              <a:rPr lang="hr-HR" b="1" dirty="0"/>
              <a:t>promijeniti disfunkcionalna uvjerenja</a:t>
            </a:r>
            <a:r>
              <a:rPr lang="hr-HR" dirty="0"/>
              <a:t> tako da se sadašnje iskustvo prikaže u novom svjetlu ili da se </a:t>
            </a:r>
            <a:r>
              <a:rPr lang="hr-HR" b="1" dirty="0"/>
              <a:t>koriste trenutačni primjeri</a:t>
            </a:r>
            <a:r>
              <a:rPr lang="hr-HR" dirty="0"/>
              <a:t>.</a:t>
            </a:r>
            <a:br>
              <a:rPr lang="hr-HR" dirty="0"/>
            </a:br>
            <a:r>
              <a:rPr lang="hr-HR" dirty="0"/>
              <a:t>Drugi, pak, imaju koristi od rasprave o tome </a:t>
            </a:r>
            <a:r>
              <a:rPr lang="hr-HR" b="1" dirty="0"/>
              <a:t>kako i kada se negativno temeljno uvjerenje pojavilo, kako se održavalo i zašto je u to vrijeme imalo smisla</a:t>
            </a:r>
            <a:r>
              <a:rPr lang="hr-HR" dirty="0"/>
              <a:t> vjerovati u njega.</a:t>
            </a:r>
          </a:p>
          <a:p>
            <a:r>
              <a:rPr lang="hr-HR" dirty="0"/>
              <a:t>Marijino uvjerenje da ju ljudi ne vole potjecalo je iz djetinjstva. Pitala sam je:</a:t>
            </a:r>
          </a:p>
          <a:p>
            <a:r>
              <a:rPr lang="hr-HR" dirty="0"/>
              <a:t>„Koja sjećanja imaš u kojima si vjerovala da te ljudi ne vole? Krenimo od osnovne škole, dakle kad si imala otprilike od 6 do 11 godina.“</a:t>
            </a:r>
          </a:p>
          <a:p>
            <a:r>
              <a:rPr lang="hr-HR" dirty="0"/>
              <a:t>Zatim sam je zamolila da se prisjeti </a:t>
            </a:r>
            <a:r>
              <a:rPr lang="hr-HR" b="1" dirty="0"/>
              <a:t>sličnih iskustava iz adolescencije</a:t>
            </a:r>
            <a:r>
              <a:rPr lang="hr-HR" dirty="0"/>
              <a:t>. (Nije imala relevantnih sjećanja iz vrlo ranog djetinjstva.)</a:t>
            </a:r>
          </a:p>
          <a:p>
            <a:r>
              <a:rPr lang="hr-HR" dirty="0"/>
              <a:t>Zatim smo </a:t>
            </a:r>
            <a:r>
              <a:rPr lang="hr-HR" b="1" dirty="0"/>
              <a:t>Sokratskim propitivanjem</a:t>
            </a:r>
            <a:r>
              <a:rPr lang="hr-HR" dirty="0"/>
              <a:t> preoblikovale značenje koje je pridavala svakom od tih iskustava.</a:t>
            </a:r>
            <a:br>
              <a:rPr lang="hr-HR" dirty="0"/>
            </a:br>
            <a:r>
              <a:rPr lang="hr-HR" dirty="0"/>
              <a:t>Na kraju sam zamolila Mariju da </a:t>
            </a:r>
            <a:r>
              <a:rPr lang="hr-HR" b="1" dirty="0"/>
              <a:t>zapiše sažetak svog novog razumijevanja sebe</a:t>
            </a:r>
            <a:r>
              <a:rPr lang="hr-HR" dirty="0"/>
              <a:t> iz najvažnijih životnih razdoblja.</a:t>
            </a:r>
          </a:p>
          <a:p>
            <a:r>
              <a:rPr lang="hr-HR" dirty="0"/>
              <a:t>Evo njezina zaključka za razdoblje osnovne škole:</a:t>
            </a:r>
          </a:p>
          <a:p>
            <a:r>
              <a:rPr lang="hr-HR" dirty="0"/>
              <a:t>„U osnovi sam bila osoba koju su drugi voljeli. Imala sam najbolju prijateljicu i bila sam jako prijateljski raspoložena prema drugim djevojčicama. Grupa djece me zadirkivala kako bi se osjećali nadmoćno. To govori nešto loše o njima, a ne o meni.“</a:t>
            </a:r>
          </a:p>
          <a:p>
            <a:r>
              <a:rPr lang="hr-HR" dirty="0"/>
              <a:t>Zamolila sam Mariju da </a:t>
            </a:r>
            <a:r>
              <a:rPr lang="hr-HR" b="1" dirty="0"/>
              <a:t>svaki dan pročita ovu bilješku iz terapije.</a:t>
            </a:r>
            <a:endParaRPr lang="hr-HR" dirty="0"/>
          </a:p>
          <a:p>
            <a:endParaRPr lang="hr-HR" dirty="0"/>
          </a:p>
          <a:p>
            <a:endParaRPr lang="hr-HR" dirty="0"/>
          </a:p>
          <a:p>
            <a:r>
              <a:rPr lang="hr-HR" b="1" dirty="0"/>
              <a:t>Cilj tehnike:</a:t>
            </a:r>
            <a:r>
              <a:rPr lang="hr-HR" dirty="0"/>
              <a:t/>
            </a:r>
            <a:br>
              <a:rPr lang="hr-HR" dirty="0"/>
            </a:br>
            <a:r>
              <a:rPr lang="hr-HR" dirty="0"/>
              <a:t>Pomoći klijentu da razumije </a:t>
            </a:r>
            <a:r>
              <a:rPr lang="hr-HR" b="1" dirty="0"/>
              <a:t>kako i kada</a:t>
            </a:r>
            <a:r>
              <a:rPr lang="hr-HR" dirty="0"/>
              <a:t> se njegovo negativno temeljno uvjerenje razvilo i </a:t>
            </a:r>
            <a:r>
              <a:rPr lang="hr-HR" b="1" dirty="0"/>
              <a:t>zašto je tada imalo smisla</a:t>
            </a:r>
            <a:r>
              <a:rPr lang="hr-HR" dirty="0"/>
              <a:t>, ali više nije korisno danas.</a:t>
            </a:r>
          </a:p>
          <a:p>
            <a:r>
              <a:rPr lang="hr-HR" b="1" dirty="0"/>
              <a:t>💡 Koraci u radu</a:t>
            </a:r>
          </a:p>
          <a:p>
            <a:r>
              <a:rPr lang="hr-HR" b="1" dirty="0"/>
              <a:t>Identificirati korijene uvjerenja</a:t>
            </a:r>
            <a:r>
              <a:rPr lang="hr-HR" dirty="0"/>
              <a:t/>
            </a:r>
            <a:br>
              <a:rPr lang="hr-HR" dirty="0"/>
            </a:br>
            <a:r>
              <a:rPr lang="hr-HR" dirty="0"/>
              <a:t>– Kada i gdje se ono prvi put pojavilo?</a:t>
            </a:r>
          </a:p>
          <a:p>
            <a:r>
              <a:rPr lang="hr-HR" b="1" dirty="0"/>
              <a:t>Istražiti sjećanja iz različitih razdoblja</a:t>
            </a:r>
            <a:r>
              <a:rPr lang="hr-HR" dirty="0"/>
              <a:t/>
            </a:r>
            <a:br>
              <a:rPr lang="hr-HR" dirty="0"/>
            </a:br>
            <a:r>
              <a:rPr lang="hr-HR" dirty="0"/>
              <a:t>– Djetinjstvo (6–11 god.), adolescencija, rane odrasle godine.</a:t>
            </a:r>
          </a:p>
          <a:p>
            <a:r>
              <a:rPr lang="hr-HR" b="1" dirty="0"/>
              <a:t>Koristiti Sokratsko propitivanje</a:t>
            </a:r>
            <a:r>
              <a:rPr lang="hr-HR" dirty="0"/>
              <a:t/>
            </a:r>
            <a:br>
              <a:rPr lang="hr-HR" dirty="0"/>
            </a:br>
            <a:r>
              <a:rPr lang="hr-HR" dirty="0"/>
              <a:t>– </a:t>
            </a:r>
            <a:r>
              <a:rPr lang="hr-HR" dirty="0" err="1"/>
              <a:t>Pomaga</a:t>
            </a:r>
            <a:r>
              <a:rPr lang="hr-HR" dirty="0"/>
              <a:t> klijentu da preoblikuje značenje svojih iskustava.</a:t>
            </a:r>
          </a:p>
          <a:p>
            <a:r>
              <a:rPr lang="hr-HR" b="1" dirty="0"/>
              <a:t>Zapisati novo razumijevanje sebe</a:t>
            </a:r>
            <a:r>
              <a:rPr lang="hr-HR" dirty="0"/>
              <a:t/>
            </a:r>
            <a:br>
              <a:rPr lang="hr-HR" dirty="0"/>
            </a:br>
            <a:r>
              <a:rPr lang="hr-HR" dirty="0"/>
              <a:t>– Sažetak koji klijent svakodnevno čita i jača.</a:t>
            </a:r>
          </a:p>
          <a:p>
            <a:r>
              <a:rPr lang="hr-HR" b="1" dirty="0"/>
              <a:t>🧠 Primjer: Maria</a:t>
            </a:r>
          </a:p>
          <a:p>
            <a:r>
              <a:rPr lang="hr-HR" dirty="0"/>
              <a:t>„Vjerovala sam da me ljudi ne vole.</a:t>
            </a:r>
            <a:br>
              <a:rPr lang="hr-HR" dirty="0"/>
            </a:br>
            <a:r>
              <a:rPr lang="hr-HR" dirty="0"/>
              <a:t>U osnovnoj školi imala sam najbolju prijateljicu i bila sam druželjubiva.</a:t>
            </a:r>
            <a:br>
              <a:rPr lang="hr-HR" dirty="0"/>
            </a:br>
            <a:r>
              <a:rPr lang="hr-HR" dirty="0"/>
              <a:t>Zadirkivala me grupa djece koja je to radila da bi se osjećala bolje.</a:t>
            </a:r>
            <a:br>
              <a:rPr lang="hr-HR" dirty="0"/>
            </a:br>
            <a:r>
              <a:rPr lang="hr-HR" dirty="0"/>
              <a:t>To govori nešto loše o njima, a ne o meni.“</a:t>
            </a:r>
          </a:p>
          <a:p>
            <a:r>
              <a:rPr lang="hr-HR" b="1" dirty="0"/>
              <a:t>✨ Ključna poruka</a:t>
            </a:r>
          </a:p>
          <a:p>
            <a:r>
              <a:rPr lang="hr-HR" dirty="0"/>
              <a:t>Promjenom pogleda na prošlost klijent stječe </a:t>
            </a:r>
            <a:r>
              <a:rPr lang="hr-HR" b="1" dirty="0"/>
              <a:t>novo, zdravije razumijevanje sebe</a:t>
            </a:r>
            <a:r>
              <a:rPr lang="hr-HR" dirty="0"/>
              <a:t> u sadašnjosti.</a:t>
            </a:r>
          </a:p>
          <a:p>
            <a:endParaRPr lang="en-GB" dirty="0"/>
          </a:p>
        </p:txBody>
      </p:sp>
      <p:sp>
        <p:nvSpPr>
          <p:cNvPr id="4" name="Slide Number Placeholder 3">
            <a:extLst>
              <a:ext uri="{FF2B5EF4-FFF2-40B4-BE49-F238E27FC236}">
                <a16:creationId xmlns:a16="http://schemas.microsoft.com/office/drawing/2014/main" id="{3A1E6634-74F1-60D9-FCDF-32E1AA08E4B2}"/>
              </a:ext>
            </a:extLst>
          </p:cNvPr>
          <p:cNvSpPr>
            <a:spLocks noGrp="1"/>
          </p:cNvSpPr>
          <p:nvPr>
            <p:ph type="sldNum" sz="quarter" idx="5"/>
          </p:nvPr>
        </p:nvSpPr>
        <p:spPr/>
        <p:txBody>
          <a:bodyPr/>
          <a:lstStyle/>
          <a:p>
            <a:fld id="{575A6482-7758-43F7-A460-2BF8F4EDD3E3}" type="slidenum">
              <a:rPr lang="en-GB" smtClean="0"/>
              <a:t>19</a:t>
            </a:fld>
            <a:endParaRPr lang="en-GB"/>
          </a:p>
        </p:txBody>
      </p:sp>
    </p:spTree>
    <p:extLst>
      <p:ext uri="{BB962C8B-B14F-4D97-AF65-F5344CB8AC3E}">
        <p14:creationId xmlns:p14="http://schemas.microsoft.com/office/powerpoint/2010/main" val="27802196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5488D5-ACDA-10EB-88DF-DCD7E6E15C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15141EC-0542-B9BA-67C9-EFFA69D369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7FCC1A-1273-8E88-C4C4-AE6378E94B6F}"/>
              </a:ext>
            </a:extLst>
          </p:cNvPr>
          <p:cNvSpPr>
            <a:spLocks noGrp="1"/>
          </p:cNvSpPr>
          <p:nvPr>
            <p:ph type="body" idx="1"/>
          </p:nvPr>
        </p:nvSpPr>
        <p:spPr/>
        <p:txBody>
          <a:bodyPr/>
          <a:lstStyle/>
          <a:p>
            <a:r>
              <a:rPr lang="hr-HR" b="1" dirty="0"/>
              <a:t>Restrukturiranje značenja ranih sjećanja</a:t>
            </a:r>
          </a:p>
          <a:p>
            <a:r>
              <a:rPr lang="hr-HR" dirty="0"/>
              <a:t>Kako bi se promijenilo značenje izrazito negativnih događaja (iz djetinjstva ili kasnijeg razdoblja) na </a:t>
            </a:r>
            <a:r>
              <a:rPr lang="hr-HR" b="1" dirty="0"/>
              <a:t>emocionalnoj razini</a:t>
            </a:r>
            <a:r>
              <a:rPr lang="hr-HR" dirty="0"/>
              <a:t>, neki klijenti mogu trebati </a:t>
            </a:r>
            <a:r>
              <a:rPr lang="hr-HR" b="1" dirty="0"/>
              <a:t>iskustvene tehnike</a:t>
            </a:r>
            <a:r>
              <a:rPr lang="hr-HR" dirty="0"/>
              <a:t> u kojima ponovno “proživljavaju” ta iskustva tijekom seanse s vama te, u prisutnosti snažnog emocionalnog doživljaja, koriste </a:t>
            </a:r>
            <a:r>
              <a:rPr lang="hr-HR" b="1" dirty="0"/>
              <a:t>igru uloga</a:t>
            </a:r>
            <a:r>
              <a:rPr lang="hr-HR" dirty="0"/>
              <a:t> ili </a:t>
            </a:r>
            <a:r>
              <a:rPr lang="hr-HR" b="1" dirty="0"/>
              <a:t>mentalne slike</a:t>
            </a:r>
            <a:r>
              <a:rPr lang="hr-HR" dirty="0"/>
              <a:t> kako bi </a:t>
            </a:r>
            <a:r>
              <a:rPr lang="hr-HR" b="1" dirty="0"/>
              <a:t>preoblikovali značenje</a:t>
            </a:r>
            <a:r>
              <a:rPr lang="hr-HR" dirty="0"/>
              <a:t> na emocionalnoj razini.</a:t>
            </a:r>
            <a:endParaRPr lang="hr-HR" b="1" dirty="0"/>
          </a:p>
          <a:p>
            <a:endParaRPr lang="hr-HR" dirty="0"/>
          </a:p>
          <a:p>
            <a:r>
              <a:rPr lang="hr-HR" dirty="0"/>
              <a:t>Tehnike za restrukturiranje značenja ranih iskustava stavio sam u dodatak jer su naprednije i možda se neće primjenjivati na mnoge vaše klijente. Ove tehnike tipa </a:t>
            </a:r>
            <a:r>
              <a:rPr lang="hr-HR" dirty="0" err="1"/>
              <a:t>Gestalt</a:t>
            </a:r>
            <a:r>
              <a:rPr lang="hr-HR" dirty="0"/>
              <a:t> prilagođene su kognitivnom modelu, konkretno za promjenu disfunkcionalnih uvjerenja, i češće se koriste s klijentima koji imaju poremećaje osobnosti nego s onima koji imaju akutne poremećaje, iako ne isključivo. Ove tehnike koristite u sredini ili prema kraju terapije, kada su klijenti već počeli mijenjati svoja disfunkcionalna uvjerenja. Važno je napomenuti da za neke klijente može biti korisno usredotočiti se više na prisjećanje pozitivnih sjećanja i izvođenje pozitivnih značenja kako bi ojačali svoja adaptivna uvjerenja o sebi, svom svijetu i/ili drugim ljudima. Ovdje predstavljam dva načina za restrukturiranje značenja sjećanja.</a:t>
            </a:r>
          </a:p>
          <a:p>
            <a:r>
              <a:rPr lang="hr-HR" b="1" dirty="0"/>
              <a:t>Tehnika 1: Restrukturiranje značenja ranog iskustva kroz ponovnu inscenaciju i uloge terapeut-klijent.</a:t>
            </a:r>
            <a:r>
              <a:rPr lang="hr-HR" dirty="0"/>
              <a:t/>
            </a:r>
            <a:br>
              <a:rPr lang="hr-HR" dirty="0"/>
            </a:br>
            <a:r>
              <a:rPr lang="hr-HR" dirty="0"/>
              <a:t>U nastavku prvo pitam ABE-a o stresnoj situaciji, sugerirajući mu da se usredotoči na tjelesne senzacije povezane s negativnom emocijom kako bi aktivirao svoja osnovna uvjerenja i intenzivnije osjetio uznemirenost. To činim kako bi mogao lakše pristupiti ranijem sjećanju s istom temom.</a:t>
            </a:r>
          </a:p>
          <a:p>
            <a:r>
              <a:rPr lang="hr-HR" b="1" dirty="0"/>
              <a:t>JUDITH:</a:t>
            </a:r>
            <a:r>
              <a:rPr lang="hr-HR" dirty="0"/>
              <a:t> </a:t>
            </a:r>
            <a:r>
              <a:rPr lang="hr-HR" dirty="0" err="1"/>
              <a:t>Abe</a:t>
            </a:r>
            <a:r>
              <a:rPr lang="hr-HR" dirty="0"/>
              <a:t>, danas izgledaš prilično potišteno.</a:t>
            </a:r>
          </a:p>
          <a:p>
            <a:r>
              <a:rPr lang="hr-HR" b="1" dirty="0"/>
              <a:t>ABE:</a:t>
            </a:r>
            <a:r>
              <a:rPr lang="hr-HR" dirty="0"/>
              <a:t> Da. Zvala je moja bivša supruga. Trebao sam čuvati unuke jutros, ali sam morao otkazati u zadnji tren jer sam zaboravio da imam liječnički pregled.</a:t>
            </a:r>
          </a:p>
          <a:p>
            <a:r>
              <a:rPr lang="hr-HR" b="1" dirty="0"/>
              <a:t>JUDITH:</a:t>
            </a:r>
            <a:r>
              <a:rPr lang="hr-HR" dirty="0"/>
              <a:t> Što ti je rekla?</a:t>
            </a:r>
          </a:p>
          <a:p>
            <a:r>
              <a:rPr lang="hr-HR" b="1" dirty="0"/>
              <a:t>ABE:</a:t>
            </a:r>
            <a:r>
              <a:rPr lang="hr-HR" dirty="0"/>
              <a:t> Da sam grozan djed.</a:t>
            </a:r>
          </a:p>
          <a:p>
            <a:r>
              <a:rPr lang="hr-HR" b="1" dirty="0"/>
              <a:t>JUDITH:</a:t>
            </a:r>
            <a:r>
              <a:rPr lang="hr-HR" dirty="0"/>
              <a:t> Što ti je prošlo kroz misli kad je to rekla?</a:t>
            </a:r>
          </a:p>
          <a:p>
            <a:r>
              <a:rPr lang="hr-HR" b="1" dirty="0"/>
              <a:t>ABE:</a:t>
            </a:r>
            <a:r>
              <a:rPr lang="hr-HR" dirty="0"/>
              <a:t> U pravu je. </a:t>
            </a:r>
            <a:r>
              <a:rPr lang="hr-HR" i="1" dirty="0"/>
              <a:t>Ja jesam</a:t>
            </a:r>
            <a:r>
              <a:rPr lang="hr-HR" dirty="0"/>
              <a:t> grozan djed.</a:t>
            </a:r>
          </a:p>
          <a:p>
            <a:r>
              <a:rPr lang="hr-HR" b="1" dirty="0"/>
              <a:t>JUDITH:</a:t>
            </a:r>
            <a:r>
              <a:rPr lang="hr-HR" dirty="0"/>
              <a:t> A kako se sada osjećaš?</a:t>
            </a:r>
            <a:r>
              <a:rPr lang="hr-HR" b="1" dirty="0"/>
              <a:t/>
            </a:r>
            <a:br>
              <a:rPr lang="hr-HR" b="1" dirty="0"/>
            </a:br>
            <a:r>
              <a:rPr lang="hr-HR" b="1" dirty="0"/>
              <a:t>ABE:</a:t>
            </a:r>
            <a:r>
              <a:rPr lang="hr-HR" dirty="0"/>
              <a:t> [izražava svoju emociju] Tužno. Stvarno tužno. [izražava svoje osnovno uvjerenje] Ja sam takav promašaj.</a:t>
            </a:r>
            <a:br>
              <a:rPr lang="hr-HR" dirty="0"/>
            </a:br>
            <a:r>
              <a:rPr lang="hr-HR" b="1" dirty="0"/>
              <a:t>JUDITH:</a:t>
            </a:r>
            <a:r>
              <a:rPr lang="hr-HR" dirty="0"/>
              <a:t> Kao djed ili općenito?</a:t>
            </a:r>
            <a:br>
              <a:rPr lang="hr-HR" dirty="0"/>
            </a:br>
            <a:r>
              <a:rPr lang="hr-HR" b="1" dirty="0"/>
              <a:t>ABE:</a:t>
            </a:r>
            <a:r>
              <a:rPr lang="hr-HR" dirty="0"/>
              <a:t> Osjeća se kao općenito.</a:t>
            </a:r>
            <a:br>
              <a:rPr lang="hr-HR" dirty="0"/>
            </a:br>
            <a:r>
              <a:rPr lang="hr-HR" b="1" dirty="0"/>
              <a:t>JUDITH:</a:t>
            </a:r>
            <a:r>
              <a:rPr lang="hr-HR" dirty="0"/>
              <a:t> [pojačavajući njegov afekt kako bi olakšala prisjećanje sjećanja] Osjećaš li tu tugu i osjećaj neuspjeha negdje u svom tijelu?</a:t>
            </a:r>
            <a:br>
              <a:rPr lang="hr-HR" dirty="0"/>
            </a:br>
            <a:r>
              <a:rPr lang="hr-HR" b="1" dirty="0"/>
              <a:t>ABE:</a:t>
            </a:r>
            <a:r>
              <a:rPr lang="hr-HR" dirty="0"/>
              <a:t> (Pokazuje na prsa.) Ovdje, u prsima. Ima težine.</a:t>
            </a:r>
          </a:p>
          <a:p>
            <a:r>
              <a:rPr lang="hr-HR" dirty="0"/>
              <a:t>Sad, zajedno odlučujemo da se ne fokusiramo na trenutnu situaciju. Umjesto toga, koristim </a:t>
            </a:r>
            <a:r>
              <a:rPr lang="hr-HR" dirty="0" err="1"/>
              <a:t>Abeovo</a:t>
            </a:r>
            <a:r>
              <a:rPr lang="hr-HR" dirty="0"/>
              <a:t> negativno emocionalno stanje da identificiram jedno važno rano iskustvo, u kojem je isto temeljno uvjerenje bilo aktivirano. Zamolim ga da zamisli tu scenu. Zatim razgovaramo o tom sjećanju na intelektualnoj razini, i pomažem </a:t>
            </a:r>
            <a:r>
              <a:rPr lang="hr-HR" dirty="0" err="1"/>
              <a:t>Abeu</a:t>
            </a:r>
            <a:r>
              <a:rPr lang="hr-HR" dirty="0"/>
              <a:t> da vidi alternativno objašnjenje za ispade njegove majke, tijekom kojih ga je kritizirala i okrivljavala.</a:t>
            </a:r>
          </a:p>
          <a:p>
            <a:r>
              <a:rPr lang="hr-HR" b="1" dirty="0"/>
              <a:t>JUDITH:</a:t>
            </a:r>
            <a:r>
              <a:rPr lang="hr-HR" dirty="0"/>
              <a:t> Kada se prvi put sjećaš da si se tako osjećao, kao dijete?</a:t>
            </a:r>
            <a:br>
              <a:rPr lang="hr-HR" dirty="0"/>
            </a:br>
            <a:r>
              <a:rPr lang="hr-HR" b="1" dirty="0"/>
              <a:t>ABE:</a:t>
            </a:r>
            <a:r>
              <a:rPr lang="hr-HR" dirty="0"/>
              <a:t> (pauza) Vjerojatno kad sam imao oko 11 ili 12 godina. Sjećam se da je moja majka jednom došla kući jako kasno s posla jer je propustila autobus. Bila je jako ljuta na mene jer su se moja braća igrala obojenom glinom u kuhinji, i bila je posvuda — po stolu i po podu.</a:t>
            </a:r>
            <a:br>
              <a:rPr lang="hr-HR" dirty="0"/>
            </a:br>
            <a:r>
              <a:rPr lang="hr-HR" b="1" dirty="0"/>
              <a:t>JUDITH:</a:t>
            </a:r>
            <a:r>
              <a:rPr lang="hr-HR" dirty="0"/>
              <a:t> Možeš li zamisliti tu scenu u svojoj glavi? Ti i tvoja braća, i tvoja majka u kuhinji?</a:t>
            </a:r>
            <a:br>
              <a:rPr lang="hr-HR" dirty="0"/>
            </a:br>
            <a:r>
              <a:rPr lang="hr-HR" b="1" dirty="0"/>
              <a:t>ABE:</a:t>
            </a:r>
            <a:r>
              <a:rPr lang="hr-HR" dirty="0"/>
              <a:t> Da.</a:t>
            </a:r>
            <a:br>
              <a:rPr lang="hr-HR" dirty="0"/>
            </a:br>
            <a:r>
              <a:rPr lang="hr-HR" b="1" dirty="0"/>
              <a:t>JUDITH:</a:t>
            </a:r>
            <a:r>
              <a:rPr lang="hr-HR" dirty="0"/>
              <a:t> Kako joj je lice izgledalo? Što je rekla?</a:t>
            </a:r>
            <a:br>
              <a:rPr lang="hr-HR" dirty="0"/>
            </a:br>
            <a:r>
              <a:rPr lang="hr-HR" b="1" dirty="0"/>
              <a:t>ABE:</a:t>
            </a:r>
            <a:r>
              <a:rPr lang="hr-HR" dirty="0"/>
              <a:t> Pa, izgledala je prilično ljuto. Stvarno ljuto. Rekla je nešto kao: “</a:t>
            </a:r>
            <a:r>
              <a:rPr lang="hr-HR" dirty="0" err="1"/>
              <a:t>Abe</a:t>
            </a:r>
            <a:r>
              <a:rPr lang="hr-HR" dirty="0"/>
              <a:t>, što da radim s tobom? Pogledaj samo ovaj nered!”</a:t>
            </a:r>
            <a:br>
              <a:rPr lang="hr-HR" dirty="0"/>
            </a:br>
            <a:r>
              <a:rPr lang="hr-HR" b="1" dirty="0"/>
              <a:t>JUDITH:</a:t>
            </a:r>
            <a:r>
              <a:rPr lang="hr-HR" dirty="0"/>
              <a:t> Što si joj rekao?</a:t>
            </a:r>
            <a:br>
              <a:rPr lang="hr-HR" dirty="0"/>
            </a:br>
            <a:r>
              <a:rPr lang="hr-HR" b="1" dirty="0"/>
              <a:t>ABE:</a:t>
            </a:r>
            <a:r>
              <a:rPr lang="hr-HR" dirty="0"/>
              <a:t> Mislim da nisam rekao ništa. Moja majka je nastavila vikati na mene. Rekla je nešto poput: “Zar ne znaš koliko radim? Ne tražim te puno. Ali zašto si dopustio svojoj braći da naprave takav nered? Trebao si ih nadgledati. Zar je to tako teško?”</a:t>
            </a:r>
            <a:br>
              <a:rPr lang="hr-HR" dirty="0"/>
            </a:br>
            <a:r>
              <a:rPr lang="hr-HR" b="1" dirty="0"/>
              <a:t>JUDITH:</a:t>
            </a:r>
            <a:r>
              <a:rPr lang="hr-HR" dirty="0"/>
              <a:t> [pokazujući empatiju] Mora da si se osjećao prilično loše.</a:t>
            </a:r>
            <a:br>
              <a:rPr lang="hr-HR" dirty="0"/>
            </a:br>
            <a:r>
              <a:rPr lang="hr-HR" b="1" dirty="0"/>
              <a:t>ABE:</a:t>
            </a:r>
            <a:r>
              <a:rPr lang="hr-HR" dirty="0"/>
              <a:t> Jesam.</a:t>
            </a:r>
            <a:br>
              <a:rPr lang="hr-HR" dirty="0"/>
            </a:br>
            <a:r>
              <a:rPr lang="hr-HR" b="1" dirty="0"/>
              <a:t>JUDITH:</a:t>
            </a:r>
            <a:r>
              <a:rPr lang="hr-HR" dirty="0"/>
              <a:t> Misliš li da je to bio razuman način za nju da se ponaša?</a:t>
            </a:r>
            <a:br>
              <a:rPr lang="hr-HR" dirty="0"/>
            </a:br>
            <a:r>
              <a:rPr lang="hr-HR" b="1" dirty="0"/>
              <a:t>ABE:</a:t>
            </a:r>
            <a:r>
              <a:rPr lang="hr-HR" dirty="0"/>
              <a:t> (Razmišlja.) Ne znam… Bila je prilično umorna i pod stresom.</a:t>
            </a:r>
            <a:br>
              <a:rPr lang="hr-HR" dirty="0"/>
            </a:br>
            <a:r>
              <a:rPr lang="hr-HR" b="1" dirty="0"/>
              <a:t>JUDITH:</a:t>
            </a:r>
            <a:r>
              <a:rPr lang="hr-HR" dirty="0"/>
              <a:t> Je li to nešto što često kažeš svojoj djeci?</a:t>
            </a:r>
            <a:br>
              <a:rPr lang="hr-HR" dirty="0"/>
            </a:br>
            <a:r>
              <a:rPr lang="hr-HR" b="1" dirty="0"/>
              <a:t>ABE:</a:t>
            </a:r>
            <a:r>
              <a:rPr lang="hr-HR" dirty="0"/>
              <a:t> Ne. Nikada ne kažem ništa slično. Ne očekujem od njih da se brinu jedno o drugome.</a:t>
            </a:r>
            <a:br>
              <a:rPr lang="hr-HR" dirty="0"/>
            </a:br>
            <a:r>
              <a:rPr lang="hr-HR" b="1" dirty="0"/>
              <a:t>JUDITH:</a:t>
            </a:r>
            <a:r>
              <a:rPr lang="hr-HR" dirty="0"/>
              <a:t> Možeš li se sjetiti kad je tvoj sin imao 11 godina — a tvoja kći 8?</a:t>
            </a:r>
            <a:br>
              <a:rPr lang="hr-HR" dirty="0"/>
            </a:br>
            <a:r>
              <a:rPr lang="hr-HR" b="1" dirty="0"/>
              <a:t>ABE:</a:t>
            </a:r>
            <a:r>
              <a:rPr lang="hr-HR" dirty="0"/>
              <a:t> Da.</a:t>
            </a:r>
            <a:br>
              <a:rPr lang="hr-HR" dirty="0"/>
            </a:br>
            <a:r>
              <a:rPr lang="hr-HR" b="1" dirty="0"/>
              <a:t>JUDITH:</a:t>
            </a:r>
            <a:r>
              <a:rPr lang="hr-HR" dirty="0"/>
              <a:t> Kad bi jednoga dana došao kući s posla, stvarno iscrpljen i pod stresom, i da su stol i pod bili prekriveni glinom, što bi im rekao?</a:t>
            </a:r>
            <a:br>
              <a:rPr lang="hr-HR" dirty="0"/>
            </a:br>
            <a:r>
              <a:rPr lang="hr-HR" b="1" dirty="0"/>
              <a:t>ABE:</a:t>
            </a:r>
            <a:r>
              <a:rPr lang="hr-HR" dirty="0"/>
              <a:t> Hm… Pretpostavljam da bih rekao nešto kao: “Uh-oh. Dobro, ima je svuda po stolu i podu. Prestanite s tim što radite i počnite čistiti. I sljedeći put, ne dopustite da postane tako neuredno.”</a:t>
            </a:r>
            <a:br>
              <a:rPr lang="hr-HR" dirty="0"/>
            </a:br>
            <a:r>
              <a:rPr lang="hr-HR" b="1" dirty="0"/>
              <a:t>JUDITH:</a:t>
            </a:r>
            <a:r>
              <a:rPr lang="hr-HR" dirty="0"/>
              <a:t> To je jako dobro. Imaš li ideju zašto tvoja majka nije jednostavno tražila od tebe da počistiš glinu?</a:t>
            </a:r>
            <a:br>
              <a:rPr lang="hr-HR" dirty="0"/>
            </a:br>
            <a:r>
              <a:rPr lang="hr-HR" b="1" dirty="0"/>
              <a:t>ABE:</a:t>
            </a:r>
            <a:r>
              <a:rPr lang="hr-HR" dirty="0"/>
              <a:t> Nisam siguran.</a:t>
            </a:r>
            <a:br>
              <a:rPr lang="hr-HR" dirty="0"/>
            </a:br>
            <a:r>
              <a:rPr lang="hr-HR" b="1" dirty="0"/>
              <a:t>JUDITH:</a:t>
            </a:r>
            <a:r>
              <a:rPr lang="hr-HR" dirty="0"/>
              <a:t> Pitam se, prema onome što si mi ranije rekao, bi li to moglo biti zato što je bila preopterećena time što je bila samohrana majka. Možda ju je prizor kuhinje u neredu učinio da se osjeća izvan kontrole.</a:t>
            </a:r>
            <a:br>
              <a:rPr lang="hr-HR" dirty="0"/>
            </a:br>
            <a:r>
              <a:rPr lang="hr-HR" b="1" dirty="0"/>
              <a:t>ABE:</a:t>
            </a:r>
            <a:r>
              <a:rPr lang="hr-HR" dirty="0"/>
              <a:t> Vjerojatno je tako. Bilo joj je teško.</a:t>
            </a:r>
          </a:p>
          <a:p>
            <a:r>
              <a:rPr lang="hr-HR" dirty="0"/>
              <a:t>Zatim mijenjam fokus kako bi </a:t>
            </a:r>
            <a:r>
              <a:rPr lang="hr-HR" dirty="0" err="1"/>
              <a:t>Abe</a:t>
            </a:r>
            <a:r>
              <a:rPr lang="hr-HR" dirty="0"/>
              <a:t> mogao sudjelovati u iskustvenom učenju kroz igru uloga. U početku on glumi svoju majku; zatim zamjenjujemo uloge i on glumi sebe.</a:t>
            </a:r>
          </a:p>
          <a:p>
            <a:r>
              <a:rPr lang="hr-HR" b="1" dirty="0"/>
              <a:t>JUDITH:</a:t>
            </a:r>
            <a:r>
              <a:rPr lang="hr-HR" dirty="0"/>
              <a:t> U redu, što ako napravimo igru uloga? Ja ću igrati tebe kad si imao 11; ti glumi svoju majku. Pokušaj vidjeti stvari iz njezine perspektive što više možeš. Ti počinješ. Upravo si došla kući s posla, vidiš glinu svuda po stolu i podu, i kažeš…</a:t>
            </a:r>
            <a:br>
              <a:rPr lang="hr-HR" dirty="0"/>
            </a:br>
            <a:r>
              <a:rPr lang="hr-HR" b="1" dirty="0"/>
              <a:t>ABE:</a:t>
            </a:r>
            <a:r>
              <a:rPr lang="hr-HR" dirty="0"/>
              <a:t> [kao majka] “</a:t>
            </a:r>
            <a:r>
              <a:rPr lang="hr-HR" dirty="0" err="1"/>
              <a:t>Abe</a:t>
            </a:r>
            <a:r>
              <a:rPr lang="hr-HR" dirty="0"/>
              <a:t>, pogledaj ovaj nered. Trebao si zaustaviti svoju braću.”</a:t>
            </a:r>
            <a:br>
              <a:rPr lang="hr-HR" dirty="0"/>
            </a:br>
            <a:r>
              <a:rPr lang="hr-HR" b="1" dirty="0"/>
              <a:t>JUDITH:</a:t>
            </a:r>
            <a:r>
              <a:rPr lang="hr-HR" dirty="0"/>
              <a:t> [kao </a:t>
            </a:r>
            <a:r>
              <a:rPr lang="hr-HR" dirty="0" err="1"/>
              <a:t>Abe</a:t>
            </a:r>
            <a:r>
              <a:rPr lang="hr-HR" dirty="0"/>
              <a:t>] “Mama, žao mi je. To je nered. Počet ću čistiti.”</a:t>
            </a:r>
            <a:br>
              <a:rPr lang="hr-HR" dirty="0"/>
            </a:br>
            <a:r>
              <a:rPr lang="hr-HR" b="1" dirty="0"/>
              <a:t>ABE:</a:t>
            </a:r>
            <a:r>
              <a:rPr lang="hr-HR" dirty="0"/>
              <a:t> “Zar ne znaš koliko radim? Zar je stvarno previše očekivati da paziš na svoju braću?”</a:t>
            </a:r>
            <a:br>
              <a:rPr lang="hr-HR" dirty="0"/>
            </a:br>
            <a:r>
              <a:rPr lang="hr-HR" b="1" dirty="0"/>
              <a:t>JUDITH:</a:t>
            </a:r>
            <a:r>
              <a:rPr lang="hr-HR" dirty="0"/>
              <a:t> </a:t>
            </a:r>
            <a:r>
              <a:rPr lang="hr-HR" b="1" dirty="0"/>
              <a:t>Ja</a:t>
            </a:r>
            <a:r>
              <a:rPr lang="hr-HR" dirty="0"/>
              <a:t> sam ih gledala, i rekla sam im da počiste, ali nisu me htjeli poslušati.</a:t>
            </a:r>
            <a:br>
              <a:rPr lang="hr-HR" dirty="0"/>
            </a:br>
            <a:r>
              <a:rPr lang="hr-HR" b="1" dirty="0"/>
              <a:t>ABE:</a:t>
            </a:r>
            <a:r>
              <a:rPr lang="hr-HR" dirty="0"/>
              <a:t> Moraš ih natjerati.</a:t>
            </a:r>
            <a:br>
              <a:rPr lang="hr-HR" dirty="0"/>
            </a:br>
            <a:r>
              <a:rPr lang="hr-HR" b="1" dirty="0"/>
              <a:t>JUDITH:</a:t>
            </a:r>
            <a:r>
              <a:rPr lang="hr-HR" dirty="0"/>
              <a:t> Ne znam kako to učiniti. Imam samo 11 godina. Previše tražiš od mene. Očistit ću sad. Ne razumijem zašto praviš tako veliku stvar od toga. Zbog toga se osjećam kao neuspjeh. Je li to ono što misliš da jesam?</a:t>
            </a:r>
            <a:br>
              <a:rPr lang="hr-HR" dirty="0"/>
            </a:br>
            <a:r>
              <a:rPr lang="hr-HR" b="1" dirty="0"/>
              <a:t>ABE:</a:t>
            </a:r>
            <a:r>
              <a:rPr lang="hr-HR" dirty="0"/>
              <a:t> Ne, ne želim da tako misliš. Nije istina. Samo želim da se malo više potrudiš.</a:t>
            </a:r>
          </a:p>
          <a:p>
            <a:r>
              <a:rPr lang="hr-HR" dirty="0"/>
              <a:t>Zatim pomažem </a:t>
            </a:r>
            <a:r>
              <a:rPr lang="hr-HR" dirty="0" err="1"/>
              <a:t>Abeu</a:t>
            </a:r>
            <a:r>
              <a:rPr lang="hr-HR" dirty="0"/>
              <a:t> da izvuče drugačiji zaključak iz tog iskustva.</a:t>
            </a:r>
          </a:p>
          <a:p>
            <a:r>
              <a:rPr lang="hr-HR" b="1" dirty="0"/>
              <a:t>JUDITH:</a:t>
            </a:r>
            <a:r>
              <a:rPr lang="hr-HR" dirty="0"/>
              <a:t> U redu, izvan uloge. Što misliš?</a:t>
            </a:r>
            <a:br>
              <a:rPr lang="hr-HR" dirty="0"/>
            </a:br>
            <a:r>
              <a:rPr lang="hr-HR" b="1" dirty="0"/>
              <a:t>ABE:</a:t>
            </a:r>
            <a:r>
              <a:rPr lang="hr-HR" dirty="0"/>
              <a:t> Nisam zapravo bio neuspjeh. Uglavnom sam sve radio dobro. Mama je vjerojatno bila jako pod stresom.</a:t>
            </a:r>
            <a:br>
              <a:rPr lang="hr-HR" dirty="0"/>
            </a:br>
            <a:r>
              <a:rPr lang="hr-HR" b="1" dirty="0"/>
              <a:t>JUDITH:</a:t>
            </a:r>
            <a:r>
              <a:rPr lang="hr-HR" dirty="0"/>
              <a:t> Koliko u to vjeruješ?</a:t>
            </a:r>
            <a:br>
              <a:rPr lang="hr-HR" dirty="0"/>
            </a:br>
            <a:r>
              <a:rPr lang="hr-HR" b="1" dirty="0"/>
              <a:t>ABE:</a:t>
            </a:r>
            <a:r>
              <a:rPr lang="hr-HR" dirty="0"/>
              <a:t> Mislim da stvarno vjerujem.</a:t>
            </a:r>
            <a:br>
              <a:rPr lang="hr-HR" dirty="0"/>
            </a:br>
            <a:r>
              <a:rPr lang="hr-HR" b="1" dirty="0"/>
              <a:t>JUDITH:</a:t>
            </a:r>
            <a:r>
              <a:rPr lang="hr-HR" dirty="0"/>
              <a:t> Što ako ponovno odigramo igru uloga, ali ovaj put zamijenimo uloge? Ti budi svoje jedanaestogodišnje ja, i vidjet ćemo koliko dobro možeš razgovarati s mamom.</a:t>
            </a:r>
          </a:p>
          <a:p>
            <a:endParaRPr lang="hr-HR" dirty="0"/>
          </a:p>
          <a:p>
            <a:r>
              <a:rPr lang="hr-HR" dirty="0"/>
              <a:t>Nakon ove druge igre uloga, zamolim </a:t>
            </a:r>
            <a:r>
              <a:rPr lang="hr-HR" dirty="0" err="1"/>
              <a:t>Abea</a:t>
            </a:r>
            <a:r>
              <a:rPr lang="hr-HR" dirty="0"/>
              <a:t> da sažme što je naučio.</a:t>
            </a:r>
            <a:br>
              <a:rPr lang="hr-HR" dirty="0"/>
            </a:br>
            <a:r>
              <a:rPr lang="hr-HR" dirty="0"/>
              <a:t>Zatim razgovaramo o tome kako se njegovi zaključci primjenjuju na sadašnju situaciju u kojoj ga je bivša supruga nazvala promašajem.</a:t>
            </a:r>
          </a:p>
          <a:p>
            <a:endParaRPr lang="hr-HR" dirty="0"/>
          </a:p>
          <a:p>
            <a:r>
              <a:rPr lang="hr-HR" b="1" dirty="0"/>
              <a:t>Tehnika 2: Restrukturiranje značenja ranog iskustva kroz ponovnu izvedbu i igru uloga Stariji klijent – Mlađi klijent</a:t>
            </a:r>
          </a:p>
          <a:p>
            <a:r>
              <a:rPr lang="hr-HR" dirty="0"/>
              <a:t>Ova tehnika započinje na sličan način. Evo koraka:</a:t>
            </a:r>
          </a:p>
          <a:p>
            <a:r>
              <a:rPr lang="hr-HR" b="1" dirty="0"/>
              <a:t>Identificirajte određenu situaciju</a:t>
            </a:r>
            <a:r>
              <a:rPr lang="hr-HR" dirty="0"/>
              <a:t> koja je trenutačno prilično uznemirujuća za klijenta i povezana je s važnim disfunkcionalnim uvjerenjem.</a:t>
            </a:r>
            <a:br>
              <a:rPr lang="hr-HR" dirty="0"/>
            </a:br>
            <a:r>
              <a:rPr lang="hr-HR" dirty="0"/>
              <a:t>Pojačajte </a:t>
            </a:r>
            <a:r>
              <a:rPr lang="hr-HR" dirty="0" err="1"/>
              <a:t>klijentov</a:t>
            </a:r>
            <a:r>
              <a:rPr lang="hr-HR" dirty="0"/>
              <a:t> afekt fokusiranjem na njegove automatske misli, emocije i tjelesne senzacije.</a:t>
            </a:r>
          </a:p>
          <a:p>
            <a:r>
              <a:rPr lang="hr-HR" b="1" dirty="0"/>
              <a:t>Pomozite klijentu da prepozna relevantno rano iskustvo</a:t>
            </a:r>
            <a:r>
              <a:rPr lang="hr-HR" dirty="0"/>
              <a:t> tako što ćete pitati:</a:t>
            </a:r>
            <a:br>
              <a:rPr lang="hr-HR" dirty="0"/>
            </a:br>
            <a:r>
              <a:rPr lang="hr-HR" dirty="0"/>
              <a:t>“Kada se sjećaš da si se ovako osjećala dok si odrastala?” ili</a:t>
            </a:r>
            <a:br>
              <a:rPr lang="hr-HR" dirty="0"/>
            </a:br>
            <a:r>
              <a:rPr lang="hr-HR" dirty="0"/>
              <a:t>“Kada si se prvi put sjetila da vjeruješ to o sebi?” (ili “Kada je to uvjerenje postalo puno jače?”)</a:t>
            </a:r>
            <a:br>
              <a:rPr lang="hr-HR" dirty="0"/>
            </a:br>
            <a:r>
              <a:rPr lang="hr-HR" dirty="0"/>
              <a:t>Potaknite klijenta da opiše određenu situaciju i značenje koje joj je pripisao.</a:t>
            </a:r>
            <a:br>
              <a:rPr lang="hr-HR" dirty="0"/>
            </a:br>
            <a:r>
              <a:rPr lang="hr-HR" dirty="0"/>
              <a:t>Koristite sokratsko ispitivanje kako biste mu pomogli preoblikovati disfunkcionalno uvjerenje koje je tada bilo aktivirano.</a:t>
            </a:r>
          </a:p>
          <a:p>
            <a:r>
              <a:rPr lang="hr-HR" b="1" dirty="0"/>
              <a:t>Zamolite klijenta da ponovno proživi situaciju</a:t>
            </a:r>
            <a:r>
              <a:rPr lang="hr-HR" dirty="0"/>
              <a:t> kao da je ponovno dijete (“mlađe ja”) i kao da se to događa upravo sada.</a:t>
            </a:r>
            <a:br>
              <a:rPr lang="hr-HR" dirty="0"/>
            </a:br>
            <a:r>
              <a:rPr lang="hr-HR" dirty="0"/>
              <a:t>Sve dok niste završili s tehnikom, razgovarajte s mlađim ja koristeći vokabular i pojmove prikladne za njegovu razvojnu razinu.</a:t>
            </a:r>
            <a:br>
              <a:rPr lang="hr-HR" dirty="0"/>
            </a:br>
            <a:r>
              <a:rPr lang="hr-HR" dirty="0"/>
              <a:t>Dok vam priča o iskustvu, potaknite automatske misli, emocije i uvjerenja mlađeg ja.</a:t>
            </a:r>
            <a:br>
              <a:rPr lang="hr-HR" dirty="0"/>
            </a:br>
            <a:r>
              <a:rPr lang="hr-HR" dirty="0"/>
              <a:t>Zamolite ga da ocijeni koliko snažno vjeruje u ta uvjerenja.</a:t>
            </a:r>
            <a:br>
              <a:rPr lang="hr-HR" dirty="0"/>
            </a:br>
            <a:r>
              <a:rPr lang="hr-HR" dirty="0"/>
              <a:t>(Često mu možete ponuditi izbor: “Vjeruješ li u to malo? Umjereno? Puno?”)</a:t>
            </a:r>
            <a:br>
              <a:rPr lang="hr-HR" dirty="0"/>
            </a:br>
            <a:r>
              <a:rPr lang="hr-HR" dirty="0"/>
              <a:t>Ako mlađe ja ocjenjuje vjerovanje u postotku, tada se mentalno prebacuje na svoje starije (sadašnje) ja.</a:t>
            </a:r>
            <a:br>
              <a:rPr lang="hr-HR" dirty="0"/>
            </a:br>
            <a:r>
              <a:rPr lang="hr-HR" dirty="0"/>
              <a:t>Zamolite klijenta da nastavi zamišljati scenu, uvijek govoreći kao mlađe ja, koristeći sadašnje vrijeme, sve dok trauma ne prođe i dok nije u sigurnijem mjestu.</a:t>
            </a:r>
          </a:p>
          <a:p>
            <a:r>
              <a:rPr lang="hr-HR" b="1" dirty="0"/>
              <a:t>Zamolite mlađe ja</a:t>
            </a:r>
            <a:r>
              <a:rPr lang="hr-HR" dirty="0"/>
              <a:t> želi li da njegovo starije ja uđe u scenu (sigurnije mjesto) i pomogne mu da razumije što se dogodilo.</a:t>
            </a:r>
            <a:br>
              <a:rPr lang="hr-HR" dirty="0"/>
            </a:br>
            <a:r>
              <a:rPr lang="hr-HR" dirty="0"/>
              <a:t>Olakšajte dijalog između mlađeg ja (emocionalnog uma) i starijeg ja (intelektualnog uma) kako bi se disfunkcionalno uvjerenje preoblikovalo.</a:t>
            </a:r>
            <a:br>
              <a:rPr lang="hr-HR" dirty="0"/>
            </a:br>
            <a:r>
              <a:rPr lang="hr-HR" dirty="0"/>
              <a:t>Ako je mlađe ja zbunjeno ili ne vjeruje svom starijem ja, dajte prijedloge starijem ja o tome što može reći (koristeći razvojno prikladan jezik i pojmove).</a:t>
            </a:r>
          </a:p>
          <a:p>
            <a:r>
              <a:rPr lang="hr-HR" b="1" dirty="0"/>
              <a:t>Zamolite mlađe ja</a:t>
            </a:r>
            <a:r>
              <a:rPr lang="hr-HR" dirty="0"/>
              <a:t> da ponovno ocijeni koliko sada vjeruje disfunkcionalnom uvjerenju.</a:t>
            </a:r>
            <a:br>
              <a:rPr lang="hr-HR" dirty="0"/>
            </a:br>
            <a:r>
              <a:rPr lang="hr-HR" dirty="0"/>
              <a:t>Ako se stupanj vjerovanja smanjio, pitajte mlađe ja ima li još nešto što želi reći svom starijem ja; zatim omogućite njihov oproštaj.</a:t>
            </a:r>
          </a:p>
          <a:p>
            <a:r>
              <a:rPr lang="hr-HR" b="1" dirty="0"/>
              <a:t>Zamolite klijenta:</a:t>
            </a:r>
            <a:r>
              <a:rPr lang="hr-HR" dirty="0"/>
              <a:t> “Što zaključuješ iz onoga što smo upravo učinili?”</a:t>
            </a:r>
            <a:br>
              <a:rPr lang="hr-HR" dirty="0"/>
            </a:br>
            <a:r>
              <a:rPr lang="hr-HR" dirty="0"/>
              <a:t>Tipičan zaključak je da disfunkcionalno uvjerenje nije bilo istinito — ili barem ne potpuno — te da je mlađe ja bilo ranjivo i zasluživalo zaštitu i dobru brigu.</a:t>
            </a:r>
            <a:br>
              <a:rPr lang="hr-HR" dirty="0"/>
            </a:br>
            <a:r>
              <a:rPr lang="hr-HR" dirty="0"/>
              <a:t>Klijent može također započeti razmišljati o tome da sam sa sobom postupa na suosjećajniji način (kao što je njezin stariji dio razgovarao s mlađim ja) kao dio svog </a:t>
            </a:r>
            <a:r>
              <a:rPr lang="hr-HR" b="1" dirty="0"/>
              <a:t>Akcijskog plana</a:t>
            </a:r>
            <a:r>
              <a:rPr lang="hr-HR" dirty="0"/>
              <a:t>.</a:t>
            </a:r>
          </a:p>
          <a:p>
            <a:endParaRPr lang="hr-HR" dirty="0"/>
          </a:p>
        </p:txBody>
      </p:sp>
      <p:sp>
        <p:nvSpPr>
          <p:cNvPr id="4" name="Slide Number Placeholder 3">
            <a:extLst>
              <a:ext uri="{FF2B5EF4-FFF2-40B4-BE49-F238E27FC236}">
                <a16:creationId xmlns:a16="http://schemas.microsoft.com/office/drawing/2014/main" id="{FF3AC025-E10F-A208-2D2E-873C84FED182}"/>
              </a:ext>
            </a:extLst>
          </p:cNvPr>
          <p:cNvSpPr>
            <a:spLocks noGrp="1"/>
          </p:cNvSpPr>
          <p:nvPr>
            <p:ph type="sldNum" sz="quarter" idx="5"/>
          </p:nvPr>
        </p:nvSpPr>
        <p:spPr/>
        <p:txBody>
          <a:bodyPr/>
          <a:lstStyle/>
          <a:p>
            <a:fld id="{575A6482-7758-43F7-A460-2BF8F4EDD3E3}" type="slidenum">
              <a:rPr lang="en-GB" smtClean="0"/>
              <a:t>20</a:t>
            </a:fld>
            <a:endParaRPr lang="en-GB"/>
          </a:p>
        </p:txBody>
      </p:sp>
    </p:spTree>
    <p:extLst>
      <p:ext uri="{BB962C8B-B14F-4D97-AF65-F5344CB8AC3E}">
        <p14:creationId xmlns:p14="http://schemas.microsoft.com/office/powerpoint/2010/main" val="20404495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950D0E-C6D9-F2C9-9C51-AA877B5B9A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2D6661-CCDC-5079-3E71-C670A476A0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C1F0202-02C4-4849-C5A6-727866180AAE}"/>
              </a:ext>
            </a:extLst>
          </p:cNvPr>
          <p:cNvSpPr>
            <a:spLocks noGrp="1"/>
          </p:cNvSpPr>
          <p:nvPr>
            <p:ph type="body" idx="1"/>
          </p:nvPr>
        </p:nvSpPr>
        <p:spPr/>
        <p:txBody>
          <a:bodyPr/>
          <a:lstStyle/>
          <a:p>
            <a:r>
              <a:rPr lang="hr-HR" b="1" dirty="0"/>
              <a:t>Restrukturiranje značenja ranih sjećanja</a:t>
            </a:r>
          </a:p>
          <a:p>
            <a:r>
              <a:rPr lang="hr-HR" dirty="0"/>
              <a:t>Kako bi se promijenilo značenje izrazito negativnih događaja (iz djetinjstva ili kasnijeg razdoblja) na </a:t>
            </a:r>
            <a:r>
              <a:rPr lang="hr-HR" b="1" dirty="0"/>
              <a:t>emocionalnoj razini</a:t>
            </a:r>
            <a:r>
              <a:rPr lang="hr-HR" dirty="0"/>
              <a:t>, neki klijenti mogu trebati </a:t>
            </a:r>
            <a:r>
              <a:rPr lang="hr-HR" b="1" dirty="0"/>
              <a:t>iskustvene tehnike</a:t>
            </a:r>
            <a:r>
              <a:rPr lang="hr-HR" dirty="0"/>
              <a:t> u kojima ponovno “proživljavaju” ta iskustva tijekom seanse s vama te, u prisutnosti snažnog emocionalnog doživljaja, koriste </a:t>
            </a:r>
            <a:r>
              <a:rPr lang="hr-HR" b="1" dirty="0"/>
              <a:t>igru uloga</a:t>
            </a:r>
            <a:r>
              <a:rPr lang="hr-HR" dirty="0"/>
              <a:t> ili </a:t>
            </a:r>
            <a:r>
              <a:rPr lang="hr-HR" b="1" dirty="0"/>
              <a:t>mentalne slike</a:t>
            </a:r>
            <a:r>
              <a:rPr lang="hr-HR" dirty="0"/>
              <a:t> kako bi </a:t>
            </a:r>
            <a:r>
              <a:rPr lang="hr-HR" b="1" dirty="0"/>
              <a:t>preoblikovali značenje</a:t>
            </a:r>
            <a:r>
              <a:rPr lang="hr-HR" dirty="0"/>
              <a:t> na emocionalnoj razini.</a:t>
            </a:r>
            <a:endParaRPr lang="hr-HR" b="1" dirty="0"/>
          </a:p>
          <a:p>
            <a:endParaRPr lang="hr-HR" dirty="0"/>
          </a:p>
          <a:p>
            <a:r>
              <a:rPr lang="hr-HR" dirty="0"/>
              <a:t>Tehnike za restrukturiranje značenja ranih iskustava stavio sam u dodatak jer su naprednije i možda se neće primjenjivati na mnoge vaše klijente. Ove tehnike tipa </a:t>
            </a:r>
            <a:r>
              <a:rPr lang="hr-HR" dirty="0" err="1"/>
              <a:t>Gestalt</a:t>
            </a:r>
            <a:r>
              <a:rPr lang="hr-HR" dirty="0"/>
              <a:t> prilagođene su kognitivnom modelu, konkretno za promjenu disfunkcionalnih uvjerenja, i češće se koriste s klijentima koji imaju poremećaje osobnosti nego s onima koji imaju akutne poremećaje, iako ne isključivo. Ove tehnike koristite u sredini ili prema kraju terapije, kada su klijenti već počeli mijenjati svoja disfunkcionalna uvjerenja. Važno je napomenuti da za neke klijente može biti korisno usredotočiti se više na prisjećanje pozitivnih sjećanja i izvođenje pozitivnih značenja kako bi ojačali svoja adaptivna uvjerenja o sebi, svom svijetu i/ili drugim ljudima. Ovdje predstavljam dva načina za restrukturiranje značenja sjećanja.</a:t>
            </a:r>
          </a:p>
          <a:p>
            <a:r>
              <a:rPr lang="hr-HR" b="1" dirty="0"/>
              <a:t>Tehnika 1: Restrukturiranje značenja ranog iskustva kroz ponovnu inscenaciju i uloge terapeut-klijent.</a:t>
            </a:r>
            <a:r>
              <a:rPr lang="hr-HR" dirty="0"/>
              <a:t/>
            </a:r>
            <a:br>
              <a:rPr lang="hr-HR" dirty="0"/>
            </a:br>
            <a:r>
              <a:rPr lang="hr-HR" dirty="0"/>
              <a:t>U nastavku prvo pitam ABE-a o stresnoj situaciji, sugerirajući mu da se usredotoči na tjelesne senzacije povezane s negativnom emocijom kako bi aktivirao svoja osnovna uvjerenja i intenzivnije osjetio uznemirenost. To činim kako bi mogao lakše pristupiti ranijem sjećanju s istom temom.</a:t>
            </a:r>
          </a:p>
          <a:p>
            <a:r>
              <a:rPr lang="hr-HR" b="1" dirty="0"/>
              <a:t>JUDITH:</a:t>
            </a:r>
            <a:r>
              <a:rPr lang="hr-HR" dirty="0"/>
              <a:t> </a:t>
            </a:r>
            <a:r>
              <a:rPr lang="hr-HR" dirty="0" err="1"/>
              <a:t>Abe</a:t>
            </a:r>
            <a:r>
              <a:rPr lang="hr-HR" dirty="0"/>
              <a:t>, danas izgledaš prilično potišteno.</a:t>
            </a:r>
          </a:p>
          <a:p>
            <a:r>
              <a:rPr lang="hr-HR" b="1" dirty="0"/>
              <a:t>ABE:</a:t>
            </a:r>
            <a:r>
              <a:rPr lang="hr-HR" dirty="0"/>
              <a:t> Da. Zvala je moja bivša supruga. Trebao sam čuvati unuke jutros, ali sam morao otkazati u zadnji tren jer sam zaboravio da imam liječnički pregled.</a:t>
            </a:r>
          </a:p>
          <a:p>
            <a:r>
              <a:rPr lang="hr-HR" b="1" dirty="0"/>
              <a:t>JUDITH:</a:t>
            </a:r>
            <a:r>
              <a:rPr lang="hr-HR" dirty="0"/>
              <a:t> Što ti je rekla?</a:t>
            </a:r>
          </a:p>
          <a:p>
            <a:r>
              <a:rPr lang="hr-HR" b="1" dirty="0"/>
              <a:t>ABE:</a:t>
            </a:r>
            <a:r>
              <a:rPr lang="hr-HR" dirty="0"/>
              <a:t> Da sam grozan djed.</a:t>
            </a:r>
          </a:p>
          <a:p>
            <a:r>
              <a:rPr lang="hr-HR" b="1" dirty="0"/>
              <a:t>JUDITH:</a:t>
            </a:r>
            <a:r>
              <a:rPr lang="hr-HR" dirty="0"/>
              <a:t> Što ti je prošlo kroz misli kad je to rekla?</a:t>
            </a:r>
          </a:p>
          <a:p>
            <a:r>
              <a:rPr lang="hr-HR" b="1" dirty="0"/>
              <a:t>ABE:</a:t>
            </a:r>
            <a:r>
              <a:rPr lang="hr-HR" dirty="0"/>
              <a:t> U pravu je. </a:t>
            </a:r>
            <a:r>
              <a:rPr lang="hr-HR" i="1" dirty="0"/>
              <a:t>Ja jesam</a:t>
            </a:r>
            <a:r>
              <a:rPr lang="hr-HR" dirty="0"/>
              <a:t> grozan djed.</a:t>
            </a:r>
          </a:p>
          <a:p>
            <a:r>
              <a:rPr lang="hr-HR" b="1" dirty="0"/>
              <a:t>JUDITH:</a:t>
            </a:r>
            <a:r>
              <a:rPr lang="hr-HR" dirty="0"/>
              <a:t> A kako se sada osjećaš?</a:t>
            </a:r>
            <a:r>
              <a:rPr lang="hr-HR" b="1" dirty="0"/>
              <a:t/>
            </a:r>
            <a:br>
              <a:rPr lang="hr-HR" b="1" dirty="0"/>
            </a:br>
            <a:r>
              <a:rPr lang="hr-HR" b="1" dirty="0"/>
              <a:t>ABE:</a:t>
            </a:r>
            <a:r>
              <a:rPr lang="hr-HR" dirty="0"/>
              <a:t> [izražava svoju emociju] Tužno. Stvarno tužno. [izražava svoje osnovno uvjerenje] Ja sam takav promašaj.</a:t>
            </a:r>
            <a:br>
              <a:rPr lang="hr-HR" dirty="0"/>
            </a:br>
            <a:r>
              <a:rPr lang="hr-HR" b="1" dirty="0"/>
              <a:t>JUDITH:</a:t>
            </a:r>
            <a:r>
              <a:rPr lang="hr-HR" dirty="0"/>
              <a:t> Kao djed ili općenito?</a:t>
            </a:r>
            <a:br>
              <a:rPr lang="hr-HR" dirty="0"/>
            </a:br>
            <a:r>
              <a:rPr lang="hr-HR" b="1" dirty="0"/>
              <a:t>ABE:</a:t>
            </a:r>
            <a:r>
              <a:rPr lang="hr-HR" dirty="0"/>
              <a:t> Osjeća se kao općenito.</a:t>
            </a:r>
            <a:br>
              <a:rPr lang="hr-HR" dirty="0"/>
            </a:br>
            <a:r>
              <a:rPr lang="hr-HR" b="1" dirty="0"/>
              <a:t>JUDITH:</a:t>
            </a:r>
            <a:r>
              <a:rPr lang="hr-HR" dirty="0"/>
              <a:t> [pojačavajući njegov afekt kako bi olakšala prisjećanje sjećanja] Osjećaš li tu tugu i osjećaj neuspjeha negdje u svom tijelu?</a:t>
            </a:r>
            <a:br>
              <a:rPr lang="hr-HR" dirty="0"/>
            </a:br>
            <a:r>
              <a:rPr lang="hr-HR" b="1" dirty="0"/>
              <a:t>ABE:</a:t>
            </a:r>
            <a:r>
              <a:rPr lang="hr-HR" dirty="0"/>
              <a:t> (Pokazuje na prsa.) Ovdje, u prsima. Ima težine.</a:t>
            </a:r>
          </a:p>
          <a:p>
            <a:r>
              <a:rPr lang="hr-HR" dirty="0"/>
              <a:t>Sad, zajedno odlučujemo da se ne fokusiramo na trenutnu situaciju. Umjesto toga, koristim </a:t>
            </a:r>
            <a:r>
              <a:rPr lang="hr-HR" dirty="0" err="1"/>
              <a:t>Abeovo</a:t>
            </a:r>
            <a:r>
              <a:rPr lang="hr-HR" dirty="0"/>
              <a:t> negativno emocionalno stanje da identificiram jedno važno rano iskustvo, u kojem je isto temeljno uvjerenje bilo aktivirano. Zamolim ga da zamisli tu scenu. Zatim razgovaramo o tom sjećanju na intelektualnoj razini, i pomažem </a:t>
            </a:r>
            <a:r>
              <a:rPr lang="hr-HR" dirty="0" err="1"/>
              <a:t>Abeu</a:t>
            </a:r>
            <a:r>
              <a:rPr lang="hr-HR" dirty="0"/>
              <a:t> da vidi alternativno objašnjenje za ispade njegove majke, tijekom kojih ga je kritizirala i okrivljavala.</a:t>
            </a:r>
          </a:p>
          <a:p>
            <a:r>
              <a:rPr lang="hr-HR" b="1" dirty="0"/>
              <a:t>JUDITH:</a:t>
            </a:r>
            <a:r>
              <a:rPr lang="hr-HR" dirty="0"/>
              <a:t> Kada se prvi put sjećaš da si se tako osjećao, kao dijete?</a:t>
            </a:r>
            <a:br>
              <a:rPr lang="hr-HR" dirty="0"/>
            </a:br>
            <a:r>
              <a:rPr lang="hr-HR" b="1" dirty="0"/>
              <a:t>ABE:</a:t>
            </a:r>
            <a:r>
              <a:rPr lang="hr-HR" dirty="0"/>
              <a:t> (pauza) Vjerojatno kad sam imao oko 11 ili 12 godina. Sjećam se da je moja majka jednom došla kući jako kasno s posla jer je propustila autobus. Bila je jako ljuta na mene jer su se moja braća igrala obojenom glinom u kuhinji, i bila je posvuda — po stolu i po podu.</a:t>
            </a:r>
            <a:br>
              <a:rPr lang="hr-HR" dirty="0"/>
            </a:br>
            <a:r>
              <a:rPr lang="hr-HR" b="1" dirty="0"/>
              <a:t>JUDITH:</a:t>
            </a:r>
            <a:r>
              <a:rPr lang="hr-HR" dirty="0"/>
              <a:t> Možeš li zamisliti tu scenu u svojoj glavi? Ti i tvoja braća, i tvoja majka u kuhinji?</a:t>
            </a:r>
            <a:br>
              <a:rPr lang="hr-HR" dirty="0"/>
            </a:br>
            <a:r>
              <a:rPr lang="hr-HR" b="1" dirty="0"/>
              <a:t>ABE:</a:t>
            </a:r>
            <a:r>
              <a:rPr lang="hr-HR" dirty="0"/>
              <a:t> Da.</a:t>
            </a:r>
            <a:br>
              <a:rPr lang="hr-HR" dirty="0"/>
            </a:br>
            <a:r>
              <a:rPr lang="hr-HR" b="1" dirty="0"/>
              <a:t>JUDITH:</a:t>
            </a:r>
            <a:r>
              <a:rPr lang="hr-HR" dirty="0"/>
              <a:t> Kako joj je lice izgledalo? Što je rekla?</a:t>
            </a:r>
            <a:br>
              <a:rPr lang="hr-HR" dirty="0"/>
            </a:br>
            <a:r>
              <a:rPr lang="hr-HR" b="1" dirty="0"/>
              <a:t>ABE:</a:t>
            </a:r>
            <a:r>
              <a:rPr lang="hr-HR" dirty="0"/>
              <a:t> Pa, izgledala je prilično ljuto. Stvarno ljuto. Rekla je nešto kao: “</a:t>
            </a:r>
            <a:r>
              <a:rPr lang="hr-HR" dirty="0" err="1"/>
              <a:t>Abe</a:t>
            </a:r>
            <a:r>
              <a:rPr lang="hr-HR" dirty="0"/>
              <a:t>, što da radim s tobom? Pogledaj samo ovaj nered!”</a:t>
            </a:r>
            <a:br>
              <a:rPr lang="hr-HR" dirty="0"/>
            </a:br>
            <a:r>
              <a:rPr lang="hr-HR" b="1" dirty="0"/>
              <a:t>JUDITH:</a:t>
            </a:r>
            <a:r>
              <a:rPr lang="hr-HR" dirty="0"/>
              <a:t> Što si joj rekao?</a:t>
            </a:r>
            <a:br>
              <a:rPr lang="hr-HR" dirty="0"/>
            </a:br>
            <a:r>
              <a:rPr lang="hr-HR" b="1" dirty="0"/>
              <a:t>ABE:</a:t>
            </a:r>
            <a:r>
              <a:rPr lang="hr-HR" dirty="0"/>
              <a:t> Mislim da nisam rekao ništa. Moja majka je nastavila vikati na mene. Rekla je nešto poput: “Zar ne znaš koliko radim? Ne tražim te puno. Ali zašto si dopustio svojoj braći da naprave takav nered? Trebao si ih nadgledati. Zar je to tako teško?”</a:t>
            </a:r>
            <a:br>
              <a:rPr lang="hr-HR" dirty="0"/>
            </a:br>
            <a:r>
              <a:rPr lang="hr-HR" b="1" dirty="0"/>
              <a:t>JUDITH:</a:t>
            </a:r>
            <a:r>
              <a:rPr lang="hr-HR" dirty="0"/>
              <a:t> [pokazujući empatiju] Mora da si se osjećao prilično loše.</a:t>
            </a:r>
            <a:br>
              <a:rPr lang="hr-HR" dirty="0"/>
            </a:br>
            <a:r>
              <a:rPr lang="hr-HR" b="1" dirty="0"/>
              <a:t>ABE:</a:t>
            </a:r>
            <a:r>
              <a:rPr lang="hr-HR" dirty="0"/>
              <a:t> Jesam.</a:t>
            </a:r>
            <a:br>
              <a:rPr lang="hr-HR" dirty="0"/>
            </a:br>
            <a:r>
              <a:rPr lang="hr-HR" b="1" dirty="0"/>
              <a:t>JUDITH:</a:t>
            </a:r>
            <a:r>
              <a:rPr lang="hr-HR" dirty="0"/>
              <a:t> Misliš li da je to bio razuman način za nju da se ponaša?</a:t>
            </a:r>
            <a:br>
              <a:rPr lang="hr-HR" dirty="0"/>
            </a:br>
            <a:r>
              <a:rPr lang="hr-HR" b="1" dirty="0"/>
              <a:t>ABE:</a:t>
            </a:r>
            <a:r>
              <a:rPr lang="hr-HR" dirty="0"/>
              <a:t> (Razmišlja.) Ne znam… Bila je prilično umorna i pod stresom.</a:t>
            </a:r>
            <a:br>
              <a:rPr lang="hr-HR" dirty="0"/>
            </a:br>
            <a:r>
              <a:rPr lang="hr-HR" b="1" dirty="0"/>
              <a:t>JUDITH:</a:t>
            </a:r>
            <a:r>
              <a:rPr lang="hr-HR" dirty="0"/>
              <a:t> Je li to nešto što često kažeš svojoj djeci?</a:t>
            </a:r>
            <a:br>
              <a:rPr lang="hr-HR" dirty="0"/>
            </a:br>
            <a:r>
              <a:rPr lang="hr-HR" b="1" dirty="0"/>
              <a:t>ABE:</a:t>
            </a:r>
            <a:r>
              <a:rPr lang="hr-HR" dirty="0"/>
              <a:t> Ne. Nikada ne kažem ništa slično. Ne očekujem od njih da se brinu jedno o drugome.</a:t>
            </a:r>
            <a:br>
              <a:rPr lang="hr-HR" dirty="0"/>
            </a:br>
            <a:r>
              <a:rPr lang="hr-HR" b="1" dirty="0"/>
              <a:t>JUDITH:</a:t>
            </a:r>
            <a:r>
              <a:rPr lang="hr-HR" dirty="0"/>
              <a:t> Možeš li se sjetiti kad je tvoj sin imao 11 godina — a tvoja kći 8?</a:t>
            </a:r>
            <a:br>
              <a:rPr lang="hr-HR" dirty="0"/>
            </a:br>
            <a:r>
              <a:rPr lang="hr-HR" b="1" dirty="0"/>
              <a:t>ABE:</a:t>
            </a:r>
            <a:r>
              <a:rPr lang="hr-HR" dirty="0"/>
              <a:t> Da.</a:t>
            </a:r>
            <a:br>
              <a:rPr lang="hr-HR" dirty="0"/>
            </a:br>
            <a:r>
              <a:rPr lang="hr-HR" b="1" dirty="0"/>
              <a:t>JUDITH:</a:t>
            </a:r>
            <a:r>
              <a:rPr lang="hr-HR" dirty="0"/>
              <a:t> Kad bi jednoga dana došao kući s posla, stvarno iscrpljen i pod stresom, i da su stol i pod bili prekriveni glinom, što bi im rekao?</a:t>
            </a:r>
            <a:br>
              <a:rPr lang="hr-HR" dirty="0"/>
            </a:br>
            <a:r>
              <a:rPr lang="hr-HR" b="1" dirty="0"/>
              <a:t>ABE:</a:t>
            </a:r>
            <a:r>
              <a:rPr lang="hr-HR" dirty="0"/>
              <a:t> Hm… Pretpostavljam da bih rekao nešto kao: “Uh-oh. Dobro, ima je svuda po stolu i podu. Prestanite s tim što radite i počnite čistiti. I sljedeći put, ne dopustite da postane tako neuredno.”</a:t>
            </a:r>
            <a:br>
              <a:rPr lang="hr-HR" dirty="0"/>
            </a:br>
            <a:r>
              <a:rPr lang="hr-HR" b="1" dirty="0"/>
              <a:t>JUDITH:</a:t>
            </a:r>
            <a:r>
              <a:rPr lang="hr-HR" dirty="0"/>
              <a:t> To je jako dobro. Imaš li ideju zašto tvoja majka nije jednostavno tražila od tebe da počistiš glinu?</a:t>
            </a:r>
            <a:br>
              <a:rPr lang="hr-HR" dirty="0"/>
            </a:br>
            <a:r>
              <a:rPr lang="hr-HR" b="1" dirty="0"/>
              <a:t>ABE:</a:t>
            </a:r>
            <a:r>
              <a:rPr lang="hr-HR" dirty="0"/>
              <a:t> Nisam siguran.</a:t>
            </a:r>
            <a:br>
              <a:rPr lang="hr-HR" dirty="0"/>
            </a:br>
            <a:r>
              <a:rPr lang="hr-HR" b="1" dirty="0"/>
              <a:t>JUDITH:</a:t>
            </a:r>
            <a:r>
              <a:rPr lang="hr-HR" dirty="0"/>
              <a:t> Pitam se, prema onome što si mi ranije rekao, bi li to moglo biti zato što je bila preopterećena time što je bila samohrana majka. Možda ju je prizor kuhinje u neredu učinio da se osjeća izvan kontrole.</a:t>
            </a:r>
            <a:br>
              <a:rPr lang="hr-HR" dirty="0"/>
            </a:br>
            <a:r>
              <a:rPr lang="hr-HR" b="1" dirty="0"/>
              <a:t>ABE:</a:t>
            </a:r>
            <a:r>
              <a:rPr lang="hr-HR" dirty="0"/>
              <a:t> Vjerojatno je tako. Bilo joj je teško.</a:t>
            </a:r>
          </a:p>
          <a:p>
            <a:r>
              <a:rPr lang="hr-HR" dirty="0"/>
              <a:t>Zatim mijenjam fokus kako bi </a:t>
            </a:r>
            <a:r>
              <a:rPr lang="hr-HR" dirty="0" err="1"/>
              <a:t>Abe</a:t>
            </a:r>
            <a:r>
              <a:rPr lang="hr-HR" dirty="0"/>
              <a:t> mogao sudjelovati u iskustvenom učenju kroz igru uloga. U početku on glumi svoju majku; zatim zamjenjujemo uloge i on glumi sebe.</a:t>
            </a:r>
          </a:p>
          <a:p>
            <a:r>
              <a:rPr lang="hr-HR" b="1" dirty="0"/>
              <a:t>JUDITH:</a:t>
            </a:r>
            <a:r>
              <a:rPr lang="hr-HR" dirty="0"/>
              <a:t> U redu, što ako napravimo igru uloga? Ja ću igrati tebe kad si imao 11; ti glumi svoju majku. Pokušaj vidjeti stvari iz njezine perspektive što više možeš. Ti počinješ. Upravo si došla kući s posla, vidiš glinu svuda po stolu i podu, i kažeš…</a:t>
            </a:r>
            <a:br>
              <a:rPr lang="hr-HR" dirty="0"/>
            </a:br>
            <a:r>
              <a:rPr lang="hr-HR" b="1" dirty="0"/>
              <a:t>ABE:</a:t>
            </a:r>
            <a:r>
              <a:rPr lang="hr-HR" dirty="0"/>
              <a:t> [kao majka] “</a:t>
            </a:r>
            <a:r>
              <a:rPr lang="hr-HR" dirty="0" err="1"/>
              <a:t>Abe</a:t>
            </a:r>
            <a:r>
              <a:rPr lang="hr-HR" dirty="0"/>
              <a:t>, pogledaj ovaj nered. Trebao si zaustaviti svoju braću.”</a:t>
            </a:r>
            <a:br>
              <a:rPr lang="hr-HR" dirty="0"/>
            </a:br>
            <a:r>
              <a:rPr lang="hr-HR" b="1" dirty="0"/>
              <a:t>JUDITH:</a:t>
            </a:r>
            <a:r>
              <a:rPr lang="hr-HR" dirty="0"/>
              <a:t> [kao </a:t>
            </a:r>
            <a:r>
              <a:rPr lang="hr-HR" dirty="0" err="1"/>
              <a:t>Abe</a:t>
            </a:r>
            <a:r>
              <a:rPr lang="hr-HR" dirty="0"/>
              <a:t>] “Mama, žao mi je. To je nered. Počet ću čistiti.”</a:t>
            </a:r>
            <a:br>
              <a:rPr lang="hr-HR" dirty="0"/>
            </a:br>
            <a:r>
              <a:rPr lang="hr-HR" b="1" dirty="0"/>
              <a:t>ABE:</a:t>
            </a:r>
            <a:r>
              <a:rPr lang="hr-HR" dirty="0"/>
              <a:t> “Zar ne znaš koliko radim? Zar je stvarno previše očekivati da paziš na svoju braću?”</a:t>
            </a:r>
            <a:br>
              <a:rPr lang="hr-HR" dirty="0"/>
            </a:br>
            <a:r>
              <a:rPr lang="hr-HR" b="1" dirty="0"/>
              <a:t>JUDITH:</a:t>
            </a:r>
            <a:r>
              <a:rPr lang="hr-HR" dirty="0"/>
              <a:t> </a:t>
            </a:r>
            <a:r>
              <a:rPr lang="hr-HR" b="1" dirty="0"/>
              <a:t>Ja</a:t>
            </a:r>
            <a:r>
              <a:rPr lang="hr-HR" dirty="0"/>
              <a:t> sam ih gledala, i rekla sam im da počiste, ali nisu me htjeli poslušati.</a:t>
            </a:r>
            <a:br>
              <a:rPr lang="hr-HR" dirty="0"/>
            </a:br>
            <a:r>
              <a:rPr lang="hr-HR" b="1" dirty="0"/>
              <a:t>ABE:</a:t>
            </a:r>
            <a:r>
              <a:rPr lang="hr-HR" dirty="0"/>
              <a:t> Moraš ih natjerati.</a:t>
            </a:r>
            <a:br>
              <a:rPr lang="hr-HR" dirty="0"/>
            </a:br>
            <a:r>
              <a:rPr lang="hr-HR" b="1" dirty="0"/>
              <a:t>JUDITH:</a:t>
            </a:r>
            <a:r>
              <a:rPr lang="hr-HR" dirty="0"/>
              <a:t> Ne znam kako to učiniti. Imam samo 11 godina. Previše tražiš od mene. Očistit ću sad. Ne razumijem zašto praviš tako veliku stvar od toga. Zbog toga se osjećam kao neuspjeh. Je li to ono što misliš da jesam?</a:t>
            </a:r>
            <a:br>
              <a:rPr lang="hr-HR" dirty="0"/>
            </a:br>
            <a:r>
              <a:rPr lang="hr-HR" b="1" dirty="0"/>
              <a:t>ABE:</a:t>
            </a:r>
            <a:r>
              <a:rPr lang="hr-HR" dirty="0"/>
              <a:t> Ne, ne želim da tako misliš. Nije istina. Samo želim da se malo više potrudiš.</a:t>
            </a:r>
          </a:p>
          <a:p>
            <a:r>
              <a:rPr lang="hr-HR" dirty="0"/>
              <a:t>Zatim pomažem </a:t>
            </a:r>
            <a:r>
              <a:rPr lang="hr-HR" dirty="0" err="1"/>
              <a:t>Abeu</a:t>
            </a:r>
            <a:r>
              <a:rPr lang="hr-HR" dirty="0"/>
              <a:t> da izvuče drugačiji zaključak iz tog iskustva.</a:t>
            </a:r>
          </a:p>
          <a:p>
            <a:r>
              <a:rPr lang="hr-HR" b="1" dirty="0"/>
              <a:t>JUDITH:</a:t>
            </a:r>
            <a:r>
              <a:rPr lang="hr-HR" dirty="0"/>
              <a:t> U redu, izvan uloge. Što misliš?</a:t>
            </a:r>
            <a:br>
              <a:rPr lang="hr-HR" dirty="0"/>
            </a:br>
            <a:r>
              <a:rPr lang="hr-HR" b="1" dirty="0"/>
              <a:t>ABE:</a:t>
            </a:r>
            <a:r>
              <a:rPr lang="hr-HR" dirty="0"/>
              <a:t> Nisam zapravo bio neuspjeh. Uglavnom sam sve radio dobro. Mama je vjerojatno bila jako pod stresom.</a:t>
            </a:r>
            <a:br>
              <a:rPr lang="hr-HR" dirty="0"/>
            </a:br>
            <a:r>
              <a:rPr lang="hr-HR" b="1" dirty="0"/>
              <a:t>JUDITH:</a:t>
            </a:r>
            <a:r>
              <a:rPr lang="hr-HR" dirty="0"/>
              <a:t> Koliko u to vjeruješ?</a:t>
            </a:r>
            <a:br>
              <a:rPr lang="hr-HR" dirty="0"/>
            </a:br>
            <a:r>
              <a:rPr lang="hr-HR" b="1" dirty="0"/>
              <a:t>ABE:</a:t>
            </a:r>
            <a:r>
              <a:rPr lang="hr-HR" dirty="0"/>
              <a:t> Mislim da stvarno vjerujem.</a:t>
            </a:r>
            <a:br>
              <a:rPr lang="hr-HR" dirty="0"/>
            </a:br>
            <a:r>
              <a:rPr lang="hr-HR" b="1" dirty="0"/>
              <a:t>JUDITH:</a:t>
            </a:r>
            <a:r>
              <a:rPr lang="hr-HR" dirty="0"/>
              <a:t> Što ako ponovno odigramo igru uloga, ali ovaj put zamijenimo uloge? Ti budi svoje jedanaestogodišnje ja, i vidjet ćemo koliko dobro možeš razgovarati s mamom.</a:t>
            </a:r>
          </a:p>
          <a:p>
            <a:endParaRPr lang="hr-HR" dirty="0"/>
          </a:p>
          <a:p>
            <a:r>
              <a:rPr lang="hr-HR" dirty="0"/>
              <a:t>Nakon ove druge igre uloga, zamolim </a:t>
            </a:r>
            <a:r>
              <a:rPr lang="hr-HR" dirty="0" err="1"/>
              <a:t>Abea</a:t>
            </a:r>
            <a:r>
              <a:rPr lang="hr-HR" dirty="0"/>
              <a:t> da sažme što je naučio.</a:t>
            </a:r>
            <a:br>
              <a:rPr lang="hr-HR" dirty="0"/>
            </a:br>
            <a:r>
              <a:rPr lang="hr-HR" dirty="0"/>
              <a:t>Zatim razgovaramo o tome kako se njegovi zaključci primjenjuju na sadašnju situaciju u kojoj ga je bivša supruga nazvala promašajem.</a:t>
            </a:r>
          </a:p>
          <a:p>
            <a:endParaRPr lang="hr-HR" dirty="0"/>
          </a:p>
          <a:p>
            <a:r>
              <a:rPr lang="hr-HR" b="1" dirty="0"/>
              <a:t>Tehnika 2: Restrukturiranje značenja ranog iskustva kroz ponovnu izvedbu i igru uloga Stariji klijent – Mlađi klijent</a:t>
            </a:r>
          </a:p>
          <a:p>
            <a:r>
              <a:rPr lang="hr-HR" dirty="0"/>
              <a:t>Ova tehnika započinje na sličan način. Evo koraka:</a:t>
            </a:r>
          </a:p>
          <a:p>
            <a:r>
              <a:rPr lang="hr-HR" b="1" dirty="0"/>
              <a:t>Identificirajte određenu situaciju</a:t>
            </a:r>
            <a:r>
              <a:rPr lang="hr-HR" dirty="0"/>
              <a:t> koja je trenutačno prilično uznemirujuća za klijenta i povezana je s važnim disfunkcionalnim uvjerenjem.</a:t>
            </a:r>
            <a:br>
              <a:rPr lang="hr-HR" dirty="0"/>
            </a:br>
            <a:r>
              <a:rPr lang="hr-HR" dirty="0"/>
              <a:t>Pojačajte </a:t>
            </a:r>
            <a:r>
              <a:rPr lang="hr-HR" dirty="0" err="1"/>
              <a:t>klijentov</a:t>
            </a:r>
            <a:r>
              <a:rPr lang="hr-HR" dirty="0"/>
              <a:t> afekt fokusiranjem na njegove automatske misli, emocije i tjelesne senzacije.</a:t>
            </a:r>
          </a:p>
          <a:p>
            <a:r>
              <a:rPr lang="hr-HR" b="1" dirty="0"/>
              <a:t>Pomozite klijentu da prepozna relevantno rano iskustvo</a:t>
            </a:r>
            <a:r>
              <a:rPr lang="hr-HR" dirty="0"/>
              <a:t> tako što ćete pitati:</a:t>
            </a:r>
            <a:br>
              <a:rPr lang="hr-HR" dirty="0"/>
            </a:br>
            <a:r>
              <a:rPr lang="hr-HR" dirty="0"/>
              <a:t>“Kada se sjećaš da si se ovako osjećala dok si odrastala?” ili</a:t>
            </a:r>
            <a:br>
              <a:rPr lang="hr-HR" dirty="0"/>
            </a:br>
            <a:r>
              <a:rPr lang="hr-HR" dirty="0"/>
              <a:t>“Kada si se prvi put sjetila da vjeruješ to o sebi?” (ili “Kada je to uvjerenje postalo puno jače?”)</a:t>
            </a:r>
            <a:br>
              <a:rPr lang="hr-HR" dirty="0"/>
            </a:br>
            <a:r>
              <a:rPr lang="hr-HR" dirty="0"/>
              <a:t>Potaknite klijenta da opiše određenu situaciju i značenje koje joj je pripisao.</a:t>
            </a:r>
            <a:br>
              <a:rPr lang="hr-HR" dirty="0"/>
            </a:br>
            <a:r>
              <a:rPr lang="hr-HR" dirty="0"/>
              <a:t>Koristite sokratsko ispitivanje kako biste mu pomogli preoblikovati disfunkcionalno uvjerenje koje je tada bilo aktivirano.</a:t>
            </a:r>
          </a:p>
          <a:p>
            <a:r>
              <a:rPr lang="hr-HR" b="1" dirty="0"/>
              <a:t>Zamolite klijenta da ponovno proživi situaciju</a:t>
            </a:r>
            <a:r>
              <a:rPr lang="hr-HR" dirty="0"/>
              <a:t> kao da je ponovno dijete (“mlađe ja”) i kao da se to događa upravo sada.</a:t>
            </a:r>
            <a:br>
              <a:rPr lang="hr-HR" dirty="0"/>
            </a:br>
            <a:r>
              <a:rPr lang="hr-HR" dirty="0"/>
              <a:t>Sve dok niste završili s tehnikom, razgovarajte s mlađim ja koristeći vokabular i pojmove prikladne za njegovu razvojnu razinu.</a:t>
            </a:r>
            <a:br>
              <a:rPr lang="hr-HR" dirty="0"/>
            </a:br>
            <a:r>
              <a:rPr lang="hr-HR" dirty="0"/>
              <a:t>Dok vam priča o iskustvu, potaknite automatske misli, emocije i uvjerenja mlađeg ja.</a:t>
            </a:r>
            <a:br>
              <a:rPr lang="hr-HR" dirty="0"/>
            </a:br>
            <a:r>
              <a:rPr lang="hr-HR" dirty="0"/>
              <a:t>Zamolite ga da ocijeni koliko snažno vjeruje u ta uvjerenja.</a:t>
            </a:r>
            <a:br>
              <a:rPr lang="hr-HR" dirty="0"/>
            </a:br>
            <a:r>
              <a:rPr lang="hr-HR" dirty="0"/>
              <a:t>(Često mu možete ponuditi izbor: “Vjeruješ li u to malo? Umjereno? Puno?”)</a:t>
            </a:r>
            <a:br>
              <a:rPr lang="hr-HR" dirty="0"/>
            </a:br>
            <a:r>
              <a:rPr lang="hr-HR" dirty="0"/>
              <a:t>Ako mlađe ja ocjenjuje vjerovanje u postotku, tada se mentalno prebacuje na svoje starije (sadašnje) ja.</a:t>
            </a:r>
            <a:br>
              <a:rPr lang="hr-HR" dirty="0"/>
            </a:br>
            <a:r>
              <a:rPr lang="hr-HR" dirty="0"/>
              <a:t>Zamolite klijenta da nastavi zamišljati scenu, uvijek govoreći kao mlađe ja, koristeći sadašnje vrijeme, sve dok trauma ne prođe i dok nije u sigurnijem mjestu.</a:t>
            </a:r>
          </a:p>
          <a:p>
            <a:r>
              <a:rPr lang="hr-HR" b="1" dirty="0"/>
              <a:t>Zamolite mlađe ja</a:t>
            </a:r>
            <a:r>
              <a:rPr lang="hr-HR" dirty="0"/>
              <a:t> želi li da njegovo starije ja uđe u scenu (sigurnije mjesto) i pomogne mu da razumije što se dogodilo.</a:t>
            </a:r>
            <a:br>
              <a:rPr lang="hr-HR" dirty="0"/>
            </a:br>
            <a:r>
              <a:rPr lang="hr-HR" dirty="0"/>
              <a:t>Olakšajte dijalog između mlađeg ja (emocionalnog uma) i starijeg ja (intelektualnog uma) kako bi se disfunkcionalno uvjerenje preoblikovalo.</a:t>
            </a:r>
            <a:br>
              <a:rPr lang="hr-HR" dirty="0"/>
            </a:br>
            <a:r>
              <a:rPr lang="hr-HR" dirty="0"/>
              <a:t>Ako je mlađe ja zbunjeno ili ne vjeruje svom starijem ja, dajte prijedloge starijem ja o tome što može reći (koristeći razvojno prikladan jezik i pojmove).</a:t>
            </a:r>
          </a:p>
          <a:p>
            <a:r>
              <a:rPr lang="hr-HR" b="1" dirty="0"/>
              <a:t>Zamolite mlađe ja</a:t>
            </a:r>
            <a:r>
              <a:rPr lang="hr-HR" dirty="0"/>
              <a:t> da ponovno ocijeni koliko sada vjeruje disfunkcionalnom uvjerenju.</a:t>
            </a:r>
            <a:br>
              <a:rPr lang="hr-HR" dirty="0"/>
            </a:br>
            <a:r>
              <a:rPr lang="hr-HR" dirty="0"/>
              <a:t>Ako se stupanj vjerovanja smanjio, pitajte mlađe ja ima li još nešto što želi reći svom starijem ja; zatim omogućite njihov oproštaj.</a:t>
            </a:r>
          </a:p>
          <a:p>
            <a:r>
              <a:rPr lang="hr-HR" b="1" dirty="0"/>
              <a:t>Zamolite klijenta:</a:t>
            </a:r>
            <a:r>
              <a:rPr lang="hr-HR" dirty="0"/>
              <a:t> “Što zaključuješ iz onoga što smo upravo učinili?”</a:t>
            </a:r>
            <a:br>
              <a:rPr lang="hr-HR" dirty="0"/>
            </a:br>
            <a:r>
              <a:rPr lang="hr-HR" dirty="0"/>
              <a:t>Tipičan zaključak je da disfunkcionalno uvjerenje nije bilo istinito — ili barem ne potpuno — te da je mlađe ja bilo ranjivo i zasluživalo zaštitu i dobru brigu.</a:t>
            </a:r>
            <a:br>
              <a:rPr lang="hr-HR" dirty="0"/>
            </a:br>
            <a:r>
              <a:rPr lang="hr-HR" dirty="0"/>
              <a:t>Klijent može također započeti razmišljati o tome da sam sa sobom postupa na suosjećajniji način (kao što je njezin stariji dio razgovarao s mlađim ja) kao dio svog </a:t>
            </a:r>
            <a:r>
              <a:rPr lang="hr-HR" b="1" dirty="0"/>
              <a:t>Akcijskog plana</a:t>
            </a:r>
            <a:r>
              <a:rPr lang="hr-HR" dirty="0"/>
              <a:t>.</a:t>
            </a:r>
          </a:p>
          <a:p>
            <a:endParaRPr lang="hr-HR" dirty="0"/>
          </a:p>
          <a:p>
            <a:endParaRPr lang="hr-HR" dirty="0"/>
          </a:p>
          <a:p>
            <a:pPr algn="just"/>
            <a:r>
              <a:rPr lang="hr-HR" sz="1200" i="1" dirty="0" err="1"/>
              <a:t>Abe</a:t>
            </a:r>
            <a:r>
              <a:rPr lang="hr-HR" sz="1200" i="1" dirty="0"/>
              <a:t> se osjeća kao “neuspješan djed” → terapeut ga vodi da prepozna isti osjećaj iz djetinjstva.</a:t>
            </a:r>
          </a:p>
          <a:p>
            <a:pPr algn="just"/>
            <a:r>
              <a:rPr lang="hr-HR" sz="1200" i="1" dirty="0"/>
              <a:t>Prisjeća se majčine kritike zbog nereda.</a:t>
            </a:r>
          </a:p>
          <a:p>
            <a:pPr algn="just"/>
            <a:r>
              <a:rPr lang="hr-HR" sz="1200" i="1" dirty="0"/>
              <a:t>U igri uloga </a:t>
            </a:r>
            <a:r>
              <a:rPr lang="hr-HR" sz="1200" i="1" dirty="0" err="1"/>
              <a:t>Abe</a:t>
            </a:r>
            <a:r>
              <a:rPr lang="hr-HR" sz="1200" i="1" dirty="0"/>
              <a:t> glumi majku, zatim sebe.</a:t>
            </a:r>
          </a:p>
          <a:p>
            <a:pPr algn="just"/>
            <a:r>
              <a:rPr lang="hr-HR" sz="1200" i="1" dirty="0"/>
              <a:t>Kroz dijalog dolazi do uvida: majka je bila preopterećena, a on nije bio neuspjeh nego dijete koje je tražilo razumijevanje.</a:t>
            </a:r>
          </a:p>
          <a:p>
            <a:endParaRPr lang="hr-HR" dirty="0"/>
          </a:p>
          <a:p>
            <a:endParaRPr lang="hr-HR" dirty="0"/>
          </a:p>
          <a:p>
            <a:r>
              <a:rPr lang="hr-HR" dirty="0"/>
              <a:t>Klijent opisuje stresnu situaciju povezanu s negativnim emocijama.</a:t>
            </a:r>
          </a:p>
          <a:p>
            <a:r>
              <a:rPr lang="hr-HR" dirty="0"/>
              <a:t>Prepoznaje </a:t>
            </a:r>
            <a:r>
              <a:rPr lang="hr-HR" b="1" dirty="0"/>
              <a:t>temeljno uvjerenje</a:t>
            </a:r>
            <a:r>
              <a:rPr lang="hr-HR" dirty="0"/>
              <a:t> aktivirano u ranom sjećanju.</a:t>
            </a:r>
          </a:p>
          <a:p>
            <a:r>
              <a:rPr lang="hr-HR" dirty="0"/>
              <a:t>U igri uloga proživljava iskustvo iz </a:t>
            </a:r>
            <a:r>
              <a:rPr lang="hr-HR" b="1" dirty="0"/>
              <a:t>različitih perspektiva</a:t>
            </a:r>
            <a:r>
              <a:rPr lang="hr-HR" dirty="0"/>
              <a:t> (dijete, roditelj).</a:t>
            </a:r>
          </a:p>
          <a:p>
            <a:r>
              <a:rPr lang="hr-HR" dirty="0"/>
              <a:t>Zaključuje da uvjerenje („Ja sam promašaj“) </a:t>
            </a:r>
            <a:r>
              <a:rPr lang="hr-HR" b="1" dirty="0"/>
              <a:t>nije potpuno istinito</a:t>
            </a:r>
            <a:r>
              <a:rPr lang="hr-HR" dirty="0"/>
              <a:t>.</a:t>
            </a:r>
          </a:p>
          <a:p>
            <a:endParaRPr lang="hr-HR" dirty="0"/>
          </a:p>
          <a:p>
            <a:endParaRPr lang="hr-HR" dirty="0"/>
          </a:p>
        </p:txBody>
      </p:sp>
      <p:sp>
        <p:nvSpPr>
          <p:cNvPr id="4" name="Slide Number Placeholder 3">
            <a:extLst>
              <a:ext uri="{FF2B5EF4-FFF2-40B4-BE49-F238E27FC236}">
                <a16:creationId xmlns:a16="http://schemas.microsoft.com/office/drawing/2014/main" id="{A8F08255-D0A4-54E9-035E-0001E973EC9F}"/>
              </a:ext>
            </a:extLst>
          </p:cNvPr>
          <p:cNvSpPr>
            <a:spLocks noGrp="1"/>
          </p:cNvSpPr>
          <p:nvPr>
            <p:ph type="sldNum" sz="quarter" idx="5"/>
          </p:nvPr>
        </p:nvSpPr>
        <p:spPr/>
        <p:txBody>
          <a:bodyPr/>
          <a:lstStyle/>
          <a:p>
            <a:fld id="{575A6482-7758-43F7-A460-2BF8F4EDD3E3}" type="slidenum">
              <a:rPr lang="en-GB" smtClean="0"/>
              <a:t>21</a:t>
            </a:fld>
            <a:endParaRPr lang="en-GB"/>
          </a:p>
        </p:txBody>
      </p:sp>
    </p:spTree>
    <p:extLst>
      <p:ext uri="{BB962C8B-B14F-4D97-AF65-F5344CB8AC3E}">
        <p14:creationId xmlns:p14="http://schemas.microsoft.com/office/powerpoint/2010/main" val="32336716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a:p>
            <a:endParaRPr lang="hr-HR" dirty="0"/>
          </a:p>
          <a:p>
            <a:pPr marL="0" indent="0">
              <a:buNone/>
            </a:pPr>
            <a:r>
              <a:rPr lang="hr-HR" b="1" dirty="0"/>
              <a:t>Isticanje značenja pozitivnih podataka</a:t>
            </a:r>
          </a:p>
          <a:p>
            <a:r>
              <a:rPr lang="hr-HR" dirty="0"/>
              <a:t>U ranoj fazi terapije, kada smo identificirali jedno od </a:t>
            </a:r>
            <a:r>
              <a:rPr lang="hr-HR" dirty="0" err="1"/>
              <a:t>Abeovih</a:t>
            </a:r>
            <a:r>
              <a:rPr lang="hr-HR" dirty="0"/>
              <a:t> adaptivnih ponašanja, pohvalila sam ga i često opisivala te radnje kao dokaz njegove sposobnosti i drugih povezanih kvaliteta:</a:t>
            </a:r>
          </a:p>
          <a:p>
            <a:r>
              <a:rPr lang="hr-HR" dirty="0"/>
              <a:t>„Baš je lijepo što si pomogao svom susjedu. Mislim da to pokazuje da imaš puno vještina – i da je to još jedan primjer tvoje sposobnosti. Slažeš li se?“</a:t>
            </a:r>
          </a:p>
          <a:p>
            <a:r>
              <a:rPr lang="hr-HR" dirty="0"/>
              <a:t>„Zvuči kao da te trener nogometne momčadi tvog unuka doživljava kao veliku podršku. Misliš li da je to točno?“</a:t>
            </a:r>
          </a:p>
          <a:p>
            <a:r>
              <a:rPr lang="hr-HR" dirty="0"/>
              <a:t>„Ta tvoja upornost, dok nisi dovršio obrasce, pokazuje koliko si vrijedan, zar ne?“</a:t>
            </a:r>
          </a:p>
          <a:p>
            <a:r>
              <a:rPr lang="hr-HR" dirty="0"/>
              <a:t>„Dovođenje tvog stana u red stvarno pokazuje da preuzimaš kontrolu; slažeš li se i ti?“</a:t>
            </a:r>
          </a:p>
          <a:p>
            <a:r>
              <a:rPr lang="hr-HR" dirty="0"/>
              <a:t>Kako je terapija napredovala, poticala sam </a:t>
            </a:r>
            <a:r>
              <a:rPr lang="hr-HR" dirty="0" err="1"/>
              <a:t>Abea</a:t>
            </a:r>
            <a:r>
              <a:rPr lang="hr-HR" dirty="0"/>
              <a:t> da sam otkrije značenja:</a:t>
            </a:r>
            <a:br>
              <a:rPr lang="hr-HR" dirty="0"/>
            </a:br>
            <a:r>
              <a:rPr lang="hr-HR" dirty="0"/>
              <a:t>„Što to govori o tebi to što si bio toliko od pomoći u prihvatilištu za beskućnike?“</a:t>
            </a:r>
            <a:br>
              <a:rPr lang="hr-HR" dirty="0"/>
            </a:br>
            <a:r>
              <a:rPr lang="hr-HR" dirty="0"/>
              <a:t>„Što govori o tebi to što Charlie želi da nastaviš raditi za njega?“</a:t>
            </a:r>
          </a:p>
          <a:p>
            <a:endParaRPr lang="en-GB" dirty="0"/>
          </a:p>
        </p:txBody>
      </p:sp>
      <p:sp>
        <p:nvSpPr>
          <p:cNvPr id="4" name="Slide Number Placeholder 3"/>
          <p:cNvSpPr>
            <a:spLocks noGrp="1"/>
          </p:cNvSpPr>
          <p:nvPr>
            <p:ph type="sldNum" sz="quarter" idx="5"/>
          </p:nvPr>
        </p:nvSpPr>
        <p:spPr/>
        <p:txBody>
          <a:bodyPr/>
          <a:lstStyle/>
          <a:p>
            <a:fld id="{575A6482-7758-43F7-A460-2BF8F4EDD3E3}" type="slidenum">
              <a:rPr lang="en-GB" smtClean="0"/>
              <a:t>5</a:t>
            </a:fld>
            <a:endParaRPr lang="en-GB"/>
          </a:p>
        </p:txBody>
      </p:sp>
    </p:spTree>
    <p:extLst>
      <p:ext uri="{BB962C8B-B14F-4D97-AF65-F5344CB8AC3E}">
        <p14:creationId xmlns:p14="http://schemas.microsoft.com/office/powerpoint/2010/main" val="12589436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C86E29-A133-FAE4-0D3C-2D9259388E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4CBFAB-18D7-FCF6-3690-0598E3D584D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219C5E-90F1-6FE7-833D-4C9B5582F90B}"/>
              </a:ext>
            </a:extLst>
          </p:cNvPr>
          <p:cNvSpPr>
            <a:spLocks noGrp="1"/>
          </p:cNvSpPr>
          <p:nvPr>
            <p:ph type="body" idx="1"/>
          </p:nvPr>
        </p:nvSpPr>
        <p:spPr/>
        <p:txBody>
          <a:bodyPr/>
          <a:lstStyle/>
          <a:p>
            <a:pPr marL="0" indent="0">
              <a:buNone/>
            </a:pPr>
            <a:r>
              <a:rPr lang="hr-HR" dirty="0"/>
              <a:t>Uključivanje perspektive drugih</a:t>
            </a:r>
          </a:p>
          <a:p>
            <a:r>
              <a:rPr lang="hr-HR" dirty="0"/>
              <a:t>Jedan od načina da se klijentima pomogne stvoriti odmak od vlastitih uvjerenja jest potaknuti ih da razmisle kako bi se adaptivno uvjerenje moglo primijeniti na druge ljude ili kako bi drugi mogli percipirati njih same. Evo nekoliko načina kako to učiniti:</a:t>
            </a:r>
          </a:p>
          <a:p>
            <a:r>
              <a:rPr lang="hr-HR" b="1" dirty="0"/>
              <a:t>Pitajte klijenta o osobama koje su ga u prošlosti doživljavale u pozitivnom svjetlu:</a:t>
            </a:r>
            <a:r>
              <a:rPr lang="hr-HR" dirty="0"/>
              <a:t/>
            </a:r>
            <a:br>
              <a:rPr lang="hr-HR" dirty="0"/>
            </a:br>
            <a:r>
              <a:rPr lang="hr-HR" i="1" dirty="0"/>
              <a:t>„Tko je u tvom životu najviše vjerovao da si sposoban? Zašto? Bi li ta osoba mogla biti u pravu?“</a:t>
            </a:r>
            <a:endParaRPr lang="hr-HR" dirty="0"/>
          </a:p>
          <a:p>
            <a:r>
              <a:rPr lang="hr-HR" b="1" dirty="0"/>
              <a:t>Zamolite ga da pomisli na određenu osobu i kako bi on procijenio tu osobu prema adaptivnom uvjerenju:</a:t>
            </a:r>
            <a:r>
              <a:rPr lang="hr-HR" dirty="0"/>
              <a:t/>
            </a:r>
            <a:br>
              <a:rPr lang="hr-HR" dirty="0"/>
            </a:br>
            <a:r>
              <a:rPr lang="hr-HR" i="1" dirty="0"/>
              <a:t>„</a:t>
            </a:r>
            <a:r>
              <a:rPr lang="hr-HR" i="1" dirty="0" err="1"/>
              <a:t>Abe</a:t>
            </a:r>
            <a:r>
              <a:rPr lang="hr-HR" i="1" dirty="0"/>
              <a:t>, tko je netko koga doživljavaš kao sposobnog u većini situacija? Što si ovaj tjedan učinio, a što bi, da je ta osoba učinila, rekao da pokazuje njezinu sposobnost?“</a:t>
            </a:r>
            <a:endParaRPr lang="hr-HR" dirty="0"/>
          </a:p>
          <a:p>
            <a:r>
              <a:rPr lang="hr-HR" b="1" dirty="0"/>
              <a:t>Potaknite ga da razmisli bi li umanjio pozitivne dokaze kad bi se usporedio s nekim „negativnim modelom“:</a:t>
            </a:r>
            <a:r>
              <a:rPr lang="hr-HR" dirty="0"/>
              <a:t/>
            </a:r>
            <a:br>
              <a:rPr lang="hr-HR" dirty="0"/>
            </a:br>
            <a:r>
              <a:rPr lang="hr-HR" i="1" dirty="0"/>
              <a:t>„</a:t>
            </a:r>
            <a:r>
              <a:rPr lang="hr-HR" i="1" dirty="0" err="1"/>
              <a:t>Abe</a:t>
            </a:r>
            <a:r>
              <a:rPr lang="hr-HR" i="1" dirty="0"/>
              <a:t>, ne vjeruješ da je plaćanje svih računa znak sposobnosti. No bi li stvarno nesposobna osoba to mogla učiniti?“</a:t>
            </a:r>
            <a:endParaRPr lang="hr-HR" dirty="0"/>
          </a:p>
          <a:p>
            <a:r>
              <a:rPr lang="hr-HR" b="1" dirty="0"/>
              <a:t>Zamolite ga da imenuje još jednu osobu koja ga vidi u pozitivnom svjetlu:</a:t>
            </a:r>
            <a:r>
              <a:rPr lang="hr-HR" dirty="0"/>
              <a:t/>
            </a:r>
            <a:br>
              <a:rPr lang="hr-HR" dirty="0"/>
            </a:br>
            <a:r>
              <a:rPr lang="hr-HR" i="1" dirty="0"/>
              <a:t>„</a:t>
            </a:r>
            <a:r>
              <a:rPr lang="hr-HR" i="1" dirty="0" err="1"/>
              <a:t>Abe</a:t>
            </a:r>
            <a:r>
              <a:rPr lang="hr-HR" i="1" dirty="0"/>
              <a:t>, tko te dobro poznaje i čije mišljenje cijeniš? Što bi ta osoba rekla da si ovaj tjedan učinio što pokazuje tvoju sposobnost?“</a:t>
            </a:r>
            <a:r>
              <a:rPr lang="hr-HR" dirty="0"/>
              <a:t/>
            </a:r>
            <a:br>
              <a:rPr lang="hr-HR" dirty="0"/>
            </a:br>
            <a:r>
              <a:rPr lang="hr-HR" dirty="0"/>
              <a:t>ili</a:t>
            </a:r>
            <a:br>
              <a:rPr lang="hr-HR" dirty="0"/>
            </a:br>
            <a:r>
              <a:rPr lang="hr-HR" i="1" dirty="0"/>
              <a:t>„</a:t>
            </a:r>
            <a:r>
              <a:rPr lang="hr-HR" i="1" dirty="0" err="1"/>
              <a:t>Abe</a:t>
            </a:r>
            <a:r>
              <a:rPr lang="hr-HR" i="1" dirty="0"/>
              <a:t>, što si ovaj tjedan učinio što bi ta osoba smatrala znakom tvoje sposobnosti?“</a:t>
            </a:r>
            <a:endParaRPr lang="hr-HR" dirty="0"/>
          </a:p>
          <a:p>
            <a:endParaRPr lang="en-GB" dirty="0"/>
          </a:p>
        </p:txBody>
      </p:sp>
      <p:sp>
        <p:nvSpPr>
          <p:cNvPr id="4" name="Slide Number Placeholder 3">
            <a:extLst>
              <a:ext uri="{FF2B5EF4-FFF2-40B4-BE49-F238E27FC236}">
                <a16:creationId xmlns:a16="http://schemas.microsoft.com/office/drawing/2014/main" id="{EFEC3B80-9293-D769-D88E-84E30048BF77}"/>
              </a:ext>
            </a:extLst>
          </p:cNvPr>
          <p:cNvSpPr>
            <a:spLocks noGrp="1"/>
          </p:cNvSpPr>
          <p:nvPr>
            <p:ph type="sldNum" sz="quarter" idx="5"/>
          </p:nvPr>
        </p:nvSpPr>
        <p:spPr/>
        <p:txBody>
          <a:bodyPr/>
          <a:lstStyle/>
          <a:p>
            <a:fld id="{575A6482-7758-43F7-A460-2BF8F4EDD3E3}" type="slidenum">
              <a:rPr lang="en-GB" smtClean="0"/>
              <a:t>6</a:t>
            </a:fld>
            <a:endParaRPr lang="en-GB"/>
          </a:p>
        </p:txBody>
      </p:sp>
    </p:spTree>
    <p:extLst>
      <p:ext uri="{BB962C8B-B14F-4D97-AF65-F5344CB8AC3E}">
        <p14:creationId xmlns:p14="http://schemas.microsoft.com/office/powerpoint/2010/main" val="6961534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pl-PL" dirty="0"/>
              <a:t>Vođenje tablice za praćenje dokaza o sposobnostima / napretku</a:t>
            </a:r>
          </a:p>
          <a:p>
            <a:pPr marL="0" lvl="0" indent="0" eaLnBrk="0" fontAlgn="base" hangingPunct="0">
              <a:lnSpc>
                <a:spcPct val="100000"/>
              </a:lnSpc>
              <a:spcBef>
                <a:spcPct val="0"/>
              </a:spcBef>
              <a:spcAft>
                <a:spcPct val="0"/>
              </a:spcAft>
              <a:buNone/>
            </a:pPr>
            <a:r>
              <a:rPr lang="sr-Latn-RS" altLang="sr-Latn-RS" dirty="0">
                <a:latin typeface="Arial" panose="020B0604020202020204" pitchFamily="34" charset="0"/>
              </a:rPr>
              <a:t>Jedna važna stavka u Akcijskom planu za Abea bila je podsjećati se da traži podatke koji podupiru njegova pozitivna uvjerenja. Kada smo se dogovorili da ćemo raditi na njegovom uvjerenju da je sposoban, pretvorili smo njegovu „listu zasluga“ u </a:t>
            </a:r>
            <a:r>
              <a:rPr lang="sr-Latn-RS" altLang="sr-Latn-RS" b="1" dirty="0">
                <a:latin typeface="Arial" panose="020B0604020202020204" pitchFamily="34" charset="0"/>
              </a:rPr>
              <a:t>Tablicu dokaza o sposobnosti</a:t>
            </a:r>
            <a:r>
              <a:rPr lang="sr-Latn-RS" altLang="sr-Latn-RS" dirty="0">
                <a:latin typeface="Arial" panose="020B0604020202020204" pitchFamily="34" charset="0"/>
              </a:rPr>
              <a:t> (Slika 18.1). Tablicu sam izradila tijekom seanse, kako bih bila sigurna da razumije što treba raditi. Zajedno smo započeli unos podataka — i o stvarima koje su mu bile barem malo teške, i o onima koje su bile lake, ali su ipak pokazivale njegovu sposobnost.</a:t>
            </a:r>
          </a:p>
          <a:p>
            <a:pPr marL="0" lvl="0" indent="0" eaLnBrk="0" fontAlgn="base" hangingPunct="0">
              <a:lnSpc>
                <a:spcPct val="100000"/>
              </a:lnSpc>
              <a:spcBef>
                <a:spcPct val="0"/>
              </a:spcBef>
              <a:spcAft>
                <a:spcPct val="0"/>
              </a:spcAft>
              <a:buNone/>
            </a:pPr>
            <a:r>
              <a:rPr lang="sr-Latn-RS" altLang="sr-Latn-RS" dirty="0">
                <a:latin typeface="Arial" panose="020B0604020202020204" pitchFamily="34" charset="0"/>
              </a:rPr>
              <a:t>Tablica je uključivala i njegove zaključke o tim iskustvima, osobito ono što ta iskustva govore o njemu. Abe ju je ispunjavao kod kuće i donosio na terapiju, gdje smo dodavali nove primjere koje smo otkrivali tijekom razgovora. Kasnije u terapiji, koristili smo istu tablicu kako bismo prikupljali </a:t>
            </a:r>
            <a:r>
              <a:rPr lang="sr-Latn-RS" altLang="sr-Latn-RS" b="1" dirty="0">
                <a:latin typeface="Arial" panose="020B0604020202020204" pitchFamily="34" charset="0"/>
              </a:rPr>
              <a:t>povijesne dokaze njegove sposobnosti</a:t>
            </a:r>
            <a:r>
              <a:rPr lang="sr-Latn-RS" altLang="sr-Latn-RS" dirty="0">
                <a:latin typeface="Arial" panose="020B0604020202020204" pitchFamily="34" charset="0"/>
              </a:rPr>
              <a:t>.</a:t>
            </a:r>
          </a:p>
          <a:p>
            <a:pPr marL="0" lvl="0" indent="0" eaLnBrk="0" fontAlgn="base" hangingPunct="0">
              <a:lnSpc>
                <a:spcPct val="100000"/>
              </a:lnSpc>
              <a:spcBef>
                <a:spcPct val="0"/>
              </a:spcBef>
              <a:spcAft>
                <a:spcPct val="0"/>
              </a:spcAft>
              <a:buNone/>
            </a:pPr>
            <a:r>
              <a:rPr lang="sr-Latn-RS" altLang="sr-Latn-RS" dirty="0">
                <a:latin typeface="Arial" panose="020B0604020202020204" pitchFamily="34" charset="0"/>
              </a:rPr>
              <a:t>Zamolila sam Abea da fotografira što više tih pozitivnih iskustava (ili da pronađe slike koje ih simboliziraju) i pokaže mi ih na sljedećim susretima. Pregledavanje fotografija pomoglo mi je da odgovorim na njegova umanjujuća razmišljanja — i postalo je snažno sredstvo za jačanje njegova novog, pozitivnog temeljnog uvjerenja.</a:t>
            </a:r>
          </a:p>
          <a:p>
            <a:endParaRPr lang="en-GB" dirty="0"/>
          </a:p>
        </p:txBody>
      </p:sp>
      <p:sp>
        <p:nvSpPr>
          <p:cNvPr id="4" name="Slide Number Placeholder 3"/>
          <p:cNvSpPr>
            <a:spLocks noGrp="1"/>
          </p:cNvSpPr>
          <p:nvPr>
            <p:ph type="sldNum" sz="quarter" idx="5"/>
          </p:nvPr>
        </p:nvSpPr>
        <p:spPr/>
        <p:txBody>
          <a:bodyPr/>
          <a:lstStyle/>
          <a:p>
            <a:fld id="{575A6482-7758-43F7-A460-2BF8F4EDD3E3}" type="slidenum">
              <a:rPr lang="en-GB" smtClean="0"/>
              <a:t>7</a:t>
            </a:fld>
            <a:endParaRPr lang="en-GB"/>
          </a:p>
        </p:txBody>
      </p:sp>
    </p:spTree>
    <p:extLst>
      <p:ext uri="{BB962C8B-B14F-4D97-AF65-F5344CB8AC3E}">
        <p14:creationId xmlns:p14="http://schemas.microsoft.com/office/powerpoint/2010/main" val="38277797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hr-HR" dirty="0"/>
              <a:t>Dočaravanje slika sadašnjih i prošlih iskustava</a:t>
            </a:r>
          </a:p>
          <a:p>
            <a:r>
              <a:rPr lang="hr-HR" dirty="0"/>
              <a:t>Mentalne slike imaju tendenciju jačanja adaptivnih uvjerenja, kako na intelektualnoj, tako i na emocionalnoj razini, osobito kada klijenti doživljavaju pozitivan afekt dok vizualiziraju neku scenu. Zamolila sam </a:t>
            </a:r>
            <a:r>
              <a:rPr lang="hr-HR" dirty="0" err="1"/>
              <a:t>Abea</a:t>
            </a:r>
            <a:r>
              <a:rPr lang="hr-HR" dirty="0"/>
              <a:t> da mi ispriča, a zatim i vizualizira, i nedavna i povijesna sjećanja. Evo jednog primjera:</a:t>
            </a:r>
          </a:p>
          <a:p>
            <a:r>
              <a:rPr lang="hr-HR" b="1" dirty="0"/>
              <a:t>Judith:</a:t>
            </a:r>
            <a:r>
              <a:rPr lang="hr-HR" dirty="0"/>
              <a:t> Možeš li razmisliti o svojoj prošlosti? Koja je bila situacija u kojoj si se osjećao stvarno kompetentno? ... Možeš li zamisliti tu situaciju kao da se događa upravo sada?... Reci mi što vidiš, o čemu razmišljaš, što osjećaš...</a:t>
            </a:r>
          </a:p>
          <a:p>
            <a:r>
              <a:rPr lang="hr-HR" b="1" dirty="0" err="1"/>
              <a:t>Abe</a:t>
            </a:r>
            <a:r>
              <a:rPr lang="hr-HR" b="1" dirty="0"/>
              <a:t>:</a:t>
            </a:r>
            <a:r>
              <a:rPr lang="hr-HR" dirty="0"/>
              <a:t> (Vizualizira i opisuje iskustvo saznanja da dobiva promaknuće na poslu)</a:t>
            </a:r>
          </a:p>
          <a:p>
            <a:r>
              <a:rPr lang="hr-HR" b="1" dirty="0"/>
              <a:t>Judith:</a:t>
            </a:r>
            <a:r>
              <a:rPr lang="hr-HR" dirty="0"/>
              <a:t> Znaš, i dalje si ista osoba, s istom razinom kompetencije. Samo je to djelomično prikriveno depresijom, koja utječe na ono što radiš, što misliš i kako se osjećaš.</a:t>
            </a:r>
          </a:p>
          <a:p>
            <a:endParaRPr lang="en-GB" dirty="0"/>
          </a:p>
        </p:txBody>
      </p:sp>
      <p:sp>
        <p:nvSpPr>
          <p:cNvPr id="4" name="Slide Number Placeholder 3"/>
          <p:cNvSpPr>
            <a:spLocks noGrp="1"/>
          </p:cNvSpPr>
          <p:nvPr>
            <p:ph type="sldNum" sz="quarter" idx="5"/>
          </p:nvPr>
        </p:nvSpPr>
        <p:spPr/>
        <p:txBody>
          <a:bodyPr/>
          <a:lstStyle/>
          <a:p>
            <a:fld id="{575A6482-7758-43F7-A460-2BF8F4EDD3E3}" type="slidenum">
              <a:rPr lang="en-GB" smtClean="0"/>
              <a:t>8</a:t>
            </a:fld>
            <a:endParaRPr lang="en-GB"/>
          </a:p>
        </p:txBody>
      </p:sp>
    </p:spTree>
    <p:extLst>
      <p:ext uri="{BB962C8B-B14F-4D97-AF65-F5344CB8AC3E}">
        <p14:creationId xmlns:p14="http://schemas.microsoft.com/office/powerpoint/2010/main" val="33848521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hr-HR" dirty="0"/>
              <a:t>Ponašanje ‘Kao da’</a:t>
            </a:r>
          </a:p>
          <a:p>
            <a:r>
              <a:rPr lang="hr-HR" dirty="0"/>
              <a:t>Klijenti su često spremni ponašati se „kao da” vjeruju u svoja adaptivna uvjerenja – a upravo to jača to uvjerenje. </a:t>
            </a:r>
            <a:r>
              <a:rPr lang="hr-HR" dirty="0" err="1"/>
              <a:t>Abe</a:t>
            </a:r>
            <a:r>
              <a:rPr lang="hr-HR" dirty="0"/>
              <a:t> i ja razgovarali smo o predstojećem razgovoru za posao. Zamolila sam </a:t>
            </a:r>
            <a:r>
              <a:rPr lang="hr-HR" dirty="0" err="1"/>
              <a:t>Abea</a:t>
            </a:r>
            <a:r>
              <a:rPr lang="hr-HR" dirty="0"/>
              <a:t> da vizualizira tu situaciju, kao da se događa upravo sada, i da zamisli kako se ponaša „kao da” vjeruje u svoje pozitivno uvjerenje. Njegov </a:t>
            </a:r>
            <a:r>
              <a:rPr lang="hr-HR" b="1" dirty="0"/>
              <a:t>Akcijski plan</a:t>
            </a:r>
            <a:r>
              <a:rPr lang="hr-HR" dirty="0"/>
              <a:t> bio je zatim ponašati se na taj način u stvarnoj situaciji.</a:t>
            </a:r>
          </a:p>
          <a:p>
            <a:r>
              <a:rPr lang="hr-HR" b="1" dirty="0"/>
              <a:t>Judith:</a:t>
            </a:r>
            <a:r>
              <a:rPr lang="hr-HR" dirty="0"/>
              <a:t> </a:t>
            </a:r>
            <a:r>
              <a:rPr lang="hr-HR" dirty="0" err="1"/>
              <a:t>Abe</a:t>
            </a:r>
            <a:r>
              <a:rPr lang="hr-HR" dirty="0"/>
              <a:t>, možeš li zamisliti kako bi bilo da potpuno vjeruješ da si kompetentan kad ideš na razgovor za posao? Možeš li to vizualizirati?... Kako se osjećaš kad uđeš u recepciju?... O čemu razmišljaš?... Sjeti se, potpuno vjeruješ da si kompetentan. Kad priđeš recepcionaru, kakav je tvoj stav?... Kakav je tvoj stav?... Što kažeš recepcionaru?... Kako se osjećaš?... Što radiš kad upoznaš osobu koja vodi intervju?... Kako izgledaš dok sjediš u stolici?... Što kažeš kad te pita o prethodnom poslu?</a:t>
            </a:r>
          </a:p>
          <a:p>
            <a:endParaRPr lang="en-GB" dirty="0"/>
          </a:p>
        </p:txBody>
      </p:sp>
      <p:sp>
        <p:nvSpPr>
          <p:cNvPr id="4" name="Slide Number Placeholder 3"/>
          <p:cNvSpPr>
            <a:spLocks noGrp="1"/>
          </p:cNvSpPr>
          <p:nvPr>
            <p:ph type="sldNum" sz="quarter" idx="5"/>
          </p:nvPr>
        </p:nvSpPr>
        <p:spPr/>
        <p:txBody>
          <a:bodyPr/>
          <a:lstStyle/>
          <a:p>
            <a:fld id="{575A6482-7758-43F7-A460-2BF8F4EDD3E3}" type="slidenum">
              <a:rPr lang="en-GB" smtClean="0"/>
              <a:t>9</a:t>
            </a:fld>
            <a:endParaRPr lang="en-GB"/>
          </a:p>
        </p:txBody>
      </p:sp>
    </p:spTree>
    <p:extLst>
      <p:ext uri="{BB962C8B-B14F-4D97-AF65-F5344CB8AC3E}">
        <p14:creationId xmlns:p14="http://schemas.microsoft.com/office/powerpoint/2010/main" val="3060316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b="1" dirty="0"/>
              <a:t>Modificiranje </a:t>
            </a:r>
            <a:r>
              <a:rPr lang="hr-HR" b="1" dirty="0" err="1"/>
              <a:t>maladaptivnih</a:t>
            </a:r>
            <a:r>
              <a:rPr lang="hr-HR" b="1" dirty="0"/>
              <a:t> uvjerenja – sažetak</a:t>
            </a:r>
          </a:p>
          <a:p>
            <a:r>
              <a:rPr lang="hr-HR" b="1" dirty="0"/>
              <a:t>1. Težina promjene uvjerenja</a:t>
            </a:r>
            <a:endParaRPr lang="hr-HR" dirty="0"/>
          </a:p>
          <a:p>
            <a:r>
              <a:rPr lang="hr-HR" dirty="0"/>
              <a:t>Promjena negativnih uvjerenja razlikuje se među klijentima.</a:t>
            </a:r>
          </a:p>
          <a:p>
            <a:r>
              <a:rPr lang="hr-HR" dirty="0"/>
              <a:t>Lakše ih je mijenjati kod osoba s </a:t>
            </a:r>
            <a:r>
              <a:rPr lang="hr-HR" b="1" dirty="0"/>
              <a:t>akutnim poremećajima</a:t>
            </a:r>
            <a:r>
              <a:rPr lang="hr-HR" dirty="0"/>
              <a:t> nego kod onih s </a:t>
            </a:r>
            <a:r>
              <a:rPr lang="hr-HR" b="1" dirty="0"/>
              <a:t>poremećajima osobnosti</a:t>
            </a:r>
            <a:r>
              <a:rPr lang="hr-HR" dirty="0"/>
              <a:t>.</a:t>
            </a:r>
          </a:p>
          <a:p>
            <a:r>
              <a:rPr lang="hr-HR" dirty="0"/>
              <a:t>Neka se uvjerenja mijenjaju lako na </a:t>
            </a:r>
            <a:r>
              <a:rPr lang="hr-HR" b="1" dirty="0"/>
              <a:t>intelektualnoj razini</a:t>
            </a:r>
            <a:r>
              <a:rPr lang="hr-HR" dirty="0"/>
              <a:t>, dok druga zahtijevaju i </a:t>
            </a:r>
            <a:r>
              <a:rPr lang="hr-HR" b="1" dirty="0"/>
              <a:t>emocionalni rad</a:t>
            </a:r>
            <a:r>
              <a:rPr lang="hr-HR" dirty="0"/>
              <a:t> kroz dulje razdoblje.</a:t>
            </a:r>
          </a:p>
          <a:p>
            <a:r>
              <a:rPr lang="hr-HR" b="1" dirty="0"/>
              <a:t>2. Proces promjene</a:t>
            </a:r>
          </a:p>
          <a:p>
            <a:r>
              <a:rPr lang="hr-HR" dirty="0"/>
              <a:t>Uvjerenja se obično </a:t>
            </a:r>
            <a:r>
              <a:rPr lang="hr-HR" b="1" dirty="0"/>
              <a:t>prvo mijenjaju intelektualno</a:t>
            </a:r>
            <a:r>
              <a:rPr lang="hr-HR" dirty="0"/>
              <a:t>, a zatim </a:t>
            </a:r>
            <a:r>
              <a:rPr lang="hr-HR" b="1" dirty="0"/>
              <a:t>emocionalno</a:t>
            </a:r>
            <a:r>
              <a:rPr lang="hr-HR" dirty="0"/>
              <a:t>.</a:t>
            </a:r>
          </a:p>
          <a:p>
            <a:r>
              <a:rPr lang="hr-HR" dirty="0"/>
              <a:t>Klijenti trebaju </a:t>
            </a:r>
            <a:r>
              <a:rPr lang="hr-HR" b="1" dirty="0"/>
              <a:t>iskustvene tehnike</a:t>
            </a:r>
            <a:r>
              <a:rPr lang="hr-HR" dirty="0"/>
              <a:t> (mašta, igranje uloga, metafore, bihevioralni eksperimenti).</a:t>
            </a:r>
          </a:p>
          <a:p>
            <a:r>
              <a:rPr lang="hr-HR" dirty="0"/>
              <a:t>Promjena je učinkovitija kada su </a:t>
            </a:r>
            <a:r>
              <a:rPr lang="hr-HR" b="1" dirty="0"/>
              <a:t>emocije i sheme aktivirane</a:t>
            </a:r>
            <a:r>
              <a:rPr lang="hr-HR" dirty="0"/>
              <a:t> u terapijskoj seansi.</a:t>
            </a:r>
          </a:p>
          <a:p>
            <a:r>
              <a:rPr lang="hr-HR" dirty="0"/>
              <a:t>Cilj nije potpuno uklanjanje uvjerenja, nego </a:t>
            </a:r>
            <a:r>
              <a:rPr lang="hr-HR" b="1" dirty="0"/>
              <a:t>slabljenje njihovog utjecaja</a:t>
            </a:r>
            <a:r>
              <a:rPr lang="hr-HR" dirty="0"/>
              <a:t>.</a:t>
            </a:r>
          </a:p>
          <a:p>
            <a:r>
              <a:rPr lang="hr-HR" b="1" dirty="0"/>
              <a:t>3. Tehnike i pristupi</a:t>
            </a:r>
          </a:p>
          <a:p>
            <a:r>
              <a:rPr lang="hr-HR" b="1" dirty="0" err="1"/>
              <a:t>Gestalt</a:t>
            </a:r>
            <a:r>
              <a:rPr lang="hr-HR" b="1" dirty="0"/>
              <a:t> tehnike</a:t>
            </a:r>
            <a:r>
              <a:rPr lang="hr-HR" dirty="0"/>
              <a:t> (npr. prazna stolica) pomažu u suočavanju s bolnim emocijama i uvjerenjima.</a:t>
            </a:r>
          </a:p>
          <a:p>
            <a:r>
              <a:rPr lang="hr-HR" b="1" dirty="0"/>
              <a:t>Proširene metafore</a:t>
            </a:r>
            <a:r>
              <a:rPr lang="hr-HR" dirty="0"/>
              <a:t> i </a:t>
            </a:r>
            <a:r>
              <a:rPr lang="hr-HR" b="1" dirty="0"/>
              <a:t>dijalozi</a:t>
            </a:r>
            <a:r>
              <a:rPr lang="hr-HR" dirty="0"/>
              <a:t> pomažu u prepoznavanju i promjeni dubokih uvjerenja.</a:t>
            </a:r>
          </a:p>
          <a:p>
            <a:r>
              <a:rPr lang="hr-HR" dirty="0"/>
              <a:t>Terapija uključuje i </a:t>
            </a:r>
            <a:r>
              <a:rPr lang="hr-HR" b="1" dirty="0"/>
              <a:t>intelektualne i emocionalne intervencije</a:t>
            </a:r>
            <a:r>
              <a:rPr lang="hr-HR" dirty="0"/>
              <a:t>.</a:t>
            </a:r>
          </a:p>
          <a:p>
            <a:r>
              <a:rPr lang="hr-HR" dirty="0"/>
              <a:t>Klijent uči razumjeti porijeklo uvjerenja i </a:t>
            </a:r>
            <a:r>
              <a:rPr lang="hr-HR" b="1" dirty="0"/>
              <a:t>aktivno raditi na njihovoj promjeni</a:t>
            </a:r>
            <a:r>
              <a:rPr lang="hr-HR" dirty="0"/>
              <a:t>.</a:t>
            </a:r>
          </a:p>
          <a:p>
            <a:endParaRPr lang="hr-HR" dirty="0"/>
          </a:p>
          <a:p>
            <a:r>
              <a:rPr lang="hr-HR" dirty="0"/>
              <a:t>Stupanj težine u mijenjanju negativnih uvjerenja razlikuje se od klijenta do klijenta. Općenito, lakše je mijenjati negativna uvjerenja kod klijenata s akutnim poremećajima kod kojih su </a:t>
            </a:r>
            <a:r>
              <a:rPr lang="hr-HR" dirty="0" err="1"/>
              <a:t>protutežna</a:t>
            </a:r>
            <a:r>
              <a:rPr lang="hr-HR" dirty="0"/>
              <a:t> adaptivna uvjerenja bila aktivirana tijekom većeg dijela njihova života — u usporedbi s klijentima koji imaju poremećaje osobnosti (J. S. Beck, 2005; Beck i sur., 2015; Young i sur., 2003). Klijenti se uvelike razlikuju u stupnju u kojem mogu mijenjati svoja temeljna uvjerenja. Općenito, uvjerenja su dovoljno oslabljena kada je vjerojatno da će klijenti nastaviti mijenjati svoje disfunkcionalno ponašanje, iako i dalje zadržavaju dio tog uvjerenja. Uvjerenja se obično prvo mijenjaju na intelektualnoj razini, osobito ako ste do sada koristili samo tehnike na intelektualnoj razini. Klijenti mogu trebati iskustvene tehnike (uključujući korištenje mašte, igranje uloga, pripovijedanje ili metafore te sudjelovanje u bihevioralnim eksperimentima) kako bi promijenili svoja uvjerenja na emocionalnoj razini. Promjena se događa u prisutnosti afekta, pa je najbolje vrijeme za rad na negativnim uvjerenjima kada su njihovi shematski obrasci aktivirani tijekom seanse. Klijenti tada općenito doživljavaju promjene na obje razine dok se ispravne informacije obrađuju. </a:t>
            </a:r>
            <a:r>
              <a:rPr lang="hr-HR" dirty="0" err="1"/>
              <a:t>Gestalt</a:t>
            </a:r>
            <a:r>
              <a:rPr lang="hr-HR" dirty="0"/>
              <a:t>-tehnike, poput tehnike prazne stolice (</a:t>
            </a:r>
            <a:r>
              <a:rPr lang="hr-HR" dirty="0" err="1"/>
              <a:t>Pugh</a:t>
            </a:r>
            <a:r>
              <a:rPr lang="hr-HR" dirty="0"/>
              <a:t>, 2019), mogu biti vrlo korisne u izlaganju klijenata bolnim uvjerenjima i emocijama ili stresnim međuljudskim situacijama. Klijenti obično nauče da se ne moraju štititi od stresnih situacija; ne trebaju koristiti mehanizme suočavanja poput bijega, izbjegavanja ili distrakcije. Tehnike koje koriste proširenu metaforu ili dijalog također mogu pomoći klijentima u prepoznavanju i mijenjanju duboko ukorijenjenih temeljnih uvjerenja (De </a:t>
            </a:r>
            <a:r>
              <a:rPr lang="hr-HR" dirty="0" err="1"/>
              <a:t>Oliveira</a:t>
            </a:r>
            <a:r>
              <a:rPr lang="hr-HR" dirty="0"/>
              <a:t>, 2018). Kako biste promijenili negativno uvjerenje, educirat ćete klijente o temeljima njihovih uvjerenja, nadgledati aktivaciju njihovih shema, objasniti njihov doprinos sadašnjim teškoćama i motivirati ih da ih promijene. Koristit ćete i intelektualne i emocionalne tehnike, dok budete radili na mijenjanju uvjerenja. Mnoge se tehnike također koriste za mijenjanje automatskih misli.</a:t>
            </a:r>
          </a:p>
          <a:p>
            <a:endParaRPr lang="en-GB" dirty="0"/>
          </a:p>
        </p:txBody>
      </p:sp>
      <p:sp>
        <p:nvSpPr>
          <p:cNvPr id="4" name="Slide Number Placeholder 3"/>
          <p:cNvSpPr>
            <a:spLocks noGrp="1"/>
          </p:cNvSpPr>
          <p:nvPr>
            <p:ph type="sldNum" sz="quarter" idx="5"/>
          </p:nvPr>
        </p:nvSpPr>
        <p:spPr/>
        <p:txBody>
          <a:bodyPr/>
          <a:lstStyle/>
          <a:p>
            <a:fld id="{575A6482-7758-43F7-A460-2BF8F4EDD3E3}" type="slidenum">
              <a:rPr lang="en-GB" smtClean="0"/>
              <a:t>10</a:t>
            </a:fld>
            <a:endParaRPr lang="en-GB"/>
          </a:p>
        </p:txBody>
      </p:sp>
    </p:spTree>
    <p:extLst>
      <p:ext uri="{BB962C8B-B14F-4D97-AF65-F5344CB8AC3E}">
        <p14:creationId xmlns:p14="http://schemas.microsoft.com/office/powerpoint/2010/main" val="32494159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hr-HR" b="1" dirty="0" err="1"/>
              <a:t>Sokratovsko</a:t>
            </a:r>
            <a:r>
              <a:rPr lang="hr-HR" b="1" dirty="0"/>
              <a:t> ispitivanje</a:t>
            </a:r>
          </a:p>
          <a:p>
            <a:r>
              <a:rPr lang="hr-HR" dirty="0"/>
              <a:t>Kada procjenjujem </a:t>
            </a:r>
            <a:r>
              <a:rPr lang="hr-HR" dirty="0" err="1"/>
              <a:t>Abeova</a:t>
            </a:r>
            <a:r>
              <a:rPr lang="hr-HR" dirty="0"/>
              <a:t> uvjerenja, koristim iste vrste pitanja kao i kod procjene njegovih automatskih misli. Čak i kada identificiram opće uvjerenje, pomažem </a:t>
            </a:r>
            <a:r>
              <a:rPr lang="hr-HR" dirty="0" err="1"/>
              <a:t>Abeu</a:t>
            </a:r>
            <a:r>
              <a:rPr lang="hr-HR" dirty="0"/>
              <a:t> da ga procijeni u kontekstu konkretnih situacija. Ta konkretnost pomaže da procjena postane smislenija i manje apstraktna i intelektualna.</a:t>
            </a:r>
          </a:p>
          <a:p>
            <a:r>
              <a:rPr lang="hr-HR" b="1" dirty="0"/>
              <a:t>JUDITH:</a:t>
            </a:r>
            <a:r>
              <a:rPr lang="hr-HR" dirty="0"/>
              <a:t> </a:t>
            </a:r>
            <a:r>
              <a:rPr lang="hr-HR" i="1" dirty="0"/>
              <a:t>(sažimajući što je </a:t>
            </a:r>
            <a:r>
              <a:rPr lang="hr-HR" i="1" dirty="0" err="1"/>
              <a:t>Abe</a:t>
            </a:r>
            <a:r>
              <a:rPr lang="hr-HR" i="1" dirty="0"/>
              <a:t> naučio iz prethodno dovršene tehnike “strelice prema dolje”)</a:t>
            </a:r>
            <a:r>
              <a:rPr lang="hr-HR" dirty="0"/>
              <a:t/>
            </a:r>
            <a:br>
              <a:rPr lang="hr-HR" dirty="0"/>
            </a:br>
            <a:r>
              <a:rPr lang="hr-HR" dirty="0"/>
              <a:t>U redu, dakle vjeruješ otprilike 90% da ako zatražiš pomoć, to znači da si nesposoban. Je li to točno?</a:t>
            </a:r>
          </a:p>
          <a:p>
            <a:r>
              <a:rPr lang="hr-HR" b="1" dirty="0"/>
              <a:t>ABE:</a:t>
            </a:r>
            <a:r>
              <a:rPr lang="hr-HR" dirty="0"/>
              <a:t> Da.</a:t>
            </a:r>
          </a:p>
          <a:p>
            <a:r>
              <a:rPr lang="hr-HR" b="1" dirty="0"/>
              <a:t>JUDITH:</a:t>
            </a:r>
            <a:r>
              <a:rPr lang="hr-HR" dirty="0"/>
              <a:t> Može li postojati neki drugi način gledanja na traženje pomoći?</a:t>
            </a:r>
          </a:p>
          <a:p>
            <a:r>
              <a:rPr lang="hr-HR" b="1" dirty="0"/>
              <a:t>ABE:</a:t>
            </a:r>
            <a:r>
              <a:rPr lang="hr-HR" dirty="0"/>
              <a:t> Nisam siguran.</a:t>
            </a:r>
          </a:p>
          <a:p>
            <a:r>
              <a:rPr lang="hr-HR" b="1" dirty="0"/>
              <a:t>JUDITH:</a:t>
            </a:r>
            <a:r>
              <a:rPr lang="hr-HR" dirty="0"/>
              <a:t> Na primjer, dolazak na terapiju. Jesi li nesposoban zato što si došao po pomoć ovdje?</a:t>
            </a:r>
          </a:p>
          <a:p>
            <a:r>
              <a:rPr lang="hr-HR" b="1" dirty="0"/>
              <a:t>ABE:</a:t>
            </a:r>
            <a:r>
              <a:rPr lang="hr-HR" dirty="0"/>
              <a:t> Možda malo.</a:t>
            </a:r>
          </a:p>
          <a:p>
            <a:r>
              <a:rPr lang="hr-HR" b="1" dirty="0"/>
              <a:t>JUDITH:</a:t>
            </a:r>
            <a:r>
              <a:rPr lang="hr-HR" dirty="0"/>
              <a:t> Hm, zanimljivo. Ja to obično vidim suprotno. Je li moguće da je to zapravo znak </a:t>
            </a:r>
            <a:r>
              <a:rPr lang="hr-HR" b="1" dirty="0"/>
              <a:t>snage i sposobnosti</a:t>
            </a:r>
            <a:r>
              <a:rPr lang="hr-HR" dirty="0"/>
              <a:t> — to što si došao na terapiju? Jer što bi se dogodilo da nisi došao?</a:t>
            </a:r>
          </a:p>
          <a:p>
            <a:r>
              <a:rPr lang="hr-HR" b="1" dirty="0"/>
              <a:t>ABE:</a:t>
            </a:r>
            <a:r>
              <a:rPr lang="hr-HR" dirty="0"/>
              <a:t> Vjerojatno bi mi bilo puno gore.</a:t>
            </a:r>
          </a:p>
          <a:p>
            <a:r>
              <a:rPr lang="hr-HR" b="1" dirty="0"/>
              <a:t>JUDITH:</a:t>
            </a:r>
            <a:r>
              <a:rPr lang="hr-HR" dirty="0"/>
              <a:t> Dakle, sugeriraš da traženje odgovarajuće pomoći kad imaš bolest poput depresije može biti </a:t>
            </a:r>
            <a:r>
              <a:rPr lang="hr-HR" b="1" dirty="0"/>
              <a:t>kompetentniji čin</a:t>
            </a:r>
            <a:r>
              <a:rPr lang="hr-HR" dirty="0"/>
              <a:t> nego jednostavno ostati depresivan?</a:t>
            </a:r>
          </a:p>
          <a:p>
            <a:r>
              <a:rPr lang="hr-HR" b="1" dirty="0"/>
              <a:t>ABE:</a:t>
            </a:r>
            <a:r>
              <a:rPr lang="hr-HR" dirty="0"/>
              <a:t> Da... pretpostavljam da je tako.</a:t>
            </a:r>
          </a:p>
          <a:p>
            <a:r>
              <a:rPr lang="hr-HR" b="1" dirty="0"/>
              <a:t>JUDITH:</a:t>
            </a:r>
            <a:r>
              <a:rPr lang="hr-HR" dirty="0"/>
              <a:t> Dobro, reci mi sam. Recimo da imamo dvije depresivne osobe. Jedna </a:t>
            </a:r>
            <a:r>
              <a:rPr lang="hr-HR" b="1" dirty="0"/>
              <a:t>osoba traži liječenje, trudi se i uspijeva prevladati depresiju.</a:t>
            </a:r>
            <a:r>
              <a:rPr lang="hr-HR" dirty="0"/>
              <a:t/>
            </a:r>
            <a:br>
              <a:rPr lang="hr-HR" dirty="0"/>
            </a:br>
            <a:r>
              <a:rPr lang="hr-HR" b="1" dirty="0"/>
              <a:t>Druga osoba odbija terapiju i nastavlja imati depresivne simptome.</a:t>
            </a:r>
            <a:r>
              <a:rPr lang="hr-HR" dirty="0"/>
              <a:t/>
            </a:r>
            <a:br>
              <a:rPr lang="hr-HR" dirty="0"/>
            </a:br>
            <a:r>
              <a:rPr lang="hr-HR" dirty="0"/>
              <a:t>Koga bi smatrao sposobnijim?</a:t>
            </a:r>
          </a:p>
          <a:p>
            <a:r>
              <a:rPr lang="hr-HR" b="1" dirty="0"/>
              <a:t>ABE:</a:t>
            </a:r>
            <a:r>
              <a:rPr lang="hr-HR" dirty="0"/>
              <a:t> Pa, onoga koji traži pomoć.</a:t>
            </a:r>
          </a:p>
          <a:p>
            <a:r>
              <a:rPr lang="hr-HR" b="1" dirty="0"/>
              <a:t>JUDITH:</a:t>
            </a:r>
            <a:r>
              <a:rPr lang="hr-HR" dirty="0"/>
              <a:t> Dobro, a što kažeš na drugu situaciju koju si spomenuo — volontiranje u prihvatilištu za beskućnike? Opet imamo dvije osobe.</a:t>
            </a:r>
            <a:br>
              <a:rPr lang="hr-HR" dirty="0"/>
            </a:br>
            <a:r>
              <a:rPr lang="hr-HR" dirty="0"/>
              <a:t>Ne znaju kako postupiti s agresivnom osobom jer se s tim još nisu susreli.</a:t>
            </a:r>
            <a:br>
              <a:rPr lang="hr-HR" dirty="0"/>
            </a:br>
            <a:r>
              <a:rPr lang="hr-HR" dirty="0"/>
              <a:t>Jedna pita osoblje što učiniti, a druga ne pita i nastavlja se mučiti.</a:t>
            </a:r>
            <a:br>
              <a:rPr lang="hr-HR" dirty="0"/>
            </a:br>
            <a:r>
              <a:rPr lang="hr-HR" dirty="0"/>
              <a:t>Tko je po tebi sposobniji?</a:t>
            </a:r>
          </a:p>
          <a:p>
            <a:r>
              <a:rPr lang="hr-HR" b="1" dirty="0"/>
              <a:t>ABE (nesigurno):</a:t>
            </a:r>
            <a:r>
              <a:rPr lang="hr-HR" dirty="0"/>
              <a:t> Onaj koji traži pomoć?</a:t>
            </a:r>
          </a:p>
          <a:p>
            <a:r>
              <a:rPr lang="hr-HR" b="1" dirty="0"/>
              <a:t>JUDITH:</a:t>
            </a:r>
            <a:r>
              <a:rPr lang="hr-HR" dirty="0"/>
              <a:t> Jesi li siguran?</a:t>
            </a:r>
          </a:p>
          <a:p>
            <a:r>
              <a:rPr lang="hr-HR" b="1" dirty="0"/>
              <a:t>ABE (nakon kratkog razmišljanja):</a:t>
            </a:r>
            <a:r>
              <a:rPr lang="hr-HR" dirty="0"/>
              <a:t> Da. Nije znak sposobnosti samo se mučiti, ako možeš potražiti pomoć i biti bolji.</a:t>
            </a:r>
          </a:p>
          <a:p>
            <a:r>
              <a:rPr lang="hr-HR" b="1" dirty="0"/>
              <a:t>JUDITH:</a:t>
            </a:r>
            <a:r>
              <a:rPr lang="hr-HR" dirty="0"/>
              <a:t> Koliko jako u to vjeruješ?</a:t>
            </a:r>
          </a:p>
          <a:p>
            <a:r>
              <a:rPr lang="hr-HR" b="1" dirty="0"/>
              <a:t>ABE:</a:t>
            </a:r>
            <a:r>
              <a:rPr lang="hr-HR" dirty="0"/>
              <a:t> Prilično.</a:t>
            </a:r>
          </a:p>
          <a:p>
            <a:r>
              <a:rPr lang="hr-HR" b="1" dirty="0"/>
              <a:t>JUDITH:</a:t>
            </a:r>
            <a:r>
              <a:rPr lang="hr-HR" dirty="0"/>
              <a:t> I odnose li se ove dvije situacije — terapija i pomoć u prihvatilištu — i na tebe?</a:t>
            </a:r>
          </a:p>
          <a:p>
            <a:r>
              <a:rPr lang="hr-HR" b="1" dirty="0"/>
              <a:t>ABE:</a:t>
            </a:r>
            <a:r>
              <a:rPr lang="hr-HR" dirty="0"/>
              <a:t> Pretpostavljam da da.</a:t>
            </a:r>
          </a:p>
          <a:p>
            <a:r>
              <a:rPr lang="hr-HR" dirty="0"/>
              <a:t>Ovdje sam koristila </a:t>
            </a:r>
            <a:r>
              <a:rPr lang="hr-HR" b="1" dirty="0" err="1"/>
              <a:t>Sokratovsko</a:t>
            </a:r>
            <a:r>
              <a:rPr lang="hr-HR" b="1" dirty="0"/>
              <a:t> ispitivanje</a:t>
            </a:r>
            <a:r>
              <a:rPr lang="hr-HR" dirty="0"/>
              <a:t> u kontekstu </a:t>
            </a:r>
            <a:r>
              <a:rPr lang="hr-HR" b="1" dirty="0"/>
              <a:t>dviju konkretnih situacija</a:t>
            </a:r>
            <a:r>
              <a:rPr lang="hr-HR" dirty="0"/>
              <a:t> kako bih pomogla </a:t>
            </a:r>
            <a:r>
              <a:rPr lang="hr-HR" dirty="0" err="1"/>
              <a:t>Abeu</a:t>
            </a:r>
            <a:r>
              <a:rPr lang="hr-HR" dirty="0"/>
              <a:t> da procijeni svoje disfunkcionalno uvjerenje.</a:t>
            </a:r>
            <a:br>
              <a:rPr lang="hr-HR" dirty="0"/>
            </a:br>
            <a:r>
              <a:rPr lang="hr-HR" dirty="0"/>
              <a:t>Procijenila sam da bi standardna pitanja o “dokazima i posljedicama” bila manje učinkovita od </a:t>
            </a:r>
            <a:r>
              <a:rPr lang="hr-HR" b="1" dirty="0"/>
              <a:t>vođenih pitanja</a:t>
            </a:r>
            <a:r>
              <a:rPr lang="hr-HR" dirty="0"/>
              <a:t>.</a:t>
            </a:r>
            <a:br>
              <a:rPr lang="hr-HR" dirty="0"/>
            </a:br>
            <a:r>
              <a:rPr lang="hr-HR" dirty="0"/>
              <a:t>Važno je napomenuti da prilikom procjene dubokih uvjerenja ponekad treba postavljati </a:t>
            </a:r>
            <a:r>
              <a:rPr lang="hr-HR" b="1" dirty="0"/>
              <a:t>uvjerljivija i manje neutralna pitanja</a:t>
            </a:r>
            <a:r>
              <a:rPr lang="hr-HR" dirty="0"/>
              <a:t> nego kada se procjenjuju promjenjivije automatske misli.</a:t>
            </a:r>
          </a:p>
          <a:p>
            <a:endParaRPr lang="hr-HR" dirty="0"/>
          </a:p>
          <a:p>
            <a:pPr lvl="0"/>
            <a:r>
              <a:rPr lang="hr-HR" dirty="0"/>
              <a:t>Traženje pomoći </a:t>
            </a:r>
            <a:r>
              <a:rPr lang="hr-HR" b="1" dirty="0"/>
              <a:t>nije znak slabosti</a:t>
            </a:r>
            <a:r>
              <a:rPr lang="hr-HR" dirty="0"/>
              <a:t>, već </a:t>
            </a:r>
            <a:r>
              <a:rPr lang="hr-HR" b="1" dirty="0"/>
              <a:t>snage i kompetencije</a:t>
            </a:r>
            <a:r>
              <a:rPr lang="hr-HR" dirty="0"/>
              <a:t>.</a:t>
            </a:r>
          </a:p>
          <a:p>
            <a:pPr lvl="0"/>
            <a:r>
              <a:rPr lang="hr-HR" dirty="0"/>
              <a:t>Promjena perspektive pomaže u </a:t>
            </a:r>
            <a:r>
              <a:rPr lang="hr-HR" b="1" dirty="0"/>
              <a:t>slabljenju negativnih uvjerenja</a:t>
            </a:r>
            <a:r>
              <a:rPr lang="hr-HR" dirty="0"/>
              <a:t>.</a:t>
            </a:r>
          </a:p>
          <a:p>
            <a:pPr lvl="0"/>
            <a:r>
              <a:rPr lang="hr-HR" dirty="0"/>
              <a:t>Refleksija i usporedba konkretnih situacija potiču </a:t>
            </a:r>
            <a:r>
              <a:rPr lang="hr-HR" b="1" dirty="0"/>
              <a:t>realnije mišljenje</a:t>
            </a:r>
            <a:r>
              <a:rPr lang="hr-HR" dirty="0"/>
              <a:t>.</a:t>
            </a:r>
            <a:br>
              <a:rPr lang="hr-HR" dirty="0"/>
            </a:br>
            <a:r>
              <a:rPr lang="hr-HR" dirty="0"/>
              <a:t>Koristi </a:t>
            </a:r>
            <a:r>
              <a:rPr lang="hr-HR" dirty="0" err="1"/>
              <a:t>Sokratovsko</a:t>
            </a:r>
            <a:r>
              <a:rPr lang="hr-HR" dirty="0"/>
              <a:t> ispitivanje kako bi klijent </a:t>
            </a:r>
            <a:r>
              <a:rPr lang="hr-HR" b="1" dirty="0"/>
              <a:t>sam došao do spoznaje</a:t>
            </a:r>
            <a:r>
              <a:rPr lang="hr-HR" dirty="0"/>
              <a:t> da njegovo uvjerenje nije apsolutno, već promjenjivo i kontekstualno.</a:t>
            </a:r>
          </a:p>
          <a:p>
            <a:endParaRPr lang="hr-HR" dirty="0"/>
          </a:p>
          <a:p>
            <a:r>
              <a:rPr lang="hr-HR" b="1" dirty="0"/>
              <a:t>Ključne pouke</a:t>
            </a:r>
          </a:p>
          <a:p>
            <a:r>
              <a:rPr lang="hr-HR" b="1" dirty="0" err="1"/>
              <a:t>Sokratovsko</a:t>
            </a:r>
            <a:r>
              <a:rPr lang="hr-HR" b="1" dirty="0"/>
              <a:t> ispitivanje</a:t>
            </a:r>
            <a:r>
              <a:rPr lang="hr-HR" dirty="0"/>
              <a:t> koristi se za poticanje </a:t>
            </a:r>
            <a:r>
              <a:rPr lang="hr-HR" b="1" dirty="0"/>
              <a:t>promjene pogleda</a:t>
            </a:r>
            <a:r>
              <a:rPr lang="hr-HR" dirty="0"/>
              <a:t> kroz stvarne situacije.</a:t>
            </a:r>
          </a:p>
          <a:p>
            <a:r>
              <a:rPr lang="hr-HR" dirty="0"/>
              <a:t>Pomaže klijentu da </a:t>
            </a:r>
            <a:r>
              <a:rPr lang="hr-HR" b="1" dirty="0"/>
              <a:t>sam zaključi</a:t>
            </a:r>
            <a:r>
              <a:rPr lang="hr-HR" dirty="0"/>
              <a:t> kako je njegovo disfunkcionalno uvjerenje nelogično.</a:t>
            </a:r>
          </a:p>
          <a:p>
            <a:r>
              <a:rPr lang="hr-HR" dirty="0"/>
              <a:t>Terapeut koristi </a:t>
            </a:r>
            <a:r>
              <a:rPr lang="hr-HR" b="1" dirty="0"/>
              <a:t>ciljana, uvjerljivija pitanja</a:t>
            </a:r>
            <a:r>
              <a:rPr lang="hr-HR" dirty="0"/>
              <a:t>, a ne neutralna.</a:t>
            </a:r>
          </a:p>
          <a:p>
            <a:r>
              <a:rPr lang="hr-HR" dirty="0"/>
              <a:t>Kod dubljih uvjerenja potrebna su </a:t>
            </a:r>
            <a:r>
              <a:rPr lang="hr-HR" b="1" dirty="0"/>
              <a:t>manje “uravnotežena”, više usmjerena pitanja</a:t>
            </a:r>
            <a:r>
              <a:rPr lang="hr-HR" dirty="0"/>
              <a:t> kako bi promjena bila učinkovita.</a:t>
            </a:r>
          </a:p>
          <a:p>
            <a:endParaRPr lang="hr-HR" dirty="0"/>
          </a:p>
          <a:p>
            <a:endParaRPr lang="en-GB" dirty="0"/>
          </a:p>
        </p:txBody>
      </p:sp>
      <p:sp>
        <p:nvSpPr>
          <p:cNvPr id="4" name="Slide Number Placeholder 3"/>
          <p:cNvSpPr>
            <a:spLocks noGrp="1"/>
          </p:cNvSpPr>
          <p:nvPr>
            <p:ph type="sldNum" sz="quarter" idx="5"/>
          </p:nvPr>
        </p:nvSpPr>
        <p:spPr/>
        <p:txBody>
          <a:bodyPr/>
          <a:lstStyle/>
          <a:p>
            <a:fld id="{575A6482-7758-43F7-A460-2BF8F4EDD3E3}" type="slidenum">
              <a:rPr lang="en-GB" smtClean="0"/>
              <a:t>11</a:t>
            </a:fld>
            <a:endParaRPr lang="en-GB"/>
          </a:p>
        </p:txBody>
      </p:sp>
    </p:spTree>
    <p:extLst>
      <p:ext uri="{BB962C8B-B14F-4D97-AF65-F5344CB8AC3E}">
        <p14:creationId xmlns:p14="http://schemas.microsoft.com/office/powerpoint/2010/main" val="14041877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r-HR"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err="1"/>
              <a:t>Možete</a:t>
            </a:r>
            <a:r>
              <a:rPr lang="en-GB" dirty="0"/>
              <a:t> </a:t>
            </a:r>
            <a:r>
              <a:rPr lang="en-GB" dirty="0" err="1"/>
              <a:t>nacrtati</a:t>
            </a:r>
            <a:r>
              <a:rPr lang="en-GB" dirty="0"/>
              <a:t> </a:t>
            </a:r>
            <a:r>
              <a:rPr lang="en-GB" dirty="0" err="1"/>
              <a:t>tablicu</a:t>
            </a:r>
            <a:r>
              <a:rPr lang="en-GB" dirty="0"/>
              <a:t> </a:t>
            </a:r>
            <a:r>
              <a:rPr lang="en-GB" dirty="0" err="1"/>
              <a:t>kako</a:t>
            </a:r>
            <a:r>
              <a:rPr lang="en-GB" dirty="0"/>
              <a:t> </a:t>
            </a:r>
            <a:r>
              <a:rPr lang="en-GB" dirty="0" err="1"/>
              <a:t>biste</a:t>
            </a:r>
            <a:r>
              <a:rPr lang="en-GB" dirty="0"/>
              <a:t> </a:t>
            </a:r>
            <a:r>
              <a:rPr lang="en-GB" dirty="0" err="1"/>
              <a:t>pomogli</a:t>
            </a:r>
            <a:r>
              <a:rPr lang="en-GB" dirty="0"/>
              <a:t> </a:t>
            </a:r>
            <a:r>
              <a:rPr lang="en-GB" dirty="0" err="1"/>
              <a:t>klijentima</a:t>
            </a:r>
            <a:r>
              <a:rPr lang="en-GB" dirty="0"/>
              <a:t> da prate </a:t>
            </a:r>
            <a:r>
              <a:rPr lang="en-GB" dirty="0" err="1"/>
              <a:t>i</a:t>
            </a:r>
            <a:r>
              <a:rPr lang="en-GB" dirty="0"/>
              <a:t> </a:t>
            </a:r>
            <a:r>
              <a:rPr lang="en-GB" dirty="0" err="1"/>
              <a:t>preoblikuju</a:t>
            </a:r>
            <a:r>
              <a:rPr lang="en-GB" dirty="0"/>
              <a:t> </a:t>
            </a:r>
            <a:r>
              <a:rPr lang="en-GB" dirty="0" err="1"/>
              <a:t>dokaze</a:t>
            </a:r>
            <a:r>
              <a:rPr lang="en-GB" dirty="0"/>
              <a:t> koji se </a:t>
            </a:r>
            <a:r>
              <a:rPr lang="en-GB" dirty="0" err="1"/>
              <a:t>naizgled</a:t>
            </a:r>
            <a:r>
              <a:rPr lang="en-GB" dirty="0"/>
              <a:t> </a:t>
            </a:r>
            <a:r>
              <a:rPr lang="en-GB" dirty="0" err="1"/>
              <a:t>čine</a:t>
            </a:r>
            <a:r>
              <a:rPr lang="en-GB" dirty="0"/>
              <a:t> </a:t>
            </a:r>
            <a:r>
              <a:rPr lang="en-GB" dirty="0" err="1"/>
              <a:t>kao</a:t>
            </a:r>
            <a:r>
              <a:rPr lang="en-GB" dirty="0"/>
              <a:t> </a:t>
            </a:r>
            <a:r>
              <a:rPr lang="en-GB" dirty="0" err="1"/>
              <a:t>potpora</a:t>
            </a:r>
            <a:r>
              <a:rPr lang="en-GB" dirty="0"/>
              <a:t> </a:t>
            </a:r>
            <a:r>
              <a:rPr lang="en-GB" dirty="0" err="1"/>
              <a:t>njihovim</a:t>
            </a:r>
            <a:r>
              <a:rPr lang="en-GB" dirty="0"/>
              <a:t> </a:t>
            </a:r>
            <a:r>
              <a:rPr lang="en-GB" dirty="0" err="1"/>
              <a:t>disfunkcionalnim</a:t>
            </a:r>
            <a:r>
              <a:rPr lang="en-GB" dirty="0"/>
              <a:t> </a:t>
            </a:r>
            <a:r>
              <a:rPr lang="en-GB" dirty="0" err="1"/>
              <a:t>uvjerenjima</a:t>
            </a:r>
            <a:r>
              <a:rPr lang="en-GB" dirty="0"/>
              <a:t> (</a:t>
            </a:r>
            <a:r>
              <a:rPr lang="en-GB" dirty="0" err="1"/>
              <a:t>Slika</a:t>
            </a:r>
            <a:r>
              <a:rPr lang="en-GB" dirty="0"/>
              <a:t> 18.2).</a:t>
            </a:r>
            <a:endParaRPr lang="hr-HR" dirty="0"/>
          </a:p>
          <a:p>
            <a:endParaRPr lang="hr-HR" dirty="0"/>
          </a:p>
          <a:p>
            <a:pPr rtl="0" eaLnBrk="1" fontAlgn="ctr" latinLnBrk="0" hangingPunct="1"/>
            <a:r>
              <a:rPr lang="hr-HR" sz="1200" b="0" i="0" u="none" strike="noStrike" kern="1200" dirty="0">
                <a:solidFill>
                  <a:schemeClr val="tx1"/>
                </a:solidFill>
                <a:effectLst/>
                <a:latin typeface="+mn-lt"/>
                <a:ea typeface="+mn-ea"/>
                <a:cs typeface="+mn-cs"/>
              </a:rPr>
              <a:t>Događaj / Iskustvo</a:t>
            </a:r>
          </a:p>
          <a:p>
            <a:pPr rtl="0" eaLnBrk="1" fontAlgn="ctr" latinLnBrk="0" hangingPunct="1"/>
            <a:r>
              <a:rPr lang="hr-HR" sz="1200" b="0" i="0" u="none" strike="noStrike" kern="1200" dirty="0">
                <a:solidFill>
                  <a:schemeClr val="tx1"/>
                </a:solidFill>
                <a:effectLst/>
                <a:latin typeface="+mn-lt"/>
                <a:ea typeface="+mn-ea"/>
                <a:cs typeface="+mn-cs"/>
              </a:rPr>
              <a:t>Preoblikovanje (</a:t>
            </a:r>
            <a:r>
              <a:rPr lang="hr-HR" sz="1200" b="0" i="0" u="none" strike="noStrike" kern="1200" dirty="0" err="1">
                <a:solidFill>
                  <a:schemeClr val="tx1"/>
                </a:solidFill>
                <a:effectLst/>
                <a:latin typeface="+mn-lt"/>
                <a:ea typeface="+mn-ea"/>
                <a:cs typeface="+mn-cs"/>
              </a:rPr>
              <a:t>Reframe</a:t>
            </a:r>
            <a:r>
              <a:rPr lang="hr-HR" sz="1200" b="0" i="0" u="none" strike="noStrike" kern="1200" dirty="0">
                <a:solidFill>
                  <a:schemeClr val="tx1"/>
                </a:solidFill>
                <a:effectLst/>
                <a:latin typeface="+mn-lt"/>
                <a:ea typeface="+mn-ea"/>
                <a:cs typeface="+mn-cs"/>
              </a:rPr>
              <a:t>)</a:t>
            </a:r>
          </a:p>
          <a:p>
            <a:pPr rtl="0" eaLnBrk="1" fontAlgn="ctr" latinLnBrk="0" hangingPunct="1"/>
            <a:r>
              <a:rPr lang="hr-HR" sz="1200" b="0" i="0" u="none" strike="noStrike" kern="1200" dirty="0">
                <a:solidFill>
                  <a:schemeClr val="tx1"/>
                </a:solidFill>
                <a:effectLst/>
                <a:latin typeface="+mn-lt"/>
                <a:ea typeface="+mn-ea"/>
                <a:cs typeface="+mn-cs"/>
              </a:rPr>
              <a:t>Traženje pomoći u prihvatilištu za beskućnike</a:t>
            </a:r>
          </a:p>
          <a:p>
            <a:pPr rtl="0" eaLnBrk="1" fontAlgn="ctr" latinLnBrk="0" hangingPunct="1"/>
            <a:r>
              <a:rPr lang="pl-PL" sz="1200" b="0" i="0" u="none" strike="noStrike" kern="1200" dirty="0">
                <a:solidFill>
                  <a:schemeClr val="tx1"/>
                </a:solidFill>
                <a:effectLst/>
                <a:latin typeface="+mn-lt"/>
                <a:ea typeface="+mn-ea"/>
                <a:cs typeface="+mn-cs"/>
              </a:rPr>
              <a:t>Sposobne osobe traže pomoć kada im je potrebna</a:t>
            </a:r>
            <a:endParaRPr lang="hr-HR" sz="1200" b="0" i="0" u="none" strike="noStrike" kern="1200" dirty="0">
              <a:solidFill>
                <a:schemeClr val="tx1"/>
              </a:solidFill>
              <a:effectLst/>
              <a:latin typeface="+mn-lt"/>
              <a:ea typeface="+mn-ea"/>
              <a:cs typeface="+mn-cs"/>
            </a:endParaRPr>
          </a:p>
          <a:p>
            <a:pPr rtl="0" eaLnBrk="1" fontAlgn="ctr" latinLnBrk="0" hangingPunct="1"/>
            <a:r>
              <a:rPr lang="hr-HR" sz="1200" b="0" i="0" u="none" strike="noStrike" kern="1200" dirty="0">
                <a:solidFill>
                  <a:schemeClr val="tx1"/>
                </a:solidFill>
                <a:effectLst/>
                <a:latin typeface="+mn-lt"/>
                <a:ea typeface="+mn-ea"/>
                <a:cs typeface="+mn-cs"/>
              </a:rPr>
              <a:t>Odlazak na terapiju</a:t>
            </a:r>
          </a:p>
          <a:p>
            <a:pPr rtl="0" eaLnBrk="1" fontAlgn="ctr" latinLnBrk="0" hangingPunct="1"/>
            <a:r>
              <a:rPr lang="pl-PL" sz="1200" b="0" i="0" u="none" strike="noStrike" kern="1200" dirty="0">
                <a:solidFill>
                  <a:schemeClr val="tx1"/>
                </a:solidFill>
                <a:effectLst/>
                <a:latin typeface="+mn-lt"/>
                <a:ea typeface="+mn-ea"/>
                <a:cs typeface="+mn-cs"/>
              </a:rPr>
              <a:t>Traženje liječenja je znak snage i sposobnosti</a:t>
            </a:r>
            <a:endParaRPr lang="hr-HR" sz="1200" b="0" i="0" u="none" strike="noStrike" kern="1200" dirty="0">
              <a:solidFill>
                <a:schemeClr val="tx1"/>
              </a:solidFill>
              <a:effectLst/>
              <a:latin typeface="+mn-lt"/>
              <a:ea typeface="+mn-ea"/>
              <a:cs typeface="+mn-cs"/>
            </a:endParaRPr>
          </a:p>
          <a:p>
            <a:pPr rtl="0" eaLnBrk="1" fontAlgn="ctr" latinLnBrk="0" hangingPunct="1"/>
            <a:r>
              <a:rPr lang="hr-HR" sz="1200" b="0" i="0" u="none" strike="noStrike" kern="1200" dirty="0">
                <a:solidFill>
                  <a:schemeClr val="tx1"/>
                </a:solidFill>
                <a:effectLst/>
                <a:latin typeface="+mn-lt"/>
                <a:ea typeface="+mn-ea"/>
                <a:cs typeface="+mn-cs"/>
              </a:rPr>
              <a:t>Izgubio sam posao</a:t>
            </a:r>
          </a:p>
          <a:p>
            <a:pPr rtl="0" eaLnBrk="1" fontAlgn="ctr" latinLnBrk="0" hangingPunct="1"/>
            <a:r>
              <a:rPr lang="hr-HR" sz="1200" b="0" i="0" u="none" strike="noStrike" kern="1200" dirty="0">
                <a:solidFill>
                  <a:schemeClr val="tx1"/>
                </a:solidFill>
                <a:effectLst/>
                <a:latin typeface="+mn-lt"/>
                <a:ea typeface="+mn-ea"/>
                <a:cs typeface="+mn-cs"/>
              </a:rPr>
              <a:t>Šef je promijenio moj posao, ali nije omogućio obuku</a:t>
            </a:r>
          </a:p>
          <a:p>
            <a:pPr rtl="0" eaLnBrk="1" fontAlgn="ctr" latinLnBrk="0" hangingPunct="1"/>
            <a:endParaRPr lang="hr-HR" sz="1200" b="0" i="0" u="none" strike="noStrike" kern="1200" dirty="0">
              <a:solidFill>
                <a:schemeClr val="tx1"/>
              </a:solidFill>
              <a:effectLst/>
              <a:latin typeface="+mn-lt"/>
              <a:ea typeface="+mn-ea"/>
              <a:cs typeface="+mn-cs"/>
            </a:endParaRPr>
          </a:p>
          <a:p>
            <a:pPr rtl="0" eaLnBrk="1" fontAlgn="ctr" latinLnBrk="0" hangingPunct="1"/>
            <a:r>
              <a:rPr lang="hr-HR" b="1" dirty="0"/>
              <a:t>JUDITH:</a:t>
            </a:r>
            <a:r>
              <a:rPr lang="hr-HR" dirty="0"/>
              <a:t> Dakle, bilo ti je teško doći na terapiju i razgovarati s nadređenim u prihvatilištu zbog svog uvjerenja: „Ako tražim pomoć, to znači da sam nesposoban ili neuspješan.” Je li to točno?</a:t>
            </a:r>
            <a:br>
              <a:rPr lang="hr-HR" dirty="0"/>
            </a:br>
            <a:r>
              <a:rPr lang="hr-HR" b="1" dirty="0"/>
              <a:t>ABE:</a:t>
            </a:r>
            <a:r>
              <a:rPr lang="hr-HR" dirty="0"/>
              <a:t> Da.</a:t>
            </a:r>
            <a:br>
              <a:rPr lang="hr-HR" dirty="0"/>
            </a:br>
            <a:r>
              <a:rPr lang="hr-HR" b="1" dirty="0"/>
              <a:t>JUDITH:</a:t>
            </a:r>
            <a:r>
              <a:rPr lang="hr-HR" dirty="0"/>
              <a:t> Sad kad smo to raspravili, kako sada gledaš na to?</a:t>
            </a:r>
            <a:br>
              <a:rPr lang="hr-HR" dirty="0"/>
            </a:br>
            <a:r>
              <a:rPr lang="hr-HR" b="1" dirty="0"/>
              <a:t>ABE:</a:t>
            </a:r>
            <a:r>
              <a:rPr lang="hr-HR" dirty="0"/>
              <a:t> Ako tražim pomoć, nisam nesposoban?</a:t>
            </a:r>
            <a:br>
              <a:rPr lang="hr-HR" dirty="0"/>
            </a:br>
            <a:r>
              <a:rPr lang="hr-HR" b="1" dirty="0"/>
              <a:t>JUDITH:</a:t>
            </a:r>
            <a:r>
              <a:rPr lang="hr-HR" dirty="0"/>
              <a:t> Ne zvučiš uvjereno. Hajdemo to ovako formulirati: „Traženje pomoći kada mi je potrebna znak je sposobnosti.”</a:t>
            </a:r>
            <a:br>
              <a:rPr lang="hr-HR" dirty="0"/>
            </a:br>
            <a:r>
              <a:rPr lang="hr-HR" b="1" dirty="0"/>
              <a:t>ABE:</a:t>
            </a:r>
            <a:r>
              <a:rPr lang="hr-HR" dirty="0"/>
              <a:t> Da.</a:t>
            </a:r>
            <a:br>
              <a:rPr lang="hr-HR" dirty="0"/>
            </a:br>
            <a:r>
              <a:rPr lang="hr-HR" b="1" dirty="0"/>
              <a:t>JUDITH:</a:t>
            </a:r>
            <a:r>
              <a:rPr lang="hr-HR" dirty="0"/>
              <a:t> Koliko jako sada vjeruješ u tu novu ideju?</a:t>
            </a:r>
            <a:br>
              <a:rPr lang="hr-HR" dirty="0"/>
            </a:br>
            <a:r>
              <a:rPr lang="hr-HR" b="1" dirty="0"/>
              <a:t>ABE:</a:t>
            </a:r>
            <a:r>
              <a:rPr lang="hr-HR" dirty="0"/>
              <a:t> Puno... </a:t>
            </a:r>
            <a:r>
              <a:rPr lang="hr-HR" i="1" dirty="0"/>
              <a:t>(čita i razmišlja o novom uvjerenju).</a:t>
            </a:r>
            <a:r>
              <a:rPr lang="hr-HR" dirty="0"/>
              <a:t/>
            </a:r>
            <a:br>
              <a:rPr lang="hr-HR" dirty="0"/>
            </a:br>
            <a:r>
              <a:rPr lang="hr-HR" b="1" dirty="0"/>
              <a:t>JUDITH:</a:t>
            </a:r>
            <a:r>
              <a:rPr lang="hr-HR" dirty="0"/>
              <a:t> Bi li bio voljan voditi tablicu u koju ćeš zapisivati dokaze za koje u početku misliš da potvrđuju ideju da si nesposoban?</a:t>
            </a:r>
            <a:br>
              <a:rPr lang="hr-HR" dirty="0"/>
            </a:br>
            <a:r>
              <a:rPr lang="hr-HR" b="1" dirty="0"/>
              <a:t>ABE:</a:t>
            </a:r>
            <a:r>
              <a:rPr lang="hr-HR" dirty="0"/>
              <a:t> Da.</a:t>
            </a:r>
            <a:br>
              <a:rPr lang="hr-HR" dirty="0"/>
            </a:br>
            <a:r>
              <a:rPr lang="hr-HR" b="1" dirty="0"/>
              <a:t>JUDITH:</a:t>
            </a:r>
            <a:r>
              <a:rPr lang="hr-HR" dirty="0"/>
              <a:t> Onda ih možeš suprotstaviti realnijoj perspektivi — nazvat ćemo je „alternativno gledište” ili „preoblikovanje” (</a:t>
            </a:r>
            <a:r>
              <a:rPr lang="hr-HR" dirty="0" err="1"/>
              <a:t>reframe</a:t>
            </a:r>
            <a:r>
              <a:rPr lang="hr-HR" dirty="0"/>
              <a:t>). Kako želiš da to nazovemo?</a:t>
            </a:r>
            <a:br>
              <a:rPr lang="hr-HR" dirty="0"/>
            </a:br>
            <a:r>
              <a:rPr lang="hr-HR" b="1" dirty="0"/>
              <a:t>ABE:</a:t>
            </a:r>
            <a:r>
              <a:rPr lang="hr-HR" dirty="0"/>
              <a:t> Sviđa mi se „preoblikovanje (</a:t>
            </a:r>
            <a:r>
              <a:rPr lang="hr-HR" dirty="0" err="1"/>
              <a:t>reframe</a:t>
            </a:r>
            <a:r>
              <a:rPr lang="hr-HR" dirty="0"/>
              <a:t>)”.</a:t>
            </a:r>
            <a:endParaRPr lang="hr-HR" sz="1200" b="0" i="0" u="none" strike="noStrike" kern="1200" dirty="0">
              <a:solidFill>
                <a:schemeClr val="tx1"/>
              </a:solidFill>
              <a:effectLst/>
              <a:latin typeface="+mn-lt"/>
              <a:ea typeface="+mn-ea"/>
              <a:cs typeface="+mn-cs"/>
            </a:endParaRPr>
          </a:p>
          <a:p>
            <a:pPr rtl="0" eaLnBrk="1" fontAlgn="ctr" latinLnBrk="0" hangingPunct="1"/>
            <a:endParaRPr lang="hr-HR" sz="1200" b="0" i="0" u="none" strike="noStrike" kern="1200" dirty="0">
              <a:solidFill>
                <a:schemeClr val="tx1"/>
              </a:solidFill>
              <a:effectLst/>
              <a:latin typeface="+mn-lt"/>
              <a:ea typeface="+mn-ea"/>
              <a:cs typeface="+mn-cs"/>
            </a:endParaRPr>
          </a:p>
          <a:p>
            <a:pPr>
              <a:buNone/>
            </a:pPr>
            <a:r>
              <a:rPr lang="hr-HR" dirty="0"/>
              <a:t>Zatim sam nacrtala tablicu prikazanu na Slici 18.2. Zamolila sam </a:t>
            </a:r>
            <a:r>
              <a:rPr lang="hr-HR" dirty="0" err="1"/>
              <a:t>Abea</a:t>
            </a:r>
            <a:r>
              <a:rPr lang="hr-HR" dirty="0"/>
              <a:t> da se sjeti još jednog primjera koji pripada u tablicu, i on ga je zapisao.</a:t>
            </a:r>
            <a:br>
              <a:rPr lang="hr-HR" dirty="0"/>
            </a:br>
            <a:r>
              <a:rPr lang="hr-HR" dirty="0"/>
              <a:t>Dogovorili smo da će kao dio </a:t>
            </a:r>
            <a:r>
              <a:rPr lang="hr-HR" b="1" dirty="0"/>
              <a:t>Akcijskog plana</a:t>
            </a:r>
            <a:r>
              <a:rPr lang="hr-HR" dirty="0"/>
              <a:t> nastaviti popunjavati tablicu kod kuće.</a:t>
            </a:r>
            <a:br>
              <a:rPr lang="hr-HR" dirty="0"/>
            </a:br>
            <a:r>
              <a:rPr lang="hr-HR" dirty="0"/>
              <a:t>Upozorila sam ga da će mu u početku možda biti teško pronaći odgovarajuće preoblikovanje, ali da ćemo zajedno ispunjavati desnu stranu tablice na sljedećim susretima.</a:t>
            </a:r>
            <a:br>
              <a:rPr lang="hr-HR" dirty="0"/>
            </a:br>
            <a:r>
              <a:rPr lang="hr-HR" dirty="0"/>
              <a:t>Također sam ga zamolila da tablicu drži ispred sebe tijekom naših seansi, kako bi mogao dodavati nove primjere kad se dotaknemo tema povezanih s njegovim negativnim temeljnim uvjerenjem.</a:t>
            </a:r>
          </a:p>
          <a:p>
            <a:r>
              <a:rPr lang="hr-HR" dirty="0"/>
              <a:t>Zatim sam predložila </a:t>
            </a:r>
            <a:r>
              <a:rPr lang="hr-HR" b="1" dirty="0"/>
              <a:t>Akcijski plan</a:t>
            </a:r>
            <a:r>
              <a:rPr lang="hr-HR" dirty="0"/>
              <a:t> kako bismo dodatno učvrstili novo, adaptivnije uvjerenje.</a:t>
            </a:r>
            <a:br>
              <a:rPr lang="hr-HR" dirty="0"/>
            </a:br>
            <a:r>
              <a:rPr lang="hr-HR" dirty="0"/>
              <a:t>(O ranijoj tehnici “ponašanja kao da” već ste čitali ranije u ovom poglavlju.)</a:t>
            </a:r>
          </a:p>
          <a:p>
            <a:endParaRPr lang="hr-HR" b="1" dirty="0"/>
          </a:p>
          <a:p>
            <a:r>
              <a:rPr lang="hr-HR" b="1" dirty="0"/>
              <a:t>JUDITH:</a:t>
            </a:r>
            <a:r>
              <a:rPr lang="hr-HR" dirty="0"/>
              <a:t> Također, bi li ovaj tjedan mogao obratiti pažnju na druge situacije u kojima bi bilo razumno zatražiti pomoć?</a:t>
            </a:r>
            <a:br>
              <a:rPr lang="hr-HR" dirty="0"/>
            </a:br>
            <a:r>
              <a:rPr lang="hr-HR" dirty="0"/>
              <a:t>Zamisli da 100% vjeruješ u novo uvjerenje — da je traženje razumne pomoći znak sposobnosti.</a:t>
            </a:r>
            <a:br>
              <a:rPr lang="hr-HR" dirty="0"/>
            </a:br>
            <a:r>
              <a:rPr lang="hr-HR" dirty="0"/>
              <a:t>Kada bi tijekom nadolazećeg tjedna mogao zatražiti pomoć? Možeš li se sada nečeg sjetiti?</a:t>
            </a:r>
          </a:p>
          <a:p>
            <a:r>
              <a:rPr lang="hr-HR" b="1" dirty="0"/>
              <a:t>ABE:</a:t>
            </a:r>
            <a:r>
              <a:rPr lang="hr-HR" dirty="0"/>
              <a:t> Pa, jučer sam pokušao popraviti lampu, ali nisam uspio. Htio sam nastaviti pokušavati... ali pretpostavljam da bih mogao zamoliti susjeda za pomoć.</a:t>
            </a:r>
          </a:p>
          <a:p>
            <a:r>
              <a:rPr lang="hr-HR" b="1" dirty="0"/>
              <a:t>JUDITH:</a:t>
            </a:r>
            <a:r>
              <a:rPr lang="hr-HR" dirty="0"/>
              <a:t> Odlično. Ako se pojave druge razumne prilike da zatražiš pomoć, možeš li to učiniti?</a:t>
            </a:r>
            <a:br>
              <a:rPr lang="hr-HR" dirty="0"/>
            </a:br>
            <a:r>
              <a:rPr lang="hr-HR" b="1" dirty="0"/>
              <a:t>ABE:</a:t>
            </a:r>
            <a:r>
              <a:rPr lang="hr-HR" dirty="0"/>
              <a:t> U redu.</a:t>
            </a:r>
            <a:br>
              <a:rPr lang="hr-HR" dirty="0"/>
            </a:br>
            <a:r>
              <a:rPr lang="hr-HR" b="1" dirty="0"/>
              <a:t>JUDITH:</a:t>
            </a:r>
            <a:r>
              <a:rPr lang="hr-HR" dirty="0"/>
              <a:t> I kad to učiniš, svakako si daj veliko priznanje — jer ćeš napraviti nešto teško, nešto što ti nije prirodno, ali je stvarno, stvarno važno.</a:t>
            </a:r>
          </a:p>
          <a:p>
            <a:pPr rtl="0" eaLnBrk="1" fontAlgn="ctr" latinLnBrk="0" hangingPunct="1"/>
            <a:endParaRPr lang="hr-HR" sz="1200" b="0" i="0" u="none" strike="noStrike" kern="1200" dirty="0">
              <a:solidFill>
                <a:schemeClr val="tx1"/>
              </a:solidFill>
              <a:effectLst/>
              <a:latin typeface="+mn-lt"/>
              <a:ea typeface="+mn-ea"/>
              <a:cs typeface="+mn-cs"/>
            </a:endParaRPr>
          </a:p>
          <a:p>
            <a:pPr rtl="0" eaLnBrk="1" fontAlgn="ctr" latinLnBrk="0" hangingPunct="1"/>
            <a:endParaRPr lang="hr-HR" sz="1200" b="0" i="0" u="none" strike="noStrike" kern="1200" dirty="0">
              <a:solidFill>
                <a:schemeClr val="tx1"/>
              </a:solidFill>
              <a:effectLst/>
              <a:latin typeface="+mn-lt"/>
              <a:ea typeface="+mn-ea"/>
              <a:cs typeface="+mn-cs"/>
            </a:endParaRPr>
          </a:p>
          <a:p>
            <a:pPr rtl="0" eaLnBrk="1" fontAlgn="ctr" latinLnBrk="0" hangingPunct="1"/>
            <a:endParaRPr lang="hr-HR" sz="1200" b="0" i="0" u="none" strike="noStrike"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hr-HR" b="1" dirty="0"/>
              <a:t>Svrha:</a:t>
            </a:r>
            <a:r>
              <a:rPr lang="hr-HR" dirty="0"/>
              <a:t/>
            </a:r>
            <a:br>
              <a:rPr lang="hr-HR" dirty="0"/>
            </a:br>
            <a:r>
              <a:rPr lang="hr-HR" dirty="0"/>
              <a:t>Pomoći klijentu da reinterpretira dokaze koji podržavaju negativno uvjerenje i zamijeni ih realnijim, pozitivnijim tumačenjem.</a:t>
            </a:r>
          </a:p>
          <a:p>
            <a:r>
              <a:rPr lang="hr-HR" b="1" dirty="0"/>
              <a:t>Primjeri preoblikovanja:</a:t>
            </a:r>
            <a:endParaRPr lang="hr-HR" dirty="0"/>
          </a:p>
          <a:p>
            <a:r>
              <a:rPr lang="hr-HR" dirty="0"/>
              <a:t>Negativno </a:t>
            </a:r>
            <a:r>
              <a:rPr lang="hr-HR" dirty="0" err="1"/>
              <a:t>uvjerenjeNovo</a:t>
            </a:r>
            <a:r>
              <a:rPr lang="hr-HR" dirty="0"/>
              <a:t> </a:t>
            </a:r>
            <a:r>
              <a:rPr lang="hr-HR" dirty="0" err="1"/>
              <a:t>tumačenje“Ako</a:t>
            </a:r>
            <a:r>
              <a:rPr lang="hr-HR" dirty="0"/>
              <a:t> tražim pomoć, nesposoban </a:t>
            </a:r>
            <a:r>
              <a:rPr lang="hr-HR" dirty="0" err="1"/>
              <a:t>sam.”“Traženje</a:t>
            </a:r>
            <a:r>
              <a:rPr lang="hr-HR" dirty="0"/>
              <a:t> pomoći je znak sposobnosti i </a:t>
            </a:r>
            <a:r>
              <a:rPr lang="hr-HR" dirty="0" err="1"/>
              <a:t>snage.”“Izgubio</a:t>
            </a:r>
            <a:r>
              <a:rPr lang="hr-HR" dirty="0"/>
              <a:t> sam posao, to je moja </a:t>
            </a:r>
            <a:r>
              <a:rPr lang="hr-HR" dirty="0" err="1"/>
              <a:t>greška.”“Posao</a:t>
            </a:r>
            <a:r>
              <a:rPr lang="hr-HR" dirty="0"/>
              <a:t> je promijenjen bez obuke – to nije odraz moje vrijednosti.”</a:t>
            </a:r>
          </a:p>
          <a:p>
            <a:pPr marL="0" marR="0" lvl="0" indent="0" algn="l" defTabSz="914400" rtl="0" eaLnBrk="1" fontAlgn="auto" latinLnBrk="0" hangingPunct="1">
              <a:lnSpc>
                <a:spcPct val="100000"/>
              </a:lnSpc>
              <a:spcBef>
                <a:spcPts val="0"/>
              </a:spcBef>
              <a:spcAft>
                <a:spcPts val="0"/>
              </a:spcAft>
              <a:buClrTx/>
              <a:buSzTx/>
              <a:buFontTx/>
              <a:buNone/>
              <a:tabLst/>
              <a:defRPr/>
            </a:pPr>
            <a:r>
              <a:rPr lang="hr-HR" dirty="0"/>
              <a:t>Klijent vodi </a:t>
            </a:r>
            <a:r>
              <a:rPr lang="hr-HR" b="1" dirty="0"/>
              <a:t>tablicu dokaza i preoblikovanja</a:t>
            </a:r>
            <a:r>
              <a:rPr lang="hr-HR" dirty="0"/>
              <a:t> (npr. “Događaj – Novo tumačenje”).</a:t>
            </a:r>
          </a:p>
          <a:p>
            <a:endParaRPr lang="hr-HR" dirty="0"/>
          </a:p>
          <a:p>
            <a:r>
              <a:rPr lang="hr-HR" sz="1600" dirty="0"/>
              <a:t>Terapeut pomaže klijentu da:</a:t>
            </a:r>
          </a:p>
          <a:p>
            <a:pPr lvl="1"/>
            <a:r>
              <a:rPr lang="hr-HR" sz="1600" dirty="0"/>
              <a:t>prepozna automatske negativne zaključke,</a:t>
            </a:r>
          </a:p>
          <a:p>
            <a:pPr lvl="1"/>
            <a:r>
              <a:rPr lang="hr-HR" sz="1600" dirty="0"/>
              <a:t>pronađe alternativno, realnije objašnjenje,</a:t>
            </a:r>
          </a:p>
          <a:p>
            <a:pPr lvl="1"/>
            <a:r>
              <a:rPr lang="hr-HR" sz="1600" b="1" dirty="0"/>
              <a:t>uvidi da pogreške ne znače nesposobnost</a:t>
            </a:r>
          </a:p>
          <a:p>
            <a:pPr lvl="1"/>
            <a:endParaRPr lang="hr-HR" sz="1600" b="1" dirty="0"/>
          </a:p>
          <a:p>
            <a:r>
              <a:rPr lang="hr-HR" sz="1600" b="1" dirty="0"/>
              <a:t>Akcijski plan i primjena</a:t>
            </a:r>
          </a:p>
          <a:p>
            <a:r>
              <a:rPr lang="hr-HR" sz="1600" dirty="0"/>
              <a:t>Klijent svakodnevno bilježi situacije i preoblikovanja.</a:t>
            </a:r>
          </a:p>
          <a:p>
            <a:r>
              <a:rPr lang="hr-HR" sz="1600" dirty="0"/>
              <a:t>Tablica pomaže </a:t>
            </a:r>
            <a:r>
              <a:rPr lang="hr-HR" sz="1600" b="1" dirty="0"/>
              <a:t>učvrstiti novo, adaptivno uvjerenje</a:t>
            </a:r>
            <a:r>
              <a:rPr lang="hr-HR" sz="1600" dirty="0"/>
              <a:t> (“Ja sam sposoban”).</a:t>
            </a:r>
          </a:p>
          <a:p>
            <a:r>
              <a:rPr lang="hr-HR" sz="1600" dirty="0"/>
              <a:t>Terapeut potiče klijenta da u stvarnom životu </a:t>
            </a:r>
            <a:r>
              <a:rPr lang="hr-HR" sz="1600" b="1" dirty="0"/>
              <a:t>postupa u skladu s novim uvjerenjem</a:t>
            </a:r>
            <a:r>
              <a:rPr lang="hr-HR" sz="1600" dirty="0"/>
              <a:t> – npr. da zatraži pomoć kada je to razumno.</a:t>
            </a:r>
          </a:p>
          <a:p>
            <a:r>
              <a:rPr lang="hr-HR" sz="1600" dirty="0"/>
              <a:t>Svaki korak prema traženju pomoći treba </a:t>
            </a:r>
            <a:r>
              <a:rPr lang="hr-HR" sz="1600" b="1" dirty="0"/>
              <a:t>prepoznati i pohvaliti</a:t>
            </a:r>
            <a:r>
              <a:rPr lang="hr-HR" sz="1600" dirty="0"/>
              <a:t> kao dokaz napretka.</a:t>
            </a:r>
          </a:p>
          <a:p>
            <a:endParaRPr lang="hr-HR" sz="1600" dirty="0"/>
          </a:p>
          <a:p>
            <a:r>
              <a:rPr lang="hr-HR" sz="1600" dirty="0"/>
              <a:t>💡 </a:t>
            </a:r>
            <a:r>
              <a:rPr lang="hr-HR" sz="1600" b="1" dirty="0"/>
              <a:t>Poruka:</a:t>
            </a:r>
            <a:endParaRPr lang="hr-HR" sz="1600" dirty="0"/>
          </a:p>
          <a:p>
            <a:r>
              <a:rPr lang="hr-HR" sz="1600" dirty="0"/>
              <a:t>Promjena počinje kad klijent nauči gledati iste događaje iz </a:t>
            </a:r>
            <a:r>
              <a:rPr lang="hr-HR" sz="1600" b="1" dirty="0"/>
              <a:t>novog, realnijeg i suosjećajnijeg kuta</a:t>
            </a:r>
            <a:r>
              <a:rPr lang="hr-HR" sz="1600" dirty="0"/>
              <a:t>.</a:t>
            </a:r>
          </a:p>
          <a:p>
            <a:endParaRPr lang="hr-HR" sz="1600" dirty="0"/>
          </a:p>
          <a:p>
            <a:pPr lvl="1"/>
            <a:endParaRPr lang="hr-HR" dirty="0"/>
          </a:p>
          <a:p>
            <a:endParaRPr lang="en-GB" dirty="0"/>
          </a:p>
        </p:txBody>
      </p:sp>
      <p:sp>
        <p:nvSpPr>
          <p:cNvPr id="4" name="Slide Number Placeholder 3"/>
          <p:cNvSpPr>
            <a:spLocks noGrp="1"/>
          </p:cNvSpPr>
          <p:nvPr>
            <p:ph type="sldNum" sz="quarter" idx="5"/>
          </p:nvPr>
        </p:nvSpPr>
        <p:spPr/>
        <p:txBody>
          <a:bodyPr/>
          <a:lstStyle/>
          <a:p>
            <a:fld id="{575A6482-7758-43F7-A460-2BF8F4EDD3E3}" type="slidenum">
              <a:rPr lang="en-GB" smtClean="0"/>
              <a:t>12</a:t>
            </a:fld>
            <a:endParaRPr lang="en-GB"/>
          </a:p>
        </p:txBody>
      </p:sp>
    </p:spTree>
    <p:extLst>
      <p:ext uri="{BB962C8B-B14F-4D97-AF65-F5344CB8AC3E}">
        <p14:creationId xmlns:p14="http://schemas.microsoft.com/office/powerpoint/2010/main" val="2938251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95B197-363C-C0BD-7FA8-7F74152D133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9E6357E-639E-7762-0F05-FAA8DC94025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7F66559-F45F-CCCC-FD29-AC0565F128AC}"/>
              </a:ext>
            </a:extLst>
          </p:cNvPr>
          <p:cNvSpPr>
            <a:spLocks noGrp="1"/>
          </p:cNvSpPr>
          <p:nvPr>
            <p:ph type="dt" sz="half" idx="10"/>
          </p:nvPr>
        </p:nvSpPr>
        <p:spPr/>
        <p:txBody>
          <a:bodyPr/>
          <a:lstStyle/>
          <a:p>
            <a:fld id="{ADB35619-2850-4A80-9D7D-8F3EA3D14BB5}" type="datetimeFigureOut">
              <a:rPr lang="en-GB" smtClean="0"/>
              <a:t>23/10/2025</a:t>
            </a:fld>
            <a:endParaRPr lang="en-GB"/>
          </a:p>
        </p:txBody>
      </p:sp>
      <p:sp>
        <p:nvSpPr>
          <p:cNvPr id="5" name="Footer Placeholder 4">
            <a:extLst>
              <a:ext uri="{FF2B5EF4-FFF2-40B4-BE49-F238E27FC236}">
                <a16:creationId xmlns:a16="http://schemas.microsoft.com/office/drawing/2014/main" id="{BBECE363-1229-C1B4-8D4F-4701D743C05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641298B-625E-3CD7-5A84-9FC6BC217CE1}"/>
              </a:ext>
            </a:extLst>
          </p:cNvPr>
          <p:cNvSpPr>
            <a:spLocks noGrp="1"/>
          </p:cNvSpPr>
          <p:nvPr>
            <p:ph type="sldNum" sz="quarter" idx="12"/>
          </p:nvPr>
        </p:nvSpPr>
        <p:spPr/>
        <p:txBody>
          <a:bodyPr/>
          <a:lstStyle/>
          <a:p>
            <a:fld id="{FC6617A9-0043-45C2-8D2E-A2812846A4B1}" type="slidenum">
              <a:rPr lang="en-GB" smtClean="0"/>
              <a:t>‹#›</a:t>
            </a:fld>
            <a:endParaRPr lang="en-GB"/>
          </a:p>
        </p:txBody>
      </p:sp>
    </p:spTree>
    <p:extLst>
      <p:ext uri="{BB962C8B-B14F-4D97-AF65-F5344CB8AC3E}">
        <p14:creationId xmlns:p14="http://schemas.microsoft.com/office/powerpoint/2010/main" val="30835622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B092B-8E10-ABFE-20AC-FDDDB18C5E0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04CB10D-C7A3-6307-EB9A-5A1E7212316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385AF20-4E34-E470-BEC5-46C1E3D74CE4}"/>
              </a:ext>
            </a:extLst>
          </p:cNvPr>
          <p:cNvSpPr>
            <a:spLocks noGrp="1"/>
          </p:cNvSpPr>
          <p:nvPr>
            <p:ph type="dt" sz="half" idx="10"/>
          </p:nvPr>
        </p:nvSpPr>
        <p:spPr/>
        <p:txBody>
          <a:bodyPr/>
          <a:lstStyle/>
          <a:p>
            <a:fld id="{ADB35619-2850-4A80-9D7D-8F3EA3D14BB5}" type="datetimeFigureOut">
              <a:rPr lang="en-GB" smtClean="0"/>
              <a:t>23/10/2025</a:t>
            </a:fld>
            <a:endParaRPr lang="en-GB"/>
          </a:p>
        </p:txBody>
      </p:sp>
      <p:sp>
        <p:nvSpPr>
          <p:cNvPr id="5" name="Footer Placeholder 4">
            <a:extLst>
              <a:ext uri="{FF2B5EF4-FFF2-40B4-BE49-F238E27FC236}">
                <a16:creationId xmlns:a16="http://schemas.microsoft.com/office/drawing/2014/main" id="{7F242AD9-729D-A70C-9E39-DF539373A68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9DD4720-4EE9-6F42-FBF9-A14781AB17BB}"/>
              </a:ext>
            </a:extLst>
          </p:cNvPr>
          <p:cNvSpPr>
            <a:spLocks noGrp="1"/>
          </p:cNvSpPr>
          <p:nvPr>
            <p:ph type="sldNum" sz="quarter" idx="12"/>
          </p:nvPr>
        </p:nvSpPr>
        <p:spPr/>
        <p:txBody>
          <a:bodyPr/>
          <a:lstStyle/>
          <a:p>
            <a:fld id="{FC6617A9-0043-45C2-8D2E-A2812846A4B1}" type="slidenum">
              <a:rPr lang="en-GB" smtClean="0"/>
              <a:t>‹#›</a:t>
            </a:fld>
            <a:endParaRPr lang="en-GB"/>
          </a:p>
        </p:txBody>
      </p:sp>
    </p:spTree>
    <p:extLst>
      <p:ext uri="{BB962C8B-B14F-4D97-AF65-F5344CB8AC3E}">
        <p14:creationId xmlns:p14="http://schemas.microsoft.com/office/powerpoint/2010/main" val="21366149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A56EDE4-0E4D-2301-7EEC-21625CC1CDE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1F0BD2C-AAD2-72D0-F52B-9822E2A6E58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D8C9D3B-03C9-C0F0-F557-D89AC1DA79EA}"/>
              </a:ext>
            </a:extLst>
          </p:cNvPr>
          <p:cNvSpPr>
            <a:spLocks noGrp="1"/>
          </p:cNvSpPr>
          <p:nvPr>
            <p:ph type="dt" sz="half" idx="10"/>
          </p:nvPr>
        </p:nvSpPr>
        <p:spPr/>
        <p:txBody>
          <a:bodyPr/>
          <a:lstStyle/>
          <a:p>
            <a:fld id="{ADB35619-2850-4A80-9D7D-8F3EA3D14BB5}" type="datetimeFigureOut">
              <a:rPr lang="en-GB" smtClean="0"/>
              <a:t>23/10/2025</a:t>
            </a:fld>
            <a:endParaRPr lang="en-GB"/>
          </a:p>
        </p:txBody>
      </p:sp>
      <p:sp>
        <p:nvSpPr>
          <p:cNvPr id="5" name="Footer Placeholder 4">
            <a:extLst>
              <a:ext uri="{FF2B5EF4-FFF2-40B4-BE49-F238E27FC236}">
                <a16:creationId xmlns:a16="http://schemas.microsoft.com/office/drawing/2014/main" id="{3AFA4939-FF01-68D4-83A5-CD236747B18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4D72EFE-6B78-56A2-A8EB-B99FFC91D793}"/>
              </a:ext>
            </a:extLst>
          </p:cNvPr>
          <p:cNvSpPr>
            <a:spLocks noGrp="1"/>
          </p:cNvSpPr>
          <p:nvPr>
            <p:ph type="sldNum" sz="quarter" idx="12"/>
          </p:nvPr>
        </p:nvSpPr>
        <p:spPr/>
        <p:txBody>
          <a:bodyPr/>
          <a:lstStyle/>
          <a:p>
            <a:fld id="{FC6617A9-0043-45C2-8D2E-A2812846A4B1}" type="slidenum">
              <a:rPr lang="en-GB" smtClean="0"/>
              <a:t>‹#›</a:t>
            </a:fld>
            <a:endParaRPr lang="en-GB"/>
          </a:p>
        </p:txBody>
      </p:sp>
    </p:spTree>
    <p:extLst>
      <p:ext uri="{BB962C8B-B14F-4D97-AF65-F5344CB8AC3E}">
        <p14:creationId xmlns:p14="http://schemas.microsoft.com/office/powerpoint/2010/main" val="2148462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06B30C-C2DE-BF9F-F00D-4E6108EC963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E954C25-D18C-78FC-3224-7B331ED88FD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A712708-8610-F0A8-220C-A587434865B1}"/>
              </a:ext>
            </a:extLst>
          </p:cNvPr>
          <p:cNvSpPr>
            <a:spLocks noGrp="1"/>
          </p:cNvSpPr>
          <p:nvPr>
            <p:ph type="dt" sz="half" idx="10"/>
          </p:nvPr>
        </p:nvSpPr>
        <p:spPr/>
        <p:txBody>
          <a:bodyPr/>
          <a:lstStyle/>
          <a:p>
            <a:fld id="{ADB35619-2850-4A80-9D7D-8F3EA3D14BB5}" type="datetimeFigureOut">
              <a:rPr lang="en-GB" smtClean="0"/>
              <a:t>23/10/2025</a:t>
            </a:fld>
            <a:endParaRPr lang="en-GB"/>
          </a:p>
        </p:txBody>
      </p:sp>
      <p:sp>
        <p:nvSpPr>
          <p:cNvPr id="5" name="Footer Placeholder 4">
            <a:extLst>
              <a:ext uri="{FF2B5EF4-FFF2-40B4-BE49-F238E27FC236}">
                <a16:creationId xmlns:a16="http://schemas.microsoft.com/office/drawing/2014/main" id="{8EBEB1C4-21F1-461B-DBF1-20EA1311467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A3CA618-CFCE-DB2B-C866-E813D51204D0}"/>
              </a:ext>
            </a:extLst>
          </p:cNvPr>
          <p:cNvSpPr>
            <a:spLocks noGrp="1"/>
          </p:cNvSpPr>
          <p:nvPr>
            <p:ph type="sldNum" sz="quarter" idx="12"/>
          </p:nvPr>
        </p:nvSpPr>
        <p:spPr/>
        <p:txBody>
          <a:bodyPr/>
          <a:lstStyle/>
          <a:p>
            <a:fld id="{FC6617A9-0043-45C2-8D2E-A2812846A4B1}" type="slidenum">
              <a:rPr lang="en-GB" smtClean="0"/>
              <a:t>‹#›</a:t>
            </a:fld>
            <a:endParaRPr lang="en-GB"/>
          </a:p>
        </p:txBody>
      </p:sp>
    </p:spTree>
    <p:extLst>
      <p:ext uri="{BB962C8B-B14F-4D97-AF65-F5344CB8AC3E}">
        <p14:creationId xmlns:p14="http://schemas.microsoft.com/office/powerpoint/2010/main" val="2118511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74C37-52CB-2494-6663-248FB4858FB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F960144-E78E-E9EC-F2E0-68AE82C27DF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82494D0-CC05-94D9-C9D9-B271900456B2}"/>
              </a:ext>
            </a:extLst>
          </p:cNvPr>
          <p:cNvSpPr>
            <a:spLocks noGrp="1"/>
          </p:cNvSpPr>
          <p:nvPr>
            <p:ph type="dt" sz="half" idx="10"/>
          </p:nvPr>
        </p:nvSpPr>
        <p:spPr/>
        <p:txBody>
          <a:bodyPr/>
          <a:lstStyle/>
          <a:p>
            <a:fld id="{ADB35619-2850-4A80-9D7D-8F3EA3D14BB5}" type="datetimeFigureOut">
              <a:rPr lang="en-GB" smtClean="0"/>
              <a:t>23/10/2025</a:t>
            </a:fld>
            <a:endParaRPr lang="en-GB"/>
          </a:p>
        </p:txBody>
      </p:sp>
      <p:sp>
        <p:nvSpPr>
          <p:cNvPr id="5" name="Footer Placeholder 4">
            <a:extLst>
              <a:ext uri="{FF2B5EF4-FFF2-40B4-BE49-F238E27FC236}">
                <a16:creationId xmlns:a16="http://schemas.microsoft.com/office/drawing/2014/main" id="{A72A22F0-FEAF-03A8-7C53-9F471866CEB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1FD7CB2-438B-1B1B-568A-F6917C5072E3}"/>
              </a:ext>
            </a:extLst>
          </p:cNvPr>
          <p:cNvSpPr>
            <a:spLocks noGrp="1"/>
          </p:cNvSpPr>
          <p:nvPr>
            <p:ph type="sldNum" sz="quarter" idx="12"/>
          </p:nvPr>
        </p:nvSpPr>
        <p:spPr/>
        <p:txBody>
          <a:bodyPr/>
          <a:lstStyle/>
          <a:p>
            <a:fld id="{FC6617A9-0043-45C2-8D2E-A2812846A4B1}" type="slidenum">
              <a:rPr lang="en-GB" smtClean="0"/>
              <a:t>‹#›</a:t>
            </a:fld>
            <a:endParaRPr lang="en-GB"/>
          </a:p>
        </p:txBody>
      </p:sp>
    </p:spTree>
    <p:extLst>
      <p:ext uri="{BB962C8B-B14F-4D97-AF65-F5344CB8AC3E}">
        <p14:creationId xmlns:p14="http://schemas.microsoft.com/office/powerpoint/2010/main" val="1012526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F4557A-DD29-E25E-2CEA-507F85E53F6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50D4AC3-8BFE-6026-997D-070E02DF164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9D53847F-7673-3A28-A3CF-F2E2452C063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5BFEF66-224A-8A25-9C92-EBD82117F563}"/>
              </a:ext>
            </a:extLst>
          </p:cNvPr>
          <p:cNvSpPr>
            <a:spLocks noGrp="1"/>
          </p:cNvSpPr>
          <p:nvPr>
            <p:ph type="dt" sz="half" idx="10"/>
          </p:nvPr>
        </p:nvSpPr>
        <p:spPr/>
        <p:txBody>
          <a:bodyPr/>
          <a:lstStyle/>
          <a:p>
            <a:fld id="{ADB35619-2850-4A80-9D7D-8F3EA3D14BB5}" type="datetimeFigureOut">
              <a:rPr lang="en-GB" smtClean="0"/>
              <a:t>23/10/2025</a:t>
            </a:fld>
            <a:endParaRPr lang="en-GB"/>
          </a:p>
        </p:txBody>
      </p:sp>
      <p:sp>
        <p:nvSpPr>
          <p:cNvPr id="6" name="Footer Placeholder 5">
            <a:extLst>
              <a:ext uri="{FF2B5EF4-FFF2-40B4-BE49-F238E27FC236}">
                <a16:creationId xmlns:a16="http://schemas.microsoft.com/office/drawing/2014/main" id="{B664314A-36BB-2110-1E76-DA994A04EEF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88575A2-BF1F-7C56-813E-DA448D2894D1}"/>
              </a:ext>
            </a:extLst>
          </p:cNvPr>
          <p:cNvSpPr>
            <a:spLocks noGrp="1"/>
          </p:cNvSpPr>
          <p:nvPr>
            <p:ph type="sldNum" sz="quarter" idx="12"/>
          </p:nvPr>
        </p:nvSpPr>
        <p:spPr/>
        <p:txBody>
          <a:bodyPr/>
          <a:lstStyle/>
          <a:p>
            <a:fld id="{FC6617A9-0043-45C2-8D2E-A2812846A4B1}" type="slidenum">
              <a:rPr lang="en-GB" smtClean="0"/>
              <a:t>‹#›</a:t>
            </a:fld>
            <a:endParaRPr lang="en-GB"/>
          </a:p>
        </p:txBody>
      </p:sp>
    </p:spTree>
    <p:extLst>
      <p:ext uri="{BB962C8B-B14F-4D97-AF65-F5344CB8AC3E}">
        <p14:creationId xmlns:p14="http://schemas.microsoft.com/office/powerpoint/2010/main" val="25013230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38B9C-9498-0875-B80A-730A5A960AC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1D5AF20-419F-662E-AA6C-B9B50B0F89A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9323ABD-9CCC-2EA0-4785-0A20DC791F1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9C5C882-BFA9-5287-3547-705DCA8A7AF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3B17673-E566-FA96-EDAF-4F3E9059FA7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756F4F8-8400-709F-A62A-C954C315B9A6}"/>
              </a:ext>
            </a:extLst>
          </p:cNvPr>
          <p:cNvSpPr>
            <a:spLocks noGrp="1"/>
          </p:cNvSpPr>
          <p:nvPr>
            <p:ph type="dt" sz="half" idx="10"/>
          </p:nvPr>
        </p:nvSpPr>
        <p:spPr/>
        <p:txBody>
          <a:bodyPr/>
          <a:lstStyle/>
          <a:p>
            <a:fld id="{ADB35619-2850-4A80-9D7D-8F3EA3D14BB5}" type="datetimeFigureOut">
              <a:rPr lang="en-GB" smtClean="0"/>
              <a:t>23/10/2025</a:t>
            </a:fld>
            <a:endParaRPr lang="en-GB"/>
          </a:p>
        </p:txBody>
      </p:sp>
      <p:sp>
        <p:nvSpPr>
          <p:cNvPr id="8" name="Footer Placeholder 7">
            <a:extLst>
              <a:ext uri="{FF2B5EF4-FFF2-40B4-BE49-F238E27FC236}">
                <a16:creationId xmlns:a16="http://schemas.microsoft.com/office/drawing/2014/main" id="{68FFAC84-65D9-1934-E88C-1D5D0EC5984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0726C77-278C-72EA-9352-1D521D3CF680}"/>
              </a:ext>
            </a:extLst>
          </p:cNvPr>
          <p:cNvSpPr>
            <a:spLocks noGrp="1"/>
          </p:cNvSpPr>
          <p:nvPr>
            <p:ph type="sldNum" sz="quarter" idx="12"/>
          </p:nvPr>
        </p:nvSpPr>
        <p:spPr/>
        <p:txBody>
          <a:bodyPr/>
          <a:lstStyle/>
          <a:p>
            <a:fld id="{FC6617A9-0043-45C2-8D2E-A2812846A4B1}" type="slidenum">
              <a:rPr lang="en-GB" smtClean="0"/>
              <a:t>‹#›</a:t>
            </a:fld>
            <a:endParaRPr lang="en-GB"/>
          </a:p>
        </p:txBody>
      </p:sp>
    </p:spTree>
    <p:extLst>
      <p:ext uri="{BB962C8B-B14F-4D97-AF65-F5344CB8AC3E}">
        <p14:creationId xmlns:p14="http://schemas.microsoft.com/office/powerpoint/2010/main" val="1401617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D66EFD-0EA7-E521-9762-933FF56E8DB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930938C-2862-4BC8-1388-472F94367DE4}"/>
              </a:ext>
            </a:extLst>
          </p:cNvPr>
          <p:cNvSpPr>
            <a:spLocks noGrp="1"/>
          </p:cNvSpPr>
          <p:nvPr>
            <p:ph type="dt" sz="half" idx="10"/>
          </p:nvPr>
        </p:nvSpPr>
        <p:spPr/>
        <p:txBody>
          <a:bodyPr/>
          <a:lstStyle/>
          <a:p>
            <a:fld id="{ADB35619-2850-4A80-9D7D-8F3EA3D14BB5}" type="datetimeFigureOut">
              <a:rPr lang="en-GB" smtClean="0"/>
              <a:t>23/10/2025</a:t>
            </a:fld>
            <a:endParaRPr lang="en-GB"/>
          </a:p>
        </p:txBody>
      </p:sp>
      <p:sp>
        <p:nvSpPr>
          <p:cNvPr id="4" name="Footer Placeholder 3">
            <a:extLst>
              <a:ext uri="{FF2B5EF4-FFF2-40B4-BE49-F238E27FC236}">
                <a16:creationId xmlns:a16="http://schemas.microsoft.com/office/drawing/2014/main" id="{B263E0D7-643F-F083-4E32-E44C34A7A30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742CA2D-79EB-A9D1-0BF8-3674B261B04D}"/>
              </a:ext>
            </a:extLst>
          </p:cNvPr>
          <p:cNvSpPr>
            <a:spLocks noGrp="1"/>
          </p:cNvSpPr>
          <p:nvPr>
            <p:ph type="sldNum" sz="quarter" idx="12"/>
          </p:nvPr>
        </p:nvSpPr>
        <p:spPr/>
        <p:txBody>
          <a:bodyPr/>
          <a:lstStyle/>
          <a:p>
            <a:fld id="{FC6617A9-0043-45C2-8D2E-A2812846A4B1}" type="slidenum">
              <a:rPr lang="en-GB" smtClean="0"/>
              <a:t>‹#›</a:t>
            </a:fld>
            <a:endParaRPr lang="en-GB"/>
          </a:p>
        </p:txBody>
      </p:sp>
    </p:spTree>
    <p:extLst>
      <p:ext uri="{BB962C8B-B14F-4D97-AF65-F5344CB8AC3E}">
        <p14:creationId xmlns:p14="http://schemas.microsoft.com/office/powerpoint/2010/main" val="4118402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FEB8637-C1DD-8D29-3E35-0E38EF32FB9B}"/>
              </a:ext>
            </a:extLst>
          </p:cNvPr>
          <p:cNvSpPr>
            <a:spLocks noGrp="1"/>
          </p:cNvSpPr>
          <p:nvPr>
            <p:ph type="dt" sz="half" idx="10"/>
          </p:nvPr>
        </p:nvSpPr>
        <p:spPr/>
        <p:txBody>
          <a:bodyPr/>
          <a:lstStyle/>
          <a:p>
            <a:fld id="{ADB35619-2850-4A80-9D7D-8F3EA3D14BB5}" type="datetimeFigureOut">
              <a:rPr lang="en-GB" smtClean="0"/>
              <a:t>23/10/2025</a:t>
            </a:fld>
            <a:endParaRPr lang="en-GB"/>
          </a:p>
        </p:txBody>
      </p:sp>
      <p:sp>
        <p:nvSpPr>
          <p:cNvPr id="3" name="Footer Placeholder 2">
            <a:extLst>
              <a:ext uri="{FF2B5EF4-FFF2-40B4-BE49-F238E27FC236}">
                <a16:creationId xmlns:a16="http://schemas.microsoft.com/office/drawing/2014/main" id="{B4530F53-D1D8-8CF8-2D08-0BE1B5B9364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830D818-0E72-3279-F132-9B6BADC14AB8}"/>
              </a:ext>
            </a:extLst>
          </p:cNvPr>
          <p:cNvSpPr>
            <a:spLocks noGrp="1"/>
          </p:cNvSpPr>
          <p:nvPr>
            <p:ph type="sldNum" sz="quarter" idx="12"/>
          </p:nvPr>
        </p:nvSpPr>
        <p:spPr/>
        <p:txBody>
          <a:bodyPr/>
          <a:lstStyle/>
          <a:p>
            <a:fld id="{FC6617A9-0043-45C2-8D2E-A2812846A4B1}" type="slidenum">
              <a:rPr lang="en-GB" smtClean="0"/>
              <a:t>‹#›</a:t>
            </a:fld>
            <a:endParaRPr lang="en-GB"/>
          </a:p>
        </p:txBody>
      </p:sp>
    </p:spTree>
    <p:extLst>
      <p:ext uri="{BB962C8B-B14F-4D97-AF65-F5344CB8AC3E}">
        <p14:creationId xmlns:p14="http://schemas.microsoft.com/office/powerpoint/2010/main" val="1534826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CCDA6-CC78-92B8-DBDC-FA7D88D6C56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7CE2F9A-5749-81E7-FFF7-B7BF9A07B7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14EE1C6-27A0-F613-FBFE-934697AEE8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0700D53-3EF3-B133-AB45-2764DCD39802}"/>
              </a:ext>
            </a:extLst>
          </p:cNvPr>
          <p:cNvSpPr>
            <a:spLocks noGrp="1"/>
          </p:cNvSpPr>
          <p:nvPr>
            <p:ph type="dt" sz="half" idx="10"/>
          </p:nvPr>
        </p:nvSpPr>
        <p:spPr/>
        <p:txBody>
          <a:bodyPr/>
          <a:lstStyle/>
          <a:p>
            <a:fld id="{ADB35619-2850-4A80-9D7D-8F3EA3D14BB5}" type="datetimeFigureOut">
              <a:rPr lang="en-GB" smtClean="0"/>
              <a:t>23/10/2025</a:t>
            </a:fld>
            <a:endParaRPr lang="en-GB"/>
          </a:p>
        </p:txBody>
      </p:sp>
      <p:sp>
        <p:nvSpPr>
          <p:cNvPr id="6" name="Footer Placeholder 5">
            <a:extLst>
              <a:ext uri="{FF2B5EF4-FFF2-40B4-BE49-F238E27FC236}">
                <a16:creationId xmlns:a16="http://schemas.microsoft.com/office/drawing/2014/main" id="{8E1E3CD2-19B7-89F9-1D3A-607D59436CA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286FEE4-6000-F218-1672-7953A093ACAE}"/>
              </a:ext>
            </a:extLst>
          </p:cNvPr>
          <p:cNvSpPr>
            <a:spLocks noGrp="1"/>
          </p:cNvSpPr>
          <p:nvPr>
            <p:ph type="sldNum" sz="quarter" idx="12"/>
          </p:nvPr>
        </p:nvSpPr>
        <p:spPr/>
        <p:txBody>
          <a:bodyPr/>
          <a:lstStyle/>
          <a:p>
            <a:fld id="{FC6617A9-0043-45C2-8D2E-A2812846A4B1}" type="slidenum">
              <a:rPr lang="en-GB" smtClean="0"/>
              <a:t>‹#›</a:t>
            </a:fld>
            <a:endParaRPr lang="en-GB"/>
          </a:p>
        </p:txBody>
      </p:sp>
    </p:spTree>
    <p:extLst>
      <p:ext uri="{BB962C8B-B14F-4D97-AF65-F5344CB8AC3E}">
        <p14:creationId xmlns:p14="http://schemas.microsoft.com/office/powerpoint/2010/main" val="182193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4CE78-CC27-684D-B7B0-0FBD7304E8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C72A6AA-6D73-30D9-2667-DCF778D0746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B62A6AE-19D2-4F9E-B707-2EE8B35F81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012FBA2-9F91-D5CF-D581-520A8F17F165}"/>
              </a:ext>
            </a:extLst>
          </p:cNvPr>
          <p:cNvSpPr>
            <a:spLocks noGrp="1"/>
          </p:cNvSpPr>
          <p:nvPr>
            <p:ph type="dt" sz="half" idx="10"/>
          </p:nvPr>
        </p:nvSpPr>
        <p:spPr/>
        <p:txBody>
          <a:bodyPr/>
          <a:lstStyle/>
          <a:p>
            <a:fld id="{ADB35619-2850-4A80-9D7D-8F3EA3D14BB5}" type="datetimeFigureOut">
              <a:rPr lang="en-GB" smtClean="0"/>
              <a:t>23/10/2025</a:t>
            </a:fld>
            <a:endParaRPr lang="en-GB"/>
          </a:p>
        </p:txBody>
      </p:sp>
      <p:sp>
        <p:nvSpPr>
          <p:cNvPr id="6" name="Footer Placeholder 5">
            <a:extLst>
              <a:ext uri="{FF2B5EF4-FFF2-40B4-BE49-F238E27FC236}">
                <a16:creationId xmlns:a16="http://schemas.microsoft.com/office/drawing/2014/main" id="{17314399-B798-8959-AD5B-9F34264A948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65C103D-EEDF-FBB8-1F18-AB2FF618FB42}"/>
              </a:ext>
            </a:extLst>
          </p:cNvPr>
          <p:cNvSpPr>
            <a:spLocks noGrp="1"/>
          </p:cNvSpPr>
          <p:nvPr>
            <p:ph type="sldNum" sz="quarter" idx="12"/>
          </p:nvPr>
        </p:nvSpPr>
        <p:spPr/>
        <p:txBody>
          <a:bodyPr/>
          <a:lstStyle/>
          <a:p>
            <a:fld id="{FC6617A9-0043-45C2-8D2E-A2812846A4B1}" type="slidenum">
              <a:rPr lang="en-GB" smtClean="0"/>
              <a:t>‹#›</a:t>
            </a:fld>
            <a:endParaRPr lang="en-GB"/>
          </a:p>
        </p:txBody>
      </p:sp>
    </p:spTree>
    <p:extLst>
      <p:ext uri="{BB962C8B-B14F-4D97-AF65-F5344CB8AC3E}">
        <p14:creationId xmlns:p14="http://schemas.microsoft.com/office/powerpoint/2010/main" val="42631271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E04BE13-8BD8-04BE-9877-966B016637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6E2FD1E-0627-4057-01D8-7845EDF43E9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155962D-67DE-6804-2A9F-D3FC30813FB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DB35619-2850-4A80-9D7D-8F3EA3D14BB5}" type="datetimeFigureOut">
              <a:rPr lang="en-GB" smtClean="0"/>
              <a:t>23/10/2025</a:t>
            </a:fld>
            <a:endParaRPr lang="en-GB"/>
          </a:p>
        </p:txBody>
      </p:sp>
      <p:sp>
        <p:nvSpPr>
          <p:cNvPr id="5" name="Footer Placeholder 4">
            <a:extLst>
              <a:ext uri="{FF2B5EF4-FFF2-40B4-BE49-F238E27FC236}">
                <a16:creationId xmlns:a16="http://schemas.microsoft.com/office/drawing/2014/main" id="{8082704B-CFE0-0551-D059-E6FD6F538AF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378A755D-603C-F65C-DD49-7875C0F314D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C6617A9-0043-45C2-8D2E-A2812846A4B1}" type="slidenum">
              <a:rPr lang="en-GB" smtClean="0"/>
              <a:t>‹#›</a:t>
            </a:fld>
            <a:endParaRPr lang="en-GB"/>
          </a:p>
        </p:txBody>
      </p:sp>
    </p:spTree>
    <p:extLst>
      <p:ext uri="{BB962C8B-B14F-4D97-AF65-F5344CB8AC3E}">
        <p14:creationId xmlns:p14="http://schemas.microsoft.com/office/powerpoint/2010/main" val="16497261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3.png"/><Relationship Id="rId10" Type="http://schemas.openxmlformats.org/officeDocument/2006/relationships/image" Target="../media/image20.svg"/><Relationship Id="rId4" Type="http://schemas.openxmlformats.org/officeDocument/2006/relationships/image" Target="../media/image4.svg"/><Relationship Id="rId9" Type="http://schemas.openxmlformats.org/officeDocument/2006/relationships/image" Target="../media/image10.png"/></Relationships>
</file>

<file path=ppt/slides/_rels/slide11.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20.svg"/><Relationship Id="rId3" Type="http://schemas.openxmlformats.org/officeDocument/2006/relationships/notesSlide" Target="../notesSlides/notesSlide8.xml"/><Relationship Id="rId7" Type="http://schemas.openxmlformats.org/officeDocument/2006/relationships/image" Target="../media/image14.svg"/><Relationship Id="rId12"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themeOverride" Target="../theme/themeOverride2.xml"/><Relationship Id="rId6" Type="http://schemas.openxmlformats.org/officeDocument/2006/relationships/image" Target="../media/image7.png"/><Relationship Id="rId11" Type="http://schemas.openxmlformats.org/officeDocument/2006/relationships/image" Target="../media/image8.svg"/><Relationship Id="rId5" Type="http://schemas.openxmlformats.org/officeDocument/2006/relationships/image" Target="../media/image4.svg"/><Relationship Id="rId10" Type="http://schemas.openxmlformats.org/officeDocument/2006/relationships/image" Target="../media/image4.png"/><Relationship Id="rId4" Type="http://schemas.openxmlformats.org/officeDocument/2006/relationships/image" Target="../media/image2.png"/><Relationship Id="rId9" Type="http://schemas.openxmlformats.org/officeDocument/2006/relationships/image" Target="../media/image18.svg"/></Relationships>
</file>

<file path=ppt/slides/_rels/slide1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20.svg"/><Relationship Id="rId3" Type="http://schemas.openxmlformats.org/officeDocument/2006/relationships/image" Target="../media/image2.png"/><Relationship Id="rId7" Type="http://schemas.openxmlformats.org/officeDocument/2006/relationships/image" Target="../media/image18.svg"/><Relationship Id="rId12"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9.png"/><Relationship Id="rId11" Type="http://schemas.openxmlformats.org/officeDocument/2006/relationships/image" Target="../media/image8.svg"/><Relationship Id="rId5" Type="http://schemas.openxmlformats.org/officeDocument/2006/relationships/image" Target="../media/image15.png"/><Relationship Id="rId10" Type="http://schemas.openxmlformats.org/officeDocument/2006/relationships/image" Target="../media/image4.png"/><Relationship Id="rId4" Type="http://schemas.openxmlformats.org/officeDocument/2006/relationships/image" Target="../media/image4.svg"/><Relationship Id="rId9" Type="http://schemas.openxmlformats.org/officeDocument/2006/relationships/image" Target="../media/image14.svg"/></Relationships>
</file>

<file path=ppt/slides/_rels/slide13.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2.png"/><Relationship Id="rId7" Type="http://schemas.openxmlformats.org/officeDocument/2006/relationships/image" Target="../media/image9.png"/><Relationship Id="rId12" Type="http://schemas.openxmlformats.org/officeDocument/2006/relationships/image" Target="../media/image20.sv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14.svg"/><Relationship Id="rId11" Type="http://schemas.openxmlformats.org/officeDocument/2006/relationships/image" Target="../media/image10.png"/><Relationship Id="rId5" Type="http://schemas.openxmlformats.org/officeDocument/2006/relationships/image" Target="../media/image7.png"/><Relationship Id="rId10" Type="http://schemas.openxmlformats.org/officeDocument/2006/relationships/image" Target="../media/image8.svg"/><Relationship Id="rId4" Type="http://schemas.openxmlformats.org/officeDocument/2006/relationships/image" Target="../media/image4.svg"/><Relationship Id="rId9" Type="http://schemas.openxmlformats.org/officeDocument/2006/relationships/image" Target="../media/image4.png"/></Relationships>
</file>

<file path=ppt/slides/_rels/slide14.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20.svg"/><Relationship Id="rId3" Type="http://schemas.openxmlformats.org/officeDocument/2006/relationships/notesSlide" Target="../notesSlides/notesSlide11.xml"/><Relationship Id="rId7" Type="http://schemas.openxmlformats.org/officeDocument/2006/relationships/image" Target="../media/image14.svg"/><Relationship Id="rId12"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themeOverride" Target="../theme/themeOverride3.xml"/><Relationship Id="rId6" Type="http://schemas.openxmlformats.org/officeDocument/2006/relationships/image" Target="../media/image7.png"/><Relationship Id="rId11" Type="http://schemas.openxmlformats.org/officeDocument/2006/relationships/image" Target="../media/image8.svg"/><Relationship Id="rId5" Type="http://schemas.openxmlformats.org/officeDocument/2006/relationships/image" Target="../media/image4.svg"/><Relationship Id="rId10" Type="http://schemas.openxmlformats.org/officeDocument/2006/relationships/image" Target="../media/image4.png"/><Relationship Id="rId4" Type="http://schemas.openxmlformats.org/officeDocument/2006/relationships/image" Target="../media/image2.png"/><Relationship Id="rId9" Type="http://schemas.openxmlformats.org/officeDocument/2006/relationships/image" Target="../media/image18.svg"/></Relationships>
</file>

<file path=ppt/slides/_rels/slide15.xml.rels><?xml version="1.0" encoding="UTF-8" standalone="yes"?>
<Relationships xmlns="http://schemas.openxmlformats.org/package/2006/relationships"><Relationship Id="rId8" Type="http://schemas.openxmlformats.org/officeDocument/2006/relationships/image" Target="../media/image14.svg"/><Relationship Id="rId13" Type="http://schemas.openxmlformats.org/officeDocument/2006/relationships/image" Target="../media/image4.png"/><Relationship Id="rId3" Type="http://schemas.openxmlformats.org/officeDocument/2006/relationships/notesSlide" Target="../notesSlides/notesSlide12.xml"/><Relationship Id="rId7" Type="http://schemas.openxmlformats.org/officeDocument/2006/relationships/image" Target="../media/image7.png"/><Relationship Id="rId12" Type="http://schemas.openxmlformats.org/officeDocument/2006/relationships/image" Target="../media/image31.svg"/><Relationship Id="rId2" Type="http://schemas.openxmlformats.org/officeDocument/2006/relationships/slideLayout" Target="../slideLayouts/slideLayout2.xml"/><Relationship Id="rId16" Type="http://schemas.openxmlformats.org/officeDocument/2006/relationships/image" Target="../media/image20.svg"/><Relationship Id="rId1" Type="http://schemas.openxmlformats.org/officeDocument/2006/relationships/themeOverride" Target="../theme/themeOverride4.xml"/><Relationship Id="rId6" Type="http://schemas.openxmlformats.org/officeDocument/2006/relationships/image" Target="../media/image16.png"/><Relationship Id="rId11" Type="http://schemas.openxmlformats.org/officeDocument/2006/relationships/image" Target="../media/image17.png"/><Relationship Id="rId5" Type="http://schemas.openxmlformats.org/officeDocument/2006/relationships/image" Target="../media/image4.svg"/><Relationship Id="rId15" Type="http://schemas.openxmlformats.org/officeDocument/2006/relationships/image" Target="../media/image10.png"/><Relationship Id="rId10" Type="http://schemas.openxmlformats.org/officeDocument/2006/relationships/image" Target="../media/image18.svg"/><Relationship Id="rId4" Type="http://schemas.openxmlformats.org/officeDocument/2006/relationships/image" Target="../media/image2.png"/><Relationship Id="rId9" Type="http://schemas.openxmlformats.org/officeDocument/2006/relationships/image" Target="../media/image9.png"/><Relationship Id="rId14" Type="http://schemas.openxmlformats.org/officeDocument/2006/relationships/image" Target="../media/image8.svg"/></Relationships>
</file>

<file path=ppt/slides/_rels/slide16.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2.png"/><Relationship Id="rId7" Type="http://schemas.openxmlformats.org/officeDocument/2006/relationships/image" Target="../media/image9.png"/><Relationship Id="rId12" Type="http://schemas.openxmlformats.org/officeDocument/2006/relationships/image" Target="../media/image20.sv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14.svg"/><Relationship Id="rId11" Type="http://schemas.openxmlformats.org/officeDocument/2006/relationships/image" Target="../media/image10.png"/><Relationship Id="rId5" Type="http://schemas.openxmlformats.org/officeDocument/2006/relationships/image" Target="../media/image7.png"/><Relationship Id="rId10" Type="http://schemas.openxmlformats.org/officeDocument/2006/relationships/image" Target="../media/image8.svg"/><Relationship Id="rId4" Type="http://schemas.openxmlformats.org/officeDocument/2006/relationships/image" Target="../media/image4.svg"/><Relationship Id="rId9" Type="http://schemas.openxmlformats.org/officeDocument/2006/relationships/image" Target="../media/image4.png"/></Relationships>
</file>

<file path=ppt/slides/_rels/slide17.xml.rels><?xml version="1.0" encoding="UTF-8" standalone="yes"?>
<Relationships xmlns="http://schemas.openxmlformats.org/package/2006/relationships"><Relationship Id="rId8" Type="http://schemas.openxmlformats.org/officeDocument/2006/relationships/image" Target="../media/image18.svg"/><Relationship Id="rId13" Type="http://schemas.openxmlformats.org/officeDocument/2006/relationships/image" Target="../media/image10.png"/><Relationship Id="rId3" Type="http://schemas.openxmlformats.org/officeDocument/2006/relationships/image" Target="../media/image2.png"/><Relationship Id="rId7" Type="http://schemas.openxmlformats.org/officeDocument/2006/relationships/image" Target="../media/image9.png"/><Relationship Id="rId12" Type="http://schemas.openxmlformats.org/officeDocument/2006/relationships/image" Target="../media/image8.sv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14.svg"/><Relationship Id="rId11" Type="http://schemas.openxmlformats.org/officeDocument/2006/relationships/image" Target="../media/image4.png"/><Relationship Id="rId5" Type="http://schemas.openxmlformats.org/officeDocument/2006/relationships/image" Target="../media/image7.png"/><Relationship Id="rId10" Type="http://schemas.openxmlformats.org/officeDocument/2006/relationships/image" Target="../media/image31.svg"/><Relationship Id="rId4" Type="http://schemas.openxmlformats.org/officeDocument/2006/relationships/image" Target="../media/image4.svg"/><Relationship Id="rId9" Type="http://schemas.openxmlformats.org/officeDocument/2006/relationships/image" Target="../media/image17.png"/><Relationship Id="rId14" Type="http://schemas.openxmlformats.org/officeDocument/2006/relationships/image" Target="../media/image20.svg"/></Relationships>
</file>

<file path=ppt/slides/_rels/slide18.xml.rels><?xml version="1.0" encoding="UTF-8" standalone="yes"?>
<Relationships xmlns="http://schemas.openxmlformats.org/package/2006/relationships"><Relationship Id="rId8" Type="http://schemas.openxmlformats.org/officeDocument/2006/relationships/image" Target="../media/image14.svg"/><Relationship Id="rId13" Type="http://schemas.openxmlformats.org/officeDocument/2006/relationships/image" Target="../media/image10.png"/><Relationship Id="rId3" Type="http://schemas.openxmlformats.org/officeDocument/2006/relationships/image" Target="../media/image2.png"/><Relationship Id="rId7" Type="http://schemas.openxmlformats.org/officeDocument/2006/relationships/image" Target="../media/image7.png"/><Relationship Id="rId12" Type="http://schemas.openxmlformats.org/officeDocument/2006/relationships/image" Target="../media/image8.sv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18.svg"/><Relationship Id="rId11" Type="http://schemas.openxmlformats.org/officeDocument/2006/relationships/image" Target="../media/image4.png"/><Relationship Id="rId5" Type="http://schemas.openxmlformats.org/officeDocument/2006/relationships/image" Target="../media/image9.png"/><Relationship Id="rId10" Type="http://schemas.openxmlformats.org/officeDocument/2006/relationships/image" Target="../media/image31.svg"/><Relationship Id="rId4" Type="http://schemas.openxmlformats.org/officeDocument/2006/relationships/image" Target="../media/image4.svg"/><Relationship Id="rId9" Type="http://schemas.openxmlformats.org/officeDocument/2006/relationships/image" Target="../media/image17.png"/><Relationship Id="rId14" Type="http://schemas.openxmlformats.org/officeDocument/2006/relationships/image" Target="../media/image20.svg"/></Relationships>
</file>

<file path=ppt/slides/_rels/slide19.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2.png"/><Relationship Id="rId7" Type="http://schemas.openxmlformats.org/officeDocument/2006/relationships/image" Target="../media/image7.png"/><Relationship Id="rId12" Type="http://schemas.openxmlformats.org/officeDocument/2006/relationships/image" Target="../media/image20.sv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18.svg"/><Relationship Id="rId11" Type="http://schemas.openxmlformats.org/officeDocument/2006/relationships/image" Target="../media/image10.png"/><Relationship Id="rId5" Type="http://schemas.openxmlformats.org/officeDocument/2006/relationships/image" Target="../media/image9.png"/><Relationship Id="rId10" Type="http://schemas.openxmlformats.org/officeDocument/2006/relationships/image" Target="../media/image8.svg"/><Relationship Id="rId4" Type="http://schemas.openxmlformats.org/officeDocument/2006/relationships/image" Target="../media/image4.svg"/><Relationship Id="rId9" Type="http://schemas.openxmlformats.org/officeDocument/2006/relationships/image" Target="../media/image4.png"/></Relationships>
</file>

<file path=ppt/slides/_rels/slide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6.svg"/><Relationship Id="rId4" Type="http://schemas.openxmlformats.org/officeDocument/2006/relationships/image" Target="../media/image3.png"/><Relationship Id="rId9" Type="http://schemas.openxmlformats.org/officeDocument/2006/relationships/image" Target="../media/image10.svg"/></Relationships>
</file>

<file path=ppt/slides/_rels/slide20.xml.rels><?xml version="1.0" encoding="UTF-8" standalone="yes"?>
<Relationships xmlns="http://schemas.openxmlformats.org/package/2006/relationships"><Relationship Id="rId8" Type="http://schemas.openxmlformats.org/officeDocument/2006/relationships/image" Target="../media/image31.svg"/><Relationship Id="rId13" Type="http://schemas.openxmlformats.org/officeDocument/2006/relationships/image" Target="../media/image10.png"/><Relationship Id="rId3" Type="http://schemas.openxmlformats.org/officeDocument/2006/relationships/image" Target="../media/image2.png"/><Relationship Id="rId7" Type="http://schemas.openxmlformats.org/officeDocument/2006/relationships/image" Target="../media/image17.png"/><Relationship Id="rId12" Type="http://schemas.openxmlformats.org/officeDocument/2006/relationships/image" Target="../media/image8.sv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18.svg"/><Relationship Id="rId11" Type="http://schemas.openxmlformats.org/officeDocument/2006/relationships/image" Target="../media/image4.png"/><Relationship Id="rId5" Type="http://schemas.openxmlformats.org/officeDocument/2006/relationships/image" Target="../media/image9.png"/><Relationship Id="rId10" Type="http://schemas.openxmlformats.org/officeDocument/2006/relationships/image" Target="../media/image33.svg"/><Relationship Id="rId4" Type="http://schemas.openxmlformats.org/officeDocument/2006/relationships/image" Target="../media/image4.svg"/><Relationship Id="rId9" Type="http://schemas.openxmlformats.org/officeDocument/2006/relationships/image" Target="../media/image18.png"/><Relationship Id="rId14" Type="http://schemas.openxmlformats.org/officeDocument/2006/relationships/image" Target="../media/image20.svg"/></Relationships>
</file>

<file path=ppt/slides/_rels/slide21.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23.svg"/><Relationship Id="rId5" Type="http://schemas.openxmlformats.org/officeDocument/2006/relationships/image" Target="../media/image12.png"/><Relationship Id="rId10" Type="http://schemas.openxmlformats.org/officeDocument/2006/relationships/image" Target="../media/image20.svg"/><Relationship Id="rId4" Type="http://schemas.openxmlformats.org/officeDocument/2006/relationships/image" Target="../media/image4.svg"/><Relationship Id="rId9" Type="http://schemas.openxmlformats.org/officeDocument/2006/relationships/image" Target="../media/image10.png"/></Relationships>
</file>

<file path=ppt/slides/_rels/slide2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14.svg"/><Relationship Id="rId13" Type="http://schemas.openxmlformats.org/officeDocument/2006/relationships/image" Target="../media/image4.png"/><Relationship Id="rId3" Type="http://schemas.openxmlformats.org/officeDocument/2006/relationships/image" Target="../media/image2.png"/><Relationship Id="rId7" Type="http://schemas.openxmlformats.org/officeDocument/2006/relationships/image" Target="../media/image7.png"/><Relationship Id="rId12" Type="http://schemas.openxmlformats.org/officeDocument/2006/relationships/image" Target="../media/image18.svg"/><Relationship Id="rId2" Type="http://schemas.openxmlformats.org/officeDocument/2006/relationships/notesSlide" Target="../notesSlides/notesSlide1.xml"/><Relationship Id="rId16" Type="http://schemas.openxmlformats.org/officeDocument/2006/relationships/image" Target="../media/image20.svg"/><Relationship Id="rId1" Type="http://schemas.openxmlformats.org/officeDocument/2006/relationships/slideLayout" Target="../slideLayouts/slideLayout2.xml"/><Relationship Id="rId6" Type="http://schemas.openxmlformats.org/officeDocument/2006/relationships/image" Target="../media/image12.svg"/><Relationship Id="rId11" Type="http://schemas.openxmlformats.org/officeDocument/2006/relationships/image" Target="../media/image9.png"/><Relationship Id="rId5" Type="http://schemas.openxmlformats.org/officeDocument/2006/relationships/image" Target="../media/image6.png"/><Relationship Id="rId15" Type="http://schemas.openxmlformats.org/officeDocument/2006/relationships/image" Target="../media/image10.png"/><Relationship Id="rId10" Type="http://schemas.openxmlformats.org/officeDocument/2006/relationships/image" Target="../media/image16.svg"/><Relationship Id="rId4" Type="http://schemas.openxmlformats.org/officeDocument/2006/relationships/image" Target="../media/image4.svg"/><Relationship Id="rId9" Type="http://schemas.openxmlformats.org/officeDocument/2006/relationships/image" Target="../media/image8.png"/><Relationship Id="rId14" Type="http://schemas.openxmlformats.org/officeDocument/2006/relationships/image" Target="../media/image8.svg"/></Relationships>
</file>

<file path=ppt/slides/_rels/slide4.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4.svg"/><Relationship Id="rId7" Type="http://schemas.openxmlformats.org/officeDocument/2006/relationships/image" Target="../media/image18.sv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9.png"/><Relationship Id="rId11" Type="http://schemas.openxmlformats.org/officeDocument/2006/relationships/image" Target="../media/image20.svg"/><Relationship Id="rId5" Type="http://schemas.openxmlformats.org/officeDocument/2006/relationships/image" Target="../media/image14.svg"/><Relationship Id="rId10" Type="http://schemas.openxmlformats.org/officeDocument/2006/relationships/image" Target="../media/image10.png"/><Relationship Id="rId4" Type="http://schemas.openxmlformats.org/officeDocument/2006/relationships/image" Target="../media/image7.png"/><Relationship Id="rId9" Type="http://schemas.openxmlformats.org/officeDocument/2006/relationships/image" Target="../media/image8.svg"/></Relationships>
</file>

<file path=ppt/slides/_rels/slide5.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2.png"/><Relationship Id="rId7" Type="http://schemas.openxmlformats.org/officeDocument/2006/relationships/image" Target="../media/image9.png"/><Relationship Id="rId12" Type="http://schemas.openxmlformats.org/officeDocument/2006/relationships/image" Target="../media/image20.sv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4.svg"/><Relationship Id="rId11" Type="http://schemas.openxmlformats.org/officeDocument/2006/relationships/image" Target="../media/image10.png"/><Relationship Id="rId5" Type="http://schemas.openxmlformats.org/officeDocument/2006/relationships/image" Target="../media/image7.png"/><Relationship Id="rId10" Type="http://schemas.openxmlformats.org/officeDocument/2006/relationships/image" Target="../media/image8.svg"/><Relationship Id="rId4" Type="http://schemas.openxmlformats.org/officeDocument/2006/relationships/image" Target="../media/image4.svg"/><Relationship Id="rId9" Type="http://schemas.openxmlformats.org/officeDocument/2006/relationships/image" Target="../media/image4.png"/></Relationships>
</file>

<file path=ppt/slides/_rels/slide6.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2.png"/><Relationship Id="rId7" Type="http://schemas.openxmlformats.org/officeDocument/2006/relationships/image" Target="../media/image9.png"/><Relationship Id="rId12" Type="http://schemas.openxmlformats.org/officeDocument/2006/relationships/image" Target="../media/image20.sv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4.svg"/><Relationship Id="rId11" Type="http://schemas.openxmlformats.org/officeDocument/2006/relationships/image" Target="../media/image10.png"/><Relationship Id="rId5" Type="http://schemas.openxmlformats.org/officeDocument/2006/relationships/image" Target="../media/image7.png"/><Relationship Id="rId10" Type="http://schemas.openxmlformats.org/officeDocument/2006/relationships/image" Target="../media/image8.svg"/><Relationship Id="rId4" Type="http://schemas.openxmlformats.org/officeDocument/2006/relationships/image" Target="../media/image4.svg"/><Relationship Id="rId9" Type="http://schemas.openxmlformats.org/officeDocument/2006/relationships/image" Target="../media/image4.png"/></Relationships>
</file>

<file path=ppt/slides/_rels/slide7.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20.svg"/><Relationship Id="rId3" Type="http://schemas.openxmlformats.org/officeDocument/2006/relationships/image" Target="../media/image2.png"/><Relationship Id="rId7" Type="http://schemas.openxmlformats.org/officeDocument/2006/relationships/image" Target="../media/image11.png"/><Relationship Id="rId12"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8.svg"/><Relationship Id="rId11" Type="http://schemas.openxmlformats.org/officeDocument/2006/relationships/image" Target="../media/image8.svg"/><Relationship Id="rId5" Type="http://schemas.openxmlformats.org/officeDocument/2006/relationships/image" Target="../media/image9.png"/><Relationship Id="rId10" Type="http://schemas.openxmlformats.org/officeDocument/2006/relationships/image" Target="../media/image4.png"/><Relationship Id="rId4" Type="http://schemas.openxmlformats.org/officeDocument/2006/relationships/image" Target="../media/image4.svg"/><Relationship Id="rId9" Type="http://schemas.openxmlformats.org/officeDocument/2006/relationships/image" Target="../media/image23.svg"/></Relationships>
</file>

<file path=ppt/slides/_rels/slide8.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2.png"/><Relationship Id="rId7" Type="http://schemas.openxmlformats.org/officeDocument/2006/relationships/image" Target="../media/image9.png"/><Relationship Id="rId12" Type="http://schemas.openxmlformats.org/officeDocument/2006/relationships/image" Target="../media/image20.sv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4.svg"/><Relationship Id="rId11" Type="http://schemas.openxmlformats.org/officeDocument/2006/relationships/image" Target="../media/image10.png"/><Relationship Id="rId5" Type="http://schemas.openxmlformats.org/officeDocument/2006/relationships/image" Target="../media/image7.png"/><Relationship Id="rId10" Type="http://schemas.openxmlformats.org/officeDocument/2006/relationships/image" Target="../media/image8.svg"/><Relationship Id="rId4" Type="http://schemas.openxmlformats.org/officeDocument/2006/relationships/image" Target="../media/image4.svg"/><Relationship Id="rId9" Type="http://schemas.openxmlformats.org/officeDocument/2006/relationships/image" Target="../media/image4.png"/></Relationships>
</file>

<file path=ppt/slides/_rels/slide9.xml.rels><?xml version="1.0" encoding="UTF-8" standalone="yes"?>
<Relationships xmlns="http://schemas.openxmlformats.org/package/2006/relationships"><Relationship Id="rId8" Type="http://schemas.openxmlformats.org/officeDocument/2006/relationships/image" Target="../media/image13.png"/><Relationship Id="rId13" Type="http://schemas.openxmlformats.org/officeDocument/2006/relationships/image" Target="../media/image18.svg"/><Relationship Id="rId3" Type="http://schemas.openxmlformats.org/officeDocument/2006/relationships/notesSlide" Target="../notesSlides/notesSlide6.xml"/><Relationship Id="rId7" Type="http://schemas.openxmlformats.org/officeDocument/2006/relationships/image" Target="../media/image14.svg"/><Relationship Id="rId12" Type="http://schemas.openxmlformats.org/officeDocument/2006/relationships/image" Target="../media/image9.png"/><Relationship Id="rId17" Type="http://schemas.openxmlformats.org/officeDocument/2006/relationships/image" Target="../media/image20.svg"/><Relationship Id="rId2" Type="http://schemas.openxmlformats.org/officeDocument/2006/relationships/slideLayout" Target="../slideLayouts/slideLayout2.xml"/><Relationship Id="rId16" Type="http://schemas.openxmlformats.org/officeDocument/2006/relationships/image" Target="../media/image10.png"/><Relationship Id="rId1" Type="http://schemas.openxmlformats.org/officeDocument/2006/relationships/themeOverride" Target="../theme/themeOverride1.xml"/><Relationship Id="rId6" Type="http://schemas.openxmlformats.org/officeDocument/2006/relationships/image" Target="../media/image7.png"/><Relationship Id="rId11" Type="http://schemas.openxmlformats.org/officeDocument/2006/relationships/image" Target="../media/image27.svg"/><Relationship Id="rId5" Type="http://schemas.openxmlformats.org/officeDocument/2006/relationships/image" Target="../media/image4.svg"/><Relationship Id="rId15" Type="http://schemas.openxmlformats.org/officeDocument/2006/relationships/image" Target="../media/image8.svg"/><Relationship Id="rId10" Type="http://schemas.openxmlformats.org/officeDocument/2006/relationships/image" Target="../media/image14.png"/><Relationship Id="rId4" Type="http://schemas.openxmlformats.org/officeDocument/2006/relationships/image" Target="../media/image2.png"/><Relationship Id="rId9" Type="http://schemas.openxmlformats.org/officeDocument/2006/relationships/image" Target="../media/image25.svg"/><Relationship Id="rId1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0DBD0-B5E8-8A9D-B88B-C67104812458}"/>
              </a:ext>
            </a:extLst>
          </p:cNvPr>
          <p:cNvSpPr>
            <a:spLocks noGrp="1"/>
          </p:cNvSpPr>
          <p:nvPr>
            <p:ph type="ctrTitle"/>
          </p:nvPr>
        </p:nvSpPr>
        <p:spPr>
          <a:xfrm>
            <a:off x="0" y="1"/>
            <a:ext cx="12192000" cy="5642516"/>
          </a:xfrm>
          <a:solidFill>
            <a:schemeClr val="accent5">
              <a:lumMod val="20000"/>
              <a:lumOff val="80000"/>
            </a:schemeClr>
          </a:solidFill>
        </p:spPr>
        <p:txBody>
          <a:bodyPr/>
          <a:lstStyle/>
          <a:p>
            <a:r>
              <a:rPr lang="hr-HR" dirty="0">
                <a:solidFill>
                  <a:schemeClr val="accent5">
                    <a:lumMod val="50000"/>
                  </a:schemeClr>
                </a:solidFill>
              </a:rPr>
              <a:t>MIJENJANJE VJEROVANJA </a:t>
            </a:r>
            <a:endParaRPr lang="en-GB" dirty="0">
              <a:solidFill>
                <a:schemeClr val="accent5">
                  <a:lumMod val="50000"/>
                </a:schemeClr>
              </a:solidFill>
            </a:endParaRPr>
          </a:p>
        </p:txBody>
      </p:sp>
      <p:sp>
        <p:nvSpPr>
          <p:cNvPr id="3" name="Subtitle 2">
            <a:extLst>
              <a:ext uri="{FF2B5EF4-FFF2-40B4-BE49-F238E27FC236}">
                <a16:creationId xmlns:a16="http://schemas.microsoft.com/office/drawing/2014/main" id="{04F02795-DEF4-1C51-AE87-851AD0F0265E}"/>
              </a:ext>
            </a:extLst>
          </p:cNvPr>
          <p:cNvSpPr>
            <a:spLocks noGrp="1"/>
          </p:cNvSpPr>
          <p:nvPr>
            <p:ph type="subTitle" idx="1"/>
          </p:nvPr>
        </p:nvSpPr>
        <p:spPr>
          <a:xfrm>
            <a:off x="9958038" y="5776332"/>
            <a:ext cx="2233962" cy="925550"/>
          </a:xfrm>
        </p:spPr>
        <p:txBody>
          <a:bodyPr/>
          <a:lstStyle/>
          <a:p>
            <a:pPr algn="l"/>
            <a:r>
              <a:rPr lang="hr-HR" sz="1400" dirty="0">
                <a:solidFill>
                  <a:schemeClr val="accent5">
                    <a:lumMod val="50000"/>
                  </a:schemeClr>
                </a:solidFill>
              </a:rPr>
              <a:t>Praktikum 2, Grupa F</a:t>
            </a:r>
          </a:p>
          <a:p>
            <a:pPr algn="l"/>
            <a:r>
              <a:rPr lang="hr-HR" sz="1400" dirty="0">
                <a:solidFill>
                  <a:schemeClr val="accent5">
                    <a:lumMod val="50000"/>
                  </a:schemeClr>
                </a:solidFill>
              </a:rPr>
              <a:t>Antonia Režić</a:t>
            </a:r>
          </a:p>
          <a:p>
            <a:pPr algn="l"/>
            <a:r>
              <a:rPr lang="hr-HR" sz="1400" dirty="0">
                <a:solidFill>
                  <a:schemeClr val="accent5">
                    <a:lumMod val="50000"/>
                  </a:schemeClr>
                </a:solidFill>
              </a:rPr>
              <a:t>Zagreb, listopad 2025</a:t>
            </a:r>
            <a:endParaRPr lang="en-GB" dirty="0">
              <a:solidFill>
                <a:schemeClr val="accent5">
                  <a:lumMod val="50000"/>
                </a:schemeClr>
              </a:solidFill>
            </a:endParaRPr>
          </a:p>
        </p:txBody>
      </p:sp>
      <p:pic>
        <p:nvPicPr>
          <p:cNvPr id="4" name="Graphic 3" descr="Mental Health with solid fill">
            <a:extLst>
              <a:ext uri="{FF2B5EF4-FFF2-40B4-BE49-F238E27FC236}">
                <a16:creationId xmlns:a16="http://schemas.microsoft.com/office/drawing/2014/main" id="{2D0FE4B8-EF09-2545-005C-23DFF3CF0417}"/>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3957637" y="504825"/>
            <a:ext cx="4276725" cy="4276725"/>
          </a:xfrm>
          <a:prstGeom prst="rect">
            <a:avLst/>
          </a:prstGeom>
        </p:spPr>
      </p:pic>
    </p:spTree>
    <p:extLst>
      <p:ext uri="{BB962C8B-B14F-4D97-AF65-F5344CB8AC3E}">
        <p14:creationId xmlns:p14="http://schemas.microsoft.com/office/powerpoint/2010/main" val="29566125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1B061C48-B538-CBF4-533B-034D501FE19A}"/>
              </a:ext>
            </a:extLst>
          </p:cNvPr>
          <p:cNvSpPr txBox="1">
            <a:spLocks/>
          </p:cNvSpPr>
          <p:nvPr/>
        </p:nvSpPr>
        <p:spPr>
          <a:xfrm>
            <a:off x="463136" y="2814325"/>
            <a:ext cx="5445331" cy="2373939"/>
          </a:xfrm>
          <a:prstGeom prst="rect">
            <a:avLst/>
          </a:prstGeom>
          <a:noFill/>
          <a:ln>
            <a:solidFill>
              <a:schemeClr val="accent5">
                <a:lumMod val="40000"/>
                <a:lumOff val="60000"/>
              </a:schemeClr>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hr-HR" sz="1800" b="1" dirty="0">
                <a:solidFill>
                  <a:schemeClr val="accent5">
                    <a:lumMod val="50000"/>
                  </a:schemeClr>
                </a:solidFill>
              </a:rPr>
              <a:t>Dvije razine promjene</a:t>
            </a:r>
          </a:p>
          <a:p>
            <a:pPr marL="914400" lvl="1" indent="-457200">
              <a:buFont typeface="+mj-lt"/>
              <a:buAutoNum type="arabicPeriod"/>
            </a:pPr>
            <a:r>
              <a:rPr lang="hr-HR" sz="1800" dirty="0">
                <a:solidFill>
                  <a:schemeClr val="accent5">
                    <a:lumMod val="50000"/>
                  </a:schemeClr>
                </a:solidFill>
              </a:rPr>
              <a:t>Intelektualna razina</a:t>
            </a:r>
          </a:p>
          <a:p>
            <a:pPr marL="914400" lvl="1" indent="-457200">
              <a:buFont typeface="+mj-lt"/>
              <a:buAutoNum type="arabicPeriod"/>
            </a:pPr>
            <a:r>
              <a:rPr lang="hr-HR" sz="1800" dirty="0">
                <a:solidFill>
                  <a:schemeClr val="accent5">
                    <a:lumMod val="50000"/>
                  </a:schemeClr>
                </a:solidFill>
              </a:rPr>
              <a:t>Emocionalna razina (zahtijeva iskustvene tehnike npr. igranje uloga, bihevioralni eksperiment i sl.).</a:t>
            </a:r>
          </a:p>
          <a:p>
            <a:pPr marL="742950" lvl="2" indent="-285750" algn="just">
              <a:spcBef>
                <a:spcPts val="1000"/>
              </a:spcBef>
              <a:buBlip>
                <a:blip r:embed="rId3">
                  <a:extLst>
                    <a:ext uri="{96DAC541-7B7A-43D3-8B79-37D633B846F1}">
                      <asvg:svgBlip xmlns:asvg="http://schemas.microsoft.com/office/drawing/2016/SVG/main" xmlns="" r:embed="rId4"/>
                    </a:ext>
                  </a:extLst>
                </a:blip>
              </a:buBlip>
            </a:pPr>
            <a:r>
              <a:rPr lang="hr-HR" sz="1800" dirty="0">
                <a:solidFill>
                  <a:schemeClr val="accent5">
                    <a:lumMod val="50000"/>
                  </a:schemeClr>
                </a:solidFill>
              </a:rPr>
              <a:t>Promjena se događa u prisutnosti afekta, tijekom seanse kad su obrasci aktivirani.</a:t>
            </a:r>
          </a:p>
        </p:txBody>
      </p:sp>
      <p:sp>
        <p:nvSpPr>
          <p:cNvPr id="11" name="TextBox 10">
            <a:extLst>
              <a:ext uri="{FF2B5EF4-FFF2-40B4-BE49-F238E27FC236}">
                <a16:creationId xmlns:a16="http://schemas.microsoft.com/office/drawing/2014/main" id="{E623A433-15BF-D8D6-CCCB-2610FACD8A36}"/>
              </a:ext>
            </a:extLst>
          </p:cNvPr>
          <p:cNvSpPr txBox="1"/>
          <p:nvPr/>
        </p:nvSpPr>
        <p:spPr>
          <a:xfrm>
            <a:off x="6283533" y="1789632"/>
            <a:ext cx="5445331" cy="4423327"/>
          </a:xfrm>
          <a:prstGeom prst="rect">
            <a:avLst/>
          </a:prstGeom>
          <a:solidFill>
            <a:schemeClr val="accent5">
              <a:lumMod val="20000"/>
              <a:lumOff val="80000"/>
            </a:schemeClr>
          </a:solidFill>
        </p:spPr>
        <p:txBody>
          <a:bodyPr wrap="square" anchor="ctr">
            <a:spAutoFit/>
          </a:bodyPr>
          <a:lstStyle/>
          <a:p>
            <a:pPr algn="just"/>
            <a:r>
              <a:rPr lang="hr-HR" b="1" dirty="0">
                <a:solidFill>
                  <a:schemeClr val="accent5">
                    <a:lumMod val="50000"/>
                  </a:schemeClr>
                </a:solidFill>
              </a:rPr>
              <a:t>       Strategije za mijenjanje neadaptivnih vjerovanja:</a:t>
            </a:r>
          </a:p>
          <a:p>
            <a:pPr marL="742950" lvl="1" indent="-285750" algn="just">
              <a:lnSpc>
                <a:spcPct val="90000"/>
              </a:lnSpc>
              <a:spcBef>
                <a:spcPts val="1000"/>
              </a:spcBef>
              <a:buBlip>
                <a:blip r:embed="rId3">
                  <a:extLst>
                    <a:ext uri="{96DAC541-7B7A-43D3-8B79-37D633B846F1}">
                      <asvg:svgBlip xmlns:asvg="http://schemas.microsoft.com/office/drawing/2016/SVG/main" xmlns="" r:embed="rId4"/>
                    </a:ext>
                  </a:extLst>
                </a:blip>
              </a:buBlip>
            </a:pPr>
            <a:r>
              <a:rPr lang="hr-HR" dirty="0" err="1">
                <a:solidFill>
                  <a:schemeClr val="accent5">
                    <a:lumMod val="50000"/>
                  </a:schemeClr>
                </a:solidFill>
              </a:rPr>
              <a:t>Sokratovsko</a:t>
            </a:r>
            <a:r>
              <a:rPr lang="hr-HR" dirty="0">
                <a:solidFill>
                  <a:schemeClr val="accent5">
                    <a:lumMod val="50000"/>
                  </a:schemeClr>
                </a:solidFill>
              </a:rPr>
              <a:t> ispitivanje</a:t>
            </a:r>
          </a:p>
          <a:p>
            <a:pPr marL="742950" lvl="1" indent="-285750" algn="just">
              <a:lnSpc>
                <a:spcPct val="90000"/>
              </a:lnSpc>
              <a:spcBef>
                <a:spcPts val="1000"/>
              </a:spcBef>
              <a:buBlip>
                <a:blip r:embed="rId3">
                  <a:extLst>
                    <a:ext uri="{96DAC541-7B7A-43D3-8B79-37D633B846F1}">
                      <asvg:svgBlip xmlns:asvg="http://schemas.microsoft.com/office/drawing/2016/SVG/main" xmlns="" r:embed="rId4"/>
                    </a:ext>
                  </a:extLst>
                </a:blip>
              </a:buBlip>
            </a:pPr>
            <a:r>
              <a:rPr lang="hr-HR" dirty="0">
                <a:solidFill>
                  <a:schemeClr val="accent5">
                    <a:lumMod val="50000"/>
                  </a:schemeClr>
                </a:solidFill>
              </a:rPr>
              <a:t>Preoblikovanje</a:t>
            </a:r>
          </a:p>
          <a:p>
            <a:pPr marL="742950" lvl="1" indent="-285750" algn="just">
              <a:lnSpc>
                <a:spcPct val="90000"/>
              </a:lnSpc>
              <a:spcBef>
                <a:spcPts val="1000"/>
              </a:spcBef>
              <a:buBlip>
                <a:blip r:embed="rId3">
                  <a:extLst>
                    <a:ext uri="{96DAC541-7B7A-43D3-8B79-37D633B846F1}">
                      <asvg:svgBlip xmlns:asvg="http://schemas.microsoft.com/office/drawing/2016/SVG/main" xmlns="" r:embed="rId4"/>
                    </a:ext>
                  </a:extLst>
                </a:blip>
              </a:buBlip>
            </a:pPr>
            <a:r>
              <a:rPr lang="hr-HR" dirty="0">
                <a:solidFill>
                  <a:schemeClr val="accent5">
                    <a:lumMod val="50000"/>
                  </a:schemeClr>
                </a:solidFill>
              </a:rPr>
              <a:t>Bihevioralni eksperiment</a:t>
            </a:r>
          </a:p>
          <a:p>
            <a:pPr marL="742950" lvl="1" indent="-285750" algn="just">
              <a:lnSpc>
                <a:spcPct val="90000"/>
              </a:lnSpc>
              <a:spcBef>
                <a:spcPts val="1000"/>
              </a:spcBef>
              <a:buBlip>
                <a:blip r:embed="rId3">
                  <a:extLst>
                    <a:ext uri="{96DAC541-7B7A-43D3-8B79-37D633B846F1}">
                      <asvg:svgBlip xmlns:asvg="http://schemas.microsoft.com/office/drawing/2016/SVG/main" xmlns="" r:embed="rId4"/>
                    </a:ext>
                  </a:extLst>
                </a:blip>
              </a:buBlip>
            </a:pPr>
            <a:r>
              <a:rPr lang="hr-HR" dirty="0">
                <a:solidFill>
                  <a:schemeClr val="accent5">
                    <a:lumMod val="50000"/>
                  </a:schemeClr>
                </a:solidFill>
              </a:rPr>
              <a:t>Priče, filmovi i metafore</a:t>
            </a:r>
          </a:p>
          <a:p>
            <a:pPr marL="742950" lvl="1" indent="-285750" algn="just">
              <a:lnSpc>
                <a:spcPct val="90000"/>
              </a:lnSpc>
              <a:spcBef>
                <a:spcPts val="1000"/>
              </a:spcBef>
              <a:buBlip>
                <a:blip r:embed="rId3">
                  <a:extLst>
                    <a:ext uri="{96DAC541-7B7A-43D3-8B79-37D633B846F1}">
                      <asvg:svgBlip xmlns:asvg="http://schemas.microsoft.com/office/drawing/2016/SVG/main" xmlns="" r:embed="rId4"/>
                    </a:ext>
                  </a:extLst>
                </a:blip>
              </a:buBlip>
            </a:pPr>
            <a:r>
              <a:rPr lang="hr-HR" dirty="0">
                <a:solidFill>
                  <a:schemeClr val="accent5">
                    <a:lumMod val="50000"/>
                  </a:schemeClr>
                </a:solidFill>
              </a:rPr>
              <a:t>Kognitivni kontinuum</a:t>
            </a:r>
          </a:p>
          <a:p>
            <a:pPr marL="742950" lvl="1" indent="-285750" algn="just">
              <a:lnSpc>
                <a:spcPct val="90000"/>
              </a:lnSpc>
              <a:spcBef>
                <a:spcPts val="1000"/>
              </a:spcBef>
              <a:buBlip>
                <a:blip r:embed="rId3">
                  <a:extLst>
                    <a:ext uri="{96DAC541-7B7A-43D3-8B79-37D633B846F1}">
                      <asvg:svgBlip xmlns:asvg="http://schemas.microsoft.com/office/drawing/2016/SVG/main" xmlns="" r:embed="rId4"/>
                    </a:ext>
                  </a:extLst>
                </a:blip>
              </a:buBlip>
            </a:pPr>
            <a:r>
              <a:rPr lang="hr-HR" dirty="0">
                <a:solidFill>
                  <a:schemeClr val="accent5">
                    <a:lumMod val="50000"/>
                  </a:schemeClr>
                </a:solidFill>
              </a:rPr>
              <a:t>Korištenje drugih kao referentne točke</a:t>
            </a:r>
          </a:p>
          <a:p>
            <a:pPr marL="742950" lvl="1" indent="-285750" algn="just">
              <a:lnSpc>
                <a:spcPct val="90000"/>
              </a:lnSpc>
              <a:spcBef>
                <a:spcPts val="1000"/>
              </a:spcBef>
              <a:buBlip>
                <a:blip r:embed="rId3">
                  <a:extLst>
                    <a:ext uri="{96DAC541-7B7A-43D3-8B79-37D633B846F1}">
                      <asvg:svgBlip xmlns:asvg="http://schemas.microsoft.com/office/drawing/2016/SVG/main" xmlns="" r:embed="rId4"/>
                    </a:ext>
                  </a:extLst>
                </a:blip>
              </a:buBlip>
            </a:pPr>
            <a:r>
              <a:rPr lang="hr-HR" dirty="0" err="1">
                <a:solidFill>
                  <a:schemeClr val="accent5">
                    <a:lumMod val="50000"/>
                  </a:schemeClr>
                </a:solidFill>
              </a:rPr>
              <a:t>Samootkrivanje</a:t>
            </a:r>
            <a:endParaRPr lang="hr-HR" dirty="0">
              <a:solidFill>
                <a:schemeClr val="accent5">
                  <a:lumMod val="50000"/>
                </a:schemeClr>
              </a:solidFill>
            </a:endParaRPr>
          </a:p>
          <a:p>
            <a:pPr marL="742950" lvl="1" indent="-285750" algn="just">
              <a:lnSpc>
                <a:spcPct val="90000"/>
              </a:lnSpc>
              <a:spcBef>
                <a:spcPts val="1000"/>
              </a:spcBef>
              <a:buBlip>
                <a:blip r:embed="rId3">
                  <a:extLst>
                    <a:ext uri="{96DAC541-7B7A-43D3-8B79-37D633B846F1}">
                      <asvg:svgBlip xmlns:asvg="http://schemas.microsoft.com/office/drawing/2016/SVG/main" xmlns="" r:embed="rId4"/>
                    </a:ext>
                  </a:extLst>
                </a:blip>
              </a:buBlip>
            </a:pPr>
            <a:r>
              <a:rPr lang="hr-HR" dirty="0">
                <a:solidFill>
                  <a:schemeClr val="accent5">
                    <a:lumMod val="50000"/>
                  </a:schemeClr>
                </a:solidFill>
              </a:rPr>
              <a:t>Racionalno-emocionalno igranje uloga</a:t>
            </a:r>
          </a:p>
          <a:p>
            <a:pPr marL="742950" lvl="1" indent="-285750" algn="just">
              <a:lnSpc>
                <a:spcPct val="90000"/>
              </a:lnSpc>
              <a:spcBef>
                <a:spcPts val="1000"/>
              </a:spcBef>
              <a:buBlip>
                <a:blip r:embed="rId3">
                  <a:extLst>
                    <a:ext uri="{96DAC541-7B7A-43D3-8B79-37D633B846F1}">
                      <asvg:svgBlip xmlns:asvg="http://schemas.microsoft.com/office/drawing/2016/SVG/main" xmlns="" r:embed="rId4"/>
                    </a:ext>
                  </a:extLst>
                </a:blip>
              </a:buBlip>
            </a:pPr>
            <a:r>
              <a:rPr lang="hr-HR" dirty="0">
                <a:solidFill>
                  <a:schemeClr val="accent5">
                    <a:lumMod val="50000"/>
                  </a:schemeClr>
                </a:solidFill>
              </a:rPr>
              <a:t>Povijesni testovi</a:t>
            </a:r>
          </a:p>
          <a:p>
            <a:pPr marL="742950" lvl="1" indent="-285750" algn="just">
              <a:lnSpc>
                <a:spcPct val="90000"/>
              </a:lnSpc>
              <a:spcBef>
                <a:spcPts val="1000"/>
              </a:spcBef>
              <a:buBlip>
                <a:blip r:embed="rId3">
                  <a:extLst>
                    <a:ext uri="{96DAC541-7B7A-43D3-8B79-37D633B846F1}">
                      <asvg:svgBlip xmlns:asvg="http://schemas.microsoft.com/office/drawing/2016/SVG/main" xmlns="" r:embed="rId4"/>
                    </a:ext>
                  </a:extLst>
                </a:blip>
              </a:buBlip>
            </a:pPr>
            <a:r>
              <a:rPr lang="hr-HR" dirty="0">
                <a:solidFill>
                  <a:schemeClr val="accent5">
                    <a:lumMod val="50000"/>
                  </a:schemeClr>
                </a:solidFill>
              </a:rPr>
              <a:t>Mijenjanje značenja ranih sjećanja</a:t>
            </a:r>
          </a:p>
        </p:txBody>
      </p:sp>
      <p:pic>
        <p:nvPicPr>
          <p:cNvPr id="10" name="Graphic 9" descr="Playbook with solid fill">
            <a:extLst>
              <a:ext uri="{FF2B5EF4-FFF2-40B4-BE49-F238E27FC236}">
                <a16:creationId xmlns:a16="http://schemas.microsoft.com/office/drawing/2014/main" id="{4EF4957E-280F-4D64-36C8-E2E14261D60B}"/>
              </a:ext>
            </a:extLst>
          </p:cNvPr>
          <p:cNvPicPr>
            <a:picLocks noChangeAspect="1"/>
          </p:cNvPicPr>
          <p:nvPr/>
        </p:nvPicPr>
        <p:blipFill>
          <a:blip r:embed="rId5">
            <a:extLst>
              <a:ext uri="{96DAC541-7B7A-43D3-8B79-37D633B846F1}">
                <asvg:svgBlip xmlns:asvg="http://schemas.microsoft.com/office/drawing/2016/SVG/main" xmlns="" r:embed="rId6"/>
              </a:ext>
            </a:extLst>
          </a:blip>
          <a:stretch>
            <a:fillRect/>
          </a:stretch>
        </p:blipFill>
        <p:spPr>
          <a:xfrm>
            <a:off x="6369655" y="1846870"/>
            <a:ext cx="288000" cy="288000"/>
          </a:xfrm>
          <a:prstGeom prst="rect">
            <a:avLst/>
          </a:prstGeom>
        </p:spPr>
      </p:pic>
      <p:sp>
        <p:nvSpPr>
          <p:cNvPr id="14" name="Title 1">
            <a:extLst>
              <a:ext uri="{FF2B5EF4-FFF2-40B4-BE49-F238E27FC236}">
                <a16:creationId xmlns:a16="http://schemas.microsoft.com/office/drawing/2014/main" id="{00D55434-DC0A-8E2E-0FDF-039677FD7E6D}"/>
              </a:ext>
            </a:extLst>
          </p:cNvPr>
          <p:cNvSpPr txBox="1">
            <a:spLocks/>
          </p:cNvSpPr>
          <p:nvPr/>
        </p:nvSpPr>
        <p:spPr>
          <a:xfrm>
            <a:off x="463137" y="-8818"/>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hr-HR" dirty="0">
                <a:solidFill>
                  <a:schemeClr val="accent5">
                    <a:lumMod val="50000"/>
                  </a:schemeClr>
                </a:solidFill>
              </a:rPr>
              <a:t>Mijenjanje neadaptivnih vjerovanja</a:t>
            </a:r>
            <a:endParaRPr lang="en-GB" dirty="0">
              <a:solidFill>
                <a:schemeClr val="accent5">
                  <a:lumMod val="50000"/>
                </a:schemeClr>
              </a:solidFill>
            </a:endParaRPr>
          </a:p>
        </p:txBody>
      </p:sp>
      <p:pic>
        <p:nvPicPr>
          <p:cNvPr id="4" name="Graphic 3" descr="Puzzle with solid fill">
            <a:extLst>
              <a:ext uri="{FF2B5EF4-FFF2-40B4-BE49-F238E27FC236}">
                <a16:creationId xmlns:a16="http://schemas.microsoft.com/office/drawing/2014/main" id="{1BCDCDA3-E362-B2E2-7941-4A91D6D514EA}"/>
              </a:ext>
            </a:extLst>
          </p:cNvPr>
          <p:cNvPicPr>
            <a:picLocks noChangeAspect="1"/>
          </p:cNvPicPr>
          <p:nvPr/>
        </p:nvPicPr>
        <p:blipFill>
          <a:blip r:embed="rId7">
            <a:extLst>
              <a:ext uri="{96DAC541-7B7A-43D3-8B79-37D633B846F1}">
                <asvg:svgBlip xmlns:asvg="http://schemas.microsoft.com/office/drawing/2016/SVG/main" xmlns="" r:embed="rId8"/>
              </a:ext>
            </a:extLst>
          </a:blip>
          <a:stretch>
            <a:fillRect/>
          </a:stretch>
        </p:blipFill>
        <p:spPr>
          <a:xfrm rot="16652985">
            <a:off x="10293605" y="310044"/>
            <a:ext cx="914820" cy="914820"/>
          </a:xfrm>
          <a:prstGeom prst="rect">
            <a:avLst/>
          </a:prstGeom>
        </p:spPr>
      </p:pic>
      <p:pic>
        <p:nvPicPr>
          <p:cNvPr id="5" name="Graphic 4" descr="Puzzle outline">
            <a:extLst>
              <a:ext uri="{FF2B5EF4-FFF2-40B4-BE49-F238E27FC236}">
                <a16:creationId xmlns:a16="http://schemas.microsoft.com/office/drawing/2014/main" id="{3CCFB63A-2812-EE98-4F5A-BF618ACDA4CD}"/>
              </a:ext>
            </a:extLst>
          </p:cNvPr>
          <p:cNvPicPr>
            <a:picLocks noChangeAspect="1"/>
          </p:cNvPicPr>
          <p:nvPr/>
        </p:nvPicPr>
        <p:blipFill>
          <a:blip r:embed="rId9">
            <a:extLst>
              <a:ext uri="{96DAC541-7B7A-43D3-8B79-37D633B846F1}">
                <asvg:svgBlip xmlns:asvg="http://schemas.microsoft.com/office/drawing/2016/SVG/main" xmlns="" r:embed="rId10"/>
              </a:ext>
            </a:extLst>
          </a:blip>
          <a:stretch>
            <a:fillRect/>
          </a:stretch>
        </p:blipFill>
        <p:spPr>
          <a:xfrm rot="1572648">
            <a:off x="11108509" y="160273"/>
            <a:ext cx="914400" cy="914400"/>
          </a:xfrm>
          <a:prstGeom prst="rect">
            <a:avLst/>
          </a:prstGeom>
        </p:spPr>
      </p:pic>
      <p:sp>
        <p:nvSpPr>
          <p:cNvPr id="7" name="TextBox 6">
            <a:extLst>
              <a:ext uri="{FF2B5EF4-FFF2-40B4-BE49-F238E27FC236}">
                <a16:creationId xmlns:a16="http://schemas.microsoft.com/office/drawing/2014/main" id="{EDA62C72-EFFD-4B5F-F0ED-5D2B3DD9482C}"/>
              </a:ext>
            </a:extLst>
          </p:cNvPr>
          <p:cNvSpPr txBox="1"/>
          <p:nvPr/>
        </p:nvSpPr>
        <p:spPr>
          <a:xfrm>
            <a:off x="11610109" y="6531440"/>
            <a:ext cx="221673" cy="246221"/>
          </a:xfrm>
          <a:prstGeom prst="rect">
            <a:avLst/>
          </a:prstGeom>
          <a:noFill/>
        </p:spPr>
        <p:txBody>
          <a:bodyPr wrap="square" rtlCol="0">
            <a:spAutoFit/>
          </a:bodyPr>
          <a:lstStyle/>
          <a:p>
            <a:r>
              <a:rPr lang="hr-HR" sz="1000" dirty="0">
                <a:solidFill>
                  <a:schemeClr val="bg2">
                    <a:lumMod val="75000"/>
                  </a:schemeClr>
                </a:solidFill>
              </a:rPr>
              <a:t>9</a:t>
            </a:r>
            <a:endParaRPr lang="en-GB" sz="1000" dirty="0">
              <a:solidFill>
                <a:schemeClr val="bg2">
                  <a:lumMod val="75000"/>
                </a:schemeClr>
              </a:solidFill>
            </a:endParaRPr>
          </a:p>
        </p:txBody>
      </p:sp>
    </p:spTree>
    <p:extLst>
      <p:ext uri="{BB962C8B-B14F-4D97-AF65-F5344CB8AC3E}">
        <p14:creationId xmlns:p14="http://schemas.microsoft.com/office/powerpoint/2010/main" val="11192008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C8669B2-C292-AAC2-9C6B-91DF40E091D7}"/>
              </a:ext>
            </a:extLst>
          </p:cNvPr>
          <p:cNvSpPr txBox="1">
            <a:spLocks/>
          </p:cNvSpPr>
          <p:nvPr/>
        </p:nvSpPr>
        <p:spPr>
          <a:xfrm>
            <a:off x="463136" y="1825625"/>
            <a:ext cx="5445331" cy="4351338"/>
          </a:xfrm>
          <a:prstGeom prst="rect">
            <a:avLst/>
          </a:prstGeom>
          <a:noFill/>
          <a:ln>
            <a:solidFill>
              <a:schemeClr val="accent5">
                <a:lumMod val="40000"/>
                <a:lumOff val="60000"/>
              </a:schemeClr>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hr-HR" sz="1800" dirty="0">
                <a:solidFill>
                  <a:schemeClr val="bg1">
                    <a:lumMod val="65000"/>
                  </a:schemeClr>
                </a:solidFill>
              </a:rPr>
              <a:t>Strategije za mijenjanje neadaptivnih vjerovanja:</a:t>
            </a:r>
          </a:p>
          <a:p>
            <a:pPr algn="just"/>
            <a:r>
              <a:rPr lang="hr-HR" sz="1800" b="1" dirty="0">
                <a:solidFill>
                  <a:schemeClr val="accent5">
                    <a:lumMod val="50000"/>
                  </a:schemeClr>
                </a:solidFill>
              </a:rPr>
              <a:t>SOKRATOVSKO ISPITIVANJE</a:t>
            </a:r>
          </a:p>
          <a:p>
            <a:pPr algn="just"/>
            <a:r>
              <a:rPr lang="hr-HR" sz="1800" dirty="0">
                <a:solidFill>
                  <a:schemeClr val="bg1">
                    <a:lumMod val="65000"/>
                  </a:schemeClr>
                </a:solidFill>
              </a:rPr>
              <a:t>Preoblikovanje</a:t>
            </a:r>
          </a:p>
          <a:p>
            <a:pPr algn="just"/>
            <a:r>
              <a:rPr lang="hr-HR" sz="1800" dirty="0">
                <a:solidFill>
                  <a:schemeClr val="bg1">
                    <a:lumMod val="65000"/>
                  </a:schemeClr>
                </a:solidFill>
              </a:rPr>
              <a:t>Bihevioralni eksperimenti</a:t>
            </a:r>
          </a:p>
          <a:p>
            <a:pPr algn="just"/>
            <a:r>
              <a:rPr lang="hr-HR" sz="1800" dirty="0">
                <a:solidFill>
                  <a:schemeClr val="bg1">
                    <a:lumMod val="65000"/>
                  </a:schemeClr>
                </a:solidFill>
              </a:rPr>
              <a:t>Priče, filmovi i metafore</a:t>
            </a:r>
          </a:p>
          <a:p>
            <a:pPr algn="just"/>
            <a:r>
              <a:rPr lang="hr-HR" sz="1800" dirty="0">
                <a:solidFill>
                  <a:schemeClr val="bg1">
                    <a:lumMod val="65000"/>
                  </a:schemeClr>
                </a:solidFill>
              </a:rPr>
              <a:t>Kognitivni kontinuum</a:t>
            </a:r>
          </a:p>
          <a:p>
            <a:pPr algn="just"/>
            <a:r>
              <a:rPr lang="hr-HR" sz="1800" dirty="0">
                <a:solidFill>
                  <a:schemeClr val="bg1">
                    <a:lumMod val="65000"/>
                  </a:schemeClr>
                </a:solidFill>
              </a:rPr>
              <a:t>Korištenje drugih kao referentne točke</a:t>
            </a:r>
          </a:p>
          <a:p>
            <a:pPr algn="just"/>
            <a:r>
              <a:rPr lang="hr-HR" sz="1800" dirty="0" err="1">
                <a:solidFill>
                  <a:schemeClr val="bg1">
                    <a:lumMod val="65000"/>
                  </a:schemeClr>
                </a:solidFill>
              </a:rPr>
              <a:t>Samootkrivanje</a:t>
            </a:r>
            <a:endParaRPr lang="hr-HR" sz="1800" dirty="0">
              <a:solidFill>
                <a:schemeClr val="bg1">
                  <a:lumMod val="65000"/>
                </a:schemeClr>
              </a:solidFill>
            </a:endParaRPr>
          </a:p>
          <a:p>
            <a:pPr algn="just"/>
            <a:r>
              <a:rPr lang="hr-HR" sz="1800" dirty="0">
                <a:solidFill>
                  <a:schemeClr val="bg1">
                    <a:lumMod val="65000"/>
                  </a:schemeClr>
                </a:solidFill>
              </a:rPr>
              <a:t>Racionalno-emocionalno igranje uloga</a:t>
            </a:r>
          </a:p>
          <a:p>
            <a:pPr algn="just"/>
            <a:r>
              <a:rPr lang="hr-HR" sz="1800" dirty="0">
                <a:solidFill>
                  <a:schemeClr val="bg1">
                    <a:lumMod val="65000"/>
                  </a:schemeClr>
                </a:solidFill>
              </a:rPr>
              <a:t>Povijesni testovi</a:t>
            </a:r>
          </a:p>
          <a:p>
            <a:pPr algn="just"/>
            <a:r>
              <a:rPr lang="hr-HR" sz="1800" dirty="0">
                <a:solidFill>
                  <a:schemeClr val="bg1">
                    <a:lumMod val="65000"/>
                  </a:schemeClr>
                </a:solidFill>
              </a:rPr>
              <a:t>Mijenjanje značenja ranih sjećanja</a:t>
            </a:r>
          </a:p>
        </p:txBody>
      </p:sp>
      <p:sp>
        <p:nvSpPr>
          <p:cNvPr id="5" name="TextBox 4">
            <a:extLst>
              <a:ext uri="{FF2B5EF4-FFF2-40B4-BE49-F238E27FC236}">
                <a16:creationId xmlns:a16="http://schemas.microsoft.com/office/drawing/2014/main" id="{6B9DEDA3-2D6F-B101-62A1-218D19BAB4E6}"/>
              </a:ext>
            </a:extLst>
          </p:cNvPr>
          <p:cNvSpPr txBox="1"/>
          <p:nvPr/>
        </p:nvSpPr>
        <p:spPr>
          <a:xfrm>
            <a:off x="6096000" y="1775759"/>
            <a:ext cx="5445331" cy="4524315"/>
          </a:xfrm>
          <a:prstGeom prst="rect">
            <a:avLst/>
          </a:prstGeom>
          <a:solidFill>
            <a:schemeClr val="accent5">
              <a:lumMod val="20000"/>
              <a:lumOff val="80000"/>
            </a:schemeClr>
          </a:solidFill>
        </p:spPr>
        <p:txBody>
          <a:bodyPr wrap="square" anchor="ctr">
            <a:spAutoFit/>
          </a:bodyPr>
          <a:lstStyle/>
          <a:p>
            <a:pPr algn="just"/>
            <a:r>
              <a:rPr lang="hr-HR" sz="1600" dirty="0"/>
              <a:t>        </a:t>
            </a:r>
            <a:r>
              <a:rPr lang="hr-HR" sz="1600" b="1" dirty="0">
                <a:solidFill>
                  <a:schemeClr val="accent5">
                    <a:lumMod val="50000"/>
                  </a:schemeClr>
                </a:solidFill>
              </a:rPr>
              <a:t>Svrha strategije</a:t>
            </a:r>
          </a:p>
          <a:p>
            <a:pPr marL="742950" lvl="1" indent="-285750" algn="just">
              <a:buBlip>
                <a:blip r:embed="rId4">
                  <a:extLst>
                    <a:ext uri="{96DAC541-7B7A-43D3-8B79-37D633B846F1}">
                      <asvg:svgBlip xmlns:asvg="http://schemas.microsoft.com/office/drawing/2016/SVG/main" xmlns="" r:embed="rId5"/>
                    </a:ext>
                  </a:extLst>
                </a:blip>
              </a:buBlip>
            </a:pPr>
            <a:r>
              <a:rPr lang="hr-HR" sz="1600" dirty="0"/>
              <a:t> Korištenje pitanja kako bi klijent procijenio svoje vjerovanje u kontekstu konkretnih situacija </a:t>
            </a:r>
            <a:r>
              <a:rPr lang="hr-HR" sz="1600" dirty="0">
                <a:sym typeface="Wingdings" panose="05000000000000000000" pitchFamily="2" charset="2"/>
              </a:rPr>
              <a:t> procjena postaje manje apstraktna i intelektualna</a:t>
            </a:r>
          </a:p>
          <a:p>
            <a:pPr algn="just"/>
            <a:endParaRPr lang="hr-HR" sz="1600" dirty="0">
              <a:sym typeface="Wingdings" panose="05000000000000000000" pitchFamily="2" charset="2"/>
            </a:endParaRPr>
          </a:p>
          <a:p>
            <a:pPr algn="just"/>
            <a:r>
              <a:rPr lang="hr-HR" sz="1600" b="1" dirty="0"/>
              <a:t>        </a:t>
            </a:r>
            <a:r>
              <a:rPr lang="hr-HR" sz="1600" b="1" dirty="0">
                <a:solidFill>
                  <a:schemeClr val="accent5">
                    <a:lumMod val="50000"/>
                  </a:schemeClr>
                </a:solidFill>
              </a:rPr>
              <a:t>Primjer iz prakse</a:t>
            </a:r>
          </a:p>
          <a:p>
            <a:pPr algn="just"/>
            <a:r>
              <a:rPr lang="hr-HR" sz="1600" dirty="0"/>
              <a:t> Judith: „</a:t>
            </a:r>
            <a:r>
              <a:rPr lang="hr-HR" sz="1600" i="1" dirty="0"/>
              <a:t>Dobro, a što kažete na drugu situaciju koju ste spomenuli — volontiranje u prihvatilištu za beskućnike? Opet imamo dvije osobe. Ne znaju kako postupiti s agresivnom osobom jer se s tim još nisu susreli. Jedna pita osoblje što učiniti, a druga ne pita i nastavlja se mučiti.</a:t>
            </a:r>
            <a:r>
              <a:rPr lang="hr-HR" sz="1600" dirty="0"/>
              <a:t/>
            </a:r>
            <a:br>
              <a:rPr lang="hr-HR" sz="1600" dirty="0"/>
            </a:br>
            <a:r>
              <a:rPr lang="hr-HR" sz="1600" i="1" dirty="0"/>
              <a:t>Tko je po Vama sposobniji?”</a:t>
            </a:r>
          </a:p>
          <a:p>
            <a:r>
              <a:rPr lang="hr-HR" sz="1600" dirty="0" err="1"/>
              <a:t>Abe</a:t>
            </a:r>
            <a:r>
              <a:rPr lang="hr-HR" sz="1600" dirty="0"/>
              <a:t>: „</a:t>
            </a:r>
            <a:r>
              <a:rPr lang="hr-HR" sz="1600" i="1" dirty="0"/>
              <a:t>Onaj koji traži pomoć?”</a:t>
            </a:r>
          </a:p>
          <a:p>
            <a:r>
              <a:rPr lang="hr-HR" sz="1600" dirty="0"/>
              <a:t>Judith: „</a:t>
            </a:r>
            <a:r>
              <a:rPr lang="hr-HR" sz="1600" i="1" dirty="0"/>
              <a:t>Jeste sigurni?”</a:t>
            </a:r>
          </a:p>
          <a:p>
            <a:r>
              <a:rPr lang="hr-HR" sz="1600" dirty="0" err="1"/>
              <a:t>Abe</a:t>
            </a:r>
            <a:r>
              <a:rPr lang="hr-HR" sz="1600" dirty="0"/>
              <a:t>: „</a:t>
            </a:r>
            <a:r>
              <a:rPr lang="hr-HR" sz="1600" i="1" dirty="0"/>
              <a:t>Da. Nije znak sposobnosti samo se mučiti, ako možeš potražiti pomoć i biti bolji.”</a:t>
            </a:r>
          </a:p>
          <a:p>
            <a:r>
              <a:rPr lang="hr-HR" sz="1600" dirty="0"/>
              <a:t>Judith: „</a:t>
            </a:r>
            <a:r>
              <a:rPr lang="hr-HR" sz="1600" i="1" dirty="0"/>
              <a:t>Koliko jako u to vjerujete?”</a:t>
            </a:r>
          </a:p>
          <a:p>
            <a:r>
              <a:rPr lang="hr-HR" sz="1600" dirty="0" err="1"/>
              <a:t>Abe</a:t>
            </a:r>
            <a:r>
              <a:rPr lang="hr-HR" sz="1600" dirty="0"/>
              <a:t>: „</a:t>
            </a:r>
            <a:r>
              <a:rPr lang="hr-HR" sz="1600" i="1" dirty="0"/>
              <a:t>Prilično.”</a:t>
            </a:r>
            <a:endParaRPr lang="hr-HR" sz="1600" dirty="0"/>
          </a:p>
        </p:txBody>
      </p:sp>
      <p:pic>
        <p:nvPicPr>
          <p:cNvPr id="10" name="Graphic 9" descr="Chat with solid fill">
            <a:extLst>
              <a:ext uri="{FF2B5EF4-FFF2-40B4-BE49-F238E27FC236}">
                <a16:creationId xmlns:a16="http://schemas.microsoft.com/office/drawing/2014/main" id="{4DDE12B9-C7A5-370F-2C76-D4626E85D35E}"/>
              </a:ext>
            </a:extLst>
          </p:cNvPr>
          <p:cNvPicPr>
            <a:picLocks noChangeAspect="1"/>
          </p:cNvPicPr>
          <p:nvPr/>
        </p:nvPicPr>
        <p:blipFill>
          <a:blip r:embed="rId6">
            <a:extLst>
              <a:ext uri="{96DAC541-7B7A-43D3-8B79-37D633B846F1}">
                <asvg:svgBlip xmlns:asvg="http://schemas.microsoft.com/office/drawing/2016/SVG/main" xmlns="" r:embed="rId7"/>
              </a:ext>
            </a:extLst>
          </a:blip>
          <a:stretch>
            <a:fillRect/>
          </a:stretch>
        </p:blipFill>
        <p:spPr>
          <a:xfrm>
            <a:off x="6197002" y="3010473"/>
            <a:ext cx="288000" cy="288000"/>
          </a:xfrm>
          <a:prstGeom prst="rect">
            <a:avLst/>
          </a:prstGeom>
        </p:spPr>
      </p:pic>
      <p:pic>
        <p:nvPicPr>
          <p:cNvPr id="11" name="Graphic 10" descr="Bullseye with solid fill">
            <a:extLst>
              <a:ext uri="{FF2B5EF4-FFF2-40B4-BE49-F238E27FC236}">
                <a16:creationId xmlns:a16="http://schemas.microsoft.com/office/drawing/2014/main" id="{CC73C8AA-0043-7D16-0DBA-AB02C2C6CBD8}"/>
              </a:ext>
            </a:extLst>
          </p:cNvPr>
          <p:cNvPicPr>
            <a:picLocks noChangeAspect="1"/>
          </p:cNvPicPr>
          <p:nvPr/>
        </p:nvPicPr>
        <p:blipFill>
          <a:blip r:embed="rId8">
            <a:extLst>
              <a:ext uri="{96DAC541-7B7A-43D3-8B79-37D633B846F1}">
                <asvg:svgBlip xmlns:asvg="http://schemas.microsoft.com/office/drawing/2016/SVG/main" xmlns="" r:embed="rId9"/>
              </a:ext>
            </a:extLst>
          </a:blip>
          <a:stretch>
            <a:fillRect/>
          </a:stretch>
        </p:blipFill>
        <p:spPr>
          <a:xfrm>
            <a:off x="6197002" y="1809146"/>
            <a:ext cx="288000" cy="288000"/>
          </a:xfrm>
          <a:prstGeom prst="rect">
            <a:avLst/>
          </a:prstGeom>
        </p:spPr>
      </p:pic>
      <p:sp>
        <p:nvSpPr>
          <p:cNvPr id="16" name="Title 1">
            <a:extLst>
              <a:ext uri="{FF2B5EF4-FFF2-40B4-BE49-F238E27FC236}">
                <a16:creationId xmlns:a16="http://schemas.microsoft.com/office/drawing/2014/main" id="{F79C18E1-E466-752A-F0C8-CC0616C809A1}"/>
              </a:ext>
            </a:extLst>
          </p:cNvPr>
          <p:cNvSpPr txBox="1">
            <a:spLocks/>
          </p:cNvSpPr>
          <p:nvPr/>
        </p:nvSpPr>
        <p:spPr>
          <a:xfrm>
            <a:off x="463137" y="-8818"/>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hr-HR" dirty="0">
                <a:solidFill>
                  <a:schemeClr val="accent5">
                    <a:lumMod val="50000"/>
                  </a:schemeClr>
                </a:solidFill>
              </a:rPr>
              <a:t>Mijenjanje neadaptivnih vjerovanja</a:t>
            </a:r>
            <a:endParaRPr lang="en-GB" dirty="0">
              <a:solidFill>
                <a:schemeClr val="accent5">
                  <a:lumMod val="50000"/>
                </a:schemeClr>
              </a:solidFill>
            </a:endParaRPr>
          </a:p>
        </p:txBody>
      </p:sp>
      <p:pic>
        <p:nvPicPr>
          <p:cNvPr id="6" name="Graphic 5" descr="Puzzle with solid fill">
            <a:extLst>
              <a:ext uri="{FF2B5EF4-FFF2-40B4-BE49-F238E27FC236}">
                <a16:creationId xmlns:a16="http://schemas.microsoft.com/office/drawing/2014/main" id="{F8CFC029-E85E-8FDA-CE10-BD379F0FF3B9}"/>
              </a:ext>
            </a:extLst>
          </p:cNvPr>
          <p:cNvPicPr>
            <a:picLocks noChangeAspect="1"/>
          </p:cNvPicPr>
          <p:nvPr/>
        </p:nvPicPr>
        <p:blipFill>
          <a:blip r:embed="rId10">
            <a:extLst>
              <a:ext uri="{96DAC541-7B7A-43D3-8B79-37D633B846F1}">
                <asvg:svgBlip xmlns:asvg="http://schemas.microsoft.com/office/drawing/2016/SVG/main" xmlns="" r:embed="rId11"/>
              </a:ext>
            </a:extLst>
          </a:blip>
          <a:stretch>
            <a:fillRect/>
          </a:stretch>
        </p:blipFill>
        <p:spPr>
          <a:xfrm rot="16652985">
            <a:off x="10293605" y="310044"/>
            <a:ext cx="914820" cy="914820"/>
          </a:xfrm>
          <a:prstGeom prst="rect">
            <a:avLst/>
          </a:prstGeom>
        </p:spPr>
      </p:pic>
      <p:pic>
        <p:nvPicPr>
          <p:cNvPr id="7" name="Graphic 6" descr="Puzzle outline">
            <a:extLst>
              <a:ext uri="{FF2B5EF4-FFF2-40B4-BE49-F238E27FC236}">
                <a16:creationId xmlns:a16="http://schemas.microsoft.com/office/drawing/2014/main" id="{11A4A113-0C4D-9FA4-0374-F953C29B7D97}"/>
              </a:ext>
            </a:extLst>
          </p:cNvPr>
          <p:cNvPicPr>
            <a:picLocks noChangeAspect="1"/>
          </p:cNvPicPr>
          <p:nvPr/>
        </p:nvPicPr>
        <p:blipFill>
          <a:blip r:embed="rId12">
            <a:extLst>
              <a:ext uri="{96DAC541-7B7A-43D3-8B79-37D633B846F1}">
                <asvg:svgBlip xmlns:asvg="http://schemas.microsoft.com/office/drawing/2016/SVG/main" xmlns="" r:embed="rId13"/>
              </a:ext>
            </a:extLst>
          </a:blip>
          <a:stretch>
            <a:fillRect/>
          </a:stretch>
        </p:blipFill>
        <p:spPr>
          <a:xfrm rot="1572648">
            <a:off x="11108509" y="160273"/>
            <a:ext cx="914400" cy="914400"/>
          </a:xfrm>
          <a:prstGeom prst="rect">
            <a:avLst/>
          </a:prstGeom>
        </p:spPr>
      </p:pic>
      <p:sp>
        <p:nvSpPr>
          <p:cNvPr id="8" name="TextBox 7">
            <a:extLst>
              <a:ext uri="{FF2B5EF4-FFF2-40B4-BE49-F238E27FC236}">
                <a16:creationId xmlns:a16="http://schemas.microsoft.com/office/drawing/2014/main" id="{EA83C88C-B84B-AB8A-04CA-F9A783492FDB}"/>
              </a:ext>
            </a:extLst>
          </p:cNvPr>
          <p:cNvSpPr txBox="1"/>
          <p:nvPr/>
        </p:nvSpPr>
        <p:spPr>
          <a:xfrm>
            <a:off x="11610109" y="6531440"/>
            <a:ext cx="341746" cy="246221"/>
          </a:xfrm>
          <a:prstGeom prst="rect">
            <a:avLst/>
          </a:prstGeom>
          <a:noFill/>
        </p:spPr>
        <p:txBody>
          <a:bodyPr wrap="square" rtlCol="0">
            <a:spAutoFit/>
          </a:bodyPr>
          <a:lstStyle/>
          <a:p>
            <a:r>
              <a:rPr lang="hr-HR" sz="1000" dirty="0">
                <a:solidFill>
                  <a:schemeClr val="bg2">
                    <a:lumMod val="75000"/>
                  </a:schemeClr>
                </a:solidFill>
              </a:rPr>
              <a:t>10</a:t>
            </a:r>
            <a:endParaRPr lang="en-GB" sz="1000" dirty="0">
              <a:solidFill>
                <a:schemeClr val="bg2">
                  <a:lumMod val="75000"/>
                </a:schemeClr>
              </a:solidFill>
            </a:endParaRPr>
          </a:p>
        </p:txBody>
      </p:sp>
    </p:spTree>
    <p:extLst>
      <p:ext uri="{BB962C8B-B14F-4D97-AF65-F5344CB8AC3E}">
        <p14:creationId xmlns:p14="http://schemas.microsoft.com/office/powerpoint/2010/main" val="3377600640"/>
      </p:ext>
    </p:ext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extBox 20">
            <a:extLst>
              <a:ext uri="{FF2B5EF4-FFF2-40B4-BE49-F238E27FC236}">
                <a16:creationId xmlns:a16="http://schemas.microsoft.com/office/drawing/2014/main" id="{16584A12-C47C-29C2-CA55-6B0BD7C68F4E}"/>
              </a:ext>
            </a:extLst>
          </p:cNvPr>
          <p:cNvSpPr txBox="1"/>
          <p:nvPr/>
        </p:nvSpPr>
        <p:spPr>
          <a:xfrm>
            <a:off x="6283535" y="2044342"/>
            <a:ext cx="5445331" cy="4031873"/>
          </a:xfrm>
          <a:prstGeom prst="rect">
            <a:avLst/>
          </a:prstGeom>
          <a:solidFill>
            <a:schemeClr val="accent5">
              <a:lumMod val="20000"/>
              <a:lumOff val="80000"/>
            </a:schemeClr>
          </a:solidFill>
        </p:spPr>
        <p:txBody>
          <a:bodyPr wrap="square" anchor="ctr">
            <a:spAutoFit/>
          </a:bodyPr>
          <a:lstStyle/>
          <a:p>
            <a:pPr algn="just"/>
            <a:r>
              <a:rPr lang="hr-HR" sz="1600" dirty="0"/>
              <a:t>       </a:t>
            </a:r>
            <a:r>
              <a:rPr lang="hr-HR" sz="1600" b="1" dirty="0">
                <a:solidFill>
                  <a:schemeClr val="accent5">
                    <a:lumMod val="50000"/>
                  </a:schemeClr>
                </a:solidFill>
              </a:rPr>
              <a:t>Svrha strategije</a:t>
            </a:r>
            <a:r>
              <a:rPr lang="hr-HR" sz="1600" dirty="0"/>
              <a:t>       </a:t>
            </a:r>
          </a:p>
          <a:p>
            <a:pPr marL="742950" lvl="1" indent="-285750" algn="just">
              <a:buBlip>
                <a:blip r:embed="rId3">
                  <a:extLst>
                    <a:ext uri="{96DAC541-7B7A-43D3-8B79-37D633B846F1}">
                      <asvg:svgBlip xmlns:asvg="http://schemas.microsoft.com/office/drawing/2016/SVG/main" xmlns="" r:embed="rId4"/>
                    </a:ext>
                  </a:extLst>
                </a:blip>
              </a:buBlip>
            </a:pPr>
            <a:r>
              <a:rPr lang="hr-HR" sz="1600" dirty="0"/>
              <a:t>Preoblikovanje dokaza koji podržavaju neadaptivna vjerovanja</a:t>
            </a:r>
          </a:p>
          <a:p>
            <a:pPr algn="just"/>
            <a:endParaRPr lang="hr-HR" sz="1600" dirty="0"/>
          </a:p>
          <a:p>
            <a:pPr algn="just"/>
            <a:r>
              <a:rPr lang="hr-HR" sz="1600" b="1" dirty="0">
                <a:solidFill>
                  <a:schemeClr val="accent5">
                    <a:lumMod val="50000"/>
                  </a:schemeClr>
                </a:solidFill>
              </a:rPr>
              <a:t>       Primjer iz prakse</a:t>
            </a:r>
          </a:p>
          <a:p>
            <a:pPr algn="just"/>
            <a:endParaRPr lang="hr-HR" sz="1600" b="1" dirty="0">
              <a:solidFill>
                <a:schemeClr val="accent5">
                  <a:lumMod val="50000"/>
                </a:schemeClr>
              </a:solidFill>
            </a:endParaRPr>
          </a:p>
          <a:p>
            <a:pPr algn="just"/>
            <a:endParaRPr lang="hr-HR" sz="1600" b="1" dirty="0">
              <a:solidFill>
                <a:schemeClr val="accent5">
                  <a:lumMod val="50000"/>
                </a:schemeClr>
              </a:solidFill>
            </a:endParaRPr>
          </a:p>
          <a:p>
            <a:pPr algn="just"/>
            <a:endParaRPr lang="hr-HR" sz="1600" b="1" dirty="0">
              <a:solidFill>
                <a:schemeClr val="accent5">
                  <a:lumMod val="50000"/>
                </a:schemeClr>
              </a:solidFill>
            </a:endParaRPr>
          </a:p>
          <a:p>
            <a:pPr algn="just"/>
            <a:endParaRPr lang="hr-HR" sz="1600" dirty="0"/>
          </a:p>
          <a:p>
            <a:pPr algn="just"/>
            <a:endParaRPr lang="hr-HR" sz="1600" dirty="0"/>
          </a:p>
          <a:p>
            <a:pPr algn="just"/>
            <a:endParaRPr lang="hr-HR" sz="1600" dirty="0"/>
          </a:p>
          <a:p>
            <a:pPr algn="just"/>
            <a:endParaRPr lang="hr-HR" sz="1600" dirty="0"/>
          </a:p>
          <a:p>
            <a:pPr algn="just"/>
            <a:endParaRPr lang="hr-HR" sz="1600" dirty="0"/>
          </a:p>
          <a:p>
            <a:pPr algn="just"/>
            <a:endParaRPr lang="hr-HR" sz="1600" dirty="0"/>
          </a:p>
          <a:p>
            <a:pPr algn="just"/>
            <a:endParaRPr lang="hr-HR" sz="1600" dirty="0"/>
          </a:p>
          <a:p>
            <a:pPr algn="just"/>
            <a:endParaRPr lang="hr-HR" sz="1600" dirty="0"/>
          </a:p>
        </p:txBody>
      </p:sp>
      <p:sp>
        <p:nvSpPr>
          <p:cNvPr id="17" name="Content Placeholder 2">
            <a:extLst>
              <a:ext uri="{FF2B5EF4-FFF2-40B4-BE49-F238E27FC236}">
                <a16:creationId xmlns:a16="http://schemas.microsoft.com/office/drawing/2014/main" id="{2AD58035-7C3E-C72E-2234-C43F2DE28519}"/>
              </a:ext>
            </a:extLst>
          </p:cNvPr>
          <p:cNvSpPr txBox="1">
            <a:spLocks/>
          </p:cNvSpPr>
          <p:nvPr/>
        </p:nvSpPr>
        <p:spPr>
          <a:xfrm>
            <a:off x="463136" y="1825625"/>
            <a:ext cx="5445331" cy="4351338"/>
          </a:xfrm>
          <a:prstGeom prst="rect">
            <a:avLst/>
          </a:prstGeom>
          <a:noFill/>
          <a:ln>
            <a:solidFill>
              <a:schemeClr val="accent5">
                <a:lumMod val="40000"/>
                <a:lumOff val="60000"/>
              </a:schemeClr>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hr-HR" sz="1800" dirty="0">
                <a:solidFill>
                  <a:schemeClr val="bg1">
                    <a:lumMod val="65000"/>
                  </a:schemeClr>
                </a:solidFill>
              </a:rPr>
              <a:t>Strategije za mijenjanje neadaptivnih vjerovanja:</a:t>
            </a:r>
          </a:p>
          <a:p>
            <a:pPr algn="just"/>
            <a:r>
              <a:rPr lang="hr-HR" sz="1800" dirty="0" err="1">
                <a:solidFill>
                  <a:schemeClr val="bg1">
                    <a:lumMod val="65000"/>
                  </a:schemeClr>
                </a:solidFill>
              </a:rPr>
              <a:t>Sokratovsko</a:t>
            </a:r>
            <a:r>
              <a:rPr lang="hr-HR" sz="1800" dirty="0">
                <a:solidFill>
                  <a:schemeClr val="bg1">
                    <a:lumMod val="65000"/>
                  </a:schemeClr>
                </a:solidFill>
              </a:rPr>
              <a:t> ispitivanje</a:t>
            </a:r>
          </a:p>
          <a:p>
            <a:pPr algn="just"/>
            <a:r>
              <a:rPr lang="hr-HR" sz="1800" b="1" dirty="0">
                <a:solidFill>
                  <a:schemeClr val="accent5">
                    <a:lumMod val="50000"/>
                  </a:schemeClr>
                </a:solidFill>
              </a:rPr>
              <a:t>PREOBLIKOVANJE</a:t>
            </a:r>
          </a:p>
          <a:p>
            <a:pPr algn="just"/>
            <a:r>
              <a:rPr lang="hr-HR" sz="1800" dirty="0">
                <a:solidFill>
                  <a:schemeClr val="bg1">
                    <a:lumMod val="65000"/>
                  </a:schemeClr>
                </a:solidFill>
              </a:rPr>
              <a:t>Bihevioralni eksperimenti</a:t>
            </a:r>
          </a:p>
          <a:p>
            <a:pPr algn="just"/>
            <a:r>
              <a:rPr lang="hr-HR" sz="1800" dirty="0">
                <a:solidFill>
                  <a:schemeClr val="bg1">
                    <a:lumMod val="65000"/>
                  </a:schemeClr>
                </a:solidFill>
              </a:rPr>
              <a:t>Priče, filmovi i metafore</a:t>
            </a:r>
          </a:p>
          <a:p>
            <a:pPr algn="just"/>
            <a:r>
              <a:rPr lang="hr-HR" sz="1800" dirty="0">
                <a:solidFill>
                  <a:schemeClr val="bg1">
                    <a:lumMod val="65000"/>
                  </a:schemeClr>
                </a:solidFill>
              </a:rPr>
              <a:t>Kognitivni kontinuum</a:t>
            </a:r>
          </a:p>
          <a:p>
            <a:pPr algn="just"/>
            <a:r>
              <a:rPr lang="hr-HR" sz="1800" dirty="0">
                <a:solidFill>
                  <a:schemeClr val="bg1">
                    <a:lumMod val="65000"/>
                  </a:schemeClr>
                </a:solidFill>
              </a:rPr>
              <a:t>Korištenje drugih kao referentne točke</a:t>
            </a:r>
          </a:p>
          <a:p>
            <a:pPr algn="just"/>
            <a:r>
              <a:rPr lang="hr-HR" sz="1800" dirty="0" err="1">
                <a:solidFill>
                  <a:schemeClr val="bg1">
                    <a:lumMod val="65000"/>
                  </a:schemeClr>
                </a:solidFill>
              </a:rPr>
              <a:t>Samootkrivanje</a:t>
            </a:r>
            <a:endParaRPr lang="hr-HR" sz="1800" dirty="0">
              <a:solidFill>
                <a:schemeClr val="bg1">
                  <a:lumMod val="65000"/>
                </a:schemeClr>
              </a:solidFill>
            </a:endParaRPr>
          </a:p>
          <a:p>
            <a:pPr algn="just"/>
            <a:r>
              <a:rPr lang="hr-HR" sz="1800" dirty="0">
                <a:solidFill>
                  <a:schemeClr val="bg1">
                    <a:lumMod val="65000"/>
                  </a:schemeClr>
                </a:solidFill>
              </a:rPr>
              <a:t>Racionalno-emocionalno igranje uloga</a:t>
            </a:r>
          </a:p>
          <a:p>
            <a:pPr algn="just"/>
            <a:r>
              <a:rPr lang="hr-HR" sz="1800" dirty="0">
                <a:solidFill>
                  <a:schemeClr val="bg1">
                    <a:lumMod val="65000"/>
                  </a:schemeClr>
                </a:solidFill>
              </a:rPr>
              <a:t>Povijesni testovi</a:t>
            </a:r>
          </a:p>
          <a:p>
            <a:pPr algn="just"/>
            <a:r>
              <a:rPr lang="hr-HR" sz="1800" dirty="0">
                <a:solidFill>
                  <a:schemeClr val="bg1">
                    <a:lumMod val="65000"/>
                  </a:schemeClr>
                </a:solidFill>
              </a:rPr>
              <a:t>Mijenjanje značenja ranih sjećanja</a:t>
            </a:r>
          </a:p>
        </p:txBody>
      </p:sp>
      <p:pic>
        <p:nvPicPr>
          <p:cNvPr id="28" name="Picture 27">
            <a:extLst>
              <a:ext uri="{FF2B5EF4-FFF2-40B4-BE49-F238E27FC236}">
                <a16:creationId xmlns:a16="http://schemas.microsoft.com/office/drawing/2014/main" id="{D49B8CA5-0024-7CF2-4078-D278D2BE84E0}"/>
              </a:ext>
            </a:extLst>
          </p:cNvPr>
          <p:cNvPicPr>
            <a:picLocks noChangeAspect="1"/>
          </p:cNvPicPr>
          <p:nvPr/>
        </p:nvPicPr>
        <p:blipFill>
          <a:blip r:embed="rId5"/>
          <a:stretch>
            <a:fillRect/>
          </a:stretch>
        </p:blipFill>
        <p:spPr>
          <a:xfrm>
            <a:off x="6497122" y="3523579"/>
            <a:ext cx="5041901" cy="1987106"/>
          </a:xfrm>
          <a:prstGeom prst="rect">
            <a:avLst/>
          </a:prstGeom>
        </p:spPr>
      </p:pic>
      <p:pic>
        <p:nvPicPr>
          <p:cNvPr id="29" name="Graphic 28" descr="Bullseye with solid fill">
            <a:extLst>
              <a:ext uri="{FF2B5EF4-FFF2-40B4-BE49-F238E27FC236}">
                <a16:creationId xmlns:a16="http://schemas.microsoft.com/office/drawing/2014/main" id="{A7343E1A-82D8-3A0C-68ED-33A2FB30FBD8}"/>
              </a:ext>
            </a:extLst>
          </p:cNvPr>
          <p:cNvPicPr>
            <a:picLocks noChangeAspect="1"/>
          </p:cNvPicPr>
          <p:nvPr/>
        </p:nvPicPr>
        <p:blipFill>
          <a:blip r:embed="rId6">
            <a:extLst>
              <a:ext uri="{96DAC541-7B7A-43D3-8B79-37D633B846F1}">
                <asvg:svgBlip xmlns:asvg="http://schemas.microsoft.com/office/drawing/2016/SVG/main" xmlns="" r:embed="rId7"/>
              </a:ext>
            </a:extLst>
          </a:blip>
          <a:stretch>
            <a:fillRect/>
          </a:stretch>
        </p:blipFill>
        <p:spPr>
          <a:xfrm>
            <a:off x="6353122" y="2069947"/>
            <a:ext cx="288000" cy="288000"/>
          </a:xfrm>
          <a:prstGeom prst="rect">
            <a:avLst/>
          </a:prstGeom>
        </p:spPr>
      </p:pic>
      <p:pic>
        <p:nvPicPr>
          <p:cNvPr id="30" name="Graphic 29" descr="Chat with solid fill">
            <a:extLst>
              <a:ext uri="{FF2B5EF4-FFF2-40B4-BE49-F238E27FC236}">
                <a16:creationId xmlns:a16="http://schemas.microsoft.com/office/drawing/2014/main" id="{A044BA39-E954-2152-7B98-B0F838FF9296}"/>
              </a:ext>
            </a:extLst>
          </p:cNvPr>
          <p:cNvPicPr>
            <a:picLocks noChangeAspect="1"/>
          </p:cNvPicPr>
          <p:nvPr/>
        </p:nvPicPr>
        <p:blipFill>
          <a:blip r:embed="rId8">
            <a:extLst>
              <a:ext uri="{96DAC541-7B7A-43D3-8B79-37D633B846F1}">
                <asvg:svgBlip xmlns:asvg="http://schemas.microsoft.com/office/drawing/2016/SVG/main" xmlns="" r:embed="rId9"/>
              </a:ext>
            </a:extLst>
          </a:blip>
          <a:stretch>
            <a:fillRect/>
          </a:stretch>
        </p:blipFill>
        <p:spPr>
          <a:xfrm>
            <a:off x="6353122" y="3049886"/>
            <a:ext cx="288000" cy="288000"/>
          </a:xfrm>
          <a:prstGeom prst="rect">
            <a:avLst/>
          </a:prstGeom>
        </p:spPr>
      </p:pic>
      <p:sp>
        <p:nvSpPr>
          <p:cNvPr id="33" name="Title 1">
            <a:extLst>
              <a:ext uri="{FF2B5EF4-FFF2-40B4-BE49-F238E27FC236}">
                <a16:creationId xmlns:a16="http://schemas.microsoft.com/office/drawing/2014/main" id="{B23EC014-7122-C709-A7EA-8B07E82A38E6}"/>
              </a:ext>
            </a:extLst>
          </p:cNvPr>
          <p:cNvSpPr txBox="1">
            <a:spLocks/>
          </p:cNvSpPr>
          <p:nvPr/>
        </p:nvSpPr>
        <p:spPr>
          <a:xfrm>
            <a:off x="463137" y="-8818"/>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hr-HR" dirty="0">
                <a:solidFill>
                  <a:schemeClr val="accent5">
                    <a:lumMod val="50000"/>
                  </a:schemeClr>
                </a:solidFill>
              </a:rPr>
              <a:t>Mijenjanje neadaptivnih vjerovanja</a:t>
            </a:r>
            <a:endParaRPr lang="en-GB" dirty="0">
              <a:solidFill>
                <a:schemeClr val="accent5">
                  <a:lumMod val="50000"/>
                </a:schemeClr>
              </a:solidFill>
            </a:endParaRPr>
          </a:p>
        </p:txBody>
      </p:sp>
      <p:pic>
        <p:nvPicPr>
          <p:cNvPr id="4" name="Graphic 3" descr="Puzzle with solid fill">
            <a:extLst>
              <a:ext uri="{FF2B5EF4-FFF2-40B4-BE49-F238E27FC236}">
                <a16:creationId xmlns:a16="http://schemas.microsoft.com/office/drawing/2014/main" id="{8AE300F2-A287-EA06-2742-A2C1914D5430}"/>
              </a:ext>
            </a:extLst>
          </p:cNvPr>
          <p:cNvPicPr>
            <a:picLocks noChangeAspect="1"/>
          </p:cNvPicPr>
          <p:nvPr/>
        </p:nvPicPr>
        <p:blipFill>
          <a:blip r:embed="rId10">
            <a:extLst>
              <a:ext uri="{96DAC541-7B7A-43D3-8B79-37D633B846F1}">
                <asvg:svgBlip xmlns:asvg="http://schemas.microsoft.com/office/drawing/2016/SVG/main" xmlns="" r:embed="rId11"/>
              </a:ext>
            </a:extLst>
          </a:blip>
          <a:stretch>
            <a:fillRect/>
          </a:stretch>
        </p:blipFill>
        <p:spPr>
          <a:xfrm rot="16652985">
            <a:off x="10293605" y="310044"/>
            <a:ext cx="914820" cy="914820"/>
          </a:xfrm>
          <a:prstGeom prst="rect">
            <a:avLst/>
          </a:prstGeom>
        </p:spPr>
      </p:pic>
      <p:pic>
        <p:nvPicPr>
          <p:cNvPr id="5" name="Graphic 4" descr="Puzzle outline">
            <a:extLst>
              <a:ext uri="{FF2B5EF4-FFF2-40B4-BE49-F238E27FC236}">
                <a16:creationId xmlns:a16="http://schemas.microsoft.com/office/drawing/2014/main" id="{9108D94F-1BC7-12AB-E9FB-9CBCF3F6EAF3}"/>
              </a:ext>
            </a:extLst>
          </p:cNvPr>
          <p:cNvPicPr>
            <a:picLocks noChangeAspect="1"/>
          </p:cNvPicPr>
          <p:nvPr/>
        </p:nvPicPr>
        <p:blipFill>
          <a:blip r:embed="rId12">
            <a:extLst>
              <a:ext uri="{96DAC541-7B7A-43D3-8B79-37D633B846F1}">
                <asvg:svgBlip xmlns:asvg="http://schemas.microsoft.com/office/drawing/2016/SVG/main" xmlns="" r:embed="rId13"/>
              </a:ext>
            </a:extLst>
          </a:blip>
          <a:stretch>
            <a:fillRect/>
          </a:stretch>
        </p:blipFill>
        <p:spPr>
          <a:xfrm rot="1572648">
            <a:off x="11108509" y="160273"/>
            <a:ext cx="914400" cy="914400"/>
          </a:xfrm>
          <a:prstGeom prst="rect">
            <a:avLst/>
          </a:prstGeom>
        </p:spPr>
      </p:pic>
      <p:sp>
        <p:nvSpPr>
          <p:cNvPr id="6" name="TextBox 5">
            <a:extLst>
              <a:ext uri="{FF2B5EF4-FFF2-40B4-BE49-F238E27FC236}">
                <a16:creationId xmlns:a16="http://schemas.microsoft.com/office/drawing/2014/main" id="{8B4AF46A-1439-9A65-241E-E82718981203}"/>
              </a:ext>
            </a:extLst>
          </p:cNvPr>
          <p:cNvSpPr txBox="1"/>
          <p:nvPr/>
        </p:nvSpPr>
        <p:spPr>
          <a:xfrm>
            <a:off x="11610111" y="6476022"/>
            <a:ext cx="341746" cy="246221"/>
          </a:xfrm>
          <a:prstGeom prst="rect">
            <a:avLst/>
          </a:prstGeom>
          <a:noFill/>
        </p:spPr>
        <p:txBody>
          <a:bodyPr wrap="square" rtlCol="0">
            <a:spAutoFit/>
          </a:bodyPr>
          <a:lstStyle/>
          <a:p>
            <a:r>
              <a:rPr lang="hr-HR" sz="1000" dirty="0">
                <a:solidFill>
                  <a:schemeClr val="bg2">
                    <a:lumMod val="75000"/>
                  </a:schemeClr>
                </a:solidFill>
              </a:rPr>
              <a:t>11</a:t>
            </a:r>
            <a:endParaRPr lang="en-GB" sz="1000" dirty="0">
              <a:solidFill>
                <a:schemeClr val="bg2">
                  <a:lumMod val="75000"/>
                </a:schemeClr>
              </a:solidFill>
            </a:endParaRPr>
          </a:p>
        </p:txBody>
      </p:sp>
    </p:spTree>
    <p:extLst>
      <p:ext uri="{BB962C8B-B14F-4D97-AF65-F5344CB8AC3E}">
        <p14:creationId xmlns:p14="http://schemas.microsoft.com/office/powerpoint/2010/main" val="21162232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C93EFA4A-F72B-D127-52D2-5DDCD4FA7E17}"/>
              </a:ext>
            </a:extLst>
          </p:cNvPr>
          <p:cNvSpPr txBox="1">
            <a:spLocks/>
          </p:cNvSpPr>
          <p:nvPr/>
        </p:nvSpPr>
        <p:spPr>
          <a:xfrm>
            <a:off x="463136" y="1825625"/>
            <a:ext cx="5445331" cy="4351338"/>
          </a:xfrm>
          <a:prstGeom prst="rect">
            <a:avLst/>
          </a:prstGeom>
          <a:noFill/>
          <a:ln>
            <a:solidFill>
              <a:schemeClr val="accent5">
                <a:lumMod val="40000"/>
                <a:lumOff val="60000"/>
              </a:schemeClr>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hr-HR" sz="1800" dirty="0">
                <a:solidFill>
                  <a:schemeClr val="bg1">
                    <a:lumMod val="65000"/>
                  </a:schemeClr>
                </a:solidFill>
              </a:rPr>
              <a:t>Strategije za mijenjanje neadaptivnih vjerovanja:</a:t>
            </a:r>
          </a:p>
          <a:p>
            <a:pPr algn="just"/>
            <a:r>
              <a:rPr lang="hr-HR" sz="1800" dirty="0" err="1">
                <a:solidFill>
                  <a:schemeClr val="bg1">
                    <a:lumMod val="65000"/>
                  </a:schemeClr>
                </a:solidFill>
              </a:rPr>
              <a:t>Sokratovsko</a:t>
            </a:r>
            <a:r>
              <a:rPr lang="hr-HR" sz="1800" dirty="0">
                <a:solidFill>
                  <a:schemeClr val="bg1">
                    <a:lumMod val="65000"/>
                  </a:schemeClr>
                </a:solidFill>
              </a:rPr>
              <a:t> ispitivanje</a:t>
            </a:r>
          </a:p>
          <a:p>
            <a:pPr algn="just"/>
            <a:r>
              <a:rPr lang="hr-HR" sz="1800" dirty="0">
                <a:solidFill>
                  <a:schemeClr val="bg1">
                    <a:lumMod val="65000"/>
                  </a:schemeClr>
                </a:solidFill>
              </a:rPr>
              <a:t>Preoblikovanje</a:t>
            </a:r>
          </a:p>
          <a:p>
            <a:pPr algn="just"/>
            <a:r>
              <a:rPr lang="hr-HR" sz="1800" b="1" dirty="0">
                <a:solidFill>
                  <a:schemeClr val="accent5">
                    <a:lumMod val="50000"/>
                  </a:schemeClr>
                </a:solidFill>
              </a:rPr>
              <a:t>BIHEVIORALNI EKSPERIMENTI</a:t>
            </a:r>
          </a:p>
          <a:p>
            <a:pPr algn="just"/>
            <a:r>
              <a:rPr lang="hr-HR" sz="1800" dirty="0">
                <a:solidFill>
                  <a:schemeClr val="bg1">
                    <a:lumMod val="65000"/>
                  </a:schemeClr>
                </a:solidFill>
              </a:rPr>
              <a:t>Priče, filmovi i metafore</a:t>
            </a:r>
            <a:endParaRPr lang="hr-HR" sz="1800" b="1" dirty="0">
              <a:solidFill>
                <a:schemeClr val="accent5">
                  <a:lumMod val="50000"/>
                </a:schemeClr>
              </a:solidFill>
            </a:endParaRPr>
          </a:p>
          <a:p>
            <a:pPr algn="just"/>
            <a:r>
              <a:rPr lang="hr-HR" sz="1800" dirty="0">
                <a:solidFill>
                  <a:schemeClr val="bg1">
                    <a:lumMod val="65000"/>
                  </a:schemeClr>
                </a:solidFill>
              </a:rPr>
              <a:t>Kognitivni kontinuum</a:t>
            </a:r>
          </a:p>
          <a:p>
            <a:pPr algn="just"/>
            <a:r>
              <a:rPr lang="hr-HR" sz="1800" dirty="0">
                <a:solidFill>
                  <a:schemeClr val="bg1">
                    <a:lumMod val="65000"/>
                  </a:schemeClr>
                </a:solidFill>
              </a:rPr>
              <a:t>Korištenje drugih kao referentne točke</a:t>
            </a:r>
          </a:p>
          <a:p>
            <a:pPr algn="just"/>
            <a:r>
              <a:rPr lang="hr-HR" sz="1800" dirty="0" err="1">
                <a:solidFill>
                  <a:schemeClr val="bg1">
                    <a:lumMod val="65000"/>
                  </a:schemeClr>
                </a:solidFill>
              </a:rPr>
              <a:t>Samootkrivanje</a:t>
            </a:r>
            <a:endParaRPr lang="hr-HR" sz="1800" dirty="0">
              <a:solidFill>
                <a:schemeClr val="bg1">
                  <a:lumMod val="65000"/>
                </a:schemeClr>
              </a:solidFill>
            </a:endParaRPr>
          </a:p>
          <a:p>
            <a:pPr algn="just">
              <a:lnSpc>
                <a:spcPct val="100000"/>
              </a:lnSpc>
            </a:pPr>
            <a:r>
              <a:rPr lang="hr-HR" sz="1800" dirty="0">
                <a:solidFill>
                  <a:schemeClr val="bg1">
                    <a:lumMod val="65000"/>
                  </a:schemeClr>
                </a:solidFill>
              </a:rPr>
              <a:t>Racionalno-emocionalno igranje uloga</a:t>
            </a:r>
          </a:p>
          <a:p>
            <a:pPr algn="just"/>
            <a:r>
              <a:rPr lang="hr-HR" sz="1800" dirty="0">
                <a:solidFill>
                  <a:schemeClr val="bg1">
                    <a:lumMod val="65000"/>
                  </a:schemeClr>
                </a:solidFill>
              </a:rPr>
              <a:t>Povijesni testovi</a:t>
            </a:r>
          </a:p>
          <a:p>
            <a:pPr algn="just"/>
            <a:r>
              <a:rPr lang="hr-HR" sz="1800" dirty="0">
                <a:solidFill>
                  <a:schemeClr val="bg1">
                    <a:lumMod val="65000"/>
                  </a:schemeClr>
                </a:solidFill>
              </a:rPr>
              <a:t>Mijenjanje značenja ranih sjećanja</a:t>
            </a:r>
          </a:p>
        </p:txBody>
      </p:sp>
      <p:sp>
        <p:nvSpPr>
          <p:cNvPr id="8" name="TextBox 7">
            <a:extLst>
              <a:ext uri="{FF2B5EF4-FFF2-40B4-BE49-F238E27FC236}">
                <a16:creationId xmlns:a16="http://schemas.microsoft.com/office/drawing/2014/main" id="{99CE9A8B-4D68-C318-75FE-FD27FE94F2AB}"/>
              </a:ext>
            </a:extLst>
          </p:cNvPr>
          <p:cNvSpPr txBox="1"/>
          <p:nvPr/>
        </p:nvSpPr>
        <p:spPr>
          <a:xfrm>
            <a:off x="6283533" y="2376984"/>
            <a:ext cx="5445331" cy="3293209"/>
          </a:xfrm>
          <a:prstGeom prst="rect">
            <a:avLst/>
          </a:prstGeom>
          <a:solidFill>
            <a:schemeClr val="accent5">
              <a:lumMod val="20000"/>
              <a:lumOff val="80000"/>
            </a:schemeClr>
          </a:solidFill>
        </p:spPr>
        <p:txBody>
          <a:bodyPr wrap="square" anchor="ctr">
            <a:spAutoFit/>
          </a:bodyPr>
          <a:lstStyle/>
          <a:p>
            <a:pPr algn="just"/>
            <a:r>
              <a:rPr lang="hr-HR" sz="1600" dirty="0"/>
              <a:t>      </a:t>
            </a:r>
            <a:r>
              <a:rPr lang="hr-HR" sz="1600" b="1" dirty="0">
                <a:solidFill>
                  <a:schemeClr val="accent5">
                    <a:lumMod val="50000"/>
                  </a:schemeClr>
                </a:solidFill>
              </a:rPr>
              <a:t>Svrha strategije</a:t>
            </a:r>
          </a:p>
          <a:p>
            <a:pPr marL="742950" lvl="1" indent="-285750" algn="just">
              <a:buBlip>
                <a:blip r:embed="rId3">
                  <a:extLst>
                    <a:ext uri="{96DAC541-7B7A-43D3-8B79-37D633B846F1}">
                      <asvg:svgBlip xmlns:asvg="http://schemas.microsoft.com/office/drawing/2016/SVG/main" xmlns="" r:embed="rId4"/>
                    </a:ext>
                  </a:extLst>
                </a:blip>
              </a:buBlip>
            </a:pPr>
            <a:r>
              <a:rPr lang="hr-HR" sz="1600" dirty="0"/>
              <a:t>Procjena valjanosti vjerovanja; klijenti mijenjaju svoje ponašanje tako što će ulaziti u situacije koje su dosad izbjegavali</a:t>
            </a:r>
          </a:p>
          <a:p>
            <a:pPr algn="just"/>
            <a:endParaRPr lang="hr-HR" sz="1600" dirty="0"/>
          </a:p>
          <a:p>
            <a:pPr algn="just"/>
            <a:r>
              <a:rPr lang="hr-HR" sz="1600" b="1" dirty="0"/>
              <a:t>      </a:t>
            </a:r>
            <a:r>
              <a:rPr lang="hr-HR" sz="1600" b="1" dirty="0">
                <a:solidFill>
                  <a:schemeClr val="accent5">
                    <a:lumMod val="50000"/>
                  </a:schemeClr>
                </a:solidFill>
              </a:rPr>
              <a:t>Primjer iz prakse</a:t>
            </a:r>
          </a:p>
          <a:p>
            <a:pPr marL="742950" lvl="1" indent="-285750" algn="just">
              <a:buBlip>
                <a:blip r:embed="rId3">
                  <a:extLst>
                    <a:ext uri="{96DAC541-7B7A-43D3-8B79-37D633B846F1}">
                      <asvg:svgBlip xmlns:asvg="http://schemas.microsoft.com/office/drawing/2016/SVG/main" xmlns="" r:embed="rId4"/>
                    </a:ext>
                  </a:extLst>
                </a:blip>
              </a:buBlip>
            </a:pPr>
            <a:r>
              <a:rPr lang="hr-HR" sz="1600" dirty="0"/>
              <a:t>Neadaptivno vjerovanje: </a:t>
            </a:r>
            <a:r>
              <a:rPr lang="hr-HR" sz="1600" i="1" dirty="0"/>
              <a:t>“Ako tražim pomoć, ljudi će me kritizirati.”</a:t>
            </a:r>
          </a:p>
          <a:p>
            <a:pPr marL="742950" lvl="1" indent="-285750" algn="just">
              <a:buBlip>
                <a:blip r:embed="rId3">
                  <a:extLst>
                    <a:ext uri="{96DAC541-7B7A-43D3-8B79-37D633B846F1}">
                      <asvg:svgBlip xmlns:asvg="http://schemas.microsoft.com/office/drawing/2016/SVG/main" xmlns="" r:embed="rId4"/>
                    </a:ext>
                  </a:extLst>
                </a:blip>
              </a:buBlip>
            </a:pPr>
            <a:r>
              <a:rPr lang="hr-HR" sz="1600" dirty="0"/>
              <a:t>Osmišljavanje testa – zamoliti susjeda za pomoć</a:t>
            </a:r>
          </a:p>
          <a:p>
            <a:pPr marL="742950" lvl="1" indent="-285750" algn="just">
              <a:buBlip>
                <a:blip r:embed="rId3">
                  <a:extLst>
                    <a:ext uri="{96DAC541-7B7A-43D3-8B79-37D633B846F1}">
                      <asvg:svgBlip xmlns:asvg="http://schemas.microsoft.com/office/drawing/2016/SVG/main" xmlns="" r:embed="rId4"/>
                    </a:ext>
                  </a:extLst>
                </a:blip>
              </a:buBlip>
            </a:pPr>
            <a:r>
              <a:rPr lang="hr-HR" sz="1600" dirty="0"/>
              <a:t>Dogovoren akcijski plan – nakon večere pokucati na susjedova vrata</a:t>
            </a:r>
          </a:p>
          <a:p>
            <a:pPr marL="742950" lvl="1" indent="-285750" algn="just">
              <a:buBlip>
                <a:blip r:embed="rId3">
                  <a:extLst>
                    <a:ext uri="{96DAC541-7B7A-43D3-8B79-37D633B846F1}">
                      <asvg:svgBlip xmlns:asvg="http://schemas.microsoft.com/office/drawing/2016/SVG/main" xmlns="" r:embed="rId4"/>
                    </a:ext>
                  </a:extLst>
                </a:blip>
              </a:buBlip>
            </a:pPr>
            <a:r>
              <a:rPr lang="hr-HR" sz="1600" dirty="0"/>
              <a:t>Rasprava i o mogućnosti neugodnog ishoda (ako bi susjed bio kritičan).</a:t>
            </a:r>
          </a:p>
        </p:txBody>
      </p:sp>
      <p:pic>
        <p:nvPicPr>
          <p:cNvPr id="6" name="Graphic 5" descr="Chat with solid fill">
            <a:extLst>
              <a:ext uri="{FF2B5EF4-FFF2-40B4-BE49-F238E27FC236}">
                <a16:creationId xmlns:a16="http://schemas.microsoft.com/office/drawing/2014/main" id="{79508C5C-5486-9A0E-8CE5-45F6627F88B4}"/>
              </a:ext>
            </a:extLst>
          </p:cNvPr>
          <p:cNvPicPr>
            <a:picLocks noChangeAspect="1"/>
          </p:cNvPicPr>
          <p:nvPr/>
        </p:nvPicPr>
        <p:blipFill>
          <a:blip r:embed="rId5">
            <a:extLst>
              <a:ext uri="{96DAC541-7B7A-43D3-8B79-37D633B846F1}">
                <asvg:svgBlip xmlns:asvg="http://schemas.microsoft.com/office/drawing/2016/SVG/main" xmlns="" r:embed="rId6"/>
              </a:ext>
            </a:extLst>
          </a:blip>
          <a:stretch>
            <a:fillRect/>
          </a:stretch>
        </p:blipFill>
        <p:spPr>
          <a:xfrm>
            <a:off x="6305837" y="3646328"/>
            <a:ext cx="288000" cy="288000"/>
          </a:xfrm>
          <a:prstGeom prst="rect">
            <a:avLst/>
          </a:prstGeom>
        </p:spPr>
      </p:pic>
      <p:pic>
        <p:nvPicPr>
          <p:cNvPr id="7" name="Graphic 6" descr="Bullseye with solid fill">
            <a:extLst>
              <a:ext uri="{FF2B5EF4-FFF2-40B4-BE49-F238E27FC236}">
                <a16:creationId xmlns:a16="http://schemas.microsoft.com/office/drawing/2014/main" id="{B6CAB114-39C4-F849-0578-A0FA1B0AFA51}"/>
              </a:ext>
            </a:extLst>
          </p:cNvPr>
          <p:cNvPicPr>
            <a:picLocks noChangeAspect="1"/>
          </p:cNvPicPr>
          <p:nvPr/>
        </p:nvPicPr>
        <p:blipFill>
          <a:blip r:embed="rId7">
            <a:extLst>
              <a:ext uri="{96DAC541-7B7A-43D3-8B79-37D633B846F1}">
                <asvg:svgBlip xmlns:asvg="http://schemas.microsoft.com/office/drawing/2016/SVG/main" xmlns="" r:embed="rId8"/>
              </a:ext>
            </a:extLst>
          </a:blip>
          <a:stretch>
            <a:fillRect/>
          </a:stretch>
        </p:blipFill>
        <p:spPr>
          <a:xfrm>
            <a:off x="6310268" y="2398711"/>
            <a:ext cx="288000" cy="288000"/>
          </a:xfrm>
          <a:prstGeom prst="rect">
            <a:avLst/>
          </a:prstGeom>
        </p:spPr>
      </p:pic>
      <p:sp>
        <p:nvSpPr>
          <p:cNvPr id="11" name="Title 1">
            <a:extLst>
              <a:ext uri="{FF2B5EF4-FFF2-40B4-BE49-F238E27FC236}">
                <a16:creationId xmlns:a16="http://schemas.microsoft.com/office/drawing/2014/main" id="{2AE7AE94-C80D-7055-3B3A-99DBC4220956}"/>
              </a:ext>
            </a:extLst>
          </p:cNvPr>
          <p:cNvSpPr txBox="1">
            <a:spLocks/>
          </p:cNvSpPr>
          <p:nvPr/>
        </p:nvSpPr>
        <p:spPr>
          <a:xfrm>
            <a:off x="463137" y="-8818"/>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hr-HR" dirty="0">
                <a:solidFill>
                  <a:schemeClr val="accent5">
                    <a:lumMod val="50000"/>
                  </a:schemeClr>
                </a:solidFill>
              </a:rPr>
              <a:t>Mijenjanje neadaptivnih vjerovanja</a:t>
            </a:r>
            <a:endParaRPr lang="en-GB" dirty="0">
              <a:solidFill>
                <a:schemeClr val="accent5">
                  <a:lumMod val="50000"/>
                </a:schemeClr>
              </a:solidFill>
            </a:endParaRPr>
          </a:p>
        </p:txBody>
      </p:sp>
      <p:pic>
        <p:nvPicPr>
          <p:cNvPr id="4" name="Graphic 3" descr="Puzzle with solid fill">
            <a:extLst>
              <a:ext uri="{FF2B5EF4-FFF2-40B4-BE49-F238E27FC236}">
                <a16:creationId xmlns:a16="http://schemas.microsoft.com/office/drawing/2014/main" id="{F4C51DA2-D6F4-C71D-17D6-D70261D870D8}"/>
              </a:ext>
            </a:extLst>
          </p:cNvPr>
          <p:cNvPicPr>
            <a:picLocks noChangeAspect="1"/>
          </p:cNvPicPr>
          <p:nvPr/>
        </p:nvPicPr>
        <p:blipFill>
          <a:blip r:embed="rId9">
            <a:extLst>
              <a:ext uri="{96DAC541-7B7A-43D3-8B79-37D633B846F1}">
                <asvg:svgBlip xmlns:asvg="http://schemas.microsoft.com/office/drawing/2016/SVG/main" xmlns="" r:embed="rId10"/>
              </a:ext>
            </a:extLst>
          </a:blip>
          <a:stretch>
            <a:fillRect/>
          </a:stretch>
        </p:blipFill>
        <p:spPr>
          <a:xfrm rot="16652985">
            <a:off x="10293605" y="310044"/>
            <a:ext cx="914820" cy="914820"/>
          </a:xfrm>
          <a:prstGeom prst="rect">
            <a:avLst/>
          </a:prstGeom>
        </p:spPr>
      </p:pic>
      <p:pic>
        <p:nvPicPr>
          <p:cNvPr id="9" name="Graphic 8" descr="Puzzle outline">
            <a:extLst>
              <a:ext uri="{FF2B5EF4-FFF2-40B4-BE49-F238E27FC236}">
                <a16:creationId xmlns:a16="http://schemas.microsoft.com/office/drawing/2014/main" id="{9C430B2B-4DE5-40A7-D402-7F711FF5ADE1}"/>
              </a:ext>
            </a:extLst>
          </p:cNvPr>
          <p:cNvPicPr>
            <a:picLocks noChangeAspect="1"/>
          </p:cNvPicPr>
          <p:nvPr/>
        </p:nvPicPr>
        <p:blipFill>
          <a:blip r:embed="rId11">
            <a:extLst>
              <a:ext uri="{96DAC541-7B7A-43D3-8B79-37D633B846F1}">
                <asvg:svgBlip xmlns:asvg="http://schemas.microsoft.com/office/drawing/2016/SVG/main" xmlns="" r:embed="rId12"/>
              </a:ext>
            </a:extLst>
          </a:blip>
          <a:stretch>
            <a:fillRect/>
          </a:stretch>
        </p:blipFill>
        <p:spPr>
          <a:xfrm rot="1572648">
            <a:off x="11108509" y="160273"/>
            <a:ext cx="914400" cy="914400"/>
          </a:xfrm>
          <a:prstGeom prst="rect">
            <a:avLst/>
          </a:prstGeom>
        </p:spPr>
      </p:pic>
      <p:sp>
        <p:nvSpPr>
          <p:cNvPr id="10" name="TextBox 9">
            <a:extLst>
              <a:ext uri="{FF2B5EF4-FFF2-40B4-BE49-F238E27FC236}">
                <a16:creationId xmlns:a16="http://schemas.microsoft.com/office/drawing/2014/main" id="{CE8DE7EE-B991-D54D-3174-3BA4AAC965A9}"/>
              </a:ext>
            </a:extLst>
          </p:cNvPr>
          <p:cNvSpPr txBox="1"/>
          <p:nvPr/>
        </p:nvSpPr>
        <p:spPr>
          <a:xfrm>
            <a:off x="11610109" y="6531440"/>
            <a:ext cx="341746" cy="246221"/>
          </a:xfrm>
          <a:prstGeom prst="rect">
            <a:avLst/>
          </a:prstGeom>
          <a:noFill/>
        </p:spPr>
        <p:txBody>
          <a:bodyPr wrap="square" rtlCol="0">
            <a:spAutoFit/>
          </a:bodyPr>
          <a:lstStyle/>
          <a:p>
            <a:r>
              <a:rPr lang="hr-HR" sz="1000" dirty="0">
                <a:solidFill>
                  <a:schemeClr val="bg2">
                    <a:lumMod val="75000"/>
                  </a:schemeClr>
                </a:solidFill>
              </a:rPr>
              <a:t>12</a:t>
            </a:r>
            <a:endParaRPr lang="en-GB" sz="1000" dirty="0">
              <a:solidFill>
                <a:schemeClr val="bg2">
                  <a:lumMod val="75000"/>
                </a:schemeClr>
              </a:solidFill>
            </a:endParaRPr>
          </a:p>
        </p:txBody>
      </p:sp>
    </p:spTree>
    <p:extLst>
      <p:ext uri="{BB962C8B-B14F-4D97-AF65-F5344CB8AC3E}">
        <p14:creationId xmlns:p14="http://schemas.microsoft.com/office/powerpoint/2010/main" val="22853213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D30B3F65-178E-3603-7F0C-13B4DF990493}"/>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F55A8A25-24F1-FCF9-770D-BEC3DA21CFB3}"/>
              </a:ext>
            </a:extLst>
          </p:cNvPr>
          <p:cNvSpPr>
            <a:spLocks noGrp="1"/>
          </p:cNvSpPr>
          <p:nvPr>
            <p:ph type="title"/>
          </p:nvPr>
        </p:nvSpPr>
        <p:spPr>
          <a:xfrm>
            <a:off x="463137" y="-8818"/>
            <a:ext cx="10515600" cy="1325563"/>
          </a:xfrm>
        </p:spPr>
        <p:txBody>
          <a:bodyPr/>
          <a:lstStyle/>
          <a:p>
            <a:r>
              <a:rPr lang="hr-HR" dirty="0">
                <a:solidFill>
                  <a:schemeClr val="accent5">
                    <a:lumMod val="50000"/>
                  </a:schemeClr>
                </a:solidFill>
              </a:rPr>
              <a:t>Mijenjanje neadaptivnih vjerovanja</a:t>
            </a:r>
            <a:endParaRPr lang="en-GB" dirty="0">
              <a:solidFill>
                <a:schemeClr val="accent5">
                  <a:lumMod val="50000"/>
                </a:schemeClr>
              </a:solidFill>
            </a:endParaRPr>
          </a:p>
        </p:txBody>
      </p:sp>
      <p:sp>
        <p:nvSpPr>
          <p:cNvPr id="5" name="Content Placeholder 2">
            <a:extLst>
              <a:ext uri="{FF2B5EF4-FFF2-40B4-BE49-F238E27FC236}">
                <a16:creationId xmlns:a16="http://schemas.microsoft.com/office/drawing/2014/main" id="{45085C74-9EEE-AE99-2A97-D95B61F1212E}"/>
              </a:ext>
            </a:extLst>
          </p:cNvPr>
          <p:cNvSpPr txBox="1">
            <a:spLocks/>
          </p:cNvSpPr>
          <p:nvPr/>
        </p:nvSpPr>
        <p:spPr>
          <a:xfrm>
            <a:off x="463136" y="1825625"/>
            <a:ext cx="5445331" cy="4351338"/>
          </a:xfrm>
          <a:prstGeom prst="rect">
            <a:avLst/>
          </a:prstGeom>
          <a:noFill/>
          <a:ln>
            <a:solidFill>
              <a:schemeClr val="accent5">
                <a:lumMod val="40000"/>
                <a:lumOff val="60000"/>
              </a:schemeClr>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hr-HR" sz="1800" dirty="0">
                <a:solidFill>
                  <a:schemeClr val="bg1">
                    <a:lumMod val="65000"/>
                  </a:schemeClr>
                </a:solidFill>
              </a:rPr>
              <a:t>Strategije za mijenjanje neadaptivnih vjerovanja:</a:t>
            </a:r>
          </a:p>
          <a:p>
            <a:pPr algn="just"/>
            <a:r>
              <a:rPr lang="hr-HR" sz="1800" dirty="0" err="1">
                <a:solidFill>
                  <a:schemeClr val="bg1">
                    <a:lumMod val="65000"/>
                  </a:schemeClr>
                </a:solidFill>
              </a:rPr>
              <a:t>Sokratovsko</a:t>
            </a:r>
            <a:r>
              <a:rPr lang="hr-HR" sz="1800" dirty="0">
                <a:solidFill>
                  <a:schemeClr val="bg1">
                    <a:lumMod val="65000"/>
                  </a:schemeClr>
                </a:solidFill>
              </a:rPr>
              <a:t> ispitivanje</a:t>
            </a:r>
          </a:p>
          <a:p>
            <a:pPr algn="just"/>
            <a:r>
              <a:rPr lang="hr-HR" sz="1800" dirty="0">
                <a:solidFill>
                  <a:schemeClr val="bg1">
                    <a:lumMod val="65000"/>
                  </a:schemeClr>
                </a:solidFill>
              </a:rPr>
              <a:t>Preoblikovanje</a:t>
            </a:r>
          </a:p>
          <a:p>
            <a:pPr algn="just"/>
            <a:r>
              <a:rPr lang="hr-HR" sz="1800" dirty="0">
                <a:solidFill>
                  <a:schemeClr val="bg1">
                    <a:lumMod val="65000"/>
                  </a:schemeClr>
                </a:solidFill>
              </a:rPr>
              <a:t>Bihevioralni eksperimenti</a:t>
            </a:r>
          </a:p>
          <a:p>
            <a:pPr algn="just"/>
            <a:r>
              <a:rPr lang="hr-HR" sz="1800" b="1" dirty="0">
                <a:solidFill>
                  <a:schemeClr val="accent5">
                    <a:lumMod val="50000"/>
                  </a:schemeClr>
                </a:solidFill>
              </a:rPr>
              <a:t>PRIČE, FILMOVI I METAFORE</a:t>
            </a:r>
          </a:p>
          <a:p>
            <a:pPr algn="just"/>
            <a:r>
              <a:rPr lang="hr-HR" sz="1800" dirty="0">
                <a:solidFill>
                  <a:schemeClr val="bg1">
                    <a:lumMod val="65000"/>
                  </a:schemeClr>
                </a:solidFill>
              </a:rPr>
              <a:t>Kognitivni kontinuum</a:t>
            </a:r>
          </a:p>
          <a:p>
            <a:pPr algn="just"/>
            <a:r>
              <a:rPr lang="hr-HR" sz="1800" dirty="0">
                <a:solidFill>
                  <a:schemeClr val="bg1">
                    <a:lumMod val="65000"/>
                  </a:schemeClr>
                </a:solidFill>
              </a:rPr>
              <a:t>Korištenje drugih kao referentne točke</a:t>
            </a:r>
          </a:p>
          <a:p>
            <a:pPr algn="just"/>
            <a:r>
              <a:rPr lang="hr-HR" sz="1800" dirty="0" err="1">
                <a:solidFill>
                  <a:schemeClr val="bg1">
                    <a:lumMod val="65000"/>
                  </a:schemeClr>
                </a:solidFill>
              </a:rPr>
              <a:t>Samootkrivanje</a:t>
            </a:r>
            <a:endParaRPr lang="hr-HR" sz="1800" dirty="0">
              <a:solidFill>
                <a:schemeClr val="bg1">
                  <a:lumMod val="65000"/>
                </a:schemeClr>
              </a:solidFill>
            </a:endParaRPr>
          </a:p>
          <a:p>
            <a:pPr algn="just"/>
            <a:r>
              <a:rPr lang="hr-HR" sz="1800" dirty="0">
                <a:solidFill>
                  <a:schemeClr val="bg1">
                    <a:lumMod val="65000"/>
                  </a:schemeClr>
                </a:solidFill>
              </a:rPr>
              <a:t>Racionalno-emocionalno igranje uloga</a:t>
            </a:r>
          </a:p>
          <a:p>
            <a:pPr algn="just"/>
            <a:r>
              <a:rPr lang="hr-HR" sz="1800" dirty="0">
                <a:solidFill>
                  <a:schemeClr val="bg1">
                    <a:lumMod val="65000"/>
                  </a:schemeClr>
                </a:solidFill>
              </a:rPr>
              <a:t>Povijesni testovi</a:t>
            </a:r>
          </a:p>
          <a:p>
            <a:pPr algn="just"/>
            <a:r>
              <a:rPr lang="hr-HR" sz="1800" dirty="0">
                <a:solidFill>
                  <a:schemeClr val="bg1">
                    <a:lumMod val="65000"/>
                  </a:schemeClr>
                </a:solidFill>
              </a:rPr>
              <a:t>Mijenjanje značenja ranih sjećanja</a:t>
            </a:r>
          </a:p>
        </p:txBody>
      </p:sp>
      <p:sp>
        <p:nvSpPr>
          <p:cNvPr id="3" name="TextBox 2">
            <a:extLst>
              <a:ext uri="{FF2B5EF4-FFF2-40B4-BE49-F238E27FC236}">
                <a16:creationId xmlns:a16="http://schemas.microsoft.com/office/drawing/2014/main" id="{17728D39-15BF-D53B-B3B8-1772D59D164D}"/>
              </a:ext>
            </a:extLst>
          </p:cNvPr>
          <p:cNvSpPr txBox="1"/>
          <p:nvPr/>
        </p:nvSpPr>
        <p:spPr>
          <a:xfrm>
            <a:off x="6283533" y="2746318"/>
            <a:ext cx="5445331" cy="2554545"/>
          </a:xfrm>
          <a:prstGeom prst="rect">
            <a:avLst/>
          </a:prstGeom>
          <a:solidFill>
            <a:schemeClr val="accent5">
              <a:lumMod val="20000"/>
              <a:lumOff val="80000"/>
            </a:schemeClr>
          </a:solidFill>
        </p:spPr>
        <p:txBody>
          <a:bodyPr wrap="square" anchor="ctr">
            <a:spAutoFit/>
          </a:bodyPr>
          <a:lstStyle/>
          <a:p>
            <a:pPr algn="just"/>
            <a:r>
              <a:rPr lang="hr-HR" sz="1600" dirty="0"/>
              <a:t>      </a:t>
            </a:r>
            <a:r>
              <a:rPr lang="hr-HR" sz="1600" b="1" dirty="0">
                <a:solidFill>
                  <a:schemeClr val="accent5">
                    <a:lumMod val="50000"/>
                  </a:schemeClr>
                </a:solidFill>
              </a:rPr>
              <a:t>  Svrha strategije</a:t>
            </a:r>
          </a:p>
          <a:p>
            <a:pPr marL="742950" lvl="1" indent="-285750" algn="just">
              <a:buBlip>
                <a:blip r:embed="rId4">
                  <a:extLst>
                    <a:ext uri="{96DAC541-7B7A-43D3-8B79-37D633B846F1}">
                      <asvg:svgBlip xmlns:asvg="http://schemas.microsoft.com/office/drawing/2016/SVG/main" xmlns="" r:embed="rId5"/>
                    </a:ext>
                  </a:extLst>
                </a:blip>
              </a:buBlip>
            </a:pPr>
            <a:r>
              <a:rPr lang="hr-HR" sz="1600" dirty="0"/>
              <a:t>Razmišljanje o likovima koji dijele slična negativna vjerovanja čime klijent prepoznaje da su ta vjerovanja pretjerana ili pogrešna</a:t>
            </a:r>
          </a:p>
          <a:p>
            <a:pPr algn="just"/>
            <a:endParaRPr lang="hr-HR" sz="1600" dirty="0"/>
          </a:p>
          <a:p>
            <a:pPr algn="just"/>
            <a:r>
              <a:rPr lang="hr-HR" sz="1600" b="1" dirty="0">
                <a:solidFill>
                  <a:schemeClr val="accent5">
                    <a:lumMod val="50000"/>
                  </a:schemeClr>
                </a:solidFill>
              </a:rPr>
              <a:t>        Primjer iz prakse</a:t>
            </a:r>
          </a:p>
          <a:p>
            <a:pPr algn="just"/>
            <a:r>
              <a:rPr lang="hr-HR" sz="1600" dirty="0"/>
              <a:t>Maria je vjerovala da je loša osoba jer ju je majka zlostavljala i ponižavala. Pomogla joj je priča o Pepeljugi, gdje zla maćeha okrivljuje djevojku koja zapravo nije kriva.</a:t>
            </a:r>
          </a:p>
          <a:p>
            <a:pPr algn="just"/>
            <a:endParaRPr lang="hr-HR" sz="1600" dirty="0"/>
          </a:p>
        </p:txBody>
      </p:sp>
      <p:pic>
        <p:nvPicPr>
          <p:cNvPr id="7" name="Graphic 6" descr="Chat with solid fill">
            <a:extLst>
              <a:ext uri="{FF2B5EF4-FFF2-40B4-BE49-F238E27FC236}">
                <a16:creationId xmlns:a16="http://schemas.microsoft.com/office/drawing/2014/main" id="{F18FBE36-C749-BB70-7576-1540FD535B6E}"/>
              </a:ext>
            </a:extLst>
          </p:cNvPr>
          <p:cNvPicPr>
            <a:picLocks noChangeAspect="1"/>
          </p:cNvPicPr>
          <p:nvPr/>
        </p:nvPicPr>
        <p:blipFill>
          <a:blip r:embed="rId6">
            <a:extLst>
              <a:ext uri="{96DAC541-7B7A-43D3-8B79-37D633B846F1}">
                <asvg:svgBlip xmlns:asvg="http://schemas.microsoft.com/office/drawing/2016/SVG/main" xmlns="" r:embed="rId7"/>
              </a:ext>
            </a:extLst>
          </a:blip>
          <a:stretch>
            <a:fillRect/>
          </a:stretch>
        </p:blipFill>
        <p:spPr>
          <a:xfrm>
            <a:off x="6383894" y="4001927"/>
            <a:ext cx="288000" cy="288000"/>
          </a:xfrm>
          <a:prstGeom prst="rect">
            <a:avLst/>
          </a:prstGeom>
        </p:spPr>
      </p:pic>
      <p:pic>
        <p:nvPicPr>
          <p:cNvPr id="9" name="Graphic 8" descr="Bullseye with solid fill">
            <a:extLst>
              <a:ext uri="{FF2B5EF4-FFF2-40B4-BE49-F238E27FC236}">
                <a16:creationId xmlns:a16="http://schemas.microsoft.com/office/drawing/2014/main" id="{7C82A388-3166-B001-6B0B-418808C650A9}"/>
              </a:ext>
            </a:extLst>
          </p:cNvPr>
          <p:cNvPicPr>
            <a:picLocks noChangeAspect="1"/>
          </p:cNvPicPr>
          <p:nvPr/>
        </p:nvPicPr>
        <p:blipFill>
          <a:blip r:embed="rId8">
            <a:extLst>
              <a:ext uri="{96DAC541-7B7A-43D3-8B79-37D633B846F1}">
                <asvg:svgBlip xmlns:asvg="http://schemas.microsoft.com/office/drawing/2016/SVG/main" xmlns="" r:embed="rId9"/>
              </a:ext>
            </a:extLst>
          </a:blip>
          <a:stretch>
            <a:fillRect/>
          </a:stretch>
        </p:blipFill>
        <p:spPr>
          <a:xfrm>
            <a:off x="6383894" y="2786446"/>
            <a:ext cx="288000" cy="288000"/>
          </a:xfrm>
          <a:prstGeom prst="rect">
            <a:avLst/>
          </a:prstGeom>
        </p:spPr>
      </p:pic>
      <p:pic>
        <p:nvPicPr>
          <p:cNvPr id="8" name="Graphic 7" descr="Puzzle with solid fill">
            <a:extLst>
              <a:ext uri="{FF2B5EF4-FFF2-40B4-BE49-F238E27FC236}">
                <a16:creationId xmlns:a16="http://schemas.microsoft.com/office/drawing/2014/main" id="{9D3FD247-9544-B1EC-761F-A5DDF60C6F45}"/>
              </a:ext>
            </a:extLst>
          </p:cNvPr>
          <p:cNvPicPr>
            <a:picLocks noChangeAspect="1"/>
          </p:cNvPicPr>
          <p:nvPr/>
        </p:nvPicPr>
        <p:blipFill>
          <a:blip r:embed="rId10">
            <a:extLst>
              <a:ext uri="{96DAC541-7B7A-43D3-8B79-37D633B846F1}">
                <asvg:svgBlip xmlns:asvg="http://schemas.microsoft.com/office/drawing/2016/SVG/main" xmlns="" r:embed="rId11"/>
              </a:ext>
            </a:extLst>
          </a:blip>
          <a:stretch>
            <a:fillRect/>
          </a:stretch>
        </p:blipFill>
        <p:spPr>
          <a:xfrm rot="16652985">
            <a:off x="10293605" y="310044"/>
            <a:ext cx="914820" cy="914820"/>
          </a:xfrm>
          <a:prstGeom prst="rect">
            <a:avLst/>
          </a:prstGeom>
        </p:spPr>
      </p:pic>
      <p:pic>
        <p:nvPicPr>
          <p:cNvPr id="10" name="Graphic 9" descr="Puzzle outline">
            <a:extLst>
              <a:ext uri="{FF2B5EF4-FFF2-40B4-BE49-F238E27FC236}">
                <a16:creationId xmlns:a16="http://schemas.microsoft.com/office/drawing/2014/main" id="{39E8CD76-5BAA-6F23-DCCC-8BB05ACFC084}"/>
              </a:ext>
            </a:extLst>
          </p:cNvPr>
          <p:cNvPicPr>
            <a:picLocks noChangeAspect="1"/>
          </p:cNvPicPr>
          <p:nvPr/>
        </p:nvPicPr>
        <p:blipFill>
          <a:blip r:embed="rId12">
            <a:extLst>
              <a:ext uri="{96DAC541-7B7A-43D3-8B79-37D633B846F1}">
                <asvg:svgBlip xmlns:asvg="http://schemas.microsoft.com/office/drawing/2016/SVG/main" xmlns="" r:embed="rId13"/>
              </a:ext>
            </a:extLst>
          </a:blip>
          <a:stretch>
            <a:fillRect/>
          </a:stretch>
        </p:blipFill>
        <p:spPr>
          <a:xfrm rot="1572648">
            <a:off x="11108509" y="160273"/>
            <a:ext cx="914400" cy="914400"/>
          </a:xfrm>
          <a:prstGeom prst="rect">
            <a:avLst/>
          </a:prstGeom>
        </p:spPr>
      </p:pic>
      <p:sp>
        <p:nvSpPr>
          <p:cNvPr id="13" name="TextBox 12">
            <a:extLst>
              <a:ext uri="{FF2B5EF4-FFF2-40B4-BE49-F238E27FC236}">
                <a16:creationId xmlns:a16="http://schemas.microsoft.com/office/drawing/2014/main" id="{A0C3E62C-CBE0-3837-88E3-13318B133489}"/>
              </a:ext>
            </a:extLst>
          </p:cNvPr>
          <p:cNvSpPr txBox="1"/>
          <p:nvPr/>
        </p:nvSpPr>
        <p:spPr>
          <a:xfrm>
            <a:off x="11610109" y="6531440"/>
            <a:ext cx="341746" cy="246221"/>
          </a:xfrm>
          <a:prstGeom prst="rect">
            <a:avLst/>
          </a:prstGeom>
          <a:noFill/>
        </p:spPr>
        <p:txBody>
          <a:bodyPr wrap="square" rtlCol="0">
            <a:spAutoFit/>
          </a:bodyPr>
          <a:lstStyle/>
          <a:p>
            <a:r>
              <a:rPr lang="hr-HR" sz="1000" dirty="0">
                <a:solidFill>
                  <a:schemeClr val="bg2">
                    <a:lumMod val="75000"/>
                  </a:schemeClr>
                </a:solidFill>
              </a:rPr>
              <a:t>13</a:t>
            </a:r>
            <a:endParaRPr lang="en-GB" sz="1000" dirty="0">
              <a:solidFill>
                <a:schemeClr val="bg2">
                  <a:lumMod val="75000"/>
                </a:schemeClr>
              </a:solidFill>
            </a:endParaRPr>
          </a:p>
        </p:txBody>
      </p:sp>
    </p:spTree>
    <p:extLst>
      <p:ext uri="{BB962C8B-B14F-4D97-AF65-F5344CB8AC3E}">
        <p14:creationId xmlns:p14="http://schemas.microsoft.com/office/powerpoint/2010/main" val="111566734"/>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a:extLst>
            <a:ext uri="{FF2B5EF4-FFF2-40B4-BE49-F238E27FC236}">
              <a16:creationId xmlns:a16="http://schemas.microsoft.com/office/drawing/2014/main" id="{25F5EE67-350D-8749-71FE-24896C723C1A}"/>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0B3555D1-A0E1-2B71-B79D-AECC4DDAD254}"/>
              </a:ext>
            </a:extLst>
          </p:cNvPr>
          <p:cNvSpPr>
            <a:spLocks noGrp="1"/>
          </p:cNvSpPr>
          <p:nvPr>
            <p:ph type="title"/>
          </p:nvPr>
        </p:nvSpPr>
        <p:spPr>
          <a:xfrm>
            <a:off x="463137" y="-8818"/>
            <a:ext cx="10515600" cy="1325563"/>
          </a:xfrm>
        </p:spPr>
        <p:txBody>
          <a:bodyPr/>
          <a:lstStyle/>
          <a:p>
            <a:r>
              <a:rPr lang="hr-HR" dirty="0">
                <a:solidFill>
                  <a:schemeClr val="accent5">
                    <a:lumMod val="50000"/>
                  </a:schemeClr>
                </a:solidFill>
              </a:rPr>
              <a:t>Mijenjanje neadaptivnih vjerovanja</a:t>
            </a:r>
            <a:endParaRPr lang="en-GB" dirty="0">
              <a:solidFill>
                <a:schemeClr val="accent5">
                  <a:lumMod val="50000"/>
                </a:schemeClr>
              </a:solidFill>
            </a:endParaRPr>
          </a:p>
        </p:txBody>
      </p:sp>
      <p:sp>
        <p:nvSpPr>
          <p:cNvPr id="5" name="Content Placeholder 2">
            <a:extLst>
              <a:ext uri="{FF2B5EF4-FFF2-40B4-BE49-F238E27FC236}">
                <a16:creationId xmlns:a16="http://schemas.microsoft.com/office/drawing/2014/main" id="{CC67D4A2-498C-3ED7-17F3-54EA0C85BFA4}"/>
              </a:ext>
            </a:extLst>
          </p:cNvPr>
          <p:cNvSpPr txBox="1">
            <a:spLocks/>
          </p:cNvSpPr>
          <p:nvPr/>
        </p:nvSpPr>
        <p:spPr>
          <a:xfrm>
            <a:off x="463136" y="1825625"/>
            <a:ext cx="5445331" cy="4351338"/>
          </a:xfrm>
          <a:prstGeom prst="rect">
            <a:avLst/>
          </a:prstGeom>
          <a:noFill/>
          <a:ln>
            <a:solidFill>
              <a:schemeClr val="accent5">
                <a:lumMod val="40000"/>
                <a:lumOff val="60000"/>
              </a:schemeClr>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hr-HR" sz="1800" dirty="0">
                <a:solidFill>
                  <a:schemeClr val="bg1">
                    <a:lumMod val="65000"/>
                  </a:schemeClr>
                </a:solidFill>
              </a:rPr>
              <a:t>Strategije za mijenjanje neadaptivnih vjerovanja:</a:t>
            </a:r>
          </a:p>
          <a:p>
            <a:pPr algn="just"/>
            <a:r>
              <a:rPr lang="hr-HR" sz="1800" dirty="0" err="1">
                <a:solidFill>
                  <a:schemeClr val="bg1">
                    <a:lumMod val="65000"/>
                  </a:schemeClr>
                </a:solidFill>
              </a:rPr>
              <a:t>Sokratovsko</a:t>
            </a:r>
            <a:r>
              <a:rPr lang="hr-HR" sz="1800" dirty="0">
                <a:solidFill>
                  <a:schemeClr val="bg1">
                    <a:lumMod val="65000"/>
                  </a:schemeClr>
                </a:solidFill>
              </a:rPr>
              <a:t> ispitivanje</a:t>
            </a:r>
          </a:p>
          <a:p>
            <a:pPr algn="just"/>
            <a:r>
              <a:rPr lang="hr-HR" sz="1800" dirty="0">
                <a:solidFill>
                  <a:schemeClr val="bg1">
                    <a:lumMod val="65000"/>
                  </a:schemeClr>
                </a:solidFill>
              </a:rPr>
              <a:t>Preoblikovanje</a:t>
            </a:r>
          </a:p>
          <a:p>
            <a:pPr algn="just"/>
            <a:r>
              <a:rPr lang="hr-HR" sz="1800" dirty="0">
                <a:solidFill>
                  <a:schemeClr val="bg1">
                    <a:lumMod val="65000"/>
                  </a:schemeClr>
                </a:solidFill>
              </a:rPr>
              <a:t>Bihevioralni eksperimenti</a:t>
            </a:r>
          </a:p>
          <a:p>
            <a:pPr algn="just"/>
            <a:r>
              <a:rPr lang="hr-HR" sz="1800" dirty="0">
                <a:solidFill>
                  <a:schemeClr val="bg1">
                    <a:lumMod val="65000"/>
                  </a:schemeClr>
                </a:solidFill>
              </a:rPr>
              <a:t>Priče, filmovi i metafore</a:t>
            </a:r>
          </a:p>
          <a:p>
            <a:pPr algn="just"/>
            <a:r>
              <a:rPr lang="hr-HR" sz="1800" b="1" dirty="0">
                <a:solidFill>
                  <a:schemeClr val="accent5">
                    <a:lumMod val="50000"/>
                  </a:schemeClr>
                </a:solidFill>
              </a:rPr>
              <a:t>KOGNITIVNI KONTINUUM</a:t>
            </a:r>
          </a:p>
          <a:p>
            <a:pPr algn="just"/>
            <a:r>
              <a:rPr lang="hr-HR" sz="1800" dirty="0">
                <a:solidFill>
                  <a:schemeClr val="bg1">
                    <a:lumMod val="65000"/>
                  </a:schemeClr>
                </a:solidFill>
              </a:rPr>
              <a:t>Korištenje drugih kao referentne točke</a:t>
            </a:r>
          </a:p>
          <a:p>
            <a:pPr algn="just"/>
            <a:r>
              <a:rPr lang="hr-HR" sz="1800" dirty="0" err="1">
                <a:solidFill>
                  <a:schemeClr val="bg1">
                    <a:lumMod val="65000"/>
                  </a:schemeClr>
                </a:solidFill>
              </a:rPr>
              <a:t>Samootkrivanje</a:t>
            </a:r>
            <a:endParaRPr lang="hr-HR" sz="1800" dirty="0">
              <a:solidFill>
                <a:schemeClr val="bg1">
                  <a:lumMod val="65000"/>
                </a:schemeClr>
              </a:solidFill>
            </a:endParaRPr>
          </a:p>
          <a:p>
            <a:pPr algn="just"/>
            <a:r>
              <a:rPr lang="hr-HR" sz="1800" dirty="0">
                <a:solidFill>
                  <a:schemeClr val="bg1">
                    <a:lumMod val="65000"/>
                  </a:schemeClr>
                </a:solidFill>
              </a:rPr>
              <a:t>Racionalno-emocionalno igranje uloga</a:t>
            </a:r>
          </a:p>
          <a:p>
            <a:pPr algn="just"/>
            <a:r>
              <a:rPr lang="hr-HR" sz="1800" dirty="0">
                <a:solidFill>
                  <a:schemeClr val="bg1">
                    <a:lumMod val="65000"/>
                  </a:schemeClr>
                </a:solidFill>
              </a:rPr>
              <a:t>Povijesni testovi</a:t>
            </a:r>
          </a:p>
          <a:p>
            <a:pPr algn="just"/>
            <a:r>
              <a:rPr lang="hr-HR" sz="1800" dirty="0">
                <a:solidFill>
                  <a:schemeClr val="bg1">
                    <a:lumMod val="65000"/>
                  </a:schemeClr>
                </a:solidFill>
              </a:rPr>
              <a:t>Mijenjanje značenja ranih sjećanja</a:t>
            </a:r>
          </a:p>
        </p:txBody>
      </p:sp>
      <p:sp>
        <p:nvSpPr>
          <p:cNvPr id="3" name="TextBox 2">
            <a:extLst>
              <a:ext uri="{FF2B5EF4-FFF2-40B4-BE49-F238E27FC236}">
                <a16:creationId xmlns:a16="http://schemas.microsoft.com/office/drawing/2014/main" id="{79F6E481-307C-22B2-89BC-9FABBCA6BCD0}"/>
              </a:ext>
            </a:extLst>
          </p:cNvPr>
          <p:cNvSpPr txBox="1"/>
          <p:nvPr/>
        </p:nvSpPr>
        <p:spPr>
          <a:xfrm>
            <a:off x="6283533" y="1616026"/>
            <a:ext cx="5445331" cy="4770537"/>
          </a:xfrm>
          <a:prstGeom prst="rect">
            <a:avLst/>
          </a:prstGeom>
          <a:solidFill>
            <a:schemeClr val="accent5">
              <a:lumMod val="20000"/>
              <a:lumOff val="80000"/>
            </a:schemeClr>
          </a:solidFill>
        </p:spPr>
        <p:txBody>
          <a:bodyPr wrap="square" anchor="ctr">
            <a:spAutoFit/>
          </a:bodyPr>
          <a:lstStyle/>
          <a:p>
            <a:pPr algn="just"/>
            <a:r>
              <a:rPr lang="hr-HR" sz="1600" dirty="0"/>
              <a:t>       </a:t>
            </a:r>
            <a:r>
              <a:rPr lang="hr-HR" sz="1600" b="1" dirty="0">
                <a:solidFill>
                  <a:schemeClr val="accent5">
                    <a:lumMod val="50000"/>
                  </a:schemeClr>
                </a:solidFill>
              </a:rPr>
              <a:t>Svrha strategije</a:t>
            </a:r>
          </a:p>
          <a:p>
            <a:pPr marL="742950" lvl="1" indent="-285750" algn="just">
              <a:buBlip>
                <a:blip r:embed="rId4">
                  <a:extLst>
                    <a:ext uri="{96DAC541-7B7A-43D3-8B79-37D633B846F1}">
                      <asvg:svgBlip xmlns:asvg="http://schemas.microsoft.com/office/drawing/2016/SVG/main" xmlns="" r:embed="rId5"/>
                    </a:ext>
                  </a:extLst>
                </a:blip>
              </a:buBlip>
            </a:pPr>
            <a:r>
              <a:rPr lang="hr-HR" sz="1600" dirty="0"/>
              <a:t>Prepoznavanje da između dvije krajnosti („sve ili ništa“) postoji kontinuum</a:t>
            </a:r>
          </a:p>
          <a:p>
            <a:pPr algn="just"/>
            <a:r>
              <a:rPr lang="hr-HR" sz="1600" dirty="0"/>
              <a:t> </a:t>
            </a:r>
          </a:p>
          <a:p>
            <a:pPr algn="just"/>
            <a:r>
              <a:rPr lang="hr-HR" sz="1600" dirty="0"/>
              <a:t>       </a:t>
            </a:r>
            <a:r>
              <a:rPr lang="hr-HR" sz="1600" b="1" dirty="0">
                <a:solidFill>
                  <a:schemeClr val="accent5">
                    <a:lumMod val="50000"/>
                  </a:schemeClr>
                </a:solidFill>
              </a:rPr>
              <a:t>Primjer iz prakse</a:t>
            </a:r>
          </a:p>
          <a:p>
            <a:pPr algn="just"/>
            <a:r>
              <a:rPr lang="hr-HR" sz="1600" dirty="0" err="1"/>
              <a:t>Abe</a:t>
            </a:r>
            <a:r>
              <a:rPr lang="hr-HR" sz="1600" dirty="0"/>
              <a:t> je pomislio: </a:t>
            </a:r>
            <a:r>
              <a:rPr lang="hr-HR" sz="1600" i="1" dirty="0"/>
              <a:t>„Ja sam propalica.“</a:t>
            </a:r>
          </a:p>
          <a:p>
            <a:pPr algn="just"/>
            <a:endParaRPr lang="hr-HR" sz="1600" dirty="0"/>
          </a:p>
          <a:p>
            <a:pPr algn="just"/>
            <a:endParaRPr lang="hr-HR" sz="1600" dirty="0"/>
          </a:p>
          <a:p>
            <a:pPr algn="just"/>
            <a:endParaRPr lang="hr-HR" sz="1600" dirty="0"/>
          </a:p>
          <a:p>
            <a:pPr algn="just"/>
            <a:r>
              <a:rPr lang="hr-HR" sz="1600" dirty="0"/>
              <a:t> </a:t>
            </a:r>
          </a:p>
          <a:p>
            <a:pPr algn="just"/>
            <a:r>
              <a:rPr lang="hr-HR" sz="1600" dirty="0"/>
              <a:t>       </a:t>
            </a:r>
          </a:p>
          <a:p>
            <a:pPr algn="just"/>
            <a:endParaRPr lang="hr-HR" sz="1600" dirty="0"/>
          </a:p>
          <a:p>
            <a:pPr algn="just"/>
            <a:r>
              <a:rPr lang="hr-HR" sz="1600" dirty="0"/>
              <a:t>       </a:t>
            </a:r>
            <a:r>
              <a:rPr lang="hr-HR" sz="1600" b="1" dirty="0">
                <a:solidFill>
                  <a:schemeClr val="accent5">
                    <a:lumMod val="50000"/>
                  </a:schemeClr>
                </a:solidFill>
              </a:rPr>
              <a:t>Važno</a:t>
            </a:r>
          </a:p>
          <a:p>
            <a:pPr marL="742950" lvl="1" indent="-285750" algn="just">
              <a:buBlip>
                <a:blip r:embed="rId4">
                  <a:extLst>
                    <a:ext uri="{96DAC541-7B7A-43D3-8B79-37D633B846F1}">
                      <asvg:svgBlip xmlns:asvg="http://schemas.microsoft.com/office/drawing/2016/SVG/main" xmlns="" r:embed="rId5"/>
                    </a:ext>
                  </a:extLst>
                </a:blip>
              </a:buBlip>
            </a:pPr>
            <a:r>
              <a:rPr lang="hr-HR" sz="1600" dirty="0"/>
              <a:t>Ako je emocionalni intenzitet tijekom seanse niži, promjena je više kognitivna.</a:t>
            </a:r>
          </a:p>
          <a:p>
            <a:pPr marL="742950" lvl="1" indent="-285750" algn="just">
              <a:buBlip>
                <a:blip r:embed="rId4">
                  <a:extLst>
                    <a:ext uri="{96DAC541-7B7A-43D3-8B79-37D633B846F1}">
                      <asvg:svgBlip xmlns:asvg="http://schemas.microsoft.com/office/drawing/2016/SVG/main" xmlns="" r:embed="rId5"/>
                    </a:ext>
                  </a:extLst>
                </a:blip>
              </a:buBlip>
            </a:pPr>
            <a:r>
              <a:rPr lang="hr-HR" sz="1600" dirty="0"/>
              <a:t>Ako je veći, promjena se događa i emocionalno i intelektualno. </a:t>
            </a:r>
          </a:p>
          <a:p>
            <a:pPr marL="742950" lvl="1" indent="-285750" algn="just">
              <a:buBlip>
                <a:blip r:embed="rId4">
                  <a:extLst>
                    <a:ext uri="{96DAC541-7B7A-43D3-8B79-37D633B846F1}">
                      <asvg:svgBlip xmlns:asvg="http://schemas.microsoft.com/office/drawing/2016/SVG/main" xmlns="" r:embed="rId5"/>
                    </a:ext>
                  </a:extLst>
                </a:blip>
              </a:buBlip>
            </a:pPr>
            <a:r>
              <a:rPr lang="hr-HR" sz="1600" dirty="0"/>
              <a:t>Klijenti mogu samostalno koristiti ovu tehniku između seansi i podsjetiti se gdje se stvarno nalaze.</a:t>
            </a:r>
          </a:p>
        </p:txBody>
      </p:sp>
      <p:pic>
        <p:nvPicPr>
          <p:cNvPr id="6" name="Picture 5">
            <a:extLst>
              <a:ext uri="{FF2B5EF4-FFF2-40B4-BE49-F238E27FC236}">
                <a16:creationId xmlns:a16="http://schemas.microsoft.com/office/drawing/2014/main" id="{60A35546-4919-E2BB-6012-8611AF47A280}"/>
              </a:ext>
            </a:extLst>
          </p:cNvPr>
          <p:cNvPicPr>
            <a:picLocks noChangeAspect="1"/>
          </p:cNvPicPr>
          <p:nvPr/>
        </p:nvPicPr>
        <p:blipFill>
          <a:blip r:embed="rId6"/>
          <a:stretch>
            <a:fillRect/>
          </a:stretch>
        </p:blipFill>
        <p:spPr>
          <a:xfrm>
            <a:off x="6999030" y="3317487"/>
            <a:ext cx="3979707" cy="951980"/>
          </a:xfrm>
          <a:prstGeom prst="rect">
            <a:avLst/>
          </a:prstGeom>
        </p:spPr>
      </p:pic>
      <p:pic>
        <p:nvPicPr>
          <p:cNvPr id="7" name="Graphic 6" descr="Chat with solid fill">
            <a:extLst>
              <a:ext uri="{FF2B5EF4-FFF2-40B4-BE49-F238E27FC236}">
                <a16:creationId xmlns:a16="http://schemas.microsoft.com/office/drawing/2014/main" id="{00CE309D-C461-136C-B1CB-7939E3E73784}"/>
              </a:ext>
            </a:extLst>
          </p:cNvPr>
          <p:cNvPicPr>
            <a:picLocks noChangeAspect="1"/>
          </p:cNvPicPr>
          <p:nvPr/>
        </p:nvPicPr>
        <p:blipFill>
          <a:blip r:embed="rId7">
            <a:extLst>
              <a:ext uri="{96DAC541-7B7A-43D3-8B79-37D633B846F1}">
                <asvg:svgBlip xmlns:asvg="http://schemas.microsoft.com/office/drawing/2016/SVG/main" xmlns="" r:embed="rId8"/>
              </a:ext>
            </a:extLst>
          </a:blip>
          <a:stretch>
            <a:fillRect/>
          </a:stretch>
        </p:blipFill>
        <p:spPr>
          <a:xfrm>
            <a:off x="6361593" y="2630404"/>
            <a:ext cx="288000" cy="288000"/>
          </a:xfrm>
          <a:prstGeom prst="rect">
            <a:avLst/>
          </a:prstGeom>
        </p:spPr>
      </p:pic>
      <p:pic>
        <p:nvPicPr>
          <p:cNvPr id="8" name="Graphic 7" descr="Bullseye with solid fill">
            <a:extLst>
              <a:ext uri="{FF2B5EF4-FFF2-40B4-BE49-F238E27FC236}">
                <a16:creationId xmlns:a16="http://schemas.microsoft.com/office/drawing/2014/main" id="{B9155E34-3EA8-9BE1-36EB-F4BB71F3620D}"/>
              </a:ext>
            </a:extLst>
          </p:cNvPr>
          <p:cNvPicPr>
            <a:picLocks noChangeAspect="1"/>
          </p:cNvPicPr>
          <p:nvPr/>
        </p:nvPicPr>
        <p:blipFill>
          <a:blip r:embed="rId9">
            <a:extLst>
              <a:ext uri="{96DAC541-7B7A-43D3-8B79-37D633B846F1}">
                <asvg:svgBlip xmlns:asvg="http://schemas.microsoft.com/office/drawing/2016/SVG/main" xmlns="" r:embed="rId10"/>
              </a:ext>
            </a:extLst>
          </a:blip>
          <a:stretch>
            <a:fillRect/>
          </a:stretch>
        </p:blipFill>
        <p:spPr>
          <a:xfrm>
            <a:off x="6361593" y="1658084"/>
            <a:ext cx="288000" cy="288000"/>
          </a:xfrm>
          <a:prstGeom prst="rect">
            <a:avLst/>
          </a:prstGeom>
        </p:spPr>
      </p:pic>
      <p:pic>
        <p:nvPicPr>
          <p:cNvPr id="9" name="Graphic 8" descr="Exclamation mark with solid fill">
            <a:extLst>
              <a:ext uri="{FF2B5EF4-FFF2-40B4-BE49-F238E27FC236}">
                <a16:creationId xmlns:a16="http://schemas.microsoft.com/office/drawing/2014/main" id="{71FB6F9A-5086-6C0F-40AD-65F148CE19CE}"/>
              </a:ext>
            </a:extLst>
          </p:cNvPr>
          <p:cNvPicPr>
            <a:picLocks noChangeAspect="1"/>
          </p:cNvPicPr>
          <p:nvPr/>
        </p:nvPicPr>
        <p:blipFill>
          <a:blip r:embed="rId11">
            <a:extLst>
              <a:ext uri="{96DAC541-7B7A-43D3-8B79-37D633B846F1}">
                <asvg:svgBlip xmlns:asvg="http://schemas.microsoft.com/office/drawing/2016/SVG/main" xmlns="" r:embed="rId12"/>
              </a:ext>
            </a:extLst>
          </a:blip>
          <a:stretch>
            <a:fillRect/>
          </a:stretch>
        </p:blipFill>
        <p:spPr>
          <a:xfrm>
            <a:off x="6361593" y="4589501"/>
            <a:ext cx="288000" cy="288000"/>
          </a:xfrm>
          <a:prstGeom prst="rect">
            <a:avLst/>
          </a:prstGeom>
        </p:spPr>
      </p:pic>
      <p:sp>
        <p:nvSpPr>
          <p:cNvPr id="11" name="TextBox 10">
            <a:extLst>
              <a:ext uri="{FF2B5EF4-FFF2-40B4-BE49-F238E27FC236}">
                <a16:creationId xmlns:a16="http://schemas.microsoft.com/office/drawing/2014/main" id="{A03FD4F7-531A-336B-169D-5A85D1E5509D}"/>
              </a:ext>
            </a:extLst>
          </p:cNvPr>
          <p:cNvSpPr txBox="1"/>
          <p:nvPr/>
        </p:nvSpPr>
        <p:spPr>
          <a:xfrm>
            <a:off x="11610109" y="6531440"/>
            <a:ext cx="341746" cy="246221"/>
          </a:xfrm>
          <a:prstGeom prst="rect">
            <a:avLst/>
          </a:prstGeom>
          <a:noFill/>
        </p:spPr>
        <p:txBody>
          <a:bodyPr wrap="square" rtlCol="0">
            <a:spAutoFit/>
          </a:bodyPr>
          <a:lstStyle/>
          <a:p>
            <a:r>
              <a:rPr lang="hr-HR" sz="1000" dirty="0">
                <a:solidFill>
                  <a:schemeClr val="bg2">
                    <a:lumMod val="75000"/>
                  </a:schemeClr>
                </a:solidFill>
              </a:rPr>
              <a:t>14</a:t>
            </a:r>
            <a:endParaRPr lang="en-GB" sz="1000" dirty="0">
              <a:solidFill>
                <a:schemeClr val="bg2">
                  <a:lumMod val="75000"/>
                </a:schemeClr>
              </a:solidFill>
            </a:endParaRPr>
          </a:p>
        </p:txBody>
      </p:sp>
      <p:pic>
        <p:nvPicPr>
          <p:cNvPr id="12" name="Graphic 11" descr="Puzzle with solid fill">
            <a:extLst>
              <a:ext uri="{FF2B5EF4-FFF2-40B4-BE49-F238E27FC236}">
                <a16:creationId xmlns:a16="http://schemas.microsoft.com/office/drawing/2014/main" id="{7E1E0C6B-CF27-9FEB-E20B-C93D74AED950}"/>
              </a:ext>
            </a:extLst>
          </p:cNvPr>
          <p:cNvPicPr>
            <a:picLocks noChangeAspect="1"/>
          </p:cNvPicPr>
          <p:nvPr/>
        </p:nvPicPr>
        <p:blipFill>
          <a:blip r:embed="rId13">
            <a:extLst>
              <a:ext uri="{96DAC541-7B7A-43D3-8B79-37D633B846F1}">
                <asvg:svgBlip xmlns:asvg="http://schemas.microsoft.com/office/drawing/2016/SVG/main" xmlns="" r:embed="rId14"/>
              </a:ext>
            </a:extLst>
          </a:blip>
          <a:stretch>
            <a:fillRect/>
          </a:stretch>
        </p:blipFill>
        <p:spPr>
          <a:xfrm rot="16652985">
            <a:off x="10293605" y="310044"/>
            <a:ext cx="914820" cy="914820"/>
          </a:xfrm>
          <a:prstGeom prst="rect">
            <a:avLst/>
          </a:prstGeom>
        </p:spPr>
      </p:pic>
      <p:pic>
        <p:nvPicPr>
          <p:cNvPr id="13" name="Graphic 12" descr="Puzzle outline">
            <a:extLst>
              <a:ext uri="{FF2B5EF4-FFF2-40B4-BE49-F238E27FC236}">
                <a16:creationId xmlns:a16="http://schemas.microsoft.com/office/drawing/2014/main" id="{722D2255-65DD-C7AC-0B08-6C82C545B3C8}"/>
              </a:ext>
            </a:extLst>
          </p:cNvPr>
          <p:cNvPicPr>
            <a:picLocks noChangeAspect="1"/>
          </p:cNvPicPr>
          <p:nvPr/>
        </p:nvPicPr>
        <p:blipFill>
          <a:blip r:embed="rId15">
            <a:extLst>
              <a:ext uri="{96DAC541-7B7A-43D3-8B79-37D633B846F1}">
                <asvg:svgBlip xmlns:asvg="http://schemas.microsoft.com/office/drawing/2016/SVG/main" xmlns="" r:embed="rId16"/>
              </a:ext>
            </a:extLst>
          </a:blip>
          <a:stretch>
            <a:fillRect/>
          </a:stretch>
        </p:blipFill>
        <p:spPr>
          <a:xfrm rot="1572648">
            <a:off x="11108509" y="160273"/>
            <a:ext cx="914400" cy="914400"/>
          </a:xfrm>
          <a:prstGeom prst="rect">
            <a:avLst/>
          </a:prstGeom>
        </p:spPr>
      </p:pic>
    </p:spTree>
    <p:extLst>
      <p:ext uri="{BB962C8B-B14F-4D97-AF65-F5344CB8AC3E}">
        <p14:creationId xmlns:p14="http://schemas.microsoft.com/office/powerpoint/2010/main" val="1745876601"/>
      </p:ext>
    </p:extLst>
  </p:cSld>
  <p:clrMapOvr>
    <a:overrideClrMapping bg1="lt1" tx1="dk1" bg2="lt2" tx2="dk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E0E05D-8A42-E45C-86FC-EE4CEF487701}"/>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85447743-4306-E97E-5787-D5DF3EB0CC21}"/>
              </a:ext>
            </a:extLst>
          </p:cNvPr>
          <p:cNvSpPr>
            <a:spLocks noGrp="1"/>
          </p:cNvSpPr>
          <p:nvPr>
            <p:ph type="title"/>
          </p:nvPr>
        </p:nvSpPr>
        <p:spPr>
          <a:xfrm>
            <a:off x="463137" y="-8818"/>
            <a:ext cx="10515600" cy="1325563"/>
          </a:xfrm>
        </p:spPr>
        <p:txBody>
          <a:bodyPr/>
          <a:lstStyle/>
          <a:p>
            <a:r>
              <a:rPr lang="hr-HR" dirty="0">
                <a:solidFill>
                  <a:schemeClr val="accent5">
                    <a:lumMod val="50000"/>
                  </a:schemeClr>
                </a:solidFill>
              </a:rPr>
              <a:t>Mijenjanje neadaptivnih vjerovanja</a:t>
            </a:r>
            <a:endParaRPr lang="en-GB" dirty="0">
              <a:solidFill>
                <a:schemeClr val="accent5">
                  <a:lumMod val="50000"/>
                </a:schemeClr>
              </a:solidFill>
            </a:endParaRPr>
          </a:p>
        </p:txBody>
      </p:sp>
      <p:sp>
        <p:nvSpPr>
          <p:cNvPr id="5" name="Content Placeholder 2">
            <a:extLst>
              <a:ext uri="{FF2B5EF4-FFF2-40B4-BE49-F238E27FC236}">
                <a16:creationId xmlns:a16="http://schemas.microsoft.com/office/drawing/2014/main" id="{E5626B58-23D3-C6CB-20FC-B219216399E7}"/>
              </a:ext>
            </a:extLst>
          </p:cNvPr>
          <p:cNvSpPr txBox="1">
            <a:spLocks/>
          </p:cNvSpPr>
          <p:nvPr/>
        </p:nvSpPr>
        <p:spPr>
          <a:xfrm>
            <a:off x="463136" y="1825625"/>
            <a:ext cx="5445331" cy="4351338"/>
          </a:xfrm>
          <a:prstGeom prst="rect">
            <a:avLst/>
          </a:prstGeom>
          <a:noFill/>
          <a:ln>
            <a:solidFill>
              <a:schemeClr val="accent5">
                <a:lumMod val="40000"/>
                <a:lumOff val="60000"/>
              </a:schemeClr>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hr-HR" sz="1800" dirty="0">
                <a:solidFill>
                  <a:schemeClr val="bg1">
                    <a:lumMod val="65000"/>
                  </a:schemeClr>
                </a:solidFill>
              </a:rPr>
              <a:t>Strategije za mijenjanje neadaptivnih vjerovanja:</a:t>
            </a:r>
          </a:p>
          <a:p>
            <a:pPr algn="just"/>
            <a:r>
              <a:rPr lang="hr-HR" sz="1800" dirty="0" err="1">
                <a:solidFill>
                  <a:schemeClr val="bg1">
                    <a:lumMod val="65000"/>
                  </a:schemeClr>
                </a:solidFill>
              </a:rPr>
              <a:t>Sokratovsko</a:t>
            </a:r>
            <a:r>
              <a:rPr lang="hr-HR" sz="1800" dirty="0">
                <a:solidFill>
                  <a:schemeClr val="bg1">
                    <a:lumMod val="65000"/>
                  </a:schemeClr>
                </a:solidFill>
              </a:rPr>
              <a:t> ispitivanje</a:t>
            </a:r>
          </a:p>
          <a:p>
            <a:pPr algn="just"/>
            <a:r>
              <a:rPr lang="hr-HR" sz="1800" dirty="0">
                <a:solidFill>
                  <a:schemeClr val="bg1">
                    <a:lumMod val="65000"/>
                  </a:schemeClr>
                </a:solidFill>
              </a:rPr>
              <a:t>Preoblikovanje</a:t>
            </a:r>
          </a:p>
          <a:p>
            <a:pPr algn="just"/>
            <a:r>
              <a:rPr lang="hr-HR" sz="1800" dirty="0">
                <a:solidFill>
                  <a:schemeClr val="bg1">
                    <a:lumMod val="65000"/>
                  </a:schemeClr>
                </a:solidFill>
              </a:rPr>
              <a:t>Bihevioralni eksperimenti</a:t>
            </a:r>
          </a:p>
          <a:p>
            <a:pPr algn="just"/>
            <a:r>
              <a:rPr lang="hr-HR" sz="1800" dirty="0">
                <a:solidFill>
                  <a:schemeClr val="bg1">
                    <a:lumMod val="65000"/>
                  </a:schemeClr>
                </a:solidFill>
              </a:rPr>
              <a:t>Priče, filmovi i metafore</a:t>
            </a:r>
          </a:p>
          <a:p>
            <a:pPr algn="just"/>
            <a:r>
              <a:rPr lang="hr-HR" sz="1800" dirty="0">
                <a:solidFill>
                  <a:schemeClr val="bg1">
                    <a:lumMod val="65000"/>
                  </a:schemeClr>
                </a:solidFill>
              </a:rPr>
              <a:t>Kognitivni kontinuum</a:t>
            </a:r>
          </a:p>
          <a:p>
            <a:pPr algn="just"/>
            <a:r>
              <a:rPr lang="hr-HR" sz="1800" b="1" dirty="0">
                <a:solidFill>
                  <a:schemeClr val="accent5">
                    <a:lumMod val="50000"/>
                  </a:schemeClr>
                </a:solidFill>
              </a:rPr>
              <a:t>KORIŠTENJE DRUGIH KAO REFERENTNE TOČKE</a:t>
            </a:r>
          </a:p>
          <a:p>
            <a:pPr algn="just"/>
            <a:r>
              <a:rPr lang="hr-HR" sz="1800" dirty="0" err="1">
                <a:solidFill>
                  <a:schemeClr val="bg1">
                    <a:lumMod val="65000"/>
                  </a:schemeClr>
                </a:solidFill>
              </a:rPr>
              <a:t>Samootkrivanje</a:t>
            </a:r>
            <a:endParaRPr lang="hr-HR" sz="1800" dirty="0">
              <a:solidFill>
                <a:schemeClr val="bg1">
                  <a:lumMod val="65000"/>
                </a:schemeClr>
              </a:solidFill>
            </a:endParaRPr>
          </a:p>
          <a:p>
            <a:pPr algn="just"/>
            <a:r>
              <a:rPr lang="hr-HR" sz="1800" dirty="0">
                <a:solidFill>
                  <a:schemeClr val="bg1">
                    <a:lumMod val="65000"/>
                  </a:schemeClr>
                </a:solidFill>
              </a:rPr>
              <a:t>Racionalno-emocionalno igranje uloga</a:t>
            </a:r>
          </a:p>
          <a:p>
            <a:pPr algn="just"/>
            <a:r>
              <a:rPr lang="hr-HR" sz="1800" dirty="0">
                <a:solidFill>
                  <a:schemeClr val="bg1">
                    <a:lumMod val="65000"/>
                  </a:schemeClr>
                </a:solidFill>
              </a:rPr>
              <a:t>Povijesni testovi</a:t>
            </a:r>
          </a:p>
          <a:p>
            <a:pPr algn="just"/>
            <a:r>
              <a:rPr lang="hr-HR" sz="1800" dirty="0">
                <a:solidFill>
                  <a:schemeClr val="bg1">
                    <a:lumMod val="65000"/>
                  </a:schemeClr>
                </a:solidFill>
              </a:rPr>
              <a:t>Mijenjanje značenja ranih sjećanja</a:t>
            </a:r>
          </a:p>
        </p:txBody>
      </p:sp>
      <p:sp>
        <p:nvSpPr>
          <p:cNvPr id="3" name="TextBox 2">
            <a:extLst>
              <a:ext uri="{FF2B5EF4-FFF2-40B4-BE49-F238E27FC236}">
                <a16:creationId xmlns:a16="http://schemas.microsoft.com/office/drawing/2014/main" id="{B87F8D93-CAA8-A470-0E5B-9F29BDB93EC0}"/>
              </a:ext>
            </a:extLst>
          </p:cNvPr>
          <p:cNvSpPr txBox="1"/>
          <p:nvPr/>
        </p:nvSpPr>
        <p:spPr>
          <a:xfrm>
            <a:off x="6283533" y="2623207"/>
            <a:ext cx="5445331" cy="2800767"/>
          </a:xfrm>
          <a:prstGeom prst="rect">
            <a:avLst/>
          </a:prstGeom>
          <a:solidFill>
            <a:schemeClr val="accent5">
              <a:lumMod val="20000"/>
              <a:lumOff val="80000"/>
            </a:schemeClr>
          </a:solidFill>
        </p:spPr>
        <p:txBody>
          <a:bodyPr wrap="square" anchor="ctr">
            <a:spAutoFit/>
          </a:bodyPr>
          <a:lstStyle/>
          <a:p>
            <a:pPr algn="just"/>
            <a:r>
              <a:rPr lang="hr-HR" sz="1600" dirty="0"/>
              <a:t>       </a:t>
            </a:r>
            <a:r>
              <a:rPr lang="hr-HR" sz="1600" b="1" dirty="0">
                <a:solidFill>
                  <a:schemeClr val="accent5">
                    <a:lumMod val="50000"/>
                  </a:schemeClr>
                </a:solidFill>
              </a:rPr>
              <a:t>Svrha strategije</a:t>
            </a:r>
          </a:p>
          <a:p>
            <a:pPr marL="742950" lvl="1" indent="-285750" algn="just">
              <a:buBlip>
                <a:blip r:embed="rId3">
                  <a:extLst>
                    <a:ext uri="{96DAC541-7B7A-43D3-8B79-37D633B846F1}">
                      <asvg:svgBlip xmlns:asvg="http://schemas.microsoft.com/office/drawing/2016/SVG/main" xmlns="" r:embed="rId4"/>
                    </a:ext>
                  </a:extLst>
                </a:blip>
              </a:buBlip>
            </a:pPr>
            <a:r>
              <a:rPr lang="hr-HR" sz="1600" dirty="0"/>
              <a:t>Razmišljajući o situacijama drugih, klijent se distancira te prepoznaje razliku između kriterija koje ima prema sebi  i prema drugima.</a:t>
            </a:r>
          </a:p>
          <a:p>
            <a:pPr algn="just"/>
            <a:endParaRPr lang="hr-HR" sz="1600" dirty="0"/>
          </a:p>
          <a:p>
            <a:pPr algn="just"/>
            <a:r>
              <a:rPr lang="hr-HR" sz="1600" b="1" dirty="0">
                <a:solidFill>
                  <a:schemeClr val="accent5">
                    <a:lumMod val="50000"/>
                  </a:schemeClr>
                </a:solidFill>
              </a:rPr>
              <a:t>       Primjer iz prakse</a:t>
            </a:r>
            <a:endParaRPr lang="hr-HR" sz="1600" dirty="0"/>
          </a:p>
          <a:p>
            <a:pPr algn="just"/>
            <a:r>
              <a:rPr lang="hr-HR" sz="1600" dirty="0"/>
              <a:t>Judith: „</a:t>
            </a:r>
            <a:r>
              <a:rPr lang="hr-HR" sz="1600" i="1" dirty="0"/>
              <a:t>Kako mislite da Vaša rođakinja vidi samu sebe?”</a:t>
            </a:r>
          </a:p>
          <a:p>
            <a:pPr algn="just"/>
            <a:r>
              <a:rPr lang="hr-HR" sz="1600" dirty="0" err="1"/>
              <a:t>Abe</a:t>
            </a:r>
            <a:r>
              <a:rPr lang="hr-HR" sz="1600" dirty="0"/>
              <a:t>: „</a:t>
            </a:r>
            <a:r>
              <a:rPr lang="hr-HR" sz="1600" i="1" dirty="0"/>
              <a:t>Rekla je da se osjeća kao propalica.”</a:t>
            </a:r>
          </a:p>
          <a:p>
            <a:pPr algn="just"/>
            <a:r>
              <a:rPr lang="hr-HR" sz="1600" dirty="0"/>
              <a:t>Judith: „</a:t>
            </a:r>
            <a:r>
              <a:rPr lang="hr-HR" sz="1600" i="1" dirty="0"/>
              <a:t>Što ste joj rekli?”</a:t>
            </a:r>
          </a:p>
          <a:p>
            <a:pPr algn="just"/>
            <a:r>
              <a:rPr lang="hr-HR" sz="1600" dirty="0" err="1"/>
              <a:t>Abe</a:t>
            </a:r>
            <a:r>
              <a:rPr lang="hr-HR" sz="1600" dirty="0"/>
              <a:t>: „</a:t>
            </a:r>
            <a:r>
              <a:rPr lang="hr-HR" sz="1600" i="1" dirty="0"/>
              <a:t>Da nije propalica, samo prolazi kroz teško razdoblje.”</a:t>
            </a:r>
          </a:p>
          <a:p>
            <a:pPr algn="just"/>
            <a:r>
              <a:rPr lang="hr-HR" sz="1600" dirty="0"/>
              <a:t>Judith: „</a:t>
            </a:r>
            <a:r>
              <a:rPr lang="hr-HR" sz="1600" i="1" dirty="0"/>
              <a:t>Bi li to isto moglo vrijediti i za Vas?”</a:t>
            </a:r>
          </a:p>
        </p:txBody>
      </p:sp>
      <p:pic>
        <p:nvPicPr>
          <p:cNvPr id="2" name="Graphic 1" descr="Chat with solid fill">
            <a:extLst>
              <a:ext uri="{FF2B5EF4-FFF2-40B4-BE49-F238E27FC236}">
                <a16:creationId xmlns:a16="http://schemas.microsoft.com/office/drawing/2014/main" id="{2BFEA309-4974-F925-33BE-2C1ABA7CF25A}"/>
              </a:ext>
            </a:extLst>
          </p:cNvPr>
          <p:cNvPicPr>
            <a:picLocks noChangeAspect="1"/>
          </p:cNvPicPr>
          <p:nvPr/>
        </p:nvPicPr>
        <p:blipFill>
          <a:blip r:embed="rId5">
            <a:extLst>
              <a:ext uri="{96DAC541-7B7A-43D3-8B79-37D633B846F1}">
                <asvg:svgBlip xmlns:asvg="http://schemas.microsoft.com/office/drawing/2016/SVG/main" xmlns="" r:embed="rId6"/>
              </a:ext>
            </a:extLst>
          </a:blip>
          <a:stretch>
            <a:fillRect/>
          </a:stretch>
        </p:blipFill>
        <p:spPr>
          <a:xfrm>
            <a:off x="6361592" y="3876788"/>
            <a:ext cx="288000" cy="288000"/>
          </a:xfrm>
          <a:prstGeom prst="rect">
            <a:avLst/>
          </a:prstGeom>
        </p:spPr>
      </p:pic>
      <p:pic>
        <p:nvPicPr>
          <p:cNvPr id="6" name="Graphic 5" descr="Bullseye with solid fill">
            <a:extLst>
              <a:ext uri="{FF2B5EF4-FFF2-40B4-BE49-F238E27FC236}">
                <a16:creationId xmlns:a16="http://schemas.microsoft.com/office/drawing/2014/main" id="{62C821EB-B702-357B-6890-4D1C4B07AE3A}"/>
              </a:ext>
            </a:extLst>
          </p:cNvPr>
          <p:cNvPicPr>
            <a:picLocks noChangeAspect="1"/>
          </p:cNvPicPr>
          <p:nvPr/>
        </p:nvPicPr>
        <p:blipFill>
          <a:blip r:embed="rId7">
            <a:extLst>
              <a:ext uri="{96DAC541-7B7A-43D3-8B79-37D633B846F1}">
                <asvg:svgBlip xmlns:asvg="http://schemas.microsoft.com/office/drawing/2016/SVG/main" xmlns="" r:embed="rId8"/>
              </a:ext>
            </a:extLst>
          </a:blip>
          <a:stretch>
            <a:fillRect/>
          </a:stretch>
        </p:blipFill>
        <p:spPr>
          <a:xfrm>
            <a:off x="6361592" y="2661498"/>
            <a:ext cx="288000" cy="288000"/>
          </a:xfrm>
          <a:prstGeom prst="rect">
            <a:avLst/>
          </a:prstGeom>
        </p:spPr>
      </p:pic>
      <p:pic>
        <p:nvPicPr>
          <p:cNvPr id="9" name="Graphic 8" descr="Puzzle with solid fill">
            <a:extLst>
              <a:ext uri="{FF2B5EF4-FFF2-40B4-BE49-F238E27FC236}">
                <a16:creationId xmlns:a16="http://schemas.microsoft.com/office/drawing/2014/main" id="{54F5648F-239C-594A-451D-4300E4818DAB}"/>
              </a:ext>
            </a:extLst>
          </p:cNvPr>
          <p:cNvPicPr>
            <a:picLocks noChangeAspect="1"/>
          </p:cNvPicPr>
          <p:nvPr/>
        </p:nvPicPr>
        <p:blipFill>
          <a:blip r:embed="rId9">
            <a:extLst>
              <a:ext uri="{96DAC541-7B7A-43D3-8B79-37D633B846F1}">
                <asvg:svgBlip xmlns:asvg="http://schemas.microsoft.com/office/drawing/2016/SVG/main" xmlns="" r:embed="rId10"/>
              </a:ext>
            </a:extLst>
          </a:blip>
          <a:stretch>
            <a:fillRect/>
          </a:stretch>
        </p:blipFill>
        <p:spPr>
          <a:xfrm rot="16652985">
            <a:off x="10293605" y="310044"/>
            <a:ext cx="914820" cy="914820"/>
          </a:xfrm>
          <a:prstGeom prst="rect">
            <a:avLst/>
          </a:prstGeom>
        </p:spPr>
      </p:pic>
      <p:pic>
        <p:nvPicPr>
          <p:cNvPr id="10" name="Graphic 9" descr="Puzzle outline">
            <a:extLst>
              <a:ext uri="{FF2B5EF4-FFF2-40B4-BE49-F238E27FC236}">
                <a16:creationId xmlns:a16="http://schemas.microsoft.com/office/drawing/2014/main" id="{19EF1748-CE88-5E4A-96C6-B1893AA7B867}"/>
              </a:ext>
            </a:extLst>
          </p:cNvPr>
          <p:cNvPicPr>
            <a:picLocks noChangeAspect="1"/>
          </p:cNvPicPr>
          <p:nvPr/>
        </p:nvPicPr>
        <p:blipFill>
          <a:blip r:embed="rId11">
            <a:extLst>
              <a:ext uri="{96DAC541-7B7A-43D3-8B79-37D633B846F1}">
                <asvg:svgBlip xmlns:asvg="http://schemas.microsoft.com/office/drawing/2016/SVG/main" xmlns="" r:embed="rId12"/>
              </a:ext>
            </a:extLst>
          </a:blip>
          <a:stretch>
            <a:fillRect/>
          </a:stretch>
        </p:blipFill>
        <p:spPr>
          <a:xfrm rot="1572648">
            <a:off x="11108509" y="160273"/>
            <a:ext cx="914400" cy="914400"/>
          </a:xfrm>
          <a:prstGeom prst="rect">
            <a:avLst/>
          </a:prstGeom>
        </p:spPr>
      </p:pic>
      <p:sp>
        <p:nvSpPr>
          <p:cNvPr id="11" name="TextBox 10">
            <a:extLst>
              <a:ext uri="{FF2B5EF4-FFF2-40B4-BE49-F238E27FC236}">
                <a16:creationId xmlns:a16="http://schemas.microsoft.com/office/drawing/2014/main" id="{9C81B4BC-E676-0143-7B03-9022257D99B8}"/>
              </a:ext>
            </a:extLst>
          </p:cNvPr>
          <p:cNvSpPr txBox="1"/>
          <p:nvPr/>
        </p:nvSpPr>
        <p:spPr>
          <a:xfrm>
            <a:off x="11610109" y="6531440"/>
            <a:ext cx="341746" cy="246221"/>
          </a:xfrm>
          <a:prstGeom prst="rect">
            <a:avLst/>
          </a:prstGeom>
          <a:noFill/>
        </p:spPr>
        <p:txBody>
          <a:bodyPr wrap="square" rtlCol="0">
            <a:spAutoFit/>
          </a:bodyPr>
          <a:lstStyle/>
          <a:p>
            <a:r>
              <a:rPr lang="hr-HR" sz="1000" dirty="0">
                <a:solidFill>
                  <a:schemeClr val="bg2">
                    <a:lumMod val="75000"/>
                  </a:schemeClr>
                </a:solidFill>
              </a:rPr>
              <a:t>15</a:t>
            </a:r>
            <a:endParaRPr lang="en-GB" sz="1000" dirty="0">
              <a:solidFill>
                <a:schemeClr val="bg2">
                  <a:lumMod val="75000"/>
                </a:schemeClr>
              </a:solidFill>
            </a:endParaRPr>
          </a:p>
        </p:txBody>
      </p:sp>
    </p:spTree>
    <p:extLst>
      <p:ext uri="{BB962C8B-B14F-4D97-AF65-F5344CB8AC3E}">
        <p14:creationId xmlns:p14="http://schemas.microsoft.com/office/powerpoint/2010/main" val="7921961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B0B7BF-F461-C6A2-94E6-0C69BDADB7A6}"/>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0325C7D5-E6D7-5666-1BE3-0C3CFF0E2C11}"/>
              </a:ext>
            </a:extLst>
          </p:cNvPr>
          <p:cNvSpPr>
            <a:spLocks noGrp="1"/>
          </p:cNvSpPr>
          <p:nvPr>
            <p:ph type="title"/>
          </p:nvPr>
        </p:nvSpPr>
        <p:spPr>
          <a:xfrm>
            <a:off x="463137" y="-8818"/>
            <a:ext cx="10515600" cy="1325563"/>
          </a:xfrm>
        </p:spPr>
        <p:txBody>
          <a:bodyPr/>
          <a:lstStyle/>
          <a:p>
            <a:r>
              <a:rPr lang="hr-HR" dirty="0">
                <a:solidFill>
                  <a:schemeClr val="accent5">
                    <a:lumMod val="50000"/>
                  </a:schemeClr>
                </a:solidFill>
              </a:rPr>
              <a:t>Mijenjanje neadaptivnih vjerovanja</a:t>
            </a:r>
            <a:endParaRPr lang="en-GB" dirty="0">
              <a:solidFill>
                <a:schemeClr val="accent5">
                  <a:lumMod val="50000"/>
                </a:schemeClr>
              </a:solidFill>
            </a:endParaRPr>
          </a:p>
        </p:txBody>
      </p:sp>
      <p:sp>
        <p:nvSpPr>
          <p:cNvPr id="5" name="Content Placeholder 2">
            <a:extLst>
              <a:ext uri="{FF2B5EF4-FFF2-40B4-BE49-F238E27FC236}">
                <a16:creationId xmlns:a16="http://schemas.microsoft.com/office/drawing/2014/main" id="{F5457122-EA12-4A87-8C57-EF9AF5EC03C5}"/>
              </a:ext>
            </a:extLst>
          </p:cNvPr>
          <p:cNvSpPr txBox="1">
            <a:spLocks/>
          </p:cNvSpPr>
          <p:nvPr/>
        </p:nvSpPr>
        <p:spPr>
          <a:xfrm>
            <a:off x="463136" y="1825625"/>
            <a:ext cx="5445331" cy="4351338"/>
          </a:xfrm>
          <a:prstGeom prst="rect">
            <a:avLst/>
          </a:prstGeom>
          <a:noFill/>
          <a:ln>
            <a:solidFill>
              <a:schemeClr val="accent5">
                <a:lumMod val="40000"/>
                <a:lumOff val="60000"/>
              </a:schemeClr>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hr-HR" sz="1800" dirty="0">
                <a:solidFill>
                  <a:schemeClr val="bg1">
                    <a:lumMod val="65000"/>
                  </a:schemeClr>
                </a:solidFill>
              </a:rPr>
              <a:t>Strategije za mijenjanje neadaptivnih vjerovanja :</a:t>
            </a:r>
          </a:p>
          <a:p>
            <a:pPr algn="just"/>
            <a:r>
              <a:rPr lang="hr-HR" sz="1800" dirty="0" err="1">
                <a:solidFill>
                  <a:schemeClr val="bg1">
                    <a:lumMod val="65000"/>
                  </a:schemeClr>
                </a:solidFill>
              </a:rPr>
              <a:t>Sokratovsko</a:t>
            </a:r>
            <a:r>
              <a:rPr lang="hr-HR" sz="1800" dirty="0">
                <a:solidFill>
                  <a:schemeClr val="bg1">
                    <a:lumMod val="65000"/>
                  </a:schemeClr>
                </a:solidFill>
              </a:rPr>
              <a:t> ispitivanje</a:t>
            </a:r>
          </a:p>
          <a:p>
            <a:pPr algn="just"/>
            <a:r>
              <a:rPr lang="hr-HR" sz="1800" dirty="0">
                <a:solidFill>
                  <a:schemeClr val="bg1">
                    <a:lumMod val="65000"/>
                  </a:schemeClr>
                </a:solidFill>
              </a:rPr>
              <a:t>Preoblikovanje</a:t>
            </a:r>
          </a:p>
          <a:p>
            <a:pPr algn="just"/>
            <a:r>
              <a:rPr lang="hr-HR" sz="1800" dirty="0">
                <a:solidFill>
                  <a:schemeClr val="bg1">
                    <a:lumMod val="65000"/>
                  </a:schemeClr>
                </a:solidFill>
              </a:rPr>
              <a:t>Bihevioralni eksperimenti</a:t>
            </a:r>
          </a:p>
          <a:p>
            <a:pPr algn="just"/>
            <a:r>
              <a:rPr lang="hr-HR" sz="1800" dirty="0">
                <a:solidFill>
                  <a:schemeClr val="bg1">
                    <a:lumMod val="65000"/>
                  </a:schemeClr>
                </a:solidFill>
              </a:rPr>
              <a:t>Priče, filmovi i metafore</a:t>
            </a:r>
          </a:p>
          <a:p>
            <a:pPr algn="just"/>
            <a:r>
              <a:rPr lang="hr-HR" sz="1800" dirty="0">
                <a:solidFill>
                  <a:schemeClr val="bg1">
                    <a:lumMod val="65000"/>
                  </a:schemeClr>
                </a:solidFill>
              </a:rPr>
              <a:t>Kognitivni kontinuum</a:t>
            </a:r>
          </a:p>
          <a:p>
            <a:pPr algn="just"/>
            <a:r>
              <a:rPr lang="hr-HR" sz="1800" dirty="0">
                <a:solidFill>
                  <a:schemeClr val="bg1">
                    <a:lumMod val="65000"/>
                  </a:schemeClr>
                </a:solidFill>
              </a:rPr>
              <a:t>Korištenje drugih kao referentne točke</a:t>
            </a:r>
          </a:p>
          <a:p>
            <a:pPr algn="just"/>
            <a:r>
              <a:rPr lang="hr-HR" sz="1800" b="1" dirty="0">
                <a:solidFill>
                  <a:schemeClr val="accent5">
                    <a:lumMod val="50000"/>
                  </a:schemeClr>
                </a:solidFill>
              </a:rPr>
              <a:t>SAMOOTKRIVANJE</a:t>
            </a:r>
          </a:p>
          <a:p>
            <a:pPr algn="just"/>
            <a:r>
              <a:rPr lang="hr-HR" sz="1800" dirty="0">
                <a:solidFill>
                  <a:schemeClr val="bg1">
                    <a:lumMod val="65000"/>
                  </a:schemeClr>
                </a:solidFill>
              </a:rPr>
              <a:t>Racionalno-emocionalno igranje uloga</a:t>
            </a:r>
          </a:p>
          <a:p>
            <a:pPr algn="just"/>
            <a:r>
              <a:rPr lang="hr-HR" sz="1800" dirty="0">
                <a:solidFill>
                  <a:schemeClr val="bg1">
                    <a:lumMod val="65000"/>
                  </a:schemeClr>
                </a:solidFill>
              </a:rPr>
              <a:t>Povijesni testovi</a:t>
            </a:r>
          </a:p>
          <a:p>
            <a:pPr algn="just"/>
            <a:r>
              <a:rPr lang="hr-HR" sz="1800" dirty="0">
                <a:solidFill>
                  <a:schemeClr val="bg1">
                    <a:lumMod val="65000"/>
                  </a:schemeClr>
                </a:solidFill>
              </a:rPr>
              <a:t>Mijenjanje značenja ranih sjećanja</a:t>
            </a:r>
          </a:p>
        </p:txBody>
      </p:sp>
      <p:sp>
        <p:nvSpPr>
          <p:cNvPr id="9" name="TextBox 8">
            <a:extLst>
              <a:ext uri="{FF2B5EF4-FFF2-40B4-BE49-F238E27FC236}">
                <a16:creationId xmlns:a16="http://schemas.microsoft.com/office/drawing/2014/main" id="{F0D5EB05-E262-6B54-E3CA-0DC00771EB1B}"/>
              </a:ext>
            </a:extLst>
          </p:cNvPr>
          <p:cNvSpPr txBox="1"/>
          <p:nvPr/>
        </p:nvSpPr>
        <p:spPr>
          <a:xfrm>
            <a:off x="6283533" y="1616026"/>
            <a:ext cx="5445331" cy="4770537"/>
          </a:xfrm>
          <a:prstGeom prst="rect">
            <a:avLst/>
          </a:prstGeom>
          <a:solidFill>
            <a:schemeClr val="accent5">
              <a:lumMod val="20000"/>
              <a:lumOff val="80000"/>
            </a:schemeClr>
          </a:solidFill>
        </p:spPr>
        <p:txBody>
          <a:bodyPr wrap="square" anchor="ctr">
            <a:spAutoFit/>
          </a:bodyPr>
          <a:lstStyle/>
          <a:p>
            <a:pPr algn="just"/>
            <a:r>
              <a:rPr lang="hr-HR" sz="1600" dirty="0"/>
              <a:t>      </a:t>
            </a:r>
            <a:r>
              <a:rPr lang="hr-HR" sz="1600" b="1" dirty="0">
                <a:solidFill>
                  <a:schemeClr val="accent5">
                    <a:lumMod val="50000"/>
                  </a:schemeClr>
                </a:solidFill>
              </a:rPr>
              <a:t>Svrha strategije</a:t>
            </a:r>
          </a:p>
          <a:p>
            <a:pPr marL="742950" lvl="1" indent="-285750" algn="just">
              <a:buBlip>
                <a:blip r:embed="rId3">
                  <a:extLst>
                    <a:ext uri="{96DAC541-7B7A-43D3-8B79-37D633B846F1}">
                      <asvg:svgBlip xmlns:asvg="http://schemas.microsoft.com/office/drawing/2016/SVG/main" xmlns="" r:embed="rId4"/>
                    </a:ext>
                  </a:extLst>
                </a:blip>
              </a:buBlip>
            </a:pPr>
            <a:r>
              <a:rPr lang="hr-HR" sz="1600" dirty="0"/>
              <a:t> Pomaže </a:t>
            </a:r>
            <a:r>
              <a:rPr lang="en-GB" sz="1600" dirty="0" err="1"/>
              <a:t>klijentima</a:t>
            </a:r>
            <a:r>
              <a:rPr lang="en-GB" sz="1600" dirty="0"/>
              <a:t> da </a:t>
            </a:r>
            <a:r>
              <a:rPr lang="en-GB" sz="1600" dirty="0" err="1"/>
              <a:t>promijene</a:t>
            </a:r>
            <a:r>
              <a:rPr lang="en-GB" sz="1600" dirty="0"/>
              <a:t> </a:t>
            </a:r>
            <a:r>
              <a:rPr lang="en-GB" sz="1600" dirty="0" err="1"/>
              <a:t>perspektivu</a:t>
            </a:r>
            <a:r>
              <a:rPr lang="en-GB" sz="1600" dirty="0"/>
              <a:t> o </a:t>
            </a:r>
            <a:r>
              <a:rPr lang="en-GB" sz="1600" dirty="0" err="1"/>
              <a:t>svojim</a:t>
            </a:r>
            <a:r>
              <a:rPr lang="hr-HR" sz="1600" dirty="0"/>
              <a:t> vjerovanjima</a:t>
            </a:r>
            <a:r>
              <a:rPr lang="en-GB" sz="1600" dirty="0"/>
              <a:t> </a:t>
            </a:r>
            <a:endParaRPr lang="hr-HR" sz="1600" dirty="0"/>
          </a:p>
          <a:p>
            <a:endParaRPr lang="hr-HR" sz="1600" dirty="0"/>
          </a:p>
          <a:p>
            <a:pPr algn="just"/>
            <a:r>
              <a:rPr lang="hr-HR" sz="1600" b="1" dirty="0"/>
              <a:t>      </a:t>
            </a:r>
            <a:r>
              <a:rPr lang="hr-HR" sz="1600" b="1" dirty="0">
                <a:solidFill>
                  <a:schemeClr val="accent5">
                    <a:lumMod val="50000"/>
                  </a:schemeClr>
                </a:solidFill>
              </a:rPr>
              <a:t>Primjer iz prakse</a:t>
            </a:r>
          </a:p>
          <a:p>
            <a:pPr algn="just"/>
            <a:r>
              <a:rPr lang="hr-HR" sz="1600" dirty="0"/>
              <a:t>Judith: „</a:t>
            </a:r>
            <a:r>
              <a:rPr lang="hr-HR" sz="1600" i="1" dirty="0"/>
              <a:t>Kad sam počela raditi puno radno vrijeme, bila sam preopterećena... ali nisam htjela tražiti pomoć. Na kraju sam ipak zatražila nekoga da mi pomogne. Što misliš, znači li to da sam nesposobna?”</a:t>
            </a:r>
          </a:p>
          <a:p>
            <a:pPr algn="just"/>
            <a:r>
              <a:rPr lang="hr-HR" sz="1600" dirty="0" err="1"/>
              <a:t>Abe</a:t>
            </a:r>
            <a:r>
              <a:rPr lang="hr-HR" sz="1600" dirty="0"/>
              <a:t>: „</a:t>
            </a:r>
            <a:r>
              <a:rPr lang="hr-HR" sz="1600" i="1" dirty="0"/>
              <a:t>Ne, imali ste samo previše posla.”</a:t>
            </a:r>
          </a:p>
          <a:p>
            <a:pPr algn="just"/>
            <a:r>
              <a:rPr lang="hr-HR" sz="1600" dirty="0"/>
              <a:t>Judith: „</a:t>
            </a:r>
            <a:r>
              <a:rPr lang="hr-HR" sz="1600" i="1" dirty="0"/>
              <a:t>Dakle, netko može trebati pomoć, a da nije nesposoban?”</a:t>
            </a:r>
          </a:p>
          <a:p>
            <a:pPr algn="just"/>
            <a:r>
              <a:rPr lang="hr-HR" sz="1600" dirty="0" err="1"/>
              <a:t>Abe</a:t>
            </a:r>
            <a:r>
              <a:rPr lang="hr-HR" sz="1600" dirty="0"/>
              <a:t>: „</a:t>
            </a:r>
            <a:r>
              <a:rPr lang="hr-HR" sz="1600" i="1" dirty="0"/>
              <a:t>Možda to što mi sada treba pomoć ne znači da sam nesposoban... možda znači da sam depresivan — ne bih sebe tako strogo osuđivao da sam na štakama i trebao pomoć.”</a:t>
            </a:r>
          </a:p>
          <a:p>
            <a:pPr algn="just"/>
            <a:endParaRPr lang="hr-HR" sz="1600" i="1" dirty="0"/>
          </a:p>
          <a:p>
            <a:pPr algn="just"/>
            <a:r>
              <a:rPr lang="hr-HR" sz="1600" i="1" dirty="0"/>
              <a:t>       </a:t>
            </a:r>
            <a:r>
              <a:rPr lang="hr-HR" sz="1600" b="1" dirty="0">
                <a:solidFill>
                  <a:schemeClr val="accent5">
                    <a:lumMod val="50000"/>
                  </a:schemeClr>
                </a:solidFill>
              </a:rPr>
              <a:t>Važno</a:t>
            </a:r>
            <a:r>
              <a:rPr lang="hr-HR" sz="1600" dirty="0"/>
              <a:t>     </a:t>
            </a:r>
          </a:p>
          <a:p>
            <a:pPr marL="742950" lvl="1" indent="-285750" algn="just">
              <a:buBlip>
                <a:blip r:embed="rId3">
                  <a:extLst>
                    <a:ext uri="{96DAC541-7B7A-43D3-8B79-37D633B846F1}">
                      <asvg:svgBlip xmlns:asvg="http://schemas.microsoft.com/office/drawing/2016/SVG/main" xmlns="" r:embed="rId4"/>
                    </a:ext>
                  </a:extLst>
                </a:blip>
              </a:buBlip>
            </a:pPr>
            <a:r>
              <a:rPr lang="hr-HR" sz="1600" dirty="0" err="1"/>
              <a:t>Samootkrivanje</a:t>
            </a:r>
            <a:r>
              <a:rPr lang="hr-HR" sz="1600" dirty="0"/>
              <a:t> treba biti iskreno i relevantno.</a:t>
            </a:r>
          </a:p>
        </p:txBody>
      </p:sp>
      <p:pic>
        <p:nvPicPr>
          <p:cNvPr id="10" name="Graphic 9" descr="Chat with solid fill">
            <a:extLst>
              <a:ext uri="{FF2B5EF4-FFF2-40B4-BE49-F238E27FC236}">
                <a16:creationId xmlns:a16="http://schemas.microsoft.com/office/drawing/2014/main" id="{38CCB7E7-1580-48A5-FC77-77AA88CC02D2}"/>
              </a:ext>
            </a:extLst>
          </p:cNvPr>
          <p:cNvPicPr>
            <a:picLocks noChangeAspect="1"/>
          </p:cNvPicPr>
          <p:nvPr/>
        </p:nvPicPr>
        <p:blipFill>
          <a:blip r:embed="rId5">
            <a:extLst>
              <a:ext uri="{96DAC541-7B7A-43D3-8B79-37D633B846F1}">
                <asvg:svgBlip xmlns:asvg="http://schemas.microsoft.com/office/drawing/2016/SVG/main" xmlns="" r:embed="rId6"/>
              </a:ext>
            </a:extLst>
          </a:blip>
          <a:stretch>
            <a:fillRect/>
          </a:stretch>
        </p:blipFill>
        <p:spPr>
          <a:xfrm>
            <a:off x="6305835" y="2646339"/>
            <a:ext cx="288000" cy="288000"/>
          </a:xfrm>
          <a:prstGeom prst="rect">
            <a:avLst/>
          </a:prstGeom>
        </p:spPr>
      </p:pic>
      <p:pic>
        <p:nvPicPr>
          <p:cNvPr id="11" name="Graphic 10" descr="Bullseye with solid fill">
            <a:extLst>
              <a:ext uri="{FF2B5EF4-FFF2-40B4-BE49-F238E27FC236}">
                <a16:creationId xmlns:a16="http://schemas.microsoft.com/office/drawing/2014/main" id="{5C408A62-8B63-B9B7-C4A9-A93AFB9E5A2C}"/>
              </a:ext>
            </a:extLst>
          </p:cNvPr>
          <p:cNvPicPr>
            <a:picLocks noChangeAspect="1"/>
          </p:cNvPicPr>
          <p:nvPr/>
        </p:nvPicPr>
        <p:blipFill>
          <a:blip r:embed="rId7">
            <a:extLst>
              <a:ext uri="{96DAC541-7B7A-43D3-8B79-37D633B846F1}">
                <asvg:svgBlip xmlns:asvg="http://schemas.microsoft.com/office/drawing/2016/SVG/main" xmlns="" r:embed="rId8"/>
              </a:ext>
            </a:extLst>
          </a:blip>
          <a:stretch>
            <a:fillRect/>
          </a:stretch>
        </p:blipFill>
        <p:spPr>
          <a:xfrm>
            <a:off x="6305835" y="1654984"/>
            <a:ext cx="288000" cy="288000"/>
          </a:xfrm>
          <a:prstGeom prst="rect">
            <a:avLst/>
          </a:prstGeom>
        </p:spPr>
      </p:pic>
      <p:pic>
        <p:nvPicPr>
          <p:cNvPr id="13" name="Graphic 12" descr="Exclamation mark with solid fill">
            <a:extLst>
              <a:ext uri="{FF2B5EF4-FFF2-40B4-BE49-F238E27FC236}">
                <a16:creationId xmlns:a16="http://schemas.microsoft.com/office/drawing/2014/main" id="{66A2A970-8EB5-05FD-8690-BAD008A15DEE}"/>
              </a:ext>
            </a:extLst>
          </p:cNvPr>
          <p:cNvPicPr>
            <a:picLocks noChangeAspect="1"/>
          </p:cNvPicPr>
          <p:nvPr/>
        </p:nvPicPr>
        <p:blipFill>
          <a:blip r:embed="rId9">
            <a:extLst>
              <a:ext uri="{96DAC541-7B7A-43D3-8B79-37D633B846F1}">
                <asvg:svgBlip xmlns:asvg="http://schemas.microsoft.com/office/drawing/2016/SVG/main" xmlns="" r:embed="rId10"/>
              </a:ext>
            </a:extLst>
          </a:blip>
          <a:stretch>
            <a:fillRect/>
          </a:stretch>
        </p:blipFill>
        <p:spPr>
          <a:xfrm>
            <a:off x="6310265" y="5795842"/>
            <a:ext cx="288000" cy="288000"/>
          </a:xfrm>
          <a:prstGeom prst="rect">
            <a:avLst/>
          </a:prstGeom>
        </p:spPr>
      </p:pic>
      <p:sp>
        <p:nvSpPr>
          <p:cNvPr id="6" name="TextBox 5">
            <a:extLst>
              <a:ext uri="{FF2B5EF4-FFF2-40B4-BE49-F238E27FC236}">
                <a16:creationId xmlns:a16="http://schemas.microsoft.com/office/drawing/2014/main" id="{D97D1F1B-7E6E-20E2-4D8D-3156B944FE9F}"/>
              </a:ext>
            </a:extLst>
          </p:cNvPr>
          <p:cNvSpPr txBox="1"/>
          <p:nvPr/>
        </p:nvSpPr>
        <p:spPr>
          <a:xfrm>
            <a:off x="11610109" y="6531440"/>
            <a:ext cx="341746" cy="246221"/>
          </a:xfrm>
          <a:prstGeom prst="rect">
            <a:avLst/>
          </a:prstGeom>
          <a:noFill/>
        </p:spPr>
        <p:txBody>
          <a:bodyPr wrap="square" rtlCol="0">
            <a:spAutoFit/>
          </a:bodyPr>
          <a:lstStyle/>
          <a:p>
            <a:r>
              <a:rPr lang="hr-HR" sz="1000" dirty="0">
                <a:solidFill>
                  <a:schemeClr val="bg2">
                    <a:lumMod val="75000"/>
                  </a:schemeClr>
                </a:solidFill>
              </a:rPr>
              <a:t>16</a:t>
            </a:r>
            <a:endParaRPr lang="en-GB" sz="1000" dirty="0">
              <a:solidFill>
                <a:schemeClr val="bg2">
                  <a:lumMod val="75000"/>
                </a:schemeClr>
              </a:solidFill>
            </a:endParaRPr>
          </a:p>
        </p:txBody>
      </p:sp>
      <p:pic>
        <p:nvPicPr>
          <p:cNvPr id="7" name="Graphic 6" descr="Puzzle with solid fill">
            <a:extLst>
              <a:ext uri="{FF2B5EF4-FFF2-40B4-BE49-F238E27FC236}">
                <a16:creationId xmlns:a16="http://schemas.microsoft.com/office/drawing/2014/main" id="{802AC741-C664-F799-5988-37EB79904EBA}"/>
              </a:ext>
            </a:extLst>
          </p:cNvPr>
          <p:cNvPicPr>
            <a:picLocks noChangeAspect="1"/>
          </p:cNvPicPr>
          <p:nvPr/>
        </p:nvPicPr>
        <p:blipFill>
          <a:blip r:embed="rId11">
            <a:extLst>
              <a:ext uri="{96DAC541-7B7A-43D3-8B79-37D633B846F1}">
                <asvg:svgBlip xmlns:asvg="http://schemas.microsoft.com/office/drawing/2016/SVG/main" xmlns="" r:embed="rId12"/>
              </a:ext>
            </a:extLst>
          </a:blip>
          <a:stretch>
            <a:fillRect/>
          </a:stretch>
        </p:blipFill>
        <p:spPr>
          <a:xfrm rot="16652985">
            <a:off x="10293605" y="310044"/>
            <a:ext cx="914820" cy="914820"/>
          </a:xfrm>
          <a:prstGeom prst="rect">
            <a:avLst/>
          </a:prstGeom>
        </p:spPr>
      </p:pic>
      <p:pic>
        <p:nvPicPr>
          <p:cNvPr id="8" name="Graphic 7" descr="Puzzle outline">
            <a:extLst>
              <a:ext uri="{FF2B5EF4-FFF2-40B4-BE49-F238E27FC236}">
                <a16:creationId xmlns:a16="http://schemas.microsoft.com/office/drawing/2014/main" id="{A27BF85C-BD2C-1A17-31E4-D1DE7640BA0D}"/>
              </a:ext>
            </a:extLst>
          </p:cNvPr>
          <p:cNvPicPr>
            <a:picLocks noChangeAspect="1"/>
          </p:cNvPicPr>
          <p:nvPr/>
        </p:nvPicPr>
        <p:blipFill>
          <a:blip r:embed="rId13">
            <a:extLst>
              <a:ext uri="{96DAC541-7B7A-43D3-8B79-37D633B846F1}">
                <asvg:svgBlip xmlns:asvg="http://schemas.microsoft.com/office/drawing/2016/SVG/main" xmlns="" r:embed="rId14"/>
              </a:ext>
            </a:extLst>
          </a:blip>
          <a:stretch>
            <a:fillRect/>
          </a:stretch>
        </p:blipFill>
        <p:spPr>
          <a:xfrm rot="1572648">
            <a:off x="11108509" y="160273"/>
            <a:ext cx="914400" cy="914400"/>
          </a:xfrm>
          <a:prstGeom prst="rect">
            <a:avLst/>
          </a:prstGeom>
        </p:spPr>
      </p:pic>
    </p:spTree>
    <p:extLst>
      <p:ext uri="{BB962C8B-B14F-4D97-AF65-F5344CB8AC3E}">
        <p14:creationId xmlns:p14="http://schemas.microsoft.com/office/powerpoint/2010/main" val="25127384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B368C8-0C61-49F4-8B57-16E11D946FEC}"/>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1DC02609-9C37-0843-3F0F-766B33B1C4D7}"/>
              </a:ext>
            </a:extLst>
          </p:cNvPr>
          <p:cNvSpPr>
            <a:spLocks noGrp="1"/>
          </p:cNvSpPr>
          <p:nvPr>
            <p:ph type="title"/>
          </p:nvPr>
        </p:nvSpPr>
        <p:spPr>
          <a:xfrm>
            <a:off x="463137" y="-8818"/>
            <a:ext cx="10515600" cy="1325563"/>
          </a:xfrm>
        </p:spPr>
        <p:txBody>
          <a:bodyPr/>
          <a:lstStyle/>
          <a:p>
            <a:r>
              <a:rPr lang="hr-HR" dirty="0">
                <a:solidFill>
                  <a:schemeClr val="accent5">
                    <a:lumMod val="50000"/>
                  </a:schemeClr>
                </a:solidFill>
              </a:rPr>
              <a:t>Mijenjanje neadaptivnih vjerovanja</a:t>
            </a:r>
            <a:endParaRPr lang="en-GB" dirty="0">
              <a:solidFill>
                <a:schemeClr val="accent5">
                  <a:lumMod val="50000"/>
                </a:schemeClr>
              </a:solidFill>
            </a:endParaRPr>
          </a:p>
        </p:txBody>
      </p:sp>
      <p:sp>
        <p:nvSpPr>
          <p:cNvPr id="5" name="Content Placeholder 2">
            <a:extLst>
              <a:ext uri="{FF2B5EF4-FFF2-40B4-BE49-F238E27FC236}">
                <a16:creationId xmlns:a16="http://schemas.microsoft.com/office/drawing/2014/main" id="{46BC6557-4279-4576-67CB-9D1F0BF6D002}"/>
              </a:ext>
            </a:extLst>
          </p:cNvPr>
          <p:cNvSpPr txBox="1">
            <a:spLocks/>
          </p:cNvSpPr>
          <p:nvPr/>
        </p:nvSpPr>
        <p:spPr>
          <a:xfrm>
            <a:off x="463136" y="1825625"/>
            <a:ext cx="5445331" cy="4351338"/>
          </a:xfrm>
          <a:prstGeom prst="rect">
            <a:avLst/>
          </a:prstGeom>
          <a:noFill/>
          <a:ln>
            <a:solidFill>
              <a:schemeClr val="accent5">
                <a:lumMod val="40000"/>
                <a:lumOff val="60000"/>
              </a:schemeClr>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hr-HR" sz="1800" dirty="0">
                <a:solidFill>
                  <a:schemeClr val="bg1">
                    <a:lumMod val="65000"/>
                  </a:schemeClr>
                </a:solidFill>
              </a:rPr>
              <a:t>Strategije za mijenjanje neadaptivnih vjerovanja :</a:t>
            </a:r>
          </a:p>
          <a:p>
            <a:pPr algn="just"/>
            <a:r>
              <a:rPr lang="hr-HR" sz="1800" dirty="0" err="1">
                <a:solidFill>
                  <a:schemeClr val="bg1">
                    <a:lumMod val="65000"/>
                  </a:schemeClr>
                </a:solidFill>
              </a:rPr>
              <a:t>Sokratovsko</a:t>
            </a:r>
            <a:r>
              <a:rPr lang="hr-HR" sz="1800" dirty="0">
                <a:solidFill>
                  <a:schemeClr val="bg1">
                    <a:lumMod val="65000"/>
                  </a:schemeClr>
                </a:solidFill>
              </a:rPr>
              <a:t> ispitivanje</a:t>
            </a:r>
          </a:p>
          <a:p>
            <a:pPr algn="just"/>
            <a:r>
              <a:rPr lang="hr-HR" sz="1800" dirty="0">
                <a:solidFill>
                  <a:schemeClr val="bg1">
                    <a:lumMod val="65000"/>
                  </a:schemeClr>
                </a:solidFill>
              </a:rPr>
              <a:t>Preoblikovanje</a:t>
            </a:r>
          </a:p>
          <a:p>
            <a:pPr algn="just"/>
            <a:r>
              <a:rPr lang="hr-HR" sz="1800" dirty="0">
                <a:solidFill>
                  <a:schemeClr val="bg1">
                    <a:lumMod val="65000"/>
                  </a:schemeClr>
                </a:solidFill>
              </a:rPr>
              <a:t>Bihevioralni eksperimenti</a:t>
            </a:r>
          </a:p>
          <a:p>
            <a:pPr algn="just"/>
            <a:r>
              <a:rPr lang="hr-HR" sz="1800" dirty="0">
                <a:solidFill>
                  <a:schemeClr val="bg1">
                    <a:lumMod val="65000"/>
                  </a:schemeClr>
                </a:solidFill>
              </a:rPr>
              <a:t>Priče, filmovi i metafore</a:t>
            </a:r>
          </a:p>
          <a:p>
            <a:pPr algn="just"/>
            <a:r>
              <a:rPr lang="hr-HR" sz="1800" dirty="0">
                <a:solidFill>
                  <a:schemeClr val="bg1">
                    <a:lumMod val="65000"/>
                  </a:schemeClr>
                </a:solidFill>
              </a:rPr>
              <a:t>Kognitivni kontinuum</a:t>
            </a:r>
          </a:p>
          <a:p>
            <a:pPr algn="just"/>
            <a:r>
              <a:rPr lang="hr-HR" sz="1800" dirty="0">
                <a:solidFill>
                  <a:schemeClr val="bg1">
                    <a:lumMod val="65000"/>
                  </a:schemeClr>
                </a:solidFill>
              </a:rPr>
              <a:t>Korištenje drugih kao referentne točke</a:t>
            </a:r>
          </a:p>
          <a:p>
            <a:pPr algn="just"/>
            <a:r>
              <a:rPr lang="hr-HR" sz="1800" dirty="0" err="1">
                <a:solidFill>
                  <a:schemeClr val="bg1">
                    <a:lumMod val="65000"/>
                  </a:schemeClr>
                </a:solidFill>
              </a:rPr>
              <a:t>Samootkrivanje</a:t>
            </a:r>
            <a:endParaRPr lang="hr-HR" sz="1800" dirty="0">
              <a:solidFill>
                <a:schemeClr val="bg1">
                  <a:lumMod val="65000"/>
                </a:schemeClr>
              </a:solidFill>
            </a:endParaRPr>
          </a:p>
          <a:p>
            <a:pPr algn="just"/>
            <a:r>
              <a:rPr lang="hr-HR" sz="1800" b="1" dirty="0">
                <a:solidFill>
                  <a:schemeClr val="accent5">
                    <a:lumMod val="50000"/>
                  </a:schemeClr>
                </a:solidFill>
              </a:rPr>
              <a:t>RACIONALNO-EMOCIONALNO IGRANJE ULOGA</a:t>
            </a:r>
          </a:p>
          <a:p>
            <a:pPr algn="just"/>
            <a:r>
              <a:rPr lang="hr-HR" sz="1800" dirty="0">
                <a:solidFill>
                  <a:schemeClr val="bg1">
                    <a:lumMod val="65000"/>
                  </a:schemeClr>
                </a:solidFill>
              </a:rPr>
              <a:t>Povijesni testovi</a:t>
            </a:r>
          </a:p>
          <a:p>
            <a:pPr algn="just"/>
            <a:r>
              <a:rPr lang="hr-HR" sz="1800" dirty="0">
                <a:solidFill>
                  <a:schemeClr val="bg1">
                    <a:lumMod val="65000"/>
                  </a:schemeClr>
                </a:solidFill>
              </a:rPr>
              <a:t>Mijenjanje značenja ranih sjećanja</a:t>
            </a:r>
          </a:p>
        </p:txBody>
      </p:sp>
      <p:sp>
        <p:nvSpPr>
          <p:cNvPr id="9" name="TextBox 8">
            <a:extLst>
              <a:ext uri="{FF2B5EF4-FFF2-40B4-BE49-F238E27FC236}">
                <a16:creationId xmlns:a16="http://schemas.microsoft.com/office/drawing/2014/main" id="{E1904145-A39E-7BB1-616B-0406776E6439}"/>
              </a:ext>
            </a:extLst>
          </p:cNvPr>
          <p:cNvSpPr txBox="1"/>
          <p:nvPr/>
        </p:nvSpPr>
        <p:spPr>
          <a:xfrm>
            <a:off x="6283533" y="1316745"/>
            <a:ext cx="5445331" cy="5262979"/>
          </a:xfrm>
          <a:prstGeom prst="rect">
            <a:avLst/>
          </a:prstGeom>
          <a:solidFill>
            <a:schemeClr val="accent5">
              <a:lumMod val="20000"/>
              <a:lumOff val="80000"/>
            </a:schemeClr>
          </a:solidFill>
        </p:spPr>
        <p:txBody>
          <a:bodyPr wrap="square" anchor="ctr">
            <a:spAutoFit/>
          </a:bodyPr>
          <a:lstStyle/>
          <a:p>
            <a:pPr algn="just"/>
            <a:r>
              <a:rPr lang="hr-HR" sz="1600" i="1" dirty="0"/>
              <a:t>       </a:t>
            </a:r>
            <a:r>
              <a:rPr lang="hr-HR" sz="1600" b="1" dirty="0">
                <a:solidFill>
                  <a:schemeClr val="accent5">
                    <a:lumMod val="50000"/>
                  </a:schemeClr>
                </a:solidFill>
              </a:rPr>
              <a:t>Svrha strategije</a:t>
            </a:r>
          </a:p>
          <a:p>
            <a:pPr marL="742950" lvl="1" indent="-285750" algn="just">
              <a:buBlip>
                <a:blip r:embed="rId3">
                  <a:extLst>
                    <a:ext uri="{96DAC541-7B7A-43D3-8B79-37D633B846F1}">
                      <asvg:svgBlip xmlns:asvg="http://schemas.microsoft.com/office/drawing/2016/SVG/main" xmlns="" r:embed="rId4"/>
                    </a:ext>
                  </a:extLst>
                </a:blip>
              </a:buBlip>
            </a:pPr>
            <a:r>
              <a:rPr lang="hr-HR" sz="1600" dirty="0"/>
              <a:t>Preispitivanje neadaptivnih vjerovanja - kada klijent zna da vjerovanje nije istinito, ali ga emocionalno još uvijek osjeća</a:t>
            </a:r>
          </a:p>
          <a:p>
            <a:pPr algn="just"/>
            <a:endParaRPr lang="hr-HR" sz="1400" dirty="0"/>
          </a:p>
          <a:p>
            <a:pPr algn="just"/>
            <a:r>
              <a:rPr lang="hr-HR" sz="1600" b="1" dirty="0">
                <a:solidFill>
                  <a:schemeClr val="accent5">
                    <a:lumMod val="50000"/>
                  </a:schemeClr>
                </a:solidFill>
              </a:rPr>
              <a:t>       Primjer iz prakse</a:t>
            </a:r>
            <a:endParaRPr lang="hr-HR" sz="1600" i="1" dirty="0"/>
          </a:p>
          <a:p>
            <a:pPr algn="just"/>
            <a:r>
              <a:rPr lang="hr-HR" sz="1600" dirty="0"/>
              <a:t>Judith</a:t>
            </a:r>
            <a:r>
              <a:rPr lang="hr-HR" sz="1600" i="1" dirty="0"/>
              <a:t> (intelektualni): „Izgleda da još vjeruješ da si nesposoban.”</a:t>
            </a:r>
          </a:p>
          <a:p>
            <a:pPr algn="just"/>
            <a:r>
              <a:rPr lang="hr-HR" sz="1600" dirty="0" err="1"/>
              <a:t>Abe</a:t>
            </a:r>
            <a:r>
              <a:rPr lang="hr-HR" sz="1600" i="1" dirty="0"/>
              <a:t> (emocionalni): „Da.”</a:t>
            </a:r>
          </a:p>
          <a:p>
            <a:pPr algn="just"/>
            <a:r>
              <a:rPr lang="hr-HR" sz="1600" dirty="0"/>
              <a:t>Judith: „</a:t>
            </a:r>
            <a:r>
              <a:rPr lang="hr-HR" sz="1600" i="1" dirty="0"/>
              <a:t>Koji dokaz imaš za to vjerovanje?”</a:t>
            </a:r>
          </a:p>
          <a:p>
            <a:pPr algn="just"/>
            <a:r>
              <a:rPr lang="hr-HR" sz="1600" dirty="0" err="1"/>
              <a:t>Abe</a:t>
            </a:r>
            <a:r>
              <a:rPr lang="hr-HR" sz="1600" dirty="0"/>
              <a:t>: „</a:t>
            </a:r>
            <a:r>
              <a:rPr lang="hr-HR" sz="1600" i="1" dirty="0"/>
              <a:t>Ja sam nesposoban jer sam izgubio posao.”</a:t>
            </a:r>
          </a:p>
          <a:p>
            <a:pPr algn="just"/>
            <a:r>
              <a:rPr lang="hr-HR" sz="1600" dirty="0"/>
              <a:t>Judith: „</a:t>
            </a:r>
            <a:r>
              <a:rPr lang="hr-HR" sz="1600" i="1" dirty="0"/>
              <a:t>Nisam. Većinu vremena sam prilično sposoban.”</a:t>
            </a:r>
          </a:p>
          <a:p>
            <a:pPr algn="just"/>
            <a:endParaRPr lang="hr-HR" sz="1400" i="1" dirty="0"/>
          </a:p>
          <a:p>
            <a:pPr algn="just"/>
            <a:r>
              <a:rPr lang="hr-HR" sz="1600" i="1" dirty="0"/>
              <a:t>       </a:t>
            </a:r>
            <a:r>
              <a:rPr lang="hr-HR" sz="1600" b="1" dirty="0">
                <a:solidFill>
                  <a:schemeClr val="accent5">
                    <a:lumMod val="50000"/>
                  </a:schemeClr>
                </a:solidFill>
              </a:rPr>
              <a:t>Važno</a:t>
            </a:r>
          </a:p>
          <a:p>
            <a:pPr marL="742950" lvl="1" indent="-285750" algn="just">
              <a:buBlip>
                <a:blip r:embed="rId3">
                  <a:extLst>
                    <a:ext uri="{96DAC541-7B7A-43D3-8B79-37D633B846F1}">
                      <asvg:svgBlip xmlns:asvg="http://schemas.microsoft.com/office/drawing/2016/SVG/main" xmlns="" r:embed="rId4"/>
                    </a:ext>
                  </a:extLst>
                </a:blip>
              </a:buBlip>
            </a:pPr>
            <a:r>
              <a:rPr lang="hr-HR" sz="1600" dirty="0"/>
              <a:t>Zamijeniti uloge – klijent igra intelektualni glas</a:t>
            </a:r>
          </a:p>
          <a:p>
            <a:pPr marL="742950" lvl="1" indent="-285750" algn="just">
              <a:buBlip>
                <a:blip r:embed="rId3">
                  <a:extLst>
                    <a:ext uri="{96DAC541-7B7A-43D3-8B79-37D633B846F1}">
                      <asvg:svgBlip xmlns:asvg="http://schemas.microsoft.com/office/drawing/2016/SVG/main" xmlns="" r:embed="rId4"/>
                    </a:ext>
                  </a:extLst>
                </a:blip>
              </a:buBlip>
            </a:pPr>
            <a:r>
              <a:rPr lang="hr-HR" sz="1600" dirty="0"/>
              <a:t>Oba glasa govore u prvom licu i koriste riječi klijenta</a:t>
            </a:r>
          </a:p>
          <a:p>
            <a:pPr marL="742950" lvl="1" indent="-285750" algn="just">
              <a:buBlip>
                <a:blip r:embed="rId3">
                  <a:extLst>
                    <a:ext uri="{96DAC541-7B7A-43D3-8B79-37D633B846F1}">
                      <asvg:svgBlip xmlns:asvg="http://schemas.microsoft.com/office/drawing/2016/SVG/main" xmlns="" r:embed="rId4"/>
                    </a:ext>
                  </a:extLst>
                </a:blip>
              </a:buBlip>
            </a:pPr>
            <a:r>
              <a:rPr lang="hr-HR" sz="1600" dirty="0"/>
              <a:t>Pratiti neverbalne reakcije klijenta, klijent se ne smije osjećati kritizirano</a:t>
            </a:r>
          </a:p>
          <a:p>
            <a:pPr marL="742950" lvl="1" indent="-285750" algn="just">
              <a:buBlip>
                <a:blip r:embed="rId3">
                  <a:extLst>
                    <a:ext uri="{96DAC541-7B7A-43D3-8B79-37D633B846F1}">
                      <asvg:svgBlip xmlns:asvg="http://schemas.microsoft.com/office/drawing/2016/SVG/main" xmlns="" r:embed="rId4"/>
                    </a:ext>
                  </a:extLst>
                </a:blip>
              </a:buBlip>
            </a:pPr>
            <a:r>
              <a:rPr lang="hr-HR" sz="1600" dirty="0"/>
              <a:t>Ako klijent zapne u intelektualnoj ulozi, privremeno zamijeniti uloge ili izaći iz uloge</a:t>
            </a:r>
          </a:p>
          <a:p>
            <a:pPr marL="742950" lvl="1" indent="-285750" algn="just">
              <a:buBlip>
                <a:blip r:embed="rId3">
                  <a:extLst>
                    <a:ext uri="{96DAC541-7B7A-43D3-8B79-37D633B846F1}">
                      <asvg:svgBlip xmlns:asvg="http://schemas.microsoft.com/office/drawing/2016/SVG/main" xmlns="" r:embed="rId4"/>
                    </a:ext>
                  </a:extLst>
                </a:blip>
              </a:buBlip>
            </a:pPr>
            <a:r>
              <a:rPr lang="hr-HR" sz="1600" dirty="0"/>
              <a:t>Procijeniti snagu vjerovanja prije i poslije vježbe.</a:t>
            </a:r>
          </a:p>
        </p:txBody>
      </p:sp>
      <p:pic>
        <p:nvPicPr>
          <p:cNvPr id="2" name="Graphic 1" descr="Bullseye with solid fill">
            <a:extLst>
              <a:ext uri="{FF2B5EF4-FFF2-40B4-BE49-F238E27FC236}">
                <a16:creationId xmlns:a16="http://schemas.microsoft.com/office/drawing/2014/main" id="{EFD76BB2-9FAA-E4E5-B2D2-E001CFF29708}"/>
              </a:ext>
            </a:extLst>
          </p:cNvPr>
          <p:cNvPicPr>
            <a:picLocks noChangeAspect="1"/>
          </p:cNvPicPr>
          <p:nvPr/>
        </p:nvPicPr>
        <p:blipFill>
          <a:blip r:embed="rId5">
            <a:extLst>
              <a:ext uri="{96DAC541-7B7A-43D3-8B79-37D633B846F1}">
                <asvg:svgBlip xmlns:asvg="http://schemas.microsoft.com/office/drawing/2016/SVG/main" xmlns="" r:embed="rId6"/>
              </a:ext>
            </a:extLst>
          </a:blip>
          <a:stretch>
            <a:fillRect/>
          </a:stretch>
        </p:blipFill>
        <p:spPr>
          <a:xfrm>
            <a:off x="6310264" y="1389760"/>
            <a:ext cx="288000" cy="288000"/>
          </a:xfrm>
          <a:prstGeom prst="rect">
            <a:avLst/>
          </a:prstGeom>
        </p:spPr>
      </p:pic>
      <p:pic>
        <p:nvPicPr>
          <p:cNvPr id="6" name="Graphic 5" descr="Chat with solid fill">
            <a:extLst>
              <a:ext uri="{FF2B5EF4-FFF2-40B4-BE49-F238E27FC236}">
                <a16:creationId xmlns:a16="http://schemas.microsoft.com/office/drawing/2014/main" id="{38DDCD78-EE30-F624-44CA-3B8C249D28C4}"/>
              </a:ext>
            </a:extLst>
          </p:cNvPr>
          <p:cNvPicPr>
            <a:picLocks noChangeAspect="1"/>
          </p:cNvPicPr>
          <p:nvPr/>
        </p:nvPicPr>
        <p:blipFill>
          <a:blip r:embed="rId7">
            <a:extLst>
              <a:ext uri="{96DAC541-7B7A-43D3-8B79-37D633B846F1}">
                <asvg:svgBlip xmlns:asvg="http://schemas.microsoft.com/office/drawing/2016/SVG/main" xmlns="" r:embed="rId8"/>
              </a:ext>
            </a:extLst>
          </a:blip>
          <a:stretch>
            <a:fillRect/>
          </a:stretch>
        </p:blipFill>
        <p:spPr>
          <a:xfrm>
            <a:off x="6310264" y="2578921"/>
            <a:ext cx="288000" cy="288000"/>
          </a:xfrm>
          <a:prstGeom prst="rect">
            <a:avLst/>
          </a:prstGeom>
        </p:spPr>
      </p:pic>
      <p:pic>
        <p:nvPicPr>
          <p:cNvPr id="7" name="Graphic 6" descr="Exclamation mark with solid fill">
            <a:extLst>
              <a:ext uri="{FF2B5EF4-FFF2-40B4-BE49-F238E27FC236}">
                <a16:creationId xmlns:a16="http://schemas.microsoft.com/office/drawing/2014/main" id="{D2AD9E96-6CAC-0618-E851-F0537C0A9A3E}"/>
              </a:ext>
            </a:extLst>
          </p:cNvPr>
          <p:cNvPicPr>
            <a:picLocks noChangeAspect="1"/>
          </p:cNvPicPr>
          <p:nvPr/>
        </p:nvPicPr>
        <p:blipFill>
          <a:blip r:embed="rId9">
            <a:extLst>
              <a:ext uri="{96DAC541-7B7A-43D3-8B79-37D633B846F1}">
                <asvg:svgBlip xmlns:asvg="http://schemas.microsoft.com/office/drawing/2016/SVG/main" xmlns="" r:embed="rId10"/>
              </a:ext>
            </a:extLst>
          </a:blip>
          <a:stretch>
            <a:fillRect/>
          </a:stretch>
        </p:blipFill>
        <p:spPr>
          <a:xfrm>
            <a:off x="6310265" y="4512379"/>
            <a:ext cx="288000" cy="288000"/>
          </a:xfrm>
          <a:prstGeom prst="rect">
            <a:avLst/>
          </a:prstGeom>
        </p:spPr>
      </p:pic>
      <p:sp>
        <p:nvSpPr>
          <p:cNvPr id="10" name="TextBox 9">
            <a:extLst>
              <a:ext uri="{FF2B5EF4-FFF2-40B4-BE49-F238E27FC236}">
                <a16:creationId xmlns:a16="http://schemas.microsoft.com/office/drawing/2014/main" id="{58CD1003-27EE-EA88-F7FD-E73026922E57}"/>
              </a:ext>
            </a:extLst>
          </p:cNvPr>
          <p:cNvSpPr txBox="1"/>
          <p:nvPr/>
        </p:nvSpPr>
        <p:spPr>
          <a:xfrm>
            <a:off x="11610109" y="6531440"/>
            <a:ext cx="341746" cy="246221"/>
          </a:xfrm>
          <a:prstGeom prst="rect">
            <a:avLst/>
          </a:prstGeom>
          <a:noFill/>
        </p:spPr>
        <p:txBody>
          <a:bodyPr wrap="square" rtlCol="0">
            <a:spAutoFit/>
          </a:bodyPr>
          <a:lstStyle/>
          <a:p>
            <a:r>
              <a:rPr lang="hr-HR" sz="1000" dirty="0">
                <a:solidFill>
                  <a:schemeClr val="bg2">
                    <a:lumMod val="75000"/>
                  </a:schemeClr>
                </a:solidFill>
              </a:rPr>
              <a:t>17</a:t>
            </a:r>
            <a:endParaRPr lang="en-GB" sz="1000" dirty="0">
              <a:solidFill>
                <a:schemeClr val="bg2">
                  <a:lumMod val="75000"/>
                </a:schemeClr>
              </a:solidFill>
            </a:endParaRPr>
          </a:p>
        </p:txBody>
      </p:sp>
      <p:pic>
        <p:nvPicPr>
          <p:cNvPr id="11" name="Graphic 10" descr="Puzzle with solid fill">
            <a:extLst>
              <a:ext uri="{FF2B5EF4-FFF2-40B4-BE49-F238E27FC236}">
                <a16:creationId xmlns:a16="http://schemas.microsoft.com/office/drawing/2014/main" id="{AEA1E831-2F12-CDAB-A90C-3CB686614A83}"/>
              </a:ext>
            </a:extLst>
          </p:cNvPr>
          <p:cNvPicPr>
            <a:picLocks noChangeAspect="1"/>
          </p:cNvPicPr>
          <p:nvPr/>
        </p:nvPicPr>
        <p:blipFill>
          <a:blip r:embed="rId11">
            <a:extLst>
              <a:ext uri="{96DAC541-7B7A-43D3-8B79-37D633B846F1}">
                <asvg:svgBlip xmlns:asvg="http://schemas.microsoft.com/office/drawing/2016/SVG/main" xmlns="" r:embed="rId12"/>
              </a:ext>
            </a:extLst>
          </a:blip>
          <a:stretch>
            <a:fillRect/>
          </a:stretch>
        </p:blipFill>
        <p:spPr>
          <a:xfrm rot="16652985">
            <a:off x="10293605" y="310044"/>
            <a:ext cx="914820" cy="914820"/>
          </a:xfrm>
          <a:prstGeom prst="rect">
            <a:avLst/>
          </a:prstGeom>
        </p:spPr>
      </p:pic>
      <p:pic>
        <p:nvPicPr>
          <p:cNvPr id="12" name="Graphic 11" descr="Puzzle outline">
            <a:extLst>
              <a:ext uri="{FF2B5EF4-FFF2-40B4-BE49-F238E27FC236}">
                <a16:creationId xmlns:a16="http://schemas.microsoft.com/office/drawing/2014/main" id="{65216B45-6768-7706-CDE8-C04DA9B53F07}"/>
              </a:ext>
            </a:extLst>
          </p:cNvPr>
          <p:cNvPicPr>
            <a:picLocks noChangeAspect="1"/>
          </p:cNvPicPr>
          <p:nvPr/>
        </p:nvPicPr>
        <p:blipFill>
          <a:blip r:embed="rId13">
            <a:extLst>
              <a:ext uri="{96DAC541-7B7A-43D3-8B79-37D633B846F1}">
                <asvg:svgBlip xmlns:asvg="http://schemas.microsoft.com/office/drawing/2016/SVG/main" xmlns="" r:embed="rId14"/>
              </a:ext>
            </a:extLst>
          </a:blip>
          <a:stretch>
            <a:fillRect/>
          </a:stretch>
        </p:blipFill>
        <p:spPr>
          <a:xfrm rot="1572648">
            <a:off x="11108509" y="160273"/>
            <a:ext cx="914400" cy="914400"/>
          </a:xfrm>
          <a:prstGeom prst="rect">
            <a:avLst/>
          </a:prstGeom>
        </p:spPr>
      </p:pic>
    </p:spTree>
    <p:extLst>
      <p:ext uri="{BB962C8B-B14F-4D97-AF65-F5344CB8AC3E}">
        <p14:creationId xmlns:p14="http://schemas.microsoft.com/office/powerpoint/2010/main" val="22179897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729B8A-0744-946D-5727-45A4898AF415}"/>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BA65D60F-22F4-8B58-4F7C-135E14FBEAFD}"/>
              </a:ext>
            </a:extLst>
          </p:cNvPr>
          <p:cNvSpPr>
            <a:spLocks noGrp="1"/>
          </p:cNvSpPr>
          <p:nvPr>
            <p:ph type="title"/>
          </p:nvPr>
        </p:nvSpPr>
        <p:spPr>
          <a:xfrm>
            <a:off x="463137" y="-8818"/>
            <a:ext cx="10515600" cy="1325563"/>
          </a:xfrm>
        </p:spPr>
        <p:txBody>
          <a:bodyPr/>
          <a:lstStyle/>
          <a:p>
            <a:r>
              <a:rPr lang="hr-HR" dirty="0">
                <a:solidFill>
                  <a:schemeClr val="accent5">
                    <a:lumMod val="50000"/>
                  </a:schemeClr>
                </a:solidFill>
              </a:rPr>
              <a:t>Mijenjanje neadaptivnih vjerovanja</a:t>
            </a:r>
            <a:endParaRPr lang="en-GB" dirty="0">
              <a:solidFill>
                <a:schemeClr val="accent5">
                  <a:lumMod val="50000"/>
                </a:schemeClr>
              </a:solidFill>
            </a:endParaRPr>
          </a:p>
        </p:txBody>
      </p:sp>
      <p:sp>
        <p:nvSpPr>
          <p:cNvPr id="5" name="Content Placeholder 2">
            <a:extLst>
              <a:ext uri="{FF2B5EF4-FFF2-40B4-BE49-F238E27FC236}">
                <a16:creationId xmlns:a16="http://schemas.microsoft.com/office/drawing/2014/main" id="{9ECBC3C9-DE61-2D84-49E3-89B67633AE20}"/>
              </a:ext>
            </a:extLst>
          </p:cNvPr>
          <p:cNvSpPr txBox="1">
            <a:spLocks/>
          </p:cNvSpPr>
          <p:nvPr/>
        </p:nvSpPr>
        <p:spPr>
          <a:xfrm>
            <a:off x="463136" y="1825625"/>
            <a:ext cx="5445331" cy="4351338"/>
          </a:xfrm>
          <a:prstGeom prst="rect">
            <a:avLst/>
          </a:prstGeom>
          <a:noFill/>
          <a:ln>
            <a:solidFill>
              <a:schemeClr val="accent5">
                <a:lumMod val="40000"/>
                <a:lumOff val="60000"/>
              </a:schemeClr>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hr-HR" sz="1800" dirty="0">
                <a:solidFill>
                  <a:schemeClr val="bg1">
                    <a:lumMod val="65000"/>
                  </a:schemeClr>
                </a:solidFill>
              </a:rPr>
              <a:t>Strategije za mijenjanje neadaptivnih vjerovanja:</a:t>
            </a:r>
          </a:p>
          <a:p>
            <a:pPr algn="just"/>
            <a:r>
              <a:rPr lang="hr-HR" sz="1800" dirty="0" err="1">
                <a:solidFill>
                  <a:schemeClr val="bg1">
                    <a:lumMod val="65000"/>
                  </a:schemeClr>
                </a:solidFill>
              </a:rPr>
              <a:t>Sokratovsko</a:t>
            </a:r>
            <a:r>
              <a:rPr lang="hr-HR" sz="1800" dirty="0">
                <a:solidFill>
                  <a:schemeClr val="bg1">
                    <a:lumMod val="65000"/>
                  </a:schemeClr>
                </a:solidFill>
              </a:rPr>
              <a:t> ispitivanje</a:t>
            </a:r>
          </a:p>
          <a:p>
            <a:pPr algn="just"/>
            <a:r>
              <a:rPr lang="hr-HR" sz="1800" dirty="0">
                <a:solidFill>
                  <a:schemeClr val="bg1">
                    <a:lumMod val="65000"/>
                  </a:schemeClr>
                </a:solidFill>
              </a:rPr>
              <a:t>Preoblikovanje</a:t>
            </a:r>
          </a:p>
          <a:p>
            <a:pPr algn="just"/>
            <a:r>
              <a:rPr lang="hr-HR" sz="1800" dirty="0">
                <a:solidFill>
                  <a:schemeClr val="bg1">
                    <a:lumMod val="65000"/>
                  </a:schemeClr>
                </a:solidFill>
              </a:rPr>
              <a:t>Bihevioralni eksperimenti</a:t>
            </a:r>
          </a:p>
          <a:p>
            <a:pPr algn="just"/>
            <a:r>
              <a:rPr lang="hr-HR" sz="1800" dirty="0">
                <a:solidFill>
                  <a:schemeClr val="bg1">
                    <a:lumMod val="65000"/>
                  </a:schemeClr>
                </a:solidFill>
              </a:rPr>
              <a:t>Priče, filmovi i metafore</a:t>
            </a:r>
          </a:p>
          <a:p>
            <a:pPr algn="just"/>
            <a:r>
              <a:rPr lang="hr-HR" sz="1800" dirty="0">
                <a:solidFill>
                  <a:schemeClr val="bg1">
                    <a:lumMod val="65000"/>
                  </a:schemeClr>
                </a:solidFill>
              </a:rPr>
              <a:t>Kognitivni kontinuum</a:t>
            </a:r>
          </a:p>
          <a:p>
            <a:pPr algn="just"/>
            <a:r>
              <a:rPr lang="hr-HR" sz="1800" dirty="0">
                <a:solidFill>
                  <a:schemeClr val="bg1">
                    <a:lumMod val="65000"/>
                  </a:schemeClr>
                </a:solidFill>
              </a:rPr>
              <a:t>Korištenje drugih kao referentne točke</a:t>
            </a:r>
          </a:p>
          <a:p>
            <a:pPr algn="just"/>
            <a:r>
              <a:rPr lang="hr-HR" sz="1800" dirty="0" err="1">
                <a:solidFill>
                  <a:schemeClr val="bg1">
                    <a:lumMod val="65000"/>
                  </a:schemeClr>
                </a:solidFill>
              </a:rPr>
              <a:t>Samootkrivanje</a:t>
            </a:r>
            <a:endParaRPr lang="hr-HR" sz="1800" dirty="0">
              <a:solidFill>
                <a:schemeClr val="bg1">
                  <a:lumMod val="65000"/>
                </a:schemeClr>
              </a:solidFill>
            </a:endParaRPr>
          </a:p>
          <a:p>
            <a:pPr algn="just">
              <a:lnSpc>
                <a:spcPct val="100000"/>
              </a:lnSpc>
            </a:pPr>
            <a:r>
              <a:rPr lang="hr-HR" sz="1800" dirty="0">
                <a:solidFill>
                  <a:schemeClr val="bg1">
                    <a:lumMod val="65000"/>
                  </a:schemeClr>
                </a:solidFill>
              </a:rPr>
              <a:t>Racionalno-emocionalno igranje uloga</a:t>
            </a:r>
          </a:p>
          <a:p>
            <a:pPr algn="just"/>
            <a:r>
              <a:rPr lang="hr-HR" sz="1800" b="1" dirty="0">
                <a:solidFill>
                  <a:schemeClr val="accent5">
                    <a:lumMod val="50000"/>
                  </a:schemeClr>
                </a:solidFill>
              </a:rPr>
              <a:t>POVIJESNI TESTOVI</a:t>
            </a:r>
          </a:p>
          <a:p>
            <a:pPr algn="just"/>
            <a:r>
              <a:rPr lang="hr-HR" sz="1800" dirty="0">
                <a:solidFill>
                  <a:schemeClr val="bg1">
                    <a:lumMod val="65000"/>
                  </a:schemeClr>
                </a:solidFill>
              </a:rPr>
              <a:t>Mijenjanje značenja ranih sjećanja</a:t>
            </a:r>
          </a:p>
        </p:txBody>
      </p:sp>
      <p:sp>
        <p:nvSpPr>
          <p:cNvPr id="9" name="TextBox 8">
            <a:extLst>
              <a:ext uri="{FF2B5EF4-FFF2-40B4-BE49-F238E27FC236}">
                <a16:creationId xmlns:a16="http://schemas.microsoft.com/office/drawing/2014/main" id="{642A2BE6-543E-08A8-27AC-7AD7F1D29299}"/>
              </a:ext>
            </a:extLst>
          </p:cNvPr>
          <p:cNvSpPr txBox="1"/>
          <p:nvPr/>
        </p:nvSpPr>
        <p:spPr>
          <a:xfrm>
            <a:off x="6283533" y="2724023"/>
            <a:ext cx="5445331" cy="2554545"/>
          </a:xfrm>
          <a:prstGeom prst="rect">
            <a:avLst/>
          </a:prstGeom>
          <a:solidFill>
            <a:schemeClr val="accent5">
              <a:lumMod val="20000"/>
              <a:lumOff val="80000"/>
            </a:schemeClr>
          </a:solidFill>
        </p:spPr>
        <p:txBody>
          <a:bodyPr wrap="square" anchor="ctr">
            <a:spAutoFit/>
          </a:bodyPr>
          <a:lstStyle/>
          <a:p>
            <a:pPr algn="just"/>
            <a:r>
              <a:rPr lang="hr-HR" sz="1600" i="1" dirty="0"/>
              <a:t>       </a:t>
            </a:r>
            <a:r>
              <a:rPr lang="hr-HR" sz="1600" b="1" dirty="0">
                <a:solidFill>
                  <a:schemeClr val="accent5">
                    <a:lumMod val="50000"/>
                  </a:schemeClr>
                </a:solidFill>
              </a:rPr>
              <a:t>Svrha strategije</a:t>
            </a:r>
          </a:p>
          <a:p>
            <a:pPr marL="742950" lvl="1" indent="-285750" algn="just">
              <a:buBlip>
                <a:blip r:embed="rId3">
                  <a:extLst>
                    <a:ext uri="{96DAC541-7B7A-43D3-8B79-37D633B846F1}">
                      <asvg:svgBlip xmlns:asvg="http://schemas.microsoft.com/office/drawing/2016/SVG/main" xmlns="" r:embed="rId4"/>
                    </a:ext>
                  </a:extLst>
                </a:blip>
              </a:buBlip>
            </a:pPr>
            <a:r>
              <a:rPr lang="hr-HR" sz="1600" dirty="0"/>
              <a:t>Pomoći klijentu da razumije kako i kada se njegovo neadaptivno temeljno vjerovanje razvilo i zašto je tada imalo smisla, ali nije korisno danas.</a:t>
            </a:r>
          </a:p>
          <a:p>
            <a:pPr algn="just"/>
            <a:endParaRPr lang="hr-HR" sz="1600" i="1" dirty="0"/>
          </a:p>
          <a:p>
            <a:pPr algn="just"/>
            <a:r>
              <a:rPr lang="hr-HR" sz="1600" b="1" dirty="0">
                <a:solidFill>
                  <a:schemeClr val="accent5">
                    <a:lumMod val="50000"/>
                  </a:schemeClr>
                </a:solidFill>
              </a:rPr>
              <a:t>        Primjer iz prakse</a:t>
            </a:r>
            <a:endParaRPr lang="hr-HR" sz="1600" dirty="0"/>
          </a:p>
          <a:p>
            <a:pPr algn="just"/>
            <a:r>
              <a:rPr lang="hr-HR" sz="1600" i="1" dirty="0"/>
              <a:t>Maria: „Vjerovala sam da me ljudi ne vole. U osnovnoj školi imala sam najbolju prijateljicu i bila sam druželjubiva. Zadirkivala me grupa djece koja je to radila da bi se osjećala bolje. To govori nešto loše o njima, a ne o meni.“</a:t>
            </a:r>
          </a:p>
        </p:txBody>
      </p:sp>
      <p:pic>
        <p:nvPicPr>
          <p:cNvPr id="2" name="Graphic 1" descr="Bullseye with solid fill">
            <a:extLst>
              <a:ext uri="{FF2B5EF4-FFF2-40B4-BE49-F238E27FC236}">
                <a16:creationId xmlns:a16="http://schemas.microsoft.com/office/drawing/2014/main" id="{DFB0E411-9B8E-D4DA-1653-6F8ABF742DA0}"/>
              </a:ext>
            </a:extLst>
          </p:cNvPr>
          <p:cNvPicPr>
            <a:picLocks noChangeAspect="1"/>
          </p:cNvPicPr>
          <p:nvPr/>
        </p:nvPicPr>
        <p:blipFill>
          <a:blip r:embed="rId5">
            <a:extLst>
              <a:ext uri="{96DAC541-7B7A-43D3-8B79-37D633B846F1}">
                <asvg:svgBlip xmlns:asvg="http://schemas.microsoft.com/office/drawing/2016/SVG/main" xmlns="" r:embed="rId6"/>
              </a:ext>
            </a:extLst>
          </a:blip>
          <a:stretch>
            <a:fillRect/>
          </a:stretch>
        </p:blipFill>
        <p:spPr>
          <a:xfrm>
            <a:off x="6343717" y="2741820"/>
            <a:ext cx="288000" cy="288000"/>
          </a:xfrm>
          <a:prstGeom prst="rect">
            <a:avLst/>
          </a:prstGeom>
        </p:spPr>
      </p:pic>
      <p:pic>
        <p:nvPicPr>
          <p:cNvPr id="3" name="Graphic 2" descr="Chat with solid fill">
            <a:extLst>
              <a:ext uri="{FF2B5EF4-FFF2-40B4-BE49-F238E27FC236}">
                <a16:creationId xmlns:a16="http://schemas.microsoft.com/office/drawing/2014/main" id="{7405BDBE-0EE9-2636-3636-587C75CC5FFC}"/>
              </a:ext>
            </a:extLst>
          </p:cNvPr>
          <p:cNvPicPr>
            <a:picLocks noChangeAspect="1"/>
          </p:cNvPicPr>
          <p:nvPr/>
        </p:nvPicPr>
        <p:blipFill>
          <a:blip r:embed="rId7">
            <a:extLst>
              <a:ext uri="{96DAC541-7B7A-43D3-8B79-37D633B846F1}">
                <asvg:svgBlip xmlns:asvg="http://schemas.microsoft.com/office/drawing/2016/SVG/main" xmlns="" r:embed="rId8"/>
              </a:ext>
            </a:extLst>
          </a:blip>
          <a:stretch>
            <a:fillRect/>
          </a:stretch>
        </p:blipFill>
        <p:spPr>
          <a:xfrm>
            <a:off x="6343717" y="3972180"/>
            <a:ext cx="288000" cy="288000"/>
          </a:xfrm>
          <a:prstGeom prst="rect">
            <a:avLst/>
          </a:prstGeom>
        </p:spPr>
      </p:pic>
      <p:pic>
        <p:nvPicPr>
          <p:cNvPr id="8" name="Graphic 7" descr="Puzzle with solid fill">
            <a:extLst>
              <a:ext uri="{FF2B5EF4-FFF2-40B4-BE49-F238E27FC236}">
                <a16:creationId xmlns:a16="http://schemas.microsoft.com/office/drawing/2014/main" id="{02B16649-30E6-42DD-9FBB-CEC1785DECC3}"/>
              </a:ext>
            </a:extLst>
          </p:cNvPr>
          <p:cNvPicPr>
            <a:picLocks noChangeAspect="1"/>
          </p:cNvPicPr>
          <p:nvPr/>
        </p:nvPicPr>
        <p:blipFill>
          <a:blip r:embed="rId9">
            <a:extLst>
              <a:ext uri="{96DAC541-7B7A-43D3-8B79-37D633B846F1}">
                <asvg:svgBlip xmlns:asvg="http://schemas.microsoft.com/office/drawing/2016/SVG/main" xmlns="" r:embed="rId10"/>
              </a:ext>
            </a:extLst>
          </a:blip>
          <a:stretch>
            <a:fillRect/>
          </a:stretch>
        </p:blipFill>
        <p:spPr>
          <a:xfrm rot="16652985">
            <a:off x="10293605" y="310044"/>
            <a:ext cx="914820" cy="914820"/>
          </a:xfrm>
          <a:prstGeom prst="rect">
            <a:avLst/>
          </a:prstGeom>
        </p:spPr>
      </p:pic>
      <p:pic>
        <p:nvPicPr>
          <p:cNvPr id="10" name="Graphic 9" descr="Puzzle outline">
            <a:extLst>
              <a:ext uri="{FF2B5EF4-FFF2-40B4-BE49-F238E27FC236}">
                <a16:creationId xmlns:a16="http://schemas.microsoft.com/office/drawing/2014/main" id="{F9EE7E8C-0A35-AB7E-B5C6-BC189C366D40}"/>
              </a:ext>
            </a:extLst>
          </p:cNvPr>
          <p:cNvPicPr>
            <a:picLocks noChangeAspect="1"/>
          </p:cNvPicPr>
          <p:nvPr/>
        </p:nvPicPr>
        <p:blipFill>
          <a:blip r:embed="rId11">
            <a:extLst>
              <a:ext uri="{96DAC541-7B7A-43D3-8B79-37D633B846F1}">
                <asvg:svgBlip xmlns:asvg="http://schemas.microsoft.com/office/drawing/2016/SVG/main" xmlns="" r:embed="rId12"/>
              </a:ext>
            </a:extLst>
          </a:blip>
          <a:stretch>
            <a:fillRect/>
          </a:stretch>
        </p:blipFill>
        <p:spPr>
          <a:xfrm rot="1572648">
            <a:off x="11108509" y="160273"/>
            <a:ext cx="914400" cy="914400"/>
          </a:xfrm>
          <a:prstGeom prst="rect">
            <a:avLst/>
          </a:prstGeom>
        </p:spPr>
      </p:pic>
      <p:sp>
        <p:nvSpPr>
          <p:cNvPr id="11" name="TextBox 10">
            <a:extLst>
              <a:ext uri="{FF2B5EF4-FFF2-40B4-BE49-F238E27FC236}">
                <a16:creationId xmlns:a16="http://schemas.microsoft.com/office/drawing/2014/main" id="{EB90A926-1474-21D3-34CC-36A974F8962E}"/>
              </a:ext>
            </a:extLst>
          </p:cNvPr>
          <p:cNvSpPr txBox="1"/>
          <p:nvPr/>
        </p:nvSpPr>
        <p:spPr>
          <a:xfrm>
            <a:off x="11610109" y="6531440"/>
            <a:ext cx="341746" cy="246221"/>
          </a:xfrm>
          <a:prstGeom prst="rect">
            <a:avLst/>
          </a:prstGeom>
          <a:noFill/>
        </p:spPr>
        <p:txBody>
          <a:bodyPr wrap="square" rtlCol="0">
            <a:spAutoFit/>
          </a:bodyPr>
          <a:lstStyle/>
          <a:p>
            <a:r>
              <a:rPr lang="hr-HR" sz="1000" dirty="0">
                <a:solidFill>
                  <a:schemeClr val="bg2">
                    <a:lumMod val="75000"/>
                  </a:schemeClr>
                </a:solidFill>
              </a:rPr>
              <a:t>18</a:t>
            </a:r>
            <a:endParaRPr lang="en-GB" sz="1000" dirty="0">
              <a:solidFill>
                <a:schemeClr val="bg2">
                  <a:lumMod val="75000"/>
                </a:schemeClr>
              </a:solidFill>
            </a:endParaRPr>
          </a:p>
        </p:txBody>
      </p:sp>
    </p:spTree>
    <p:extLst>
      <p:ext uri="{BB962C8B-B14F-4D97-AF65-F5344CB8AC3E}">
        <p14:creationId xmlns:p14="http://schemas.microsoft.com/office/powerpoint/2010/main" val="11502062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26BA183-B21A-61EF-BB21-445135524B11}"/>
              </a:ext>
            </a:extLst>
          </p:cNvPr>
          <p:cNvSpPr txBox="1">
            <a:spLocks/>
          </p:cNvSpPr>
          <p:nvPr/>
        </p:nvSpPr>
        <p:spPr>
          <a:xfrm>
            <a:off x="463137" y="-8818"/>
            <a:ext cx="7683336"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hr-HR" dirty="0">
                <a:solidFill>
                  <a:schemeClr val="accent5">
                    <a:lumMod val="50000"/>
                  </a:schemeClr>
                </a:solidFill>
              </a:rPr>
              <a:t>Mijenjanje vjerovanja</a:t>
            </a:r>
            <a:endParaRPr lang="en-GB" dirty="0">
              <a:solidFill>
                <a:schemeClr val="accent5">
                  <a:lumMod val="50000"/>
                </a:schemeClr>
              </a:solidFill>
            </a:endParaRPr>
          </a:p>
        </p:txBody>
      </p:sp>
      <p:sp>
        <p:nvSpPr>
          <p:cNvPr id="5" name="Content Placeholder 2">
            <a:extLst>
              <a:ext uri="{FF2B5EF4-FFF2-40B4-BE49-F238E27FC236}">
                <a16:creationId xmlns:a16="http://schemas.microsoft.com/office/drawing/2014/main" id="{C1D32D03-26D9-CFC1-C560-7525AFB3C8CB}"/>
              </a:ext>
            </a:extLst>
          </p:cNvPr>
          <p:cNvSpPr txBox="1">
            <a:spLocks/>
          </p:cNvSpPr>
          <p:nvPr/>
        </p:nvSpPr>
        <p:spPr>
          <a:xfrm>
            <a:off x="463136" y="2796272"/>
            <a:ext cx="5445331" cy="2410044"/>
          </a:xfrm>
          <a:prstGeom prst="rect">
            <a:avLst/>
          </a:prstGeom>
          <a:noFill/>
          <a:ln>
            <a:solidFill>
              <a:schemeClr val="accent5">
                <a:lumMod val="40000"/>
                <a:lumOff val="60000"/>
              </a:schemeClr>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hr-HR" sz="1800" dirty="0">
                <a:solidFill>
                  <a:schemeClr val="accent5">
                    <a:lumMod val="50000"/>
                  </a:schemeClr>
                </a:solidFill>
              </a:rPr>
              <a:t>Načini mijenjanja vjerovanja:</a:t>
            </a:r>
          </a:p>
          <a:p>
            <a:pPr marL="914400" lvl="1" indent="-457200">
              <a:buFont typeface="+mj-lt"/>
              <a:buAutoNum type="arabicPeriod"/>
            </a:pPr>
            <a:r>
              <a:rPr lang="hr-HR" sz="1800" dirty="0">
                <a:solidFill>
                  <a:schemeClr val="accent5">
                    <a:lumMod val="50000"/>
                  </a:schemeClr>
                </a:solidFill>
              </a:rPr>
              <a:t>Razvijanje i jačanje adaptivnih vjerovanja</a:t>
            </a:r>
          </a:p>
          <a:p>
            <a:pPr marL="914400" lvl="1" indent="-457200">
              <a:buFont typeface="+mj-lt"/>
              <a:buAutoNum type="arabicPeriod"/>
            </a:pPr>
            <a:r>
              <a:rPr lang="hr-HR" sz="1800" dirty="0">
                <a:solidFill>
                  <a:schemeClr val="accent5">
                    <a:lumMod val="50000"/>
                  </a:schemeClr>
                </a:solidFill>
              </a:rPr>
              <a:t>Modifikacija neadaptivnih vjerovanja</a:t>
            </a:r>
          </a:p>
          <a:p>
            <a:pPr marL="742950" lvl="1" indent="-285750" algn="just">
              <a:spcBef>
                <a:spcPts val="1000"/>
              </a:spcBef>
              <a:buBlip>
                <a:blip r:embed="rId2">
                  <a:extLst>
                    <a:ext uri="{96DAC541-7B7A-43D3-8B79-37D633B846F1}">
                      <asvg:svgBlip xmlns:asvg="http://schemas.microsoft.com/office/drawing/2016/SVG/main" xmlns="" r:embed="rId3"/>
                    </a:ext>
                  </a:extLst>
                </a:blip>
              </a:buBlip>
            </a:pPr>
            <a:r>
              <a:rPr lang="hr-HR" sz="1800" dirty="0">
                <a:solidFill>
                  <a:schemeClr val="accent5">
                    <a:lumMod val="50000"/>
                  </a:schemeClr>
                </a:solidFill>
              </a:rPr>
              <a:t>Odnose se na posredujuća i na bazična vjerovanja</a:t>
            </a:r>
          </a:p>
        </p:txBody>
      </p:sp>
      <p:sp>
        <p:nvSpPr>
          <p:cNvPr id="10" name="TextBox 9">
            <a:extLst>
              <a:ext uri="{FF2B5EF4-FFF2-40B4-BE49-F238E27FC236}">
                <a16:creationId xmlns:a16="http://schemas.microsoft.com/office/drawing/2014/main" id="{C77B80F7-E747-3088-CC44-0CFCFDE31F24}"/>
              </a:ext>
            </a:extLst>
          </p:cNvPr>
          <p:cNvSpPr txBox="1"/>
          <p:nvPr/>
        </p:nvSpPr>
        <p:spPr>
          <a:xfrm>
            <a:off x="6283533" y="1981992"/>
            <a:ext cx="5445331" cy="4038606"/>
          </a:xfrm>
          <a:prstGeom prst="rect">
            <a:avLst/>
          </a:prstGeom>
          <a:solidFill>
            <a:schemeClr val="accent5">
              <a:lumMod val="20000"/>
              <a:lumOff val="80000"/>
            </a:schemeClr>
          </a:solidFill>
        </p:spPr>
        <p:txBody>
          <a:bodyPr wrap="square" anchor="ctr">
            <a:spAutoFit/>
          </a:bodyPr>
          <a:lstStyle/>
          <a:p>
            <a:pPr algn="just"/>
            <a:r>
              <a:rPr lang="hr-HR" b="1" dirty="0">
                <a:solidFill>
                  <a:schemeClr val="accent5">
                    <a:lumMod val="50000"/>
                  </a:schemeClr>
                </a:solidFill>
              </a:rPr>
              <a:t>       Strategije razvijanja i jačanja adaptivnih vjerovanja:</a:t>
            </a:r>
          </a:p>
          <a:p>
            <a:pPr marL="742950" lvl="1" indent="-285750" algn="just">
              <a:lnSpc>
                <a:spcPct val="90000"/>
              </a:lnSpc>
              <a:spcBef>
                <a:spcPts val="1000"/>
              </a:spcBef>
              <a:buBlip>
                <a:blip r:embed="rId2">
                  <a:extLst>
                    <a:ext uri="{96DAC541-7B7A-43D3-8B79-37D633B846F1}">
                      <asvg:svgBlip xmlns:asvg="http://schemas.microsoft.com/office/drawing/2016/SVG/main" xmlns="" r:embed="rId3"/>
                    </a:ext>
                  </a:extLst>
                </a:blip>
              </a:buBlip>
            </a:pPr>
            <a:r>
              <a:rPr lang="hr-HR" dirty="0">
                <a:solidFill>
                  <a:schemeClr val="accent5">
                    <a:lumMod val="50000"/>
                  </a:schemeClr>
                </a:solidFill>
              </a:rPr>
              <a:t>Prikupljanje pozitivnih iskustava i izvlačenje korisnih zaključaka</a:t>
            </a:r>
          </a:p>
          <a:p>
            <a:pPr marL="742950" lvl="1" indent="-285750" algn="just">
              <a:lnSpc>
                <a:spcPct val="90000"/>
              </a:lnSpc>
              <a:spcBef>
                <a:spcPts val="1000"/>
              </a:spcBef>
              <a:buBlip>
                <a:blip r:embed="rId2">
                  <a:extLst>
                    <a:ext uri="{96DAC541-7B7A-43D3-8B79-37D633B846F1}">
                      <asvg:svgBlip xmlns:asvg="http://schemas.microsoft.com/office/drawing/2016/SVG/main" xmlns="" r:embed="rId3"/>
                    </a:ext>
                  </a:extLst>
                </a:blip>
              </a:buBlip>
            </a:pPr>
            <a:r>
              <a:rPr lang="hr-HR" dirty="0">
                <a:solidFill>
                  <a:schemeClr val="accent5">
                    <a:lumMod val="50000"/>
                  </a:schemeClr>
                </a:solidFill>
              </a:rPr>
              <a:t>Isticanje prednosti adaptivnih vjerovanja</a:t>
            </a:r>
          </a:p>
          <a:p>
            <a:pPr marL="742950" lvl="1" indent="-285750" algn="just">
              <a:lnSpc>
                <a:spcPct val="90000"/>
              </a:lnSpc>
              <a:spcBef>
                <a:spcPts val="1000"/>
              </a:spcBef>
              <a:buBlip>
                <a:blip r:embed="rId2">
                  <a:extLst>
                    <a:ext uri="{96DAC541-7B7A-43D3-8B79-37D633B846F1}">
                      <asvg:svgBlip xmlns:asvg="http://schemas.microsoft.com/office/drawing/2016/SVG/main" xmlns="" r:embed="rId3"/>
                    </a:ext>
                  </a:extLst>
                </a:blip>
              </a:buBlip>
            </a:pPr>
            <a:r>
              <a:rPr lang="hr-HR" dirty="0">
                <a:solidFill>
                  <a:schemeClr val="accent5">
                    <a:lumMod val="50000"/>
                  </a:schemeClr>
                </a:solidFill>
              </a:rPr>
              <a:t>Isticanje značenja pozitivnih iskustava</a:t>
            </a:r>
          </a:p>
          <a:p>
            <a:pPr marL="742950" lvl="1" indent="-285750" algn="just">
              <a:lnSpc>
                <a:spcPct val="90000"/>
              </a:lnSpc>
              <a:spcBef>
                <a:spcPts val="1000"/>
              </a:spcBef>
              <a:buBlip>
                <a:blip r:embed="rId2">
                  <a:extLst>
                    <a:ext uri="{96DAC541-7B7A-43D3-8B79-37D633B846F1}">
                      <asvg:svgBlip xmlns:asvg="http://schemas.microsoft.com/office/drawing/2016/SVG/main" xmlns="" r:embed="rId3"/>
                    </a:ext>
                  </a:extLst>
                </a:blip>
              </a:buBlip>
            </a:pPr>
            <a:r>
              <a:rPr lang="hr-HR" dirty="0">
                <a:solidFill>
                  <a:schemeClr val="accent5">
                    <a:lumMod val="50000"/>
                  </a:schemeClr>
                </a:solidFill>
              </a:rPr>
              <a:t>Referiranje na iskustva drugih ljudi</a:t>
            </a:r>
          </a:p>
          <a:p>
            <a:pPr marL="742950" lvl="1" indent="-285750" algn="just">
              <a:lnSpc>
                <a:spcPct val="90000"/>
              </a:lnSpc>
              <a:spcBef>
                <a:spcPts val="1000"/>
              </a:spcBef>
              <a:buBlip>
                <a:blip r:embed="rId2">
                  <a:extLst>
                    <a:ext uri="{96DAC541-7B7A-43D3-8B79-37D633B846F1}">
                      <asvg:svgBlip xmlns:asvg="http://schemas.microsoft.com/office/drawing/2016/SVG/main" xmlns="" r:embed="rId3"/>
                    </a:ext>
                  </a:extLst>
                </a:blip>
              </a:buBlip>
            </a:pPr>
            <a:r>
              <a:rPr lang="hr-HR" dirty="0">
                <a:solidFill>
                  <a:schemeClr val="accent5">
                    <a:lumMod val="50000"/>
                  </a:schemeClr>
                </a:solidFill>
              </a:rPr>
              <a:t>Korištenje tablice za prikupljanje dokaza o sposobnostima</a:t>
            </a:r>
          </a:p>
          <a:p>
            <a:pPr marL="742950" lvl="1" indent="-285750" algn="just">
              <a:lnSpc>
                <a:spcPct val="90000"/>
              </a:lnSpc>
              <a:spcBef>
                <a:spcPts val="1000"/>
              </a:spcBef>
              <a:buBlip>
                <a:blip r:embed="rId2">
                  <a:extLst>
                    <a:ext uri="{96DAC541-7B7A-43D3-8B79-37D633B846F1}">
                      <asvg:svgBlip xmlns:asvg="http://schemas.microsoft.com/office/drawing/2016/SVG/main" xmlns="" r:embed="rId3"/>
                    </a:ext>
                  </a:extLst>
                </a:blip>
              </a:buBlip>
            </a:pPr>
            <a:r>
              <a:rPr lang="hr-HR" dirty="0">
                <a:solidFill>
                  <a:schemeClr val="accent5">
                    <a:lumMod val="50000"/>
                  </a:schemeClr>
                </a:solidFill>
              </a:rPr>
              <a:t>Induciranje mentalnih slika sadašnjih i prošlih iskustava</a:t>
            </a:r>
          </a:p>
          <a:p>
            <a:pPr marL="742950" lvl="1" indent="-285750" algn="just">
              <a:lnSpc>
                <a:spcPct val="90000"/>
              </a:lnSpc>
              <a:spcBef>
                <a:spcPts val="1000"/>
              </a:spcBef>
              <a:buBlip>
                <a:blip r:embed="rId2">
                  <a:extLst>
                    <a:ext uri="{96DAC541-7B7A-43D3-8B79-37D633B846F1}">
                      <asvg:svgBlip xmlns:asvg="http://schemas.microsoft.com/office/drawing/2016/SVG/main" xmlns="" r:embed="rId3"/>
                    </a:ext>
                  </a:extLst>
                </a:blip>
              </a:buBlip>
            </a:pPr>
            <a:r>
              <a:rPr lang="hr-HR" dirty="0">
                <a:solidFill>
                  <a:schemeClr val="accent5">
                    <a:lumMod val="50000"/>
                  </a:schemeClr>
                </a:solidFill>
              </a:rPr>
              <a:t>Ponašanje "kao da"</a:t>
            </a:r>
          </a:p>
        </p:txBody>
      </p:sp>
      <p:pic>
        <p:nvPicPr>
          <p:cNvPr id="11" name="Graphic 10" descr="Playbook with solid fill">
            <a:extLst>
              <a:ext uri="{FF2B5EF4-FFF2-40B4-BE49-F238E27FC236}">
                <a16:creationId xmlns:a16="http://schemas.microsoft.com/office/drawing/2014/main" id="{6EDD89B4-EE71-21BA-E32D-25F5D8EACAB9}"/>
              </a:ext>
            </a:extLst>
          </p:cNvPr>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a:off x="6369655" y="2051492"/>
            <a:ext cx="288000" cy="288000"/>
          </a:xfrm>
          <a:prstGeom prst="rect">
            <a:avLst/>
          </a:prstGeom>
        </p:spPr>
      </p:pic>
      <p:pic>
        <p:nvPicPr>
          <p:cNvPr id="6" name="Graphic 5" descr="Puzzle with solid fill">
            <a:extLst>
              <a:ext uri="{FF2B5EF4-FFF2-40B4-BE49-F238E27FC236}">
                <a16:creationId xmlns:a16="http://schemas.microsoft.com/office/drawing/2014/main" id="{C15E1734-B651-740C-5750-A9089B813047}"/>
              </a:ext>
            </a:extLst>
          </p:cNvPr>
          <p:cNvPicPr>
            <a:picLocks noChangeAspect="1"/>
          </p:cNvPicPr>
          <p:nvPr/>
        </p:nvPicPr>
        <p:blipFill>
          <a:blip r:embed="rId6">
            <a:extLst>
              <a:ext uri="{96DAC541-7B7A-43D3-8B79-37D633B846F1}">
                <asvg:svgBlip xmlns:asvg="http://schemas.microsoft.com/office/drawing/2016/SVG/main" xmlns="" r:embed="rId7"/>
              </a:ext>
            </a:extLst>
          </a:blip>
          <a:stretch>
            <a:fillRect/>
          </a:stretch>
        </p:blipFill>
        <p:spPr>
          <a:xfrm rot="16652985">
            <a:off x="10293605" y="310044"/>
            <a:ext cx="914820" cy="914820"/>
          </a:xfrm>
          <a:prstGeom prst="rect">
            <a:avLst/>
          </a:prstGeom>
        </p:spPr>
      </p:pic>
      <p:pic>
        <p:nvPicPr>
          <p:cNvPr id="8" name="Graphic 7" descr="Puzzle outline">
            <a:extLst>
              <a:ext uri="{FF2B5EF4-FFF2-40B4-BE49-F238E27FC236}">
                <a16:creationId xmlns:a16="http://schemas.microsoft.com/office/drawing/2014/main" id="{3877EBA6-5BDD-BECF-E8E5-BBC51A44D825}"/>
              </a:ext>
            </a:extLst>
          </p:cNvPr>
          <p:cNvPicPr>
            <a:picLocks noChangeAspect="1"/>
          </p:cNvPicPr>
          <p:nvPr/>
        </p:nvPicPr>
        <p:blipFill>
          <a:blip r:embed="rId8">
            <a:extLst>
              <a:ext uri="{96DAC541-7B7A-43D3-8B79-37D633B846F1}">
                <asvg:svgBlip xmlns:asvg="http://schemas.microsoft.com/office/drawing/2016/SVG/main" xmlns="" r:embed="rId9"/>
              </a:ext>
            </a:extLst>
          </a:blip>
          <a:stretch>
            <a:fillRect/>
          </a:stretch>
        </p:blipFill>
        <p:spPr>
          <a:xfrm rot="1572648">
            <a:off x="11108509" y="160273"/>
            <a:ext cx="914400" cy="914400"/>
          </a:xfrm>
          <a:prstGeom prst="rect">
            <a:avLst/>
          </a:prstGeom>
        </p:spPr>
      </p:pic>
      <p:sp>
        <p:nvSpPr>
          <p:cNvPr id="9" name="TextBox 8">
            <a:extLst>
              <a:ext uri="{FF2B5EF4-FFF2-40B4-BE49-F238E27FC236}">
                <a16:creationId xmlns:a16="http://schemas.microsoft.com/office/drawing/2014/main" id="{B45F774F-DDB6-76FE-8972-74FE3C74611C}"/>
              </a:ext>
            </a:extLst>
          </p:cNvPr>
          <p:cNvSpPr txBox="1"/>
          <p:nvPr/>
        </p:nvSpPr>
        <p:spPr>
          <a:xfrm>
            <a:off x="11610109" y="6531440"/>
            <a:ext cx="221673" cy="246221"/>
          </a:xfrm>
          <a:prstGeom prst="rect">
            <a:avLst/>
          </a:prstGeom>
          <a:noFill/>
        </p:spPr>
        <p:txBody>
          <a:bodyPr wrap="square" rtlCol="0">
            <a:spAutoFit/>
          </a:bodyPr>
          <a:lstStyle/>
          <a:p>
            <a:r>
              <a:rPr lang="hr-HR" sz="1000" dirty="0">
                <a:solidFill>
                  <a:schemeClr val="bg2">
                    <a:lumMod val="75000"/>
                  </a:schemeClr>
                </a:solidFill>
              </a:rPr>
              <a:t>1</a:t>
            </a:r>
            <a:endParaRPr lang="en-GB" sz="1000" dirty="0">
              <a:solidFill>
                <a:schemeClr val="bg2">
                  <a:lumMod val="75000"/>
                </a:schemeClr>
              </a:solidFill>
            </a:endParaRPr>
          </a:p>
        </p:txBody>
      </p:sp>
    </p:spTree>
    <p:extLst>
      <p:ext uri="{BB962C8B-B14F-4D97-AF65-F5344CB8AC3E}">
        <p14:creationId xmlns:p14="http://schemas.microsoft.com/office/powerpoint/2010/main" val="29485313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F75660-FB54-269B-ACFD-883808C89BA2}"/>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2A05A4CE-A995-6735-7114-2FFF8896AD19}"/>
              </a:ext>
            </a:extLst>
          </p:cNvPr>
          <p:cNvSpPr>
            <a:spLocks noGrp="1"/>
          </p:cNvSpPr>
          <p:nvPr>
            <p:ph type="title"/>
          </p:nvPr>
        </p:nvSpPr>
        <p:spPr>
          <a:xfrm>
            <a:off x="463137" y="-8818"/>
            <a:ext cx="10515600" cy="1325563"/>
          </a:xfrm>
        </p:spPr>
        <p:txBody>
          <a:bodyPr/>
          <a:lstStyle/>
          <a:p>
            <a:r>
              <a:rPr lang="hr-HR" dirty="0">
                <a:solidFill>
                  <a:schemeClr val="accent5">
                    <a:lumMod val="50000"/>
                  </a:schemeClr>
                </a:solidFill>
              </a:rPr>
              <a:t>Mijenjanje neadaptivnih vjerovanja</a:t>
            </a:r>
            <a:endParaRPr lang="en-GB" dirty="0">
              <a:solidFill>
                <a:schemeClr val="accent5">
                  <a:lumMod val="50000"/>
                </a:schemeClr>
              </a:solidFill>
            </a:endParaRPr>
          </a:p>
        </p:txBody>
      </p:sp>
      <p:sp>
        <p:nvSpPr>
          <p:cNvPr id="5" name="Content Placeholder 2">
            <a:extLst>
              <a:ext uri="{FF2B5EF4-FFF2-40B4-BE49-F238E27FC236}">
                <a16:creationId xmlns:a16="http://schemas.microsoft.com/office/drawing/2014/main" id="{3B217660-2BA9-2893-13B4-6C6BF21EC0C5}"/>
              </a:ext>
            </a:extLst>
          </p:cNvPr>
          <p:cNvSpPr txBox="1">
            <a:spLocks/>
          </p:cNvSpPr>
          <p:nvPr/>
        </p:nvSpPr>
        <p:spPr>
          <a:xfrm>
            <a:off x="463136" y="1825625"/>
            <a:ext cx="5445331" cy="4351338"/>
          </a:xfrm>
          <a:prstGeom prst="rect">
            <a:avLst/>
          </a:prstGeom>
          <a:noFill/>
          <a:ln>
            <a:solidFill>
              <a:schemeClr val="accent5">
                <a:lumMod val="40000"/>
                <a:lumOff val="60000"/>
              </a:schemeClr>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hr-HR" sz="1800" dirty="0">
                <a:solidFill>
                  <a:schemeClr val="bg1">
                    <a:lumMod val="65000"/>
                  </a:schemeClr>
                </a:solidFill>
              </a:rPr>
              <a:t>Strategije za mijenjanje neadaptivnih vjerovanja :</a:t>
            </a:r>
          </a:p>
          <a:p>
            <a:pPr algn="just"/>
            <a:r>
              <a:rPr lang="hr-HR" sz="1800" dirty="0" err="1">
                <a:solidFill>
                  <a:schemeClr val="bg1">
                    <a:lumMod val="65000"/>
                  </a:schemeClr>
                </a:solidFill>
              </a:rPr>
              <a:t>Sokratovsko</a:t>
            </a:r>
            <a:r>
              <a:rPr lang="hr-HR" sz="1800" dirty="0">
                <a:solidFill>
                  <a:schemeClr val="bg1">
                    <a:lumMod val="65000"/>
                  </a:schemeClr>
                </a:solidFill>
              </a:rPr>
              <a:t> ispitivanje</a:t>
            </a:r>
          </a:p>
          <a:p>
            <a:pPr algn="just"/>
            <a:r>
              <a:rPr lang="hr-HR" sz="1800" dirty="0">
                <a:solidFill>
                  <a:schemeClr val="bg1">
                    <a:lumMod val="65000"/>
                  </a:schemeClr>
                </a:solidFill>
              </a:rPr>
              <a:t>Preoblikovanje</a:t>
            </a:r>
          </a:p>
          <a:p>
            <a:pPr algn="just"/>
            <a:r>
              <a:rPr lang="hr-HR" sz="1800" dirty="0">
                <a:solidFill>
                  <a:schemeClr val="bg1">
                    <a:lumMod val="65000"/>
                  </a:schemeClr>
                </a:solidFill>
              </a:rPr>
              <a:t>Bihevioralni eksperimenti</a:t>
            </a:r>
          </a:p>
          <a:p>
            <a:pPr algn="just"/>
            <a:r>
              <a:rPr lang="hr-HR" sz="1800" dirty="0">
                <a:solidFill>
                  <a:schemeClr val="bg1">
                    <a:lumMod val="65000"/>
                  </a:schemeClr>
                </a:solidFill>
              </a:rPr>
              <a:t>Priče, filmovi i metafore</a:t>
            </a:r>
          </a:p>
          <a:p>
            <a:pPr algn="just"/>
            <a:r>
              <a:rPr lang="hr-HR" sz="1800" dirty="0">
                <a:solidFill>
                  <a:schemeClr val="bg1">
                    <a:lumMod val="65000"/>
                  </a:schemeClr>
                </a:solidFill>
              </a:rPr>
              <a:t>Kognitivni kontinuum</a:t>
            </a:r>
          </a:p>
          <a:p>
            <a:pPr algn="just"/>
            <a:r>
              <a:rPr lang="hr-HR" sz="1800" dirty="0">
                <a:solidFill>
                  <a:schemeClr val="bg1">
                    <a:lumMod val="65000"/>
                  </a:schemeClr>
                </a:solidFill>
              </a:rPr>
              <a:t>Korištenje drugih kao referentne točke</a:t>
            </a:r>
          </a:p>
          <a:p>
            <a:pPr algn="just"/>
            <a:r>
              <a:rPr lang="hr-HR" sz="1800" dirty="0" err="1">
                <a:solidFill>
                  <a:schemeClr val="bg1">
                    <a:lumMod val="65000"/>
                  </a:schemeClr>
                </a:solidFill>
              </a:rPr>
              <a:t>Samootkrivanje</a:t>
            </a:r>
            <a:endParaRPr lang="hr-HR" sz="1800" dirty="0">
              <a:solidFill>
                <a:schemeClr val="bg1">
                  <a:lumMod val="65000"/>
                </a:schemeClr>
              </a:solidFill>
            </a:endParaRPr>
          </a:p>
          <a:p>
            <a:pPr algn="just"/>
            <a:r>
              <a:rPr lang="hr-HR" sz="1800" dirty="0">
                <a:solidFill>
                  <a:schemeClr val="bg1">
                    <a:lumMod val="65000"/>
                  </a:schemeClr>
                </a:solidFill>
              </a:rPr>
              <a:t>Racionalno-emocionalno igranje uloga</a:t>
            </a:r>
          </a:p>
          <a:p>
            <a:pPr algn="just"/>
            <a:r>
              <a:rPr lang="hr-HR" sz="1800" dirty="0">
                <a:solidFill>
                  <a:schemeClr val="bg1">
                    <a:lumMod val="65000"/>
                  </a:schemeClr>
                </a:solidFill>
              </a:rPr>
              <a:t>Povijesni testovi</a:t>
            </a:r>
          </a:p>
          <a:p>
            <a:pPr algn="just"/>
            <a:r>
              <a:rPr lang="hr-HR" sz="1800" b="1" dirty="0">
                <a:solidFill>
                  <a:schemeClr val="accent5">
                    <a:lumMod val="50000"/>
                  </a:schemeClr>
                </a:solidFill>
              </a:rPr>
              <a:t>MIJENJANJE ZNAČENJA RANIH SJEĆANJA</a:t>
            </a:r>
          </a:p>
        </p:txBody>
      </p:sp>
      <p:sp>
        <p:nvSpPr>
          <p:cNvPr id="9" name="TextBox 8">
            <a:extLst>
              <a:ext uri="{FF2B5EF4-FFF2-40B4-BE49-F238E27FC236}">
                <a16:creationId xmlns:a16="http://schemas.microsoft.com/office/drawing/2014/main" id="{47A48456-8B67-8BEF-4589-340FF2912FB8}"/>
              </a:ext>
            </a:extLst>
          </p:cNvPr>
          <p:cNvSpPr txBox="1"/>
          <p:nvPr/>
        </p:nvSpPr>
        <p:spPr>
          <a:xfrm>
            <a:off x="6283533" y="2231580"/>
            <a:ext cx="5445331" cy="3539430"/>
          </a:xfrm>
          <a:prstGeom prst="rect">
            <a:avLst/>
          </a:prstGeom>
          <a:solidFill>
            <a:schemeClr val="accent5">
              <a:lumMod val="20000"/>
              <a:lumOff val="80000"/>
            </a:schemeClr>
          </a:solidFill>
        </p:spPr>
        <p:txBody>
          <a:bodyPr wrap="square" anchor="ctr">
            <a:spAutoFit/>
          </a:bodyPr>
          <a:lstStyle/>
          <a:p>
            <a:pPr algn="just"/>
            <a:r>
              <a:rPr lang="hr-HR" sz="1600" i="1" dirty="0"/>
              <a:t>       </a:t>
            </a:r>
            <a:r>
              <a:rPr lang="hr-HR" sz="1600" b="1" dirty="0">
                <a:solidFill>
                  <a:schemeClr val="accent5">
                    <a:lumMod val="50000"/>
                  </a:schemeClr>
                </a:solidFill>
              </a:rPr>
              <a:t>Svrha strategije</a:t>
            </a:r>
          </a:p>
          <a:p>
            <a:pPr marL="742950" lvl="1" indent="-285750" algn="just">
              <a:buBlip>
                <a:blip r:embed="rId3">
                  <a:extLst>
                    <a:ext uri="{96DAC541-7B7A-43D3-8B79-37D633B846F1}">
                      <asvg:svgBlip xmlns:asvg="http://schemas.microsoft.com/office/drawing/2016/SVG/main" xmlns="" r:embed="rId4"/>
                    </a:ext>
                  </a:extLst>
                </a:blip>
              </a:buBlip>
            </a:pPr>
            <a:r>
              <a:rPr lang="hr-HR" sz="1600" dirty="0"/>
              <a:t>Promjena značenja negativnih događaja iz prošlosti na emocionalnoj razini</a:t>
            </a:r>
          </a:p>
          <a:p>
            <a:pPr algn="just"/>
            <a:endParaRPr lang="hr-HR" sz="1600" i="1" dirty="0"/>
          </a:p>
          <a:p>
            <a:pPr algn="just"/>
            <a:r>
              <a:rPr lang="hr-HR" sz="1600" i="1" dirty="0"/>
              <a:t>       </a:t>
            </a:r>
            <a:r>
              <a:rPr lang="hr-HR" sz="1600" b="1" dirty="0">
                <a:solidFill>
                  <a:schemeClr val="accent5">
                    <a:lumMod val="50000"/>
                  </a:schemeClr>
                </a:solidFill>
              </a:rPr>
              <a:t>Primjena</a:t>
            </a:r>
          </a:p>
          <a:p>
            <a:pPr marL="742950" lvl="1" indent="-285750" algn="just">
              <a:buBlip>
                <a:blip r:embed="rId3">
                  <a:extLst>
                    <a:ext uri="{96DAC541-7B7A-43D3-8B79-37D633B846F1}">
                      <asvg:svgBlip xmlns:asvg="http://schemas.microsoft.com/office/drawing/2016/SVG/main" xmlns="" r:embed="rId4"/>
                    </a:ext>
                  </a:extLst>
                </a:blip>
              </a:buBlip>
            </a:pPr>
            <a:r>
              <a:rPr lang="hr-HR" sz="1600" dirty="0"/>
              <a:t>Kod klijenata s dubljim neadaptivnim vjerovanjima - češće kod osoba s poremećajima osobnosti nego akutnim stanjima</a:t>
            </a:r>
          </a:p>
          <a:p>
            <a:pPr marL="742950" lvl="1" indent="-285750" algn="just">
              <a:buBlip>
                <a:blip r:embed="rId3">
                  <a:extLst>
                    <a:ext uri="{96DAC541-7B7A-43D3-8B79-37D633B846F1}">
                      <asvg:svgBlip xmlns:asvg="http://schemas.microsoft.com/office/drawing/2016/SVG/main" xmlns="" r:embed="rId4"/>
                    </a:ext>
                  </a:extLst>
                </a:blip>
              </a:buBlip>
            </a:pPr>
            <a:r>
              <a:rPr lang="hr-HR" sz="1600" dirty="0"/>
              <a:t>Koristi se u srednjoj ili kasnijoj fazi terapije.</a:t>
            </a:r>
          </a:p>
          <a:p>
            <a:pPr algn="just"/>
            <a:endParaRPr lang="hr-HR" sz="1600" i="1" dirty="0"/>
          </a:p>
          <a:p>
            <a:pPr algn="just"/>
            <a:r>
              <a:rPr lang="hr-HR" sz="1600" i="1" dirty="0"/>
              <a:t>       </a:t>
            </a:r>
            <a:r>
              <a:rPr lang="hr-HR" sz="1600" b="1" dirty="0">
                <a:solidFill>
                  <a:schemeClr val="accent5">
                    <a:lumMod val="50000"/>
                  </a:schemeClr>
                </a:solidFill>
              </a:rPr>
              <a:t>Važno</a:t>
            </a:r>
          </a:p>
          <a:p>
            <a:pPr marL="742950" lvl="1" indent="-285750" algn="just">
              <a:buBlip>
                <a:blip r:embed="rId3">
                  <a:extLst>
                    <a:ext uri="{96DAC541-7B7A-43D3-8B79-37D633B846F1}">
                      <asvg:svgBlip xmlns:asvg="http://schemas.microsoft.com/office/drawing/2016/SVG/main" xmlns="" r:embed="rId4"/>
                    </a:ext>
                  </a:extLst>
                </a:blip>
              </a:buBlip>
            </a:pPr>
            <a:r>
              <a:rPr lang="hr-HR" sz="1600" dirty="0"/>
              <a:t>Za neke klijente korisno je fokusirati se i na pozitivna sjećanja radi jačanja adaptivnih vjerovanja o sebi, svijetu i drugima.</a:t>
            </a:r>
          </a:p>
        </p:txBody>
      </p:sp>
      <p:pic>
        <p:nvPicPr>
          <p:cNvPr id="2" name="Graphic 1" descr="Bullseye with solid fill">
            <a:extLst>
              <a:ext uri="{FF2B5EF4-FFF2-40B4-BE49-F238E27FC236}">
                <a16:creationId xmlns:a16="http://schemas.microsoft.com/office/drawing/2014/main" id="{0625D148-E447-0C2C-4321-8BC9C855E7DE}"/>
              </a:ext>
            </a:extLst>
          </p:cNvPr>
          <p:cNvPicPr>
            <a:picLocks noChangeAspect="1"/>
          </p:cNvPicPr>
          <p:nvPr/>
        </p:nvPicPr>
        <p:blipFill>
          <a:blip r:embed="rId5">
            <a:extLst>
              <a:ext uri="{96DAC541-7B7A-43D3-8B79-37D633B846F1}">
                <asvg:svgBlip xmlns:asvg="http://schemas.microsoft.com/office/drawing/2016/SVG/main" xmlns="" r:embed="rId6"/>
              </a:ext>
            </a:extLst>
          </a:blip>
          <a:stretch>
            <a:fillRect/>
          </a:stretch>
        </p:blipFill>
        <p:spPr>
          <a:xfrm>
            <a:off x="6343717" y="2271639"/>
            <a:ext cx="288000" cy="288000"/>
          </a:xfrm>
          <a:prstGeom prst="rect">
            <a:avLst/>
          </a:prstGeom>
        </p:spPr>
      </p:pic>
      <p:pic>
        <p:nvPicPr>
          <p:cNvPr id="7" name="Graphic 6" descr="Exclamation mark with solid fill">
            <a:extLst>
              <a:ext uri="{FF2B5EF4-FFF2-40B4-BE49-F238E27FC236}">
                <a16:creationId xmlns:a16="http://schemas.microsoft.com/office/drawing/2014/main" id="{6456403A-6428-61E0-03A4-581A1C545581}"/>
              </a:ext>
            </a:extLst>
          </p:cNvPr>
          <p:cNvPicPr>
            <a:picLocks noChangeAspect="1"/>
          </p:cNvPicPr>
          <p:nvPr/>
        </p:nvPicPr>
        <p:blipFill>
          <a:blip r:embed="rId7">
            <a:extLst>
              <a:ext uri="{96DAC541-7B7A-43D3-8B79-37D633B846F1}">
                <asvg:svgBlip xmlns:asvg="http://schemas.microsoft.com/office/drawing/2016/SVG/main" xmlns="" r:embed="rId8"/>
              </a:ext>
            </a:extLst>
          </a:blip>
          <a:stretch>
            <a:fillRect/>
          </a:stretch>
        </p:blipFill>
        <p:spPr>
          <a:xfrm>
            <a:off x="6343717" y="4705112"/>
            <a:ext cx="288000" cy="288000"/>
          </a:xfrm>
          <a:prstGeom prst="rect">
            <a:avLst/>
          </a:prstGeom>
        </p:spPr>
      </p:pic>
      <p:pic>
        <p:nvPicPr>
          <p:cNvPr id="12" name="Graphic 11" descr="Wrench with solid fill">
            <a:extLst>
              <a:ext uri="{FF2B5EF4-FFF2-40B4-BE49-F238E27FC236}">
                <a16:creationId xmlns:a16="http://schemas.microsoft.com/office/drawing/2014/main" id="{1574BEF4-6CE3-1B90-FF1B-936E9637196A}"/>
              </a:ext>
            </a:extLst>
          </p:cNvPr>
          <p:cNvPicPr>
            <a:picLocks noChangeAspect="1"/>
          </p:cNvPicPr>
          <p:nvPr/>
        </p:nvPicPr>
        <p:blipFill>
          <a:blip r:embed="rId9">
            <a:extLst>
              <a:ext uri="{96DAC541-7B7A-43D3-8B79-37D633B846F1}">
                <asvg:svgBlip xmlns:asvg="http://schemas.microsoft.com/office/drawing/2016/SVG/main" xmlns="" r:embed="rId10"/>
              </a:ext>
            </a:extLst>
          </a:blip>
          <a:stretch>
            <a:fillRect/>
          </a:stretch>
        </p:blipFill>
        <p:spPr>
          <a:xfrm>
            <a:off x="6343717" y="3261091"/>
            <a:ext cx="288000" cy="288000"/>
          </a:xfrm>
          <a:prstGeom prst="rect">
            <a:avLst/>
          </a:prstGeom>
        </p:spPr>
      </p:pic>
      <p:pic>
        <p:nvPicPr>
          <p:cNvPr id="8" name="Graphic 7" descr="Puzzle with solid fill">
            <a:extLst>
              <a:ext uri="{FF2B5EF4-FFF2-40B4-BE49-F238E27FC236}">
                <a16:creationId xmlns:a16="http://schemas.microsoft.com/office/drawing/2014/main" id="{03145F89-9BB2-5B44-22F3-BF8C11828620}"/>
              </a:ext>
            </a:extLst>
          </p:cNvPr>
          <p:cNvPicPr>
            <a:picLocks noChangeAspect="1"/>
          </p:cNvPicPr>
          <p:nvPr/>
        </p:nvPicPr>
        <p:blipFill>
          <a:blip r:embed="rId11">
            <a:extLst>
              <a:ext uri="{96DAC541-7B7A-43D3-8B79-37D633B846F1}">
                <asvg:svgBlip xmlns:asvg="http://schemas.microsoft.com/office/drawing/2016/SVG/main" xmlns="" r:embed="rId12"/>
              </a:ext>
            </a:extLst>
          </a:blip>
          <a:stretch>
            <a:fillRect/>
          </a:stretch>
        </p:blipFill>
        <p:spPr>
          <a:xfrm rot="16652985">
            <a:off x="10293605" y="310044"/>
            <a:ext cx="914820" cy="914820"/>
          </a:xfrm>
          <a:prstGeom prst="rect">
            <a:avLst/>
          </a:prstGeom>
        </p:spPr>
      </p:pic>
      <p:pic>
        <p:nvPicPr>
          <p:cNvPr id="10" name="Graphic 9" descr="Puzzle outline">
            <a:extLst>
              <a:ext uri="{FF2B5EF4-FFF2-40B4-BE49-F238E27FC236}">
                <a16:creationId xmlns:a16="http://schemas.microsoft.com/office/drawing/2014/main" id="{AB4F85FC-6B18-9D67-A99F-A1EFC21BA696}"/>
              </a:ext>
            </a:extLst>
          </p:cNvPr>
          <p:cNvPicPr>
            <a:picLocks noChangeAspect="1"/>
          </p:cNvPicPr>
          <p:nvPr/>
        </p:nvPicPr>
        <p:blipFill>
          <a:blip r:embed="rId13">
            <a:extLst>
              <a:ext uri="{96DAC541-7B7A-43D3-8B79-37D633B846F1}">
                <asvg:svgBlip xmlns:asvg="http://schemas.microsoft.com/office/drawing/2016/SVG/main" xmlns="" r:embed="rId14"/>
              </a:ext>
            </a:extLst>
          </a:blip>
          <a:stretch>
            <a:fillRect/>
          </a:stretch>
        </p:blipFill>
        <p:spPr>
          <a:xfrm rot="1572648">
            <a:off x="11108509" y="160273"/>
            <a:ext cx="914400" cy="914400"/>
          </a:xfrm>
          <a:prstGeom prst="rect">
            <a:avLst/>
          </a:prstGeom>
        </p:spPr>
      </p:pic>
      <p:sp>
        <p:nvSpPr>
          <p:cNvPr id="11" name="TextBox 10">
            <a:extLst>
              <a:ext uri="{FF2B5EF4-FFF2-40B4-BE49-F238E27FC236}">
                <a16:creationId xmlns:a16="http://schemas.microsoft.com/office/drawing/2014/main" id="{F9769FED-0558-C8AF-1E25-F1B192770CD4}"/>
              </a:ext>
            </a:extLst>
          </p:cNvPr>
          <p:cNvSpPr txBox="1"/>
          <p:nvPr/>
        </p:nvSpPr>
        <p:spPr>
          <a:xfrm>
            <a:off x="11610109" y="6531440"/>
            <a:ext cx="341746" cy="246221"/>
          </a:xfrm>
          <a:prstGeom prst="rect">
            <a:avLst/>
          </a:prstGeom>
          <a:noFill/>
        </p:spPr>
        <p:txBody>
          <a:bodyPr wrap="square" rtlCol="0">
            <a:spAutoFit/>
          </a:bodyPr>
          <a:lstStyle/>
          <a:p>
            <a:r>
              <a:rPr lang="hr-HR" sz="1000" dirty="0">
                <a:solidFill>
                  <a:schemeClr val="bg2">
                    <a:lumMod val="75000"/>
                  </a:schemeClr>
                </a:solidFill>
              </a:rPr>
              <a:t>19</a:t>
            </a:r>
            <a:endParaRPr lang="en-GB" sz="1000" dirty="0">
              <a:solidFill>
                <a:schemeClr val="bg2">
                  <a:lumMod val="75000"/>
                </a:schemeClr>
              </a:solidFill>
            </a:endParaRPr>
          </a:p>
        </p:txBody>
      </p:sp>
    </p:spTree>
    <p:extLst>
      <p:ext uri="{BB962C8B-B14F-4D97-AF65-F5344CB8AC3E}">
        <p14:creationId xmlns:p14="http://schemas.microsoft.com/office/powerpoint/2010/main" val="5074240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BCDEAD-AAFF-60FE-6590-FA687D54CB80}"/>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8267F165-C5D1-0149-00F1-88077374B700}"/>
              </a:ext>
            </a:extLst>
          </p:cNvPr>
          <p:cNvSpPr>
            <a:spLocks noGrp="1"/>
          </p:cNvSpPr>
          <p:nvPr>
            <p:ph type="title"/>
          </p:nvPr>
        </p:nvSpPr>
        <p:spPr>
          <a:xfrm>
            <a:off x="463137" y="-8818"/>
            <a:ext cx="10515600" cy="1325563"/>
          </a:xfrm>
        </p:spPr>
        <p:txBody>
          <a:bodyPr/>
          <a:lstStyle/>
          <a:p>
            <a:r>
              <a:rPr lang="hr-HR" dirty="0">
                <a:solidFill>
                  <a:schemeClr val="accent5">
                    <a:lumMod val="50000"/>
                  </a:schemeClr>
                </a:solidFill>
              </a:rPr>
              <a:t>Mijenjanje neadaptivnih vjerovanja</a:t>
            </a:r>
            <a:endParaRPr lang="en-GB" dirty="0">
              <a:solidFill>
                <a:schemeClr val="accent5">
                  <a:lumMod val="50000"/>
                </a:schemeClr>
              </a:solidFill>
            </a:endParaRPr>
          </a:p>
        </p:txBody>
      </p:sp>
      <p:sp>
        <p:nvSpPr>
          <p:cNvPr id="5" name="Content Placeholder 2">
            <a:extLst>
              <a:ext uri="{FF2B5EF4-FFF2-40B4-BE49-F238E27FC236}">
                <a16:creationId xmlns:a16="http://schemas.microsoft.com/office/drawing/2014/main" id="{339956C0-B13C-83CA-6ED7-46032A76BCC0}"/>
              </a:ext>
            </a:extLst>
          </p:cNvPr>
          <p:cNvSpPr txBox="1">
            <a:spLocks/>
          </p:cNvSpPr>
          <p:nvPr/>
        </p:nvSpPr>
        <p:spPr>
          <a:xfrm>
            <a:off x="463136" y="1825625"/>
            <a:ext cx="5445331" cy="4351338"/>
          </a:xfrm>
          <a:prstGeom prst="rect">
            <a:avLst/>
          </a:prstGeom>
          <a:noFill/>
          <a:ln>
            <a:solidFill>
              <a:schemeClr val="accent5">
                <a:lumMod val="40000"/>
                <a:lumOff val="60000"/>
              </a:schemeClr>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hr-HR" sz="1800" dirty="0">
                <a:solidFill>
                  <a:schemeClr val="bg1">
                    <a:lumMod val="65000"/>
                  </a:schemeClr>
                </a:solidFill>
              </a:rPr>
              <a:t>Strategije za mijenjanje neadaptivnih vjerovanja:</a:t>
            </a:r>
          </a:p>
          <a:p>
            <a:pPr algn="just"/>
            <a:r>
              <a:rPr lang="hr-HR" sz="1800" dirty="0" err="1">
                <a:solidFill>
                  <a:schemeClr val="bg1">
                    <a:lumMod val="65000"/>
                  </a:schemeClr>
                </a:solidFill>
              </a:rPr>
              <a:t>Sokratovsko</a:t>
            </a:r>
            <a:r>
              <a:rPr lang="hr-HR" sz="1800" dirty="0">
                <a:solidFill>
                  <a:schemeClr val="bg1">
                    <a:lumMod val="65000"/>
                  </a:schemeClr>
                </a:solidFill>
              </a:rPr>
              <a:t> ispitivanje</a:t>
            </a:r>
          </a:p>
          <a:p>
            <a:pPr algn="just"/>
            <a:r>
              <a:rPr lang="hr-HR" sz="1800" dirty="0">
                <a:solidFill>
                  <a:schemeClr val="bg1">
                    <a:lumMod val="65000"/>
                  </a:schemeClr>
                </a:solidFill>
              </a:rPr>
              <a:t>Preoblikovanje</a:t>
            </a:r>
          </a:p>
          <a:p>
            <a:pPr algn="just"/>
            <a:r>
              <a:rPr lang="hr-HR" sz="1800" dirty="0">
                <a:solidFill>
                  <a:schemeClr val="bg1">
                    <a:lumMod val="65000"/>
                  </a:schemeClr>
                </a:solidFill>
              </a:rPr>
              <a:t>Bihevioralni eksperimenti</a:t>
            </a:r>
          </a:p>
          <a:p>
            <a:pPr algn="just"/>
            <a:r>
              <a:rPr lang="hr-HR" sz="1800" dirty="0">
                <a:solidFill>
                  <a:schemeClr val="bg1">
                    <a:lumMod val="65000"/>
                  </a:schemeClr>
                </a:solidFill>
              </a:rPr>
              <a:t>Priče, filmovi i metafore</a:t>
            </a:r>
          </a:p>
          <a:p>
            <a:pPr algn="just"/>
            <a:r>
              <a:rPr lang="hr-HR" sz="1800" dirty="0">
                <a:solidFill>
                  <a:schemeClr val="bg1">
                    <a:lumMod val="65000"/>
                  </a:schemeClr>
                </a:solidFill>
              </a:rPr>
              <a:t>Kognitivni kontinuum</a:t>
            </a:r>
          </a:p>
          <a:p>
            <a:pPr algn="just"/>
            <a:r>
              <a:rPr lang="hr-HR" sz="1800" dirty="0">
                <a:solidFill>
                  <a:schemeClr val="bg1">
                    <a:lumMod val="65000"/>
                  </a:schemeClr>
                </a:solidFill>
              </a:rPr>
              <a:t>Korištenje drugih kao referentne točke</a:t>
            </a:r>
          </a:p>
          <a:p>
            <a:pPr algn="just"/>
            <a:r>
              <a:rPr lang="hr-HR" sz="1800" dirty="0" err="1">
                <a:solidFill>
                  <a:schemeClr val="bg1">
                    <a:lumMod val="65000"/>
                  </a:schemeClr>
                </a:solidFill>
              </a:rPr>
              <a:t>Samootkrivanje</a:t>
            </a:r>
            <a:endParaRPr lang="hr-HR" sz="1800" dirty="0">
              <a:solidFill>
                <a:schemeClr val="bg1">
                  <a:lumMod val="65000"/>
                </a:schemeClr>
              </a:solidFill>
            </a:endParaRPr>
          </a:p>
          <a:p>
            <a:pPr algn="just"/>
            <a:r>
              <a:rPr lang="hr-HR" sz="1800" dirty="0">
                <a:solidFill>
                  <a:schemeClr val="bg1">
                    <a:lumMod val="65000"/>
                  </a:schemeClr>
                </a:solidFill>
              </a:rPr>
              <a:t>Racionalno-emocionalno igranje uloga</a:t>
            </a:r>
          </a:p>
          <a:p>
            <a:pPr algn="just"/>
            <a:r>
              <a:rPr lang="hr-HR" sz="1800" dirty="0">
                <a:solidFill>
                  <a:schemeClr val="bg1">
                    <a:lumMod val="65000"/>
                  </a:schemeClr>
                </a:solidFill>
              </a:rPr>
              <a:t>Povijesni testovi</a:t>
            </a:r>
          </a:p>
          <a:p>
            <a:pPr algn="just"/>
            <a:r>
              <a:rPr lang="hr-HR" sz="1800" b="1" dirty="0">
                <a:solidFill>
                  <a:schemeClr val="accent5">
                    <a:lumMod val="50000"/>
                  </a:schemeClr>
                </a:solidFill>
              </a:rPr>
              <a:t>MIJENJANJE ZNAČENJA RANIH SJEĆANJA</a:t>
            </a:r>
          </a:p>
        </p:txBody>
      </p:sp>
      <p:sp>
        <p:nvSpPr>
          <p:cNvPr id="9" name="TextBox 8">
            <a:extLst>
              <a:ext uri="{FF2B5EF4-FFF2-40B4-BE49-F238E27FC236}">
                <a16:creationId xmlns:a16="http://schemas.microsoft.com/office/drawing/2014/main" id="{BF417C77-91E0-A428-E96D-3D7ADB62B5C6}"/>
              </a:ext>
            </a:extLst>
          </p:cNvPr>
          <p:cNvSpPr txBox="1"/>
          <p:nvPr/>
        </p:nvSpPr>
        <p:spPr>
          <a:xfrm>
            <a:off x="6283532" y="1254057"/>
            <a:ext cx="5445331" cy="5293757"/>
          </a:xfrm>
          <a:prstGeom prst="rect">
            <a:avLst/>
          </a:prstGeom>
          <a:solidFill>
            <a:schemeClr val="accent5">
              <a:lumMod val="20000"/>
              <a:lumOff val="80000"/>
            </a:schemeClr>
          </a:solidFill>
        </p:spPr>
        <p:txBody>
          <a:bodyPr wrap="square" anchor="ctr">
            <a:spAutoFit/>
          </a:bodyPr>
          <a:lstStyle/>
          <a:p>
            <a:pPr algn="just"/>
            <a:r>
              <a:rPr lang="hr-HR" sz="1600" b="1" dirty="0">
                <a:solidFill>
                  <a:schemeClr val="accent5">
                    <a:lumMod val="50000"/>
                  </a:schemeClr>
                </a:solidFill>
              </a:rPr>
              <a:t>Tehnika 1: Ponovno proživljavanje i igranje uloge terapeut–klijent</a:t>
            </a:r>
          </a:p>
          <a:p>
            <a:pPr algn="just"/>
            <a:endParaRPr lang="hr-HR" sz="1600" b="1" i="1" dirty="0">
              <a:solidFill>
                <a:schemeClr val="accent5">
                  <a:lumMod val="50000"/>
                </a:schemeClr>
              </a:solidFill>
            </a:endParaRPr>
          </a:p>
          <a:p>
            <a:pPr algn="just"/>
            <a:r>
              <a:rPr lang="hr-HR" sz="1600" b="1" dirty="0">
                <a:solidFill>
                  <a:schemeClr val="accent5">
                    <a:lumMod val="50000"/>
                  </a:schemeClr>
                </a:solidFill>
              </a:rPr>
              <a:t>       </a:t>
            </a:r>
            <a:r>
              <a:rPr lang="hr-HR" sz="1400" b="1" dirty="0">
                <a:solidFill>
                  <a:schemeClr val="accent5">
                    <a:lumMod val="50000"/>
                  </a:schemeClr>
                </a:solidFill>
              </a:rPr>
              <a:t>Koraci u praksi</a:t>
            </a:r>
            <a:endParaRPr lang="hr-HR" sz="1400" dirty="0"/>
          </a:p>
          <a:p>
            <a:pPr marL="742950" lvl="1" indent="-285750" algn="just">
              <a:buBlip>
                <a:blip r:embed="rId3">
                  <a:extLst>
                    <a:ext uri="{96DAC541-7B7A-43D3-8B79-37D633B846F1}">
                      <asvg:svgBlip xmlns:asvg="http://schemas.microsoft.com/office/drawing/2016/SVG/main" xmlns="" r:embed="rId4"/>
                    </a:ext>
                  </a:extLst>
                </a:blip>
              </a:buBlip>
            </a:pPr>
            <a:r>
              <a:rPr lang="hr-HR" sz="1400" dirty="0"/>
              <a:t>Klijent opisuje stresnu situaciju povezanu s negativnim emocijama te prepoznaje BV</a:t>
            </a:r>
          </a:p>
          <a:p>
            <a:pPr marL="742950" lvl="1" indent="-285750" algn="just">
              <a:buBlip>
                <a:blip r:embed="rId3">
                  <a:extLst>
                    <a:ext uri="{96DAC541-7B7A-43D3-8B79-37D633B846F1}">
                      <asvg:svgBlip xmlns:asvg="http://schemas.microsoft.com/office/drawing/2016/SVG/main" xmlns="" r:embed="rId4"/>
                    </a:ext>
                  </a:extLst>
                </a:blip>
              </a:buBlip>
            </a:pPr>
            <a:r>
              <a:rPr lang="hr-HR" sz="1400" dirty="0"/>
              <a:t>U igri uloga proživljava iskustvo iz različitih perspektiva te zaključuje da neadaptivno vjerovanje (npr. „Ja sam promašaj”) nije istinito.</a:t>
            </a:r>
          </a:p>
          <a:p>
            <a:pPr algn="just"/>
            <a:endParaRPr lang="hr-HR" sz="1600" i="1" dirty="0"/>
          </a:p>
          <a:p>
            <a:pPr algn="just"/>
            <a:r>
              <a:rPr lang="hr-HR" sz="1600" b="1" dirty="0">
                <a:solidFill>
                  <a:schemeClr val="accent5">
                    <a:lumMod val="50000"/>
                  </a:schemeClr>
                </a:solidFill>
              </a:rPr>
              <a:t>Tehnika 2: Ponovno proživljavanje i igranje uloga starijeg i mlađeg klijenta</a:t>
            </a:r>
          </a:p>
          <a:p>
            <a:pPr algn="just"/>
            <a:r>
              <a:rPr lang="hr-HR" sz="1600" b="1" dirty="0">
                <a:solidFill>
                  <a:schemeClr val="accent5">
                    <a:lumMod val="50000"/>
                  </a:schemeClr>
                </a:solidFill>
              </a:rPr>
              <a:t>        </a:t>
            </a:r>
            <a:r>
              <a:rPr lang="hr-HR" sz="1400" b="1" dirty="0">
                <a:solidFill>
                  <a:schemeClr val="accent5">
                    <a:lumMod val="50000"/>
                  </a:schemeClr>
                </a:solidFill>
              </a:rPr>
              <a:t>Koraci u praksi</a:t>
            </a:r>
            <a:endParaRPr lang="hr-HR" sz="1400" i="1" dirty="0"/>
          </a:p>
          <a:p>
            <a:pPr marL="742950" lvl="1" indent="-285750" algn="just">
              <a:buBlip>
                <a:blip r:embed="rId3">
                  <a:extLst>
                    <a:ext uri="{96DAC541-7B7A-43D3-8B79-37D633B846F1}">
                      <asvg:svgBlip xmlns:asvg="http://schemas.microsoft.com/office/drawing/2016/SVG/main" xmlns="" r:embed="rId4"/>
                    </a:ext>
                  </a:extLst>
                </a:blip>
              </a:buBlip>
            </a:pPr>
            <a:r>
              <a:rPr lang="hr-HR" sz="1400" dirty="0"/>
              <a:t>Identificirati trenutnu stresnu situaciju i pripadajuće disfunkcionalno vjerovanje</a:t>
            </a:r>
          </a:p>
          <a:p>
            <a:pPr marL="742950" lvl="1" indent="-285750" algn="just">
              <a:buBlip>
                <a:blip r:embed="rId3">
                  <a:extLst>
                    <a:ext uri="{96DAC541-7B7A-43D3-8B79-37D633B846F1}">
                      <asvg:svgBlip xmlns:asvg="http://schemas.microsoft.com/office/drawing/2016/SVG/main" xmlns="" r:embed="rId4"/>
                    </a:ext>
                  </a:extLst>
                </a:blip>
              </a:buBlip>
            </a:pPr>
            <a:r>
              <a:rPr lang="hr-HR" sz="1400" dirty="0"/>
              <a:t>Prepoznati relevantno rano iskustvo</a:t>
            </a:r>
          </a:p>
          <a:p>
            <a:pPr marL="742950" lvl="1" indent="-285750" algn="just">
              <a:buBlip>
                <a:blip r:embed="rId3">
                  <a:extLst>
                    <a:ext uri="{96DAC541-7B7A-43D3-8B79-37D633B846F1}">
                      <asvg:svgBlip xmlns:asvg="http://schemas.microsoft.com/office/drawing/2016/SVG/main" xmlns="" r:embed="rId4"/>
                    </a:ext>
                  </a:extLst>
                </a:blip>
              </a:buBlip>
            </a:pPr>
            <a:r>
              <a:rPr lang="hr-HR" sz="1400" dirty="0"/>
              <a:t>Klijent proživljava situaciju kao svoje </a:t>
            </a:r>
            <a:r>
              <a:rPr lang="hr-HR" sz="1400" i="1" dirty="0"/>
              <a:t>„mlađe ja” </a:t>
            </a:r>
            <a:r>
              <a:rPr lang="hr-HR" sz="1400" dirty="0"/>
              <a:t>i kao da se događa sada </a:t>
            </a:r>
          </a:p>
          <a:p>
            <a:pPr marL="742950" lvl="1" indent="-285750" algn="just">
              <a:buBlip>
                <a:blip r:embed="rId3">
                  <a:extLst>
                    <a:ext uri="{96DAC541-7B7A-43D3-8B79-37D633B846F1}">
                      <asvg:svgBlip xmlns:asvg="http://schemas.microsoft.com/office/drawing/2016/SVG/main" xmlns="" r:embed="rId4"/>
                    </a:ext>
                  </a:extLst>
                </a:blip>
              </a:buBlip>
            </a:pPr>
            <a:r>
              <a:rPr lang="hr-HR" sz="1400" dirty="0"/>
              <a:t>Uspostavlja dijalog između</a:t>
            </a:r>
            <a:r>
              <a:rPr lang="hr-HR" sz="1400" i="1" dirty="0"/>
              <a:t> „mlađeg ja” </a:t>
            </a:r>
            <a:r>
              <a:rPr lang="hr-HR" sz="1400" dirty="0"/>
              <a:t>(emocionalnog) i </a:t>
            </a:r>
            <a:r>
              <a:rPr lang="hr-HR" sz="1400" i="1" dirty="0"/>
              <a:t>„starijeg ja” </a:t>
            </a:r>
            <a:r>
              <a:rPr lang="hr-HR" sz="1400" dirty="0"/>
              <a:t>(racionalnog).</a:t>
            </a:r>
          </a:p>
          <a:p>
            <a:pPr marL="742950" lvl="1" indent="-285750" algn="just">
              <a:buBlip>
                <a:blip r:embed="rId3">
                  <a:extLst>
                    <a:ext uri="{96DAC541-7B7A-43D3-8B79-37D633B846F1}">
                      <asvg:svgBlip xmlns:asvg="http://schemas.microsoft.com/office/drawing/2016/SVG/main" xmlns="" r:embed="rId4"/>
                    </a:ext>
                  </a:extLst>
                </a:blip>
              </a:buBlip>
            </a:pPr>
            <a:r>
              <a:rPr lang="hr-HR" sz="1400" i="1" dirty="0"/>
              <a:t>„Mlađe ja” </a:t>
            </a:r>
            <a:r>
              <a:rPr lang="hr-HR" sz="1400" dirty="0"/>
              <a:t>ocjenjuje koliko vjeruje disfunkcionalnom vjerovanju</a:t>
            </a:r>
          </a:p>
          <a:p>
            <a:pPr marL="742950" lvl="1" indent="-285750" algn="just">
              <a:buBlip>
                <a:blip r:embed="rId3">
                  <a:extLst>
                    <a:ext uri="{96DAC541-7B7A-43D3-8B79-37D633B846F1}">
                      <asvg:svgBlip xmlns:asvg="http://schemas.microsoft.com/office/drawing/2016/SVG/main" xmlns="" r:embed="rId4"/>
                    </a:ext>
                  </a:extLst>
                </a:blip>
              </a:buBlip>
            </a:pPr>
            <a:r>
              <a:rPr lang="hr-HR" sz="1400" dirty="0"/>
              <a:t>Klijent spoznaje da vjerovanje nije bilo istinito.</a:t>
            </a:r>
          </a:p>
        </p:txBody>
      </p:sp>
      <p:pic>
        <p:nvPicPr>
          <p:cNvPr id="10" name="Graphic 9" descr="Shoe footprints with solid fill">
            <a:extLst>
              <a:ext uri="{FF2B5EF4-FFF2-40B4-BE49-F238E27FC236}">
                <a16:creationId xmlns:a16="http://schemas.microsoft.com/office/drawing/2014/main" id="{14F7F665-3164-B135-4DF9-E787442F1A5E}"/>
              </a:ext>
            </a:extLst>
          </p:cNvPr>
          <p:cNvPicPr>
            <a:picLocks noChangeAspect="1"/>
          </p:cNvPicPr>
          <p:nvPr/>
        </p:nvPicPr>
        <p:blipFill>
          <a:blip r:embed="rId5">
            <a:extLst>
              <a:ext uri="{96DAC541-7B7A-43D3-8B79-37D633B846F1}">
                <asvg:svgBlip xmlns:asvg="http://schemas.microsoft.com/office/drawing/2016/SVG/main" xmlns="" r:embed="rId6"/>
              </a:ext>
            </a:extLst>
          </a:blip>
          <a:stretch>
            <a:fillRect/>
          </a:stretch>
        </p:blipFill>
        <p:spPr>
          <a:xfrm>
            <a:off x="6347928" y="2051743"/>
            <a:ext cx="288000" cy="288000"/>
          </a:xfrm>
          <a:prstGeom prst="rect">
            <a:avLst/>
          </a:prstGeom>
        </p:spPr>
      </p:pic>
      <p:pic>
        <p:nvPicPr>
          <p:cNvPr id="11" name="Graphic 10" descr="Shoe footprints with solid fill">
            <a:extLst>
              <a:ext uri="{FF2B5EF4-FFF2-40B4-BE49-F238E27FC236}">
                <a16:creationId xmlns:a16="http://schemas.microsoft.com/office/drawing/2014/main" id="{451C44EE-F252-52AE-F368-64B6CDDA808B}"/>
              </a:ext>
            </a:extLst>
          </p:cNvPr>
          <p:cNvPicPr>
            <a:picLocks noChangeAspect="1"/>
          </p:cNvPicPr>
          <p:nvPr/>
        </p:nvPicPr>
        <p:blipFill>
          <a:blip r:embed="rId5">
            <a:extLst>
              <a:ext uri="{96DAC541-7B7A-43D3-8B79-37D633B846F1}">
                <asvg:svgBlip xmlns:asvg="http://schemas.microsoft.com/office/drawing/2016/SVG/main" xmlns="" r:embed="rId6"/>
              </a:ext>
            </a:extLst>
          </a:blip>
          <a:stretch>
            <a:fillRect/>
          </a:stretch>
        </p:blipFill>
        <p:spPr>
          <a:xfrm>
            <a:off x="6347928" y="4084418"/>
            <a:ext cx="288000" cy="288000"/>
          </a:xfrm>
          <a:prstGeom prst="rect">
            <a:avLst/>
          </a:prstGeom>
        </p:spPr>
      </p:pic>
      <p:pic>
        <p:nvPicPr>
          <p:cNvPr id="6" name="Graphic 5" descr="Puzzle with solid fill">
            <a:extLst>
              <a:ext uri="{FF2B5EF4-FFF2-40B4-BE49-F238E27FC236}">
                <a16:creationId xmlns:a16="http://schemas.microsoft.com/office/drawing/2014/main" id="{6D1156B2-47D7-7913-C948-725D8143C694}"/>
              </a:ext>
            </a:extLst>
          </p:cNvPr>
          <p:cNvPicPr>
            <a:picLocks noChangeAspect="1"/>
          </p:cNvPicPr>
          <p:nvPr/>
        </p:nvPicPr>
        <p:blipFill>
          <a:blip r:embed="rId7">
            <a:extLst>
              <a:ext uri="{96DAC541-7B7A-43D3-8B79-37D633B846F1}">
                <asvg:svgBlip xmlns:asvg="http://schemas.microsoft.com/office/drawing/2016/SVG/main" xmlns="" r:embed="rId8"/>
              </a:ext>
            </a:extLst>
          </a:blip>
          <a:stretch>
            <a:fillRect/>
          </a:stretch>
        </p:blipFill>
        <p:spPr>
          <a:xfrm rot="16652985">
            <a:off x="10293605" y="310044"/>
            <a:ext cx="914820" cy="914820"/>
          </a:xfrm>
          <a:prstGeom prst="rect">
            <a:avLst/>
          </a:prstGeom>
        </p:spPr>
      </p:pic>
      <p:pic>
        <p:nvPicPr>
          <p:cNvPr id="7" name="Graphic 6" descr="Puzzle outline">
            <a:extLst>
              <a:ext uri="{FF2B5EF4-FFF2-40B4-BE49-F238E27FC236}">
                <a16:creationId xmlns:a16="http://schemas.microsoft.com/office/drawing/2014/main" id="{C6A581C0-CBBB-C222-4F99-8BA1D6CD92E5}"/>
              </a:ext>
            </a:extLst>
          </p:cNvPr>
          <p:cNvPicPr>
            <a:picLocks noChangeAspect="1"/>
          </p:cNvPicPr>
          <p:nvPr/>
        </p:nvPicPr>
        <p:blipFill>
          <a:blip r:embed="rId9">
            <a:extLst>
              <a:ext uri="{96DAC541-7B7A-43D3-8B79-37D633B846F1}">
                <asvg:svgBlip xmlns:asvg="http://schemas.microsoft.com/office/drawing/2016/SVG/main" xmlns="" r:embed="rId10"/>
              </a:ext>
            </a:extLst>
          </a:blip>
          <a:stretch>
            <a:fillRect/>
          </a:stretch>
        </p:blipFill>
        <p:spPr>
          <a:xfrm rot="1572648">
            <a:off x="11108509" y="160273"/>
            <a:ext cx="914400" cy="914400"/>
          </a:xfrm>
          <a:prstGeom prst="rect">
            <a:avLst/>
          </a:prstGeom>
        </p:spPr>
      </p:pic>
      <p:sp>
        <p:nvSpPr>
          <p:cNvPr id="8" name="TextBox 7">
            <a:extLst>
              <a:ext uri="{FF2B5EF4-FFF2-40B4-BE49-F238E27FC236}">
                <a16:creationId xmlns:a16="http://schemas.microsoft.com/office/drawing/2014/main" id="{7F38B4C1-893E-3E99-ACB7-847A3A95BC30}"/>
              </a:ext>
            </a:extLst>
          </p:cNvPr>
          <p:cNvSpPr txBox="1"/>
          <p:nvPr/>
        </p:nvSpPr>
        <p:spPr>
          <a:xfrm>
            <a:off x="11610109" y="6531440"/>
            <a:ext cx="341746" cy="246221"/>
          </a:xfrm>
          <a:prstGeom prst="rect">
            <a:avLst/>
          </a:prstGeom>
          <a:noFill/>
        </p:spPr>
        <p:txBody>
          <a:bodyPr wrap="square" rtlCol="0">
            <a:spAutoFit/>
          </a:bodyPr>
          <a:lstStyle/>
          <a:p>
            <a:r>
              <a:rPr lang="hr-HR" sz="1000" dirty="0">
                <a:solidFill>
                  <a:schemeClr val="bg2">
                    <a:lumMod val="75000"/>
                  </a:schemeClr>
                </a:solidFill>
              </a:rPr>
              <a:t>20</a:t>
            </a:r>
            <a:endParaRPr lang="en-GB" sz="1000" dirty="0">
              <a:solidFill>
                <a:schemeClr val="bg2">
                  <a:lumMod val="75000"/>
                </a:schemeClr>
              </a:solidFill>
            </a:endParaRPr>
          </a:p>
        </p:txBody>
      </p:sp>
    </p:spTree>
    <p:extLst>
      <p:ext uri="{BB962C8B-B14F-4D97-AF65-F5344CB8AC3E}">
        <p14:creationId xmlns:p14="http://schemas.microsoft.com/office/powerpoint/2010/main" val="26665595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20D508-6536-77C3-8110-92186815F5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F126EC-BE1C-D35C-9600-22C8F809A326}"/>
              </a:ext>
            </a:extLst>
          </p:cNvPr>
          <p:cNvSpPr>
            <a:spLocks noGrp="1"/>
          </p:cNvSpPr>
          <p:nvPr>
            <p:ph type="ctrTitle"/>
          </p:nvPr>
        </p:nvSpPr>
        <p:spPr>
          <a:xfrm>
            <a:off x="0" y="1"/>
            <a:ext cx="12192000" cy="5642516"/>
          </a:xfrm>
          <a:solidFill>
            <a:schemeClr val="accent5">
              <a:lumMod val="20000"/>
              <a:lumOff val="80000"/>
            </a:schemeClr>
          </a:solidFill>
        </p:spPr>
        <p:txBody>
          <a:bodyPr/>
          <a:lstStyle/>
          <a:p>
            <a:r>
              <a:rPr lang="hr-HR" dirty="0">
                <a:solidFill>
                  <a:schemeClr val="accent5">
                    <a:lumMod val="50000"/>
                  </a:schemeClr>
                </a:solidFill>
              </a:rPr>
              <a:t>HVALA NA PAŽNJI!</a:t>
            </a:r>
            <a:endParaRPr lang="en-GB" dirty="0">
              <a:solidFill>
                <a:schemeClr val="accent5">
                  <a:lumMod val="50000"/>
                </a:schemeClr>
              </a:solidFill>
            </a:endParaRPr>
          </a:p>
        </p:txBody>
      </p:sp>
      <p:pic>
        <p:nvPicPr>
          <p:cNvPr id="4" name="Graphic 3" descr="Mental Health with solid fill">
            <a:extLst>
              <a:ext uri="{FF2B5EF4-FFF2-40B4-BE49-F238E27FC236}">
                <a16:creationId xmlns:a16="http://schemas.microsoft.com/office/drawing/2014/main" id="{38B86E3C-6DC0-FF36-2251-2408AF86671E}"/>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3957637" y="504825"/>
            <a:ext cx="4276725" cy="4276725"/>
          </a:xfrm>
          <a:prstGeom prst="rect">
            <a:avLst/>
          </a:prstGeom>
        </p:spPr>
      </p:pic>
    </p:spTree>
    <p:extLst>
      <p:ext uri="{BB962C8B-B14F-4D97-AF65-F5344CB8AC3E}">
        <p14:creationId xmlns:p14="http://schemas.microsoft.com/office/powerpoint/2010/main" val="35105020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553C00-4E11-90C8-CBC6-22610DF12B0C}"/>
              </a:ext>
            </a:extLst>
          </p:cNvPr>
          <p:cNvSpPr>
            <a:spLocks noGrp="1"/>
          </p:cNvSpPr>
          <p:nvPr>
            <p:ph type="title"/>
          </p:nvPr>
        </p:nvSpPr>
        <p:spPr>
          <a:xfrm>
            <a:off x="463137" y="-8818"/>
            <a:ext cx="10515600" cy="1325563"/>
          </a:xfrm>
        </p:spPr>
        <p:txBody>
          <a:bodyPr/>
          <a:lstStyle/>
          <a:p>
            <a:r>
              <a:rPr lang="hr-HR" dirty="0">
                <a:solidFill>
                  <a:schemeClr val="accent5">
                    <a:lumMod val="50000"/>
                  </a:schemeClr>
                </a:solidFill>
              </a:rPr>
              <a:t>Razvijanje i jačanje adaptivnih vjerovanja</a:t>
            </a:r>
            <a:endParaRPr lang="en-GB" dirty="0">
              <a:solidFill>
                <a:schemeClr val="accent5">
                  <a:lumMod val="50000"/>
                </a:schemeClr>
              </a:solidFill>
            </a:endParaRPr>
          </a:p>
        </p:txBody>
      </p:sp>
      <p:sp>
        <p:nvSpPr>
          <p:cNvPr id="6" name="Content Placeholder 2">
            <a:extLst>
              <a:ext uri="{FF2B5EF4-FFF2-40B4-BE49-F238E27FC236}">
                <a16:creationId xmlns:a16="http://schemas.microsoft.com/office/drawing/2014/main" id="{11F27794-B3D9-7912-6A91-771565EF8916}"/>
              </a:ext>
            </a:extLst>
          </p:cNvPr>
          <p:cNvSpPr txBox="1">
            <a:spLocks/>
          </p:cNvSpPr>
          <p:nvPr/>
        </p:nvSpPr>
        <p:spPr>
          <a:xfrm>
            <a:off x="838200" y="1825625"/>
            <a:ext cx="105156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eaLnBrk="0" fontAlgn="base" hangingPunct="0">
              <a:lnSpc>
                <a:spcPct val="100000"/>
              </a:lnSpc>
              <a:spcBef>
                <a:spcPct val="0"/>
              </a:spcBef>
              <a:spcAft>
                <a:spcPct val="0"/>
              </a:spcAft>
              <a:buFontTx/>
              <a:buChar char="•"/>
            </a:pPr>
            <a:endParaRPr lang="sr-Latn-RS" altLang="sr-Latn-RS" sz="1400" dirty="0">
              <a:latin typeface="Arial" panose="020B0604020202020204" pitchFamily="34" charset="0"/>
            </a:endParaRPr>
          </a:p>
        </p:txBody>
      </p:sp>
      <p:sp>
        <p:nvSpPr>
          <p:cNvPr id="4" name="Content Placeholder 2">
            <a:extLst>
              <a:ext uri="{FF2B5EF4-FFF2-40B4-BE49-F238E27FC236}">
                <a16:creationId xmlns:a16="http://schemas.microsoft.com/office/drawing/2014/main" id="{CC4C6BB6-6AA1-3CEC-2617-A72798328A13}"/>
              </a:ext>
            </a:extLst>
          </p:cNvPr>
          <p:cNvSpPr txBox="1">
            <a:spLocks/>
          </p:cNvSpPr>
          <p:nvPr/>
        </p:nvSpPr>
        <p:spPr>
          <a:xfrm>
            <a:off x="463136" y="1825625"/>
            <a:ext cx="5445331" cy="4351338"/>
          </a:xfrm>
          <a:prstGeom prst="rect">
            <a:avLst/>
          </a:prstGeom>
          <a:noFill/>
          <a:ln>
            <a:solidFill>
              <a:schemeClr val="accent5">
                <a:lumMod val="40000"/>
                <a:lumOff val="60000"/>
              </a:schemeClr>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hr-HR" sz="1800" dirty="0">
                <a:solidFill>
                  <a:schemeClr val="bg1">
                    <a:lumMod val="65000"/>
                  </a:schemeClr>
                </a:solidFill>
              </a:rPr>
              <a:t>Strategije razvijanja i jačanja adaptivnih vjerovanja:</a:t>
            </a:r>
          </a:p>
          <a:p>
            <a:pPr algn="just"/>
            <a:r>
              <a:rPr lang="hr-HR" sz="1800" b="1" dirty="0">
                <a:solidFill>
                  <a:schemeClr val="accent5">
                    <a:lumMod val="50000"/>
                  </a:schemeClr>
                </a:solidFill>
              </a:rPr>
              <a:t>PRIKUPLJANJE POZITIVNIH ISKUSTAVA I IZVLAČENJE KORISNIH ZAKLJUČAKA</a:t>
            </a:r>
          </a:p>
          <a:p>
            <a:pPr algn="just"/>
            <a:r>
              <a:rPr lang="hr-HR" sz="1800" dirty="0">
                <a:solidFill>
                  <a:schemeClr val="bg1">
                    <a:lumMod val="65000"/>
                  </a:schemeClr>
                </a:solidFill>
              </a:rPr>
              <a:t>Isticanje prednosti adaptivnih vjerovanja</a:t>
            </a:r>
          </a:p>
          <a:p>
            <a:pPr algn="just"/>
            <a:r>
              <a:rPr lang="hr-HR" sz="1800" dirty="0">
                <a:solidFill>
                  <a:schemeClr val="bg1">
                    <a:lumMod val="65000"/>
                  </a:schemeClr>
                </a:solidFill>
              </a:rPr>
              <a:t>Isticanje značenja pozitivnih iskustava</a:t>
            </a:r>
          </a:p>
          <a:p>
            <a:pPr algn="just"/>
            <a:r>
              <a:rPr lang="hr-HR" sz="1800" dirty="0">
                <a:solidFill>
                  <a:schemeClr val="bg1">
                    <a:lumMod val="65000"/>
                  </a:schemeClr>
                </a:solidFill>
              </a:rPr>
              <a:t>Referiranje na iskustva drugih ljudi</a:t>
            </a:r>
          </a:p>
          <a:p>
            <a:pPr algn="just"/>
            <a:r>
              <a:rPr lang="hr-HR" sz="1800" dirty="0">
                <a:solidFill>
                  <a:schemeClr val="bg1">
                    <a:lumMod val="65000"/>
                  </a:schemeClr>
                </a:solidFill>
              </a:rPr>
              <a:t>Korištenje tablice za prikupljanje dokaza o sposobnostima</a:t>
            </a:r>
          </a:p>
          <a:p>
            <a:pPr algn="just"/>
            <a:r>
              <a:rPr lang="hr-HR" sz="1800" dirty="0">
                <a:solidFill>
                  <a:schemeClr val="bg1">
                    <a:lumMod val="65000"/>
                  </a:schemeClr>
                </a:solidFill>
              </a:rPr>
              <a:t>Induciranje mentalnih slika sadašnjih i prošlih iskustava</a:t>
            </a:r>
          </a:p>
          <a:p>
            <a:pPr algn="just"/>
            <a:r>
              <a:rPr lang="hr-HR" sz="1800" dirty="0">
                <a:solidFill>
                  <a:schemeClr val="bg1">
                    <a:lumMod val="65000"/>
                  </a:schemeClr>
                </a:solidFill>
              </a:rPr>
              <a:t>Ponašanje "kao da"</a:t>
            </a:r>
          </a:p>
        </p:txBody>
      </p:sp>
      <p:sp>
        <p:nvSpPr>
          <p:cNvPr id="8" name="TextBox 7">
            <a:extLst>
              <a:ext uri="{FF2B5EF4-FFF2-40B4-BE49-F238E27FC236}">
                <a16:creationId xmlns:a16="http://schemas.microsoft.com/office/drawing/2014/main" id="{0EBBD185-353F-EE18-651F-00D9828AEAD1}"/>
              </a:ext>
            </a:extLst>
          </p:cNvPr>
          <p:cNvSpPr txBox="1"/>
          <p:nvPr/>
        </p:nvSpPr>
        <p:spPr>
          <a:xfrm>
            <a:off x="6283531" y="1462139"/>
            <a:ext cx="5445331" cy="5078313"/>
          </a:xfrm>
          <a:prstGeom prst="rect">
            <a:avLst/>
          </a:prstGeom>
          <a:solidFill>
            <a:schemeClr val="accent5">
              <a:lumMod val="20000"/>
              <a:lumOff val="80000"/>
            </a:schemeClr>
          </a:solidFill>
        </p:spPr>
        <p:txBody>
          <a:bodyPr wrap="square" anchor="ctr">
            <a:spAutoFit/>
          </a:bodyPr>
          <a:lstStyle/>
          <a:p>
            <a:pPr algn="just"/>
            <a:r>
              <a:rPr lang="hr-HR" sz="1600" b="1" dirty="0">
                <a:solidFill>
                  <a:schemeClr val="accent5">
                    <a:lumMod val="50000"/>
                  </a:schemeClr>
                </a:solidFill>
              </a:rPr>
              <a:t>       Svrha strategije       </a:t>
            </a:r>
          </a:p>
          <a:p>
            <a:pPr marL="742950" lvl="1" indent="-285750" algn="just">
              <a:buBlip>
                <a:blip r:embed="rId3">
                  <a:extLst>
                    <a:ext uri="{96DAC541-7B7A-43D3-8B79-37D633B846F1}">
                      <asvg:svgBlip xmlns:asvg="http://schemas.microsoft.com/office/drawing/2016/SVG/main" xmlns="" r:embed="rId4"/>
                    </a:ext>
                  </a:extLst>
                </a:blip>
              </a:buBlip>
            </a:pPr>
            <a:r>
              <a:rPr lang="hr-HR" sz="1600" dirty="0">
                <a:solidFill>
                  <a:schemeClr val="accent5">
                    <a:lumMod val="50000"/>
                  </a:schemeClr>
                </a:solidFill>
              </a:rPr>
              <a:t>Prepoznavanje i vrednovanje pozitivnih iskustva</a:t>
            </a:r>
          </a:p>
          <a:p>
            <a:pPr algn="just"/>
            <a:endParaRPr lang="hr-HR" sz="1600" b="1" dirty="0">
              <a:solidFill>
                <a:schemeClr val="accent5">
                  <a:lumMod val="50000"/>
                </a:schemeClr>
              </a:solidFill>
            </a:endParaRPr>
          </a:p>
          <a:p>
            <a:pPr algn="just"/>
            <a:r>
              <a:rPr lang="hr-HR" sz="1600" b="1" dirty="0">
                <a:solidFill>
                  <a:schemeClr val="accent5">
                    <a:lumMod val="50000"/>
                  </a:schemeClr>
                </a:solidFill>
              </a:rPr>
              <a:t>       Primjer iz prakse - </a:t>
            </a:r>
            <a:r>
              <a:rPr lang="hr-HR" sz="1600" dirty="0">
                <a:solidFill>
                  <a:schemeClr val="accent5">
                    <a:lumMod val="50000"/>
                  </a:schemeClr>
                </a:solidFill>
              </a:rPr>
              <a:t>Rad na BV o nekompetentnosti</a:t>
            </a:r>
            <a:endParaRPr lang="hr-HR" sz="1600" b="1" dirty="0">
              <a:solidFill>
                <a:schemeClr val="accent5">
                  <a:lumMod val="50000"/>
                </a:schemeClr>
              </a:solidFill>
            </a:endParaRPr>
          </a:p>
          <a:p>
            <a:pPr algn="just"/>
            <a:r>
              <a:rPr lang="hr-HR" sz="1600" b="1" dirty="0">
                <a:solidFill>
                  <a:schemeClr val="accent5">
                    <a:lumMod val="50000"/>
                  </a:schemeClr>
                </a:solidFill>
              </a:rPr>
              <a:t>Na početku svake seanse:</a:t>
            </a:r>
          </a:p>
          <a:p>
            <a:pPr marL="742950" lvl="1" indent="-285750" algn="just">
              <a:buBlip>
                <a:blip r:embed="rId5">
                  <a:extLst>
                    <a:ext uri="{96DAC541-7B7A-43D3-8B79-37D633B846F1}">
                      <asvg:svgBlip xmlns:asvg="http://schemas.microsoft.com/office/drawing/2016/SVG/main" xmlns="" r:embed="rId6"/>
                    </a:ext>
                  </a:extLst>
                </a:blip>
              </a:buBlip>
            </a:pPr>
            <a:r>
              <a:rPr lang="hr-HR" sz="1600" i="1" dirty="0">
                <a:solidFill>
                  <a:schemeClr val="accent5">
                    <a:lumMod val="50000"/>
                  </a:schemeClr>
                </a:solidFill>
              </a:rPr>
              <a:t>„Koje su se pozitivne stvari dogodile otkad smo se zadnji put vidjeli?“</a:t>
            </a:r>
          </a:p>
          <a:p>
            <a:pPr marL="742950" lvl="1" indent="-285750" algn="just">
              <a:buBlip>
                <a:blip r:embed="rId5">
                  <a:extLst>
                    <a:ext uri="{96DAC541-7B7A-43D3-8B79-37D633B846F1}">
                      <asvg:svgBlip xmlns:asvg="http://schemas.microsoft.com/office/drawing/2016/SVG/main" xmlns="" r:embed="rId6"/>
                    </a:ext>
                  </a:extLst>
                </a:blip>
              </a:buBlip>
            </a:pPr>
            <a:r>
              <a:rPr lang="hr-HR" sz="1600" i="1" dirty="0">
                <a:solidFill>
                  <a:schemeClr val="accent5">
                    <a:lumMod val="50000"/>
                  </a:schemeClr>
                </a:solidFill>
              </a:rPr>
              <a:t>„Kada ste se ovaj tjedan osjećali barem malo bolje?“</a:t>
            </a:r>
          </a:p>
          <a:p>
            <a:pPr marL="742950" lvl="1" indent="-285750" algn="just">
              <a:buBlip>
                <a:blip r:embed="rId5">
                  <a:extLst>
                    <a:ext uri="{96DAC541-7B7A-43D3-8B79-37D633B846F1}">
                      <asvg:svgBlip xmlns:asvg="http://schemas.microsoft.com/office/drawing/2016/SVG/main" xmlns="" r:embed="rId6"/>
                    </a:ext>
                  </a:extLst>
                </a:blip>
              </a:buBlip>
            </a:pPr>
            <a:r>
              <a:rPr lang="hr-HR" sz="1600" i="1" dirty="0">
                <a:solidFill>
                  <a:schemeClr val="accent5">
                    <a:lumMod val="50000"/>
                  </a:schemeClr>
                </a:solidFill>
              </a:rPr>
              <a:t>„Što zaključujete iz tih iskustava? Što Vam ona govore o Vama?“</a:t>
            </a:r>
          </a:p>
          <a:p>
            <a:pPr algn="just"/>
            <a:endParaRPr lang="hr-HR" dirty="0">
              <a:solidFill>
                <a:schemeClr val="accent5">
                  <a:lumMod val="50000"/>
                </a:schemeClr>
              </a:solidFill>
            </a:endParaRPr>
          </a:p>
          <a:p>
            <a:pPr algn="just"/>
            <a:r>
              <a:rPr lang="hr-HR" sz="1600" b="1" dirty="0">
                <a:solidFill>
                  <a:schemeClr val="accent5">
                    <a:lumMod val="50000"/>
                  </a:schemeClr>
                </a:solidFill>
              </a:rPr>
              <a:t>       „Dnevnik postignuća“</a:t>
            </a:r>
            <a:r>
              <a:rPr lang="hr-HR" sz="1600" dirty="0">
                <a:solidFill>
                  <a:schemeClr val="accent5">
                    <a:lumMod val="50000"/>
                  </a:schemeClr>
                </a:solidFill>
              </a:rPr>
              <a:t> – klijent svakodnevno bilježi sve što je učinio, čak i kada je bilo teško.</a:t>
            </a:r>
          </a:p>
          <a:p>
            <a:pPr algn="just"/>
            <a:endParaRPr lang="hr-HR" dirty="0">
              <a:solidFill>
                <a:schemeClr val="accent5">
                  <a:lumMod val="50000"/>
                </a:schemeClr>
              </a:solidFill>
            </a:endParaRPr>
          </a:p>
          <a:p>
            <a:pPr algn="just"/>
            <a:r>
              <a:rPr lang="hr-HR" sz="1600" b="1" dirty="0">
                <a:solidFill>
                  <a:schemeClr val="accent5">
                    <a:lumMod val="50000"/>
                  </a:schemeClr>
                </a:solidFill>
              </a:rPr>
              <a:t>Nakon identifikacije adaptivnog vjerovanja </a:t>
            </a:r>
            <a:r>
              <a:rPr lang="hr-HR" sz="1600" i="1" dirty="0">
                <a:solidFill>
                  <a:schemeClr val="accent5">
                    <a:lumMod val="50000"/>
                  </a:schemeClr>
                </a:solidFill>
              </a:rPr>
              <a:t>(„Ja sam sposoban, s vrlinama i manama kao i svi ostali“):</a:t>
            </a:r>
            <a:endParaRPr lang="hr-HR" dirty="0">
              <a:solidFill>
                <a:schemeClr val="accent5">
                  <a:lumMod val="50000"/>
                </a:schemeClr>
              </a:solidFill>
            </a:endParaRPr>
          </a:p>
          <a:p>
            <a:pPr marL="742950" lvl="1" indent="-285750" algn="just">
              <a:buBlip>
                <a:blip r:embed="rId5">
                  <a:extLst>
                    <a:ext uri="{96DAC541-7B7A-43D3-8B79-37D633B846F1}">
                      <asvg:svgBlip xmlns:asvg="http://schemas.microsoft.com/office/drawing/2016/SVG/main" xmlns="" r:embed="rId6"/>
                    </a:ext>
                  </a:extLst>
                </a:blip>
              </a:buBlip>
            </a:pPr>
            <a:r>
              <a:rPr lang="hr-HR" sz="1600" i="1" dirty="0">
                <a:solidFill>
                  <a:schemeClr val="accent5">
                    <a:lumMod val="50000"/>
                  </a:schemeClr>
                </a:solidFill>
              </a:rPr>
              <a:t>„Koliko danas vjerujete da ste sposobni?“</a:t>
            </a:r>
          </a:p>
          <a:p>
            <a:pPr marL="742950" lvl="1" indent="-285750" algn="just">
              <a:buBlip>
                <a:blip r:embed="rId5">
                  <a:extLst>
                    <a:ext uri="{96DAC541-7B7A-43D3-8B79-37D633B846F1}">
                      <asvg:svgBlip xmlns:asvg="http://schemas.microsoft.com/office/drawing/2016/SVG/main" xmlns="" r:embed="rId6"/>
                    </a:ext>
                  </a:extLst>
                </a:blip>
              </a:buBlip>
            </a:pPr>
            <a:r>
              <a:rPr lang="hr-HR" sz="1600" i="1" dirty="0">
                <a:solidFill>
                  <a:schemeClr val="accent5">
                    <a:lumMod val="50000"/>
                  </a:schemeClr>
                </a:solidFill>
              </a:rPr>
              <a:t>„Kada ste ovaj tjedan najviše vjerovali u to?“</a:t>
            </a:r>
          </a:p>
          <a:p>
            <a:pPr marL="742950" lvl="1" indent="-285750" algn="just">
              <a:buBlip>
                <a:blip r:embed="rId5">
                  <a:extLst>
                    <a:ext uri="{96DAC541-7B7A-43D3-8B79-37D633B846F1}">
                      <asvg:svgBlip xmlns:asvg="http://schemas.microsoft.com/office/drawing/2016/SVG/main" xmlns="" r:embed="rId6"/>
                    </a:ext>
                  </a:extLst>
                </a:blip>
              </a:buBlip>
            </a:pPr>
            <a:r>
              <a:rPr lang="hr-HR" sz="1600" i="1" dirty="0">
                <a:solidFill>
                  <a:schemeClr val="accent5">
                    <a:lumMod val="50000"/>
                  </a:schemeClr>
                </a:solidFill>
              </a:rPr>
              <a:t>„Što se tada događalo?“</a:t>
            </a:r>
            <a:endParaRPr lang="hr-HR" i="1" dirty="0">
              <a:solidFill>
                <a:schemeClr val="accent5">
                  <a:lumMod val="50000"/>
                </a:schemeClr>
              </a:solidFill>
            </a:endParaRPr>
          </a:p>
        </p:txBody>
      </p:sp>
      <p:pic>
        <p:nvPicPr>
          <p:cNvPr id="19" name="Graphic 18" descr="Chat with solid fill">
            <a:extLst>
              <a:ext uri="{FF2B5EF4-FFF2-40B4-BE49-F238E27FC236}">
                <a16:creationId xmlns:a16="http://schemas.microsoft.com/office/drawing/2014/main" id="{B3853B3D-1E28-A5ED-12AA-7837128BE2C4}"/>
              </a:ext>
            </a:extLst>
          </p:cNvPr>
          <p:cNvPicPr>
            <a:picLocks noChangeAspect="1"/>
          </p:cNvPicPr>
          <p:nvPr/>
        </p:nvPicPr>
        <p:blipFill>
          <a:blip r:embed="rId7">
            <a:extLst>
              <a:ext uri="{96DAC541-7B7A-43D3-8B79-37D633B846F1}">
                <asvg:svgBlip xmlns:asvg="http://schemas.microsoft.com/office/drawing/2016/SVG/main" xmlns="" r:embed="rId8"/>
              </a:ext>
            </a:extLst>
          </a:blip>
          <a:stretch>
            <a:fillRect/>
          </a:stretch>
        </p:blipFill>
        <p:spPr>
          <a:xfrm>
            <a:off x="6371028" y="2229567"/>
            <a:ext cx="288000" cy="288000"/>
          </a:xfrm>
          <a:prstGeom prst="rect">
            <a:avLst/>
          </a:prstGeom>
        </p:spPr>
      </p:pic>
      <p:pic>
        <p:nvPicPr>
          <p:cNvPr id="21" name="Graphic 20" descr="Medal with solid fill">
            <a:extLst>
              <a:ext uri="{FF2B5EF4-FFF2-40B4-BE49-F238E27FC236}">
                <a16:creationId xmlns:a16="http://schemas.microsoft.com/office/drawing/2014/main" id="{C4C9EC1C-5446-F850-6C4B-9E99D6A8D529}"/>
              </a:ext>
            </a:extLst>
          </p:cNvPr>
          <p:cNvPicPr>
            <a:picLocks noChangeAspect="1"/>
          </p:cNvPicPr>
          <p:nvPr/>
        </p:nvPicPr>
        <p:blipFill>
          <a:blip r:embed="rId9">
            <a:extLst>
              <a:ext uri="{96DAC541-7B7A-43D3-8B79-37D633B846F1}">
                <asvg:svgBlip xmlns:asvg="http://schemas.microsoft.com/office/drawing/2016/SVG/main" xmlns="" r:embed="rId10"/>
              </a:ext>
            </a:extLst>
          </a:blip>
          <a:stretch>
            <a:fillRect/>
          </a:stretch>
        </p:blipFill>
        <p:spPr>
          <a:xfrm>
            <a:off x="6369332" y="4465960"/>
            <a:ext cx="288000" cy="288000"/>
          </a:xfrm>
          <a:prstGeom prst="rect">
            <a:avLst/>
          </a:prstGeom>
        </p:spPr>
      </p:pic>
      <p:pic>
        <p:nvPicPr>
          <p:cNvPr id="22" name="Graphic 21" descr="Bullseye with solid fill">
            <a:extLst>
              <a:ext uri="{FF2B5EF4-FFF2-40B4-BE49-F238E27FC236}">
                <a16:creationId xmlns:a16="http://schemas.microsoft.com/office/drawing/2014/main" id="{7C556755-6BE1-D9F5-5D2F-D4524B46E2CC}"/>
              </a:ext>
            </a:extLst>
          </p:cNvPr>
          <p:cNvPicPr>
            <a:picLocks noChangeAspect="1"/>
          </p:cNvPicPr>
          <p:nvPr/>
        </p:nvPicPr>
        <p:blipFill>
          <a:blip r:embed="rId11">
            <a:extLst>
              <a:ext uri="{96DAC541-7B7A-43D3-8B79-37D633B846F1}">
                <asvg:svgBlip xmlns:asvg="http://schemas.microsoft.com/office/drawing/2016/SVG/main" xmlns="" r:embed="rId12"/>
              </a:ext>
            </a:extLst>
          </a:blip>
          <a:stretch>
            <a:fillRect/>
          </a:stretch>
        </p:blipFill>
        <p:spPr>
          <a:xfrm>
            <a:off x="6369332" y="1499882"/>
            <a:ext cx="288000" cy="288000"/>
          </a:xfrm>
          <a:prstGeom prst="rect">
            <a:avLst/>
          </a:prstGeom>
        </p:spPr>
      </p:pic>
      <p:sp>
        <p:nvSpPr>
          <p:cNvPr id="9" name="TextBox 8">
            <a:extLst>
              <a:ext uri="{FF2B5EF4-FFF2-40B4-BE49-F238E27FC236}">
                <a16:creationId xmlns:a16="http://schemas.microsoft.com/office/drawing/2014/main" id="{0235F049-AF7B-D481-3B5E-0B274750B165}"/>
              </a:ext>
            </a:extLst>
          </p:cNvPr>
          <p:cNvSpPr txBox="1"/>
          <p:nvPr/>
        </p:nvSpPr>
        <p:spPr>
          <a:xfrm>
            <a:off x="11610109" y="6531440"/>
            <a:ext cx="221673" cy="246221"/>
          </a:xfrm>
          <a:prstGeom prst="rect">
            <a:avLst/>
          </a:prstGeom>
          <a:noFill/>
        </p:spPr>
        <p:txBody>
          <a:bodyPr wrap="square" rtlCol="0">
            <a:spAutoFit/>
          </a:bodyPr>
          <a:lstStyle/>
          <a:p>
            <a:r>
              <a:rPr lang="hr-HR" sz="1000" dirty="0">
                <a:solidFill>
                  <a:schemeClr val="bg2">
                    <a:lumMod val="75000"/>
                  </a:schemeClr>
                </a:solidFill>
              </a:rPr>
              <a:t>2</a:t>
            </a:r>
            <a:endParaRPr lang="en-GB" sz="1000" dirty="0">
              <a:solidFill>
                <a:schemeClr val="bg2">
                  <a:lumMod val="75000"/>
                </a:schemeClr>
              </a:solidFill>
            </a:endParaRPr>
          </a:p>
        </p:txBody>
      </p:sp>
      <p:pic>
        <p:nvPicPr>
          <p:cNvPr id="10" name="Graphic 9" descr="Puzzle with solid fill">
            <a:extLst>
              <a:ext uri="{FF2B5EF4-FFF2-40B4-BE49-F238E27FC236}">
                <a16:creationId xmlns:a16="http://schemas.microsoft.com/office/drawing/2014/main" id="{11BAA40B-6B47-5684-BEED-3AC95BC3DA44}"/>
              </a:ext>
            </a:extLst>
          </p:cNvPr>
          <p:cNvPicPr>
            <a:picLocks noChangeAspect="1"/>
          </p:cNvPicPr>
          <p:nvPr/>
        </p:nvPicPr>
        <p:blipFill>
          <a:blip r:embed="rId13">
            <a:extLst>
              <a:ext uri="{96DAC541-7B7A-43D3-8B79-37D633B846F1}">
                <asvg:svgBlip xmlns:asvg="http://schemas.microsoft.com/office/drawing/2016/SVG/main" xmlns="" r:embed="rId14"/>
              </a:ext>
            </a:extLst>
          </a:blip>
          <a:stretch>
            <a:fillRect/>
          </a:stretch>
        </p:blipFill>
        <p:spPr>
          <a:xfrm rot="16652985">
            <a:off x="10293605" y="310044"/>
            <a:ext cx="914820" cy="914820"/>
          </a:xfrm>
          <a:prstGeom prst="rect">
            <a:avLst/>
          </a:prstGeom>
        </p:spPr>
      </p:pic>
      <p:pic>
        <p:nvPicPr>
          <p:cNvPr id="11" name="Graphic 10" descr="Puzzle outline">
            <a:extLst>
              <a:ext uri="{FF2B5EF4-FFF2-40B4-BE49-F238E27FC236}">
                <a16:creationId xmlns:a16="http://schemas.microsoft.com/office/drawing/2014/main" id="{B039F1F9-A55B-AD31-6975-C74C79552074}"/>
              </a:ext>
            </a:extLst>
          </p:cNvPr>
          <p:cNvPicPr>
            <a:picLocks noChangeAspect="1"/>
          </p:cNvPicPr>
          <p:nvPr/>
        </p:nvPicPr>
        <p:blipFill>
          <a:blip r:embed="rId15">
            <a:extLst>
              <a:ext uri="{96DAC541-7B7A-43D3-8B79-37D633B846F1}">
                <asvg:svgBlip xmlns:asvg="http://schemas.microsoft.com/office/drawing/2016/SVG/main" xmlns="" r:embed="rId16"/>
              </a:ext>
            </a:extLst>
          </a:blip>
          <a:stretch>
            <a:fillRect/>
          </a:stretch>
        </p:blipFill>
        <p:spPr>
          <a:xfrm rot="1572648">
            <a:off x="11108509" y="160273"/>
            <a:ext cx="914400" cy="914400"/>
          </a:xfrm>
          <a:prstGeom prst="rect">
            <a:avLst/>
          </a:prstGeom>
        </p:spPr>
      </p:pic>
    </p:spTree>
    <p:extLst>
      <p:ext uri="{BB962C8B-B14F-4D97-AF65-F5344CB8AC3E}">
        <p14:creationId xmlns:p14="http://schemas.microsoft.com/office/powerpoint/2010/main" val="3662352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213E2E-ED24-3868-EDF7-E1CC6AE4EACD}"/>
            </a:ext>
          </a:extLst>
        </p:cNvPr>
        <p:cNvGrpSpPr/>
        <p:nvPr/>
      </p:nvGrpSpPr>
      <p:grpSpPr>
        <a:xfrm>
          <a:off x="0" y="0"/>
          <a:ext cx="0" cy="0"/>
          <a:chOff x="0" y="0"/>
          <a:chExt cx="0" cy="0"/>
        </a:xfrm>
      </p:grpSpPr>
      <p:sp>
        <p:nvSpPr>
          <p:cNvPr id="6" name="Content Placeholder 2">
            <a:extLst>
              <a:ext uri="{FF2B5EF4-FFF2-40B4-BE49-F238E27FC236}">
                <a16:creationId xmlns:a16="http://schemas.microsoft.com/office/drawing/2014/main" id="{57CA7137-AD6E-3AEB-2290-1AC85374DED6}"/>
              </a:ext>
            </a:extLst>
          </p:cNvPr>
          <p:cNvSpPr txBox="1">
            <a:spLocks/>
          </p:cNvSpPr>
          <p:nvPr/>
        </p:nvSpPr>
        <p:spPr>
          <a:xfrm>
            <a:off x="463136" y="1825625"/>
            <a:ext cx="5445331" cy="4351338"/>
          </a:xfrm>
          <a:prstGeom prst="rect">
            <a:avLst/>
          </a:prstGeom>
          <a:noFill/>
          <a:ln>
            <a:solidFill>
              <a:schemeClr val="accent5">
                <a:lumMod val="40000"/>
                <a:lumOff val="60000"/>
              </a:schemeClr>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hr-HR" sz="1800" dirty="0">
                <a:solidFill>
                  <a:schemeClr val="bg1">
                    <a:lumMod val="65000"/>
                  </a:schemeClr>
                </a:solidFill>
              </a:rPr>
              <a:t>Strategije razvijanja i jačanja adaptivnih vjerovanja:</a:t>
            </a:r>
          </a:p>
          <a:p>
            <a:pPr algn="just"/>
            <a:r>
              <a:rPr lang="hr-HR" sz="1800" dirty="0">
                <a:solidFill>
                  <a:schemeClr val="bg1">
                    <a:lumMod val="65000"/>
                  </a:schemeClr>
                </a:solidFill>
              </a:rPr>
              <a:t>Prikupljanje pozitivnih iskustava i izvlačenje korisnih zaključaka</a:t>
            </a:r>
          </a:p>
          <a:p>
            <a:pPr algn="just"/>
            <a:r>
              <a:rPr lang="hr-HR" sz="1800" b="1" dirty="0">
                <a:solidFill>
                  <a:schemeClr val="accent5">
                    <a:lumMod val="50000"/>
                  </a:schemeClr>
                </a:solidFill>
              </a:rPr>
              <a:t>ISTICANJE PREDNOSTI ADAPTIVNIH VJEROVANJA</a:t>
            </a:r>
          </a:p>
          <a:p>
            <a:pPr algn="just"/>
            <a:r>
              <a:rPr lang="hr-HR" sz="1800" dirty="0">
                <a:solidFill>
                  <a:schemeClr val="bg1">
                    <a:lumMod val="65000"/>
                  </a:schemeClr>
                </a:solidFill>
              </a:rPr>
              <a:t>Isticanje značenja pozitivnih iskustava</a:t>
            </a:r>
          </a:p>
          <a:p>
            <a:pPr algn="just"/>
            <a:r>
              <a:rPr lang="hr-HR" sz="1800" dirty="0">
                <a:solidFill>
                  <a:schemeClr val="bg1">
                    <a:lumMod val="65000"/>
                  </a:schemeClr>
                </a:solidFill>
              </a:rPr>
              <a:t>Referiranje na iskustva drugih ljudi</a:t>
            </a:r>
          </a:p>
          <a:p>
            <a:pPr algn="just"/>
            <a:r>
              <a:rPr lang="hr-HR" sz="1800" dirty="0">
                <a:solidFill>
                  <a:schemeClr val="bg1">
                    <a:lumMod val="65000"/>
                  </a:schemeClr>
                </a:solidFill>
              </a:rPr>
              <a:t>Korištenje tablice za prikupljanje dokaza o sposobnostima</a:t>
            </a:r>
          </a:p>
          <a:p>
            <a:pPr algn="just"/>
            <a:r>
              <a:rPr lang="hr-HR" sz="1800" dirty="0">
                <a:solidFill>
                  <a:schemeClr val="bg1">
                    <a:lumMod val="65000"/>
                  </a:schemeClr>
                </a:solidFill>
              </a:rPr>
              <a:t>Induciranje mentalnih slika sadašnjih i prošlih iskustava</a:t>
            </a:r>
          </a:p>
          <a:p>
            <a:pPr algn="just"/>
            <a:r>
              <a:rPr lang="hr-HR" sz="1800" dirty="0">
                <a:solidFill>
                  <a:schemeClr val="bg1">
                    <a:lumMod val="65000"/>
                  </a:schemeClr>
                </a:solidFill>
              </a:rPr>
              <a:t>Ponašanje "kao da"</a:t>
            </a:r>
          </a:p>
        </p:txBody>
      </p:sp>
      <p:sp>
        <p:nvSpPr>
          <p:cNvPr id="7" name="Title 1">
            <a:extLst>
              <a:ext uri="{FF2B5EF4-FFF2-40B4-BE49-F238E27FC236}">
                <a16:creationId xmlns:a16="http://schemas.microsoft.com/office/drawing/2014/main" id="{E3A23568-1C3A-6150-4A2D-509FF72A969C}"/>
              </a:ext>
            </a:extLst>
          </p:cNvPr>
          <p:cNvSpPr>
            <a:spLocks noGrp="1"/>
          </p:cNvSpPr>
          <p:nvPr>
            <p:ph type="title"/>
          </p:nvPr>
        </p:nvSpPr>
        <p:spPr>
          <a:xfrm>
            <a:off x="463137" y="-8818"/>
            <a:ext cx="10515600" cy="1325563"/>
          </a:xfrm>
        </p:spPr>
        <p:txBody>
          <a:bodyPr/>
          <a:lstStyle/>
          <a:p>
            <a:r>
              <a:rPr lang="hr-HR" dirty="0">
                <a:solidFill>
                  <a:schemeClr val="accent5">
                    <a:lumMod val="50000"/>
                  </a:schemeClr>
                </a:solidFill>
              </a:rPr>
              <a:t>Razvijanje i jačanje adaptivnih vjerovanja</a:t>
            </a:r>
            <a:endParaRPr lang="en-GB" dirty="0">
              <a:solidFill>
                <a:schemeClr val="accent5">
                  <a:lumMod val="50000"/>
                </a:schemeClr>
              </a:solidFill>
            </a:endParaRPr>
          </a:p>
        </p:txBody>
      </p:sp>
      <p:sp>
        <p:nvSpPr>
          <p:cNvPr id="8" name="TextBox 7">
            <a:extLst>
              <a:ext uri="{FF2B5EF4-FFF2-40B4-BE49-F238E27FC236}">
                <a16:creationId xmlns:a16="http://schemas.microsoft.com/office/drawing/2014/main" id="{A96FCD7E-03CB-2DA0-E27E-C22F53B79FA9}"/>
              </a:ext>
            </a:extLst>
          </p:cNvPr>
          <p:cNvSpPr txBox="1"/>
          <p:nvPr/>
        </p:nvSpPr>
        <p:spPr>
          <a:xfrm>
            <a:off x="6283535" y="2724022"/>
            <a:ext cx="5445331" cy="2554545"/>
          </a:xfrm>
          <a:prstGeom prst="rect">
            <a:avLst/>
          </a:prstGeom>
          <a:solidFill>
            <a:schemeClr val="accent5">
              <a:lumMod val="20000"/>
              <a:lumOff val="80000"/>
            </a:schemeClr>
          </a:solidFill>
        </p:spPr>
        <p:txBody>
          <a:bodyPr wrap="square" anchor="ctr">
            <a:spAutoFit/>
          </a:bodyPr>
          <a:lstStyle/>
          <a:p>
            <a:r>
              <a:rPr lang="hr-HR" sz="1600" b="1" dirty="0"/>
              <a:t>      </a:t>
            </a:r>
            <a:r>
              <a:rPr lang="hr-HR" sz="1600" b="1" dirty="0">
                <a:solidFill>
                  <a:schemeClr val="accent5">
                    <a:lumMod val="50000"/>
                  </a:schemeClr>
                </a:solidFill>
              </a:rPr>
              <a:t>Svrha strategije:</a:t>
            </a:r>
            <a:endParaRPr lang="hr-HR" sz="1600" i="1" dirty="0">
              <a:solidFill>
                <a:schemeClr val="accent5">
                  <a:lumMod val="50000"/>
                </a:schemeClr>
              </a:solidFill>
            </a:endParaRPr>
          </a:p>
          <a:p>
            <a:pPr marL="742950" lvl="1" indent="-285750" algn="just">
              <a:buBlip>
                <a:blip r:embed="rId2">
                  <a:extLst>
                    <a:ext uri="{96DAC541-7B7A-43D3-8B79-37D633B846F1}">
                      <asvg:svgBlip xmlns:asvg="http://schemas.microsoft.com/office/drawing/2016/SVG/main" xmlns="" r:embed="rId3"/>
                    </a:ext>
                  </a:extLst>
                </a:blip>
              </a:buBlip>
            </a:pPr>
            <a:r>
              <a:rPr lang="hr-HR" sz="1600" dirty="0">
                <a:solidFill>
                  <a:schemeClr val="accent5">
                    <a:lumMod val="50000"/>
                  </a:schemeClr>
                </a:solidFill>
              </a:rPr>
              <a:t>realističnije, </a:t>
            </a:r>
          </a:p>
          <a:p>
            <a:pPr marL="742950" lvl="1" indent="-285750" algn="just">
              <a:buBlip>
                <a:blip r:embed="rId2">
                  <a:extLst>
                    <a:ext uri="{96DAC541-7B7A-43D3-8B79-37D633B846F1}">
                      <asvg:svgBlip xmlns:asvg="http://schemas.microsoft.com/office/drawing/2016/SVG/main" xmlns="" r:embed="rId3"/>
                    </a:ext>
                  </a:extLst>
                </a:blip>
              </a:buBlip>
            </a:pPr>
            <a:r>
              <a:rPr lang="hr-HR" sz="1600" dirty="0">
                <a:solidFill>
                  <a:schemeClr val="accent5">
                    <a:lumMod val="50000"/>
                  </a:schemeClr>
                </a:solidFill>
              </a:rPr>
              <a:t>veće samopouzdanje </a:t>
            </a:r>
          </a:p>
          <a:p>
            <a:pPr marL="742950" lvl="1" indent="-285750" algn="just">
              <a:buBlip>
                <a:blip r:embed="rId2">
                  <a:extLst>
                    <a:ext uri="{96DAC541-7B7A-43D3-8B79-37D633B846F1}">
                      <asvg:svgBlip xmlns:asvg="http://schemas.microsoft.com/office/drawing/2016/SVG/main" xmlns="" r:embed="rId3"/>
                    </a:ext>
                  </a:extLst>
                </a:blip>
              </a:buBlip>
            </a:pPr>
            <a:r>
              <a:rPr lang="hr-HR" sz="1600" dirty="0">
                <a:solidFill>
                  <a:schemeClr val="accent5">
                    <a:lumMod val="50000"/>
                  </a:schemeClr>
                </a:solidFill>
              </a:rPr>
              <a:t>bolji osjećaj u vezi sebe</a:t>
            </a:r>
          </a:p>
          <a:p>
            <a:pPr marL="742950" lvl="1" indent="-285750" algn="just">
              <a:buBlip>
                <a:blip r:embed="rId2">
                  <a:extLst>
                    <a:ext uri="{96DAC541-7B7A-43D3-8B79-37D633B846F1}">
                      <asvg:svgBlip xmlns:asvg="http://schemas.microsoft.com/office/drawing/2016/SVG/main" xmlns="" r:embed="rId3"/>
                    </a:ext>
                  </a:extLst>
                </a:blip>
              </a:buBlip>
            </a:pPr>
            <a:r>
              <a:rPr lang="hr-HR" sz="1600" dirty="0">
                <a:solidFill>
                  <a:schemeClr val="accent5">
                    <a:lumMod val="50000"/>
                  </a:schemeClr>
                </a:solidFill>
              </a:rPr>
              <a:t>bolje raspoloženje </a:t>
            </a:r>
          </a:p>
          <a:p>
            <a:pPr marL="742950" lvl="1" indent="-285750" algn="just">
              <a:buBlip>
                <a:blip r:embed="rId2">
                  <a:extLst>
                    <a:ext uri="{96DAC541-7B7A-43D3-8B79-37D633B846F1}">
                      <asvg:svgBlip xmlns:asvg="http://schemas.microsoft.com/office/drawing/2016/SVG/main" xmlns="" r:embed="rId3"/>
                    </a:ext>
                  </a:extLst>
                </a:blip>
              </a:buBlip>
            </a:pPr>
            <a:r>
              <a:rPr lang="hr-HR" sz="1600" dirty="0">
                <a:solidFill>
                  <a:schemeClr val="accent5">
                    <a:lumMod val="50000"/>
                  </a:schemeClr>
                </a:solidFill>
              </a:rPr>
              <a:t>motivacija za stvari koje se čine teškima</a:t>
            </a:r>
          </a:p>
          <a:p>
            <a:pPr lvl="1" algn="just"/>
            <a:endParaRPr lang="hr-HR" sz="1600" dirty="0">
              <a:solidFill>
                <a:schemeClr val="accent5">
                  <a:lumMod val="50000"/>
                </a:schemeClr>
              </a:solidFill>
            </a:endParaRPr>
          </a:p>
          <a:p>
            <a:r>
              <a:rPr lang="hr-HR" sz="1600" b="1" dirty="0">
                <a:solidFill>
                  <a:schemeClr val="accent5">
                    <a:lumMod val="50000"/>
                  </a:schemeClr>
                </a:solidFill>
              </a:rPr>
              <a:t>       Primjer iz prakse:</a:t>
            </a:r>
            <a:endParaRPr lang="hr-HR" sz="1600" i="1" dirty="0">
              <a:solidFill>
                <a:schemeClr val="accent5">
                  <a:lumMod val="50000"/>
                </a:schemeClr>
              </a:solidFill>
            </a:endParaRPr>
          </a:p>
          <a:p>
            <a:pPr algn="ctr"/>
            <a:r>
              <a:rPr lang="hr-HR" sz="1600" i="1" dirty="0">
                <a:solidFill>
                  <a:schemeClr val="accent5">
                    <a:lumMod val="50000"/>
                  </a:schemeClr>
                </a:solidFill>
              </a:rPr>
              <a:t>„Ja sam sposoban, s vrlinama i manama kao i svi ostali.”</a:t>
            </a:r>
          </a:p>
          <a:p>
            <a:pPr lvl="1" algn="just"/>
            <a:r>
              <a:rPr lang="hr-HR" sz="1600" dirty="0"/>
              <a:t> </a:t>
            </a:r>
            <a:endParaRPr lang="en-GB" sz="1600" dirty="0"/>
          </a:p>
        </p:txBody>
      </p:sp>
      <p:pic>
        <p:nvPicPr>
          <p:cNvPr id="11" name="Graphic 10" descr="Chat with solid fill">
            <a:extLst>
              <a:ext uri="{FF2B5EF4-FFF2-40B4-BE49-F238E27FC236}">
                <a16:creationId xmlns:a16="http://schemas.microsoft.com/office/drawing/2014/main" id="{049933B8-FB94-DE9E-19A6-7900D0CAD830}"/>
              </a:ext>
            </a:extLst>
          </p:cNvPr>
          <p:cNvPicPr>
            <a:picLocks noChangeAspect="1"/>
          </p:cNvPicPr>
          <p:nvPr/>
        </p:nvPicPr>
        <p:blipFill>
          <a:blip r:embed="rId4">
            <a:extLst>
              <a:ext uri="{96DAC541-7B7A-43D3-8B79-37D633B846F1}">
                <asvg:svgBlip xmlns:asvg="http://schemas.microsoft.com/office/drawing/2016/SVG/main" xmlns="" r:embed="rId5"/>
              </a:ext>
            </a:extLst>
          </a:blip>
          <a:stretch>
            <a:fillRect/>
          </a:stretch>
        </p:blipFill>
        <p:spPr>
          <a:xfrm>
            <a:off x="6328139" y="4466666"/>
            <a:ext cx="288000" cy="288000"/>
          </a:xfrm>
          <a:prstGeom prst="rect">
            <a:avLst/>
          </a:prstGeom>
        </p:spPr>
      </p:pic>
      <p:pic>
        <p:nvPicPr>
          <p:cNvPr id="2" name="Graphic 1" descr="Bullseye with solid fill">
            <a:extLst>
              <a:ext uri="{FF2B5EF4-FFF2-40B4-BE49-F238E27FC236}">
                <a16:creationId xmlns:a16="http://schemas.microsoft.com/office/drawing/2014/main" id="{AE8F5F10-4535-BA9D-0020-598D7238211C}"/>
              </a:ext>
            </a:extLst>
          </p:cNvPr>
          <p:cNvPicPr>
            <a:picLocks noChangeAspect="1"/>
          </p:cNvPicPr>
          <p:nvPr/>
        </p:nvPicPr>
        <p:blipFill>
          <a:blip r:embed="rId6">
            <a:extLst>
              <a:ext uri="{96DAC541-7B7A-43D3-8B79-37D633B846F1}">
                <asvg:svgBlip xmlns:asvg="http://schemas.microsoft.com/office/drawing/2016/SVG/main" xmlns="" r:embed="rId7"/>
              </a:ext>
            </a:extLst>
          </a:blip>
          <a:stretch>
            <a:fillRect/>
          </a:stretch>
        </p:blipFill>
        <p:spPr>
          <a:xfrm>
            <a:off x="6328139" y="2762122"/>
            <a:ext cx="288000" cy="288000"/>
          </a:xfrm>
          <a:prstGeom prst="rect">
            <a:avLst/>
          </a:prstGeom>
        </p:spPr>
      </p:pic>
      <p:sp>
        <p:nvSpPr>
          <p:cNvPr id="3" name="TextBox 2">
            <a:extLst>
              <a:ext uri="{FF2B5EF4-FFF2-40B4-BE49-F238E27FC236}">
                <a16:creationId xmlns:a16="http://schemas.microsoft.com/office/drawing/2014/main" id="{2F8A4CF9-6A5C-B5DB-B342-E7FDEF50B3CE}"/>
              </a:ext>
            </a:extLst>
          </p:cNvPr>
          <p:cNvSpPr txBox="1"/>
          <p:nvPr/>
        </p:nvSpPr>
        <p:spPr>
          <a:xfrm>
            <a:off x="11610109" y="6531440"/>
            <a:ext cx="221673" cy="246221"/>
          </a:xfrm>
          <a:prstGeom prst="rect">
            <a:avLst/>
          </a:prstGeom>
          <a:noFill/>
        </p:spPr>
        <p:txBody>
          <a:bodyPr wrap="square" rtlCol="0">
            <a:spAutoFit/>
          </a:bodyPr>
          <a:lstStyle/>
          <a:p>
            <a:r>
              <a:rPr lang="hr-HR" sz="1000" dirty="0">
                <a:solidFill>
                  <a:schemeClr val="bg2">
                    <a:lumMod val="75000"/>
                  </a:schemeClr>
                </a:solidFill>
              </a:rPr>
              <a:t>3</a:t>
            </a:r>
            <a:endParaRPr lang="en-GB" sz="1000" dirty="0">
              <a:solidFill>
                <a:schemeClr val="bg2">
                  <a:lumMod val="75000"/>
                </a:schemeClr>
              </a:solidFill>
            </a:endParaRPr>
          </a:p>
        </p:txBody>
      </p:sp>
      <p:pic>
        <p:nvPicPr>
          <p:cNvPr id="4" name="Graphic 3" descr="Puzzle with solid fill">
            <a:extLst>
              <a:ext uri="{FF2B5EF4-FFF2-40B4-BE49-F238E27FC236}">
                <a16:creationId xmlns:a16="http://schemas.microsoft.com/office/drawing/2014/main" id="{C6F89A7A-B143-B94E-0196-6FB46FFB90AF}"/>
              </a:ext>
            </a:extLst>
          </p:cNvPr>
          <p:cNvPicPr>
            <a:picLocks noChangeAspect="1"/>
          </p:cNvPicPr>
          <p:nvPr/>
        </p:nvPicPr>
        <p:blipFill>
          <a:blip r:embed="rId8">
            <a:extLst>
              <a:ext uri="{96DAC541-7B7A-43D3-8B79-37D633B846F1}">
                <asvg:svgBlip xmlns:asvg="http://schemas.microsoft.com/office/drawing/2016/SVG/main" xmlns="" r:embed="rId9"/>
              </a:ext>
            </a:extLst>
          </a:blip>
          <a:stretch>
            <a:fillRect/>
          </a:stretch>
        </p:blipFill>
        <p:spPr>
          <a:xfrm rot="16652985">
            <a:off x="10293605" y="310044"/>
            <a:ext cx="914820" cy="914820"/>
          </a:xfrm>
          <a:prstGeom prst="rect">
            <a:avLst/>
          </a:prstGeom>
        </p:spPr>
      </p:pic>
      <p:pic>
        <p:nvPicPr>
          <p:cNvPr id="5" name="Graphic 4" descr="Puzzle outline">
            <a:extLst>
              <a:ext uri="{FF2B5EF4-FFF2-40B4-BE49-F238E27FC236}">
                <a16:creationId xmlns:a16="http://schemas.microsoft.com/office/drawing/2014/main" id="{B696D8A9-FE8E-CE48-5DC1-F05B33A9599B}"/>
              </a:ext>
            </a:extLst>
          </p:cNvPr>
          <p:cNvPicPr>
            <a:picLocks noChangeAspect="1"/>
          </p:cNvPicPr>
          <p:nvPr/>
        </p:nvPicPr>
        <p:blipFill>
          <a:blip r:embed="rId10">
            <a:extLst>
              <a:ext uri="{96DAC541-7B7A-43D3-8B79-37D633B846F1}">
                <asvg:svgBlip xmlns:asvg="http://schemas.microsoft.com/office/drawing/2016/SVG/main" xmlns="" r:embed="rId11"/>
              </a:ext>
            </a:extLst>
          </a:blip>
          <a:stretch>
            <a:fillRect/>
          </a:stretch>
        </p:blipFill>
        <p:spPr>
          <a:xfrm rot="1572648">
            <a:off x="11108509" y="160273"/>
            <a:ext cx="914400" cy="914400"/>
          </a:xfrm>
          <a:prstGeom prst="rect">
            <a:avLst/>
          </a:prstGeom>
        </p:spPr>
      </p:pic>
    </p:spTree>
    <p:extLst>
      <p:ext uri="{BB962C8B-B14F-4D97-AF65-F5344CB8AC3E}">
        <p14:creationId xmlns:p14="http://schemas.microsoft.com/office/powerpoint/2010/main" val="802332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AF63C3-D6DD-DCAE-E1AE-412117A2A030}"/>
            </a:ext>
          </a:extLst>
        </p:cNvPr>
        <p:cNvGrpSpPr/>
        <p:nvPr/>
      </p:nvGrpSpPr>
      <p:grpSpPr>
        <a:xfrm>
          <a:off x="0" y="0"/>
          <a:ext cx="0" cy="0"/>
          <a:chOff x="0" y="0"/>
          <a:chExt cx="0" cy="0"/>
        </a:xfrm>
      </p:grpSpPr>
      <p:sp>
        <p:nvSpPr>
          <p:cNvPr id="11" name="Content Placeholder 2">
            <a:extLst>
              <a:ext uri="{FF2B5EF4-FFF2-40B4-BE49-F238E27FC236}">
                <a16:creationId xmlns:a16="http://schemas.microsoft.com/office/drawing/2014/main" id="{F844B7A4-5D5C-7421-B86C-5692AB95AC41}"/>
              </a:ext>
            </a:extLst>
          </p:cNvPr>
          <p:cNvSpPr txBox="1">
            <a:spLocks/>
          </p:cNvSpPr>
          <p:nvPr/>
        </p:nvSpPr>
        <p:spPr>
          <a:xfrm>
            <a:off x="463136" y="1825625"/>
            <a:ext cx="5445331" cy="4351338"/>
          </a:xfrm>
          <a:prstGeom prst="rect">
            <a:avLst/>
          </a:prstGeom>
          <a:noFill/>
          <a:ln>
            <a:solidFill>
              <a:schemeClr val="accent5">
                <a:lumMod val="40000"/>
                <a:lumOff val="60000"/>
              </a:schemeClr>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hr-HR" sz="1800" dirty="0">
                <a:solidFill>
                  <a:schemeClr val="bg1">
                    <a:lumMod val="65000"/>
                  </a:schemeClr>
                </a:solidFill>
              </a:rPr>
              <a:t>Strategije razvijanja i jačanja adaptivnih vjerovanja:</a:t>
            </a:r>
          </a:p>
          <a:p>
            <a:pPr algn="just"/>
            <a:r>
              <a:rPr lang="hr-HR" sz="1800" dirty="0">
                <a:solidFill>
                  <a:schemeClr val="bg1">
                    <a:lumMod val="65000"/>
                  </a:schemeClr>
                </a:solidFill>
              </a:rPr>
              <a:t>Prikupljanje pozitivnih iskustava i izvlačenje korisnih zaključaka</a:t>
            </a:r>
          </a:p>
          <a:p>
            <a:pPr algn="just"/>
            <a:r>
              <a:rPr lang="hr-HR" sz="1800" dirty="0">
                <a:solidFill>
                  <a:schemeClr val="bg1">
                    <a:lumMod val="65000"/>
                  </a:schemeClr>
                </a:solidFill>
              </a:rPr>
              <a:t>Isticanje prednosti adaptivnih vjerovanja</a:t>
            </a:r>
          </a:p>
          <a:p>
            <a:pPr algn="just"/>
            <a:r>
              <a:rPr lang="hr-HR" sz="1800" b="1" dirty="0">
                <a:solidFill>
                  <a:schemeClr val="accent5">
                    <a:lumMod val="50000"/>
                  </a:schemeClr>
                </a:solidFill>
              </a:rPr>
              <a:t>ISTICANJE ZNAČENJA POZITIVNIH ISKUSTAVA</a:t>
            </a:r>
          </a:p>
          <a:p>
            <a:pPr algn="just"/>
            <a:r>
              <a:rPr lang="hr-HR" sz="1800" dirty="0">
                <a:solidFill>
                  <a:schemeClr val="bg1">
                    <a:lumMod val="65000"/>
                  </a:schemeClr>
                </a:solidFill>
              </a:rPr>
              <a:t>Referiranje na iskustva drugih ljudi</a:t>
            </a:r>
          </a:p>
          <a:p>
            <a:pPr algn="just"/>
            <a:r>
              <a:rPr lang="hr-HR" sz="1800" dirty="0">
                <a:solidFill>
                  <a:schemeClr val="bg1">
                    <a:lumMod val="65000"/>
                  </a:schemeClr>
                </a:solidFill>
              </a:rPr>
              <a:t>Korištenje tablice za prikupljanje dokaza o sposobnostima</a:t>
            </a:r>
          </a:p>
          <a:p>
            <a:pPr algn="just"/>
            <a:r>
              <a:rPr lang="hr-HR" sz="1800" dirty="0">
                <a:solidFill>
                  <a:schemeClr val="bg1">
                    <a:lumMod val="65000"/>
                  </a:schemeClr>
                </a:solidFill>
              </a:rPr>
              <a:t>Induciranje mentalnih slika sadašnjih i prošlih iskustava</a:t>
            </a:r>
          </a:p>
          <a:p>
            <a:pPr algn="just"/>
            <a:r>
              <a:rPr lang="hr-HR" sz="1800" dirty="0">
                <a:solidFill>
                  <a:schemeClr val="bg1">
                    <a:lumMod val="65000"/>
                  </a:schemeClr>
                </a:solidFill>
              </a:rPr>
              <a:t>Ponašanje "kao da"</a:t>
            </a:r>
          </a:p>
        </p:txBody>
      </p:sp>
      <p:sp>
        <p:nvSpPr>
          <p:cNvPr id="12" name="Title 1">
            <a:extLst>
              <a:ext uri="{FF2B5EF4-FFF2-40B4-BE49-F238E27FC236}">
                <a16:creationId xmlns:a16="http://schemas.microsoft.com/office/drawing/2014/main" id="{9B3598A9-C055-6E7A-C344-ADC9C492CC50}"/>
              </a:ext>
            </a:extLst>
          </p:cNvPr>
          <p:cNvSpPr>
            <a:spLocks noGrp="1"/>
          </p:cNvSpPr>
          <p:nvPr>
            <p:ph type="title"/>
          </p:nvPr>
        </p:nvSpPr>
        <p:spPr>
          <a:xfrm>
            <a:off x="463137" y="-8818"/>
            <a:ext cx="10515600" cy="1325563"/>
          </a:xfrm>
        </p:spPr>
        <p:txBody>
          <a:bodyPr/>
          <a:lstStyle/>
          <a:p>
            <a:r>
              <a:rPr lang="hr-HR" dirty="0">
                <a:solidFill>
                  <a:schemeClr val="accent5">
                    <a:lumMod val="50000"/>
                  </a:schemeClr>
                </a:solidFill>
              </a:rPr>
              <a:t>Razvijanje i jačanje adaptivnih vjerovanja</a:t>
            </a:r>
            <a:endParaRPr lang="en-GB" dirty="0">
              <a:solidFill>
                <a:schemeClr val="accent5">
                  <a:lumMod val="50000"/>
                </a:schemeClr>
              </a:solidFill>
            </a:endParaRPr>
          </a:p>
        </p:txBody>
      </p:sp>
      <p:sp>
        <p:nvSpPr>
          <p:cNvPr id="13" name="TextBox 12">
            <a:extLst>
              <a:ext uri="{FF2B5EF4-FFF2-40B4-BE49-F238E27FC236}">
                <a16:creationId xmlns:a16="http://schemas.microsoft.com/office/drawing/2014/main" id="{56B16BCB-D0E4-EFF8-B959-989BE0BAB52C}"/>
              </a:ext>
            </a:extLst>
          </p:cNvPr>
          <p:cNvSpPr txBox="1"/>
          <p:nvPr/>
        </p:nvSpPr>
        <p:spPr>
          <a:xfrm>
            <a:off x="6283535" y="1600636"/>
            <a:ext cx="5445331" cy="4801314"/>
          </a:xfrm>
          <a:prstGeom prst="rect">
            <a:avLst/>
          </a:prstGeom>
          <a:solidFill>
            <a:schemeClr val="accent5">
              <a:lumMod val="20000"/>
              <a:lumOff val="80000"/>
            </a:schemeClr>
          </a:solidFill>
        </p:spPr>
        <p:txBody>
          <a:bodyPr wrap="square" anchor="ctr">
            <a:spAutoFit/>
          </a:bodyPr>
          <a:lstStyle/>
          <a:p>
            <a:r>
              <a:rPr lang="hr-HR" sz="1600" b="1" dirty="0">
                <a:solidFill>
                  <a:schemeClr val="accent5">
                    <a:lumMod val="50000"/>
                  </a:schemeClr>
                </a:solidFill>
              </a:rPr>
              <a:t>       Svrha strategije       </a:t>
            </a:r>
          </a:p>
          <a:p>
            <a:pPr marL="742950" lvl="1" indent="-285750" algn="just">
              <a:buBlip>
                <a:blip r:embed="rId3">
                  <a:extLst>
                    <a:ext uri="{96DAC541-7B7A-43D3-8B79-37D633B846F1}">
                      <asvg:svgBlip xmlns:asvg="http://schemas.microsoft.com/office/drawing/2016/SVG/main" xmlns="" r:embed="rId4"/>
                    </a:ext>
                  </a:extLst>
                </a:blip>
              </a:buBlip>
            </a:pPr>
            <a:r>
              <a:rPr lang="hr-HR" sz="1600" dirty="0">
                <a:solidFill>
                  <a:schemeClr val="accent5">
                    <a:lumMod val="50000"/>
                  </a:schemeClr>
                </a:solidFill>
              </a:rPr>
              <a:t>Prepoznavanje vještina, sposobnosti i adaptivnih ponašanja</a:t>
            </a:r>
          </a:p>
          <a:p>
            <a:endParaRPr lang="hr-HR" sz="1600" b="1" dirty="0">
              <a:solidFill>
                <a:schemeClr val="accent5">
                  <a:lumMod val="50000"/>
                </a:schemeClr>
              </a:solidFill>
            </a:endParaRPr>
          </a:p>
          <a:p>
            <a:r>
              <a:rPr lang="hr-HR" sz="1600" b="1" dirty="0">
                <a:solidFill>
                  <a:schemeClr val="accent5">
                    <a:lumMod val="50000"/>
                  </a:schemeClr>
                </a:solidFill>
              </a:rPr>
              <a:t>       Primjer iz prakse</a:t>
            </a:r>
          </a:p>
          <a:p>
            <a:r>
              <a:rPr lang="hr-HR" sz="1600" b="1" dirty="0">
                <a:solidFill>
                  <a:schemeClr val="accent5">
                    <a:lumMod val="50000"/>
                  </a:schemeClr>
                </a:solidFill>
              </a:rPr>
              <a:t>U ranoj fazi terapije</a:t>
            </a:r>
            <a:endParaRPr lang="hr-HR" sz="1600" dirty="0">
              <a:solidFill>
                <a:schemeClr val="accent5">
                  <a:lumMod val="50000"/>
                </a:schemeClr>
              </a:solidFill>
            </a:endParaRPr>
          </a:p>
          <a:p>
            <a:pPr algn="just"/>
            <a:r>
              <a:rPr lang="hr-HR" sz="1600" dirty="0">
                <a:solidFill>
                  <a:schemeClr val="accent5">
                    <a:lumMod val="50000"/>
                  </a:schemeClr>
                </a:solidFill>
              </a:rPr>
              <a:t>Pohvaljivanje i naglašavanje adaptivnih ponašanja kao dokaza sposobnosti:</a:t>
            </a:r>
          </a:p>
          <a:p>
            <a:pPr marL="742950" lvl="1" indent="-285750" algn="just">
              <a:buBlip>
                <a:blip r:embed="rId3">
                  <a:extLst>
                    <a:ext uri="{96DAC541-7B7A-43D3-8B79-37D633B846F1}">
                      <asvg:svgBlip xmlns:asvg="http://schemas.microsoft.com/office/drawing/2016/SVG/main" xmlns="" r:embed="rId4"/>
                    </a:ext>
                  </a:extLst>
                </a:blip>
              </a:buBlip>
            </a:pPr>
            <a:r>
              <a:rPr lang="hr-HR" sz="1600" i="1" dirty="0">
                <a:solidFill>
                  <a:schemeClr val="accent5">
                    <a:lumMod val="50000"/>
                  </a:schemeClr>
                </a:solidFill>
              </a:rPr>
              <a:t>„Baš je lijepo što ste pomogli susjedu – to pokazuje Vaše vještine i sposobnost, slažete li se?“</a:t>
            </a:r>
          </a:p>
          <a:p>
            <a:pPr marL="742950" lvl="1" indent="-285750" algn="just">
              <a:buBlip>
                <a:blip r:embed="rId3">
                  <a:extLst>
                    <a:ext uri="{96DAC541-7B7A-43D3-8B79-37D633B846F1}">
                      <asvg:svgBlip xmlns:asvg="http://schemas.microsoft.com/office/drawing/2016/SVG/main" xmlns="" r:embed="rId4"/>
                    </a:ext>
                  </a:extLst>
                </a:blip>
              </a:buBlip>
            </a:pPr>
            <a:r>
              <a:rPr lang="hr-HR" sz="1600" i="1" dirty="0">
                <a:solidFill>
                  <a:schemeClr val="accent5">
                    <a:lumMod val="50000"/>
                  </a:schemeClr>
                </a:solidFill>
              </a:rPr>
              <a:t> „Uređivanje stana pokazuje da preuzimate kontrolu, slažete li se?“</a:t>
            </a:r>
          </a:p>
          <a:p>
            <a:endParaRPr lang="hr-HR" dirty="0">
              <a:solidFill>
                <a:schemeClr val="accent5">
                  <a:lumMod val="50000"/>
                </a:schemeClr>
              </a:solidFill>
            </a:endParaRPr>
          </a:p>
          <a:p>
            <a:r>
              <a:rPr lang="hr-HR" sz="1600" b="1" dirty="0">
                <a:solidFill>
                  <a:schemeClr val="accent5">
                    <a:lumMod val="50000"/>
                  </a:schemeClr>
                </a:solidFill>
              </a:rPr>
              <a:t>Kasnije u terapiji</a:t>
            </a:r>
            <a:endParaRPr lang="hr-HR" sz="1600" dirty="0">
              <a:solidFill>
                <a:schemeClr val="accent5">
                  <a:lumMod val="50000"/>
                </a:schemeClr>
              </a:solidFill>
            </a:endParaRPr>
          </a:p>
          <a:p>
            <a:r>
              <a:rPr lang="hr-HR" sz="1600" dirty="0">
                <a:solidFill>
                  <a:schemeClr val="accent5">
                    <a:lumMod val="50000"/>
                  </a:schemeClr>
                </a:solidFill>
              </a:rPr>
              <a:t>Poticanje klijenta da sam otkrije značenje svojih iskustava:</a:t>
            </a:r>
          </a:p>
          <a:p>
            <a:pPr marL="742950" lvl="1" indent="-285750" algn="just">
              <a:buBlip>
                <a:blip r:embed="rId3">
                  <a:extLst>
                    <a:ext uri="{96DAC541-7B7A-43D3-8B79-37D633B846F1}">
                      <asvg:svgBlip xmlns:asvg="http://schemas.microsoft.com/office/drawing/2016/SVG/main" xmlns="" r:embed="rId4"/>
                    </a:ext>
                  </a:extLst>
                </a:blip>
              </a:buBlip>
            </a:pPr>
            <a:r>
              <a:rPr lang="hr-HR" sz="1600" i="1" dirty="0">
                <a:solidFill>
                  <a:schemeClr val="accent5">
                    <a:lumMod val="50000"/>
                  </a:schemeClr>
                </a:solidFill>
              </a:rPr>
              <a:t>„Što to govori o Vama što ste bili toliko od pomoći u prihvatilištu za beskućnike?“</a:t>
            </a:r>
          </a:p>
          <a:p>
            <a:pPr marL="742950" lvl="1" indent="-285750" algn="just">
              <a:buBlip>
                <a:blip r:embed="rId3">
                  <a:extLst>
                    <a:ext uri="{96DAC541-7B7A-43D3-8B79-37D633B846F1}">
                      <asvg:svgBlip xmlns:asvg="http://schemas.microsoft.com/office/drawing/2016/SVG/main" xmlns="" r:embed="rId4"/>
                    </a:ext>
                  </a:extLst>
                </a:blip>
              </a:buBlip>
            </a:pPr>
            <a:r>
              <a:rPr lang="hr-HR" sz="1600" i="1" dirty="0">
                <a:solidFill>
                  <a:schemeClr val="accent5">
                    <a:lumMod val="50000"/>
                  </a:schemeClr>
                </a:solidFill>
              </a:rPr>
              <a:t>„Što govori o Vama to što Charlie želi da nastavite raditi za njega?“</a:t>
            </a:r>
          </a:p>
        </p:txBody>
      </p:sp>
      <p:pic>
        <p:nvPicPr>
          <p:cNvPr id="20" name="Graphic 19" descr="Chat with solid fill">
            <a:extLst>
              <a:ext uri="{FF2B5EF4-FFF2-40B4-BE49-F238E27FC236}">
                <a16:creationId xmlns:a16="http://schemas.microsoft.com/office/drawing/2014/main" id="{D55D2989-ED57-A6E2-C9DD-E1335726354C}"/>
              </a:ext>
            </a:extLst>
          </p:cNvPr>
          <p:cNvPicPr>
            <a:picLocks noChangeAspect="1"/>
          </p:cNvPicPr>
          <p:nvPr/>
        </p:nvPicPr>
        <p:blipFill>
          <a:blip r:embed="rId5">
            <a:extLst>
              <a:ext uri="{96DAC541-7B7A-43D3-8B79-37D633B846F1}">
                <asvg:svgBlip xmlns:asvg="http://schemas.microsoft.com/office/drawing/2016/SVG/main" xmlns="" r:embed="rId6"/>
              </a:ext>
            </a:extLst>
          </a:blip>
          <a:stretch>
            <a:fillRect/>
          </a:stretch>
        </p:blipFill>
        <p:spPr>
          <a:xfrm>
            <a:off x="6369332" y="2605882"/>
            <a:ext cx="288000" cy="288000"/>
          </a:xfrm>
          <a:prstGeom prst="rect">
            <a:avLst/>
          </a:prstGeom>
        </p:spPr>
      </p:pic>
      <p:pic>
        <p:nvPicPr>
          <p:cNvPr id="21" name="Graphic 20" descr="Bullseye with solid fill">
            <a:extLst>
              <a:ext uri="{FF2B5EF4-FFF2-40B4-BE49-F238E27FC236}">
                <a16:creationId xmlns:a16="http://schemas.microsoft.com/office/drawing/2014/main" id="{AB42CC66-3040-767D-01EC-187EB1529C16}"/>
              </a:ext>
            </a:extLst>
          </p:cNvPr>
          <p:cNvPicPr>
            <a:picLocks noChangeAspect="1"/>
          </p:cNvPicPr>
          <p:nvPr/>
        </p:nvPicPr>
        <p:blipFill>
          <a:blip r:embed="rId7">
            <a:extLst>
              <a:ext uri="{96DAC541-7B7A-43D3-8B79-37D633B846F1}">
                <asvg:svgBlip xmlns:asvg="http://schemas.microsoft.com/office/drawing/2016/SVG/main" xmlns="" r:embed="rId8"/>
              </a:ext>
            </a:extLst>
          </a:blip>
          <a:stretch>
            <a:fillRect/>
          </a:stretch>
        </p:blipFill>
        <p:spPr>
          <a:xfrm>
            <a:off x="6369332" y="1608954"/>
            <a:ext cx="288000" cy="288000"/>
          </a:xfrm>
          <a:prstGeom prst="rect">
            <a:avLst/>
          </a:prstGeom>
        </p:spPr>
      </p:pic>
      <p:sp>
        <p:nvSpPr>
          <p:cNvPr id="36" name="TextBox 35">
            <a:extLst>
              <a:ext uri="{FF2B5EF4-FFF2-40B4-BE49-F238E27FC236}">
                <a16:creationId xmlns:a16="http://schemas.microsoft.com/office/drawing/2014/main" id="{8EDAB971-E702-0061-209D-E3E9571D6DEE}"/>
              </a:ext>
            </a:extLst>
          </p:cNvPr>
          <p:cNvSpPr txBox="1"/>
          <p:nvPr/>
        </p:nvSpPr>
        <p:spPr>
          <a:xfrm>
            <a:off x="11610109" y="6531440"/>
            <a:ext cx="221673" cy="246221"/>
          </a:xfrm>
          <a:prstGeom prst="rect">
            <a:avLst/>
          </a:prstGeom>
          <a:noFill/>
        </p:spPr>
        <p:txBody>
          <a:bodyPr wrap="square" rtlCol="0">
            <a:spAutoFit/>
          </a:bodyPr>
          <a:lstStyle/>
          <a:p>
            <a:r>
              <a:rPr lang="hr-HR" sz="1000" dirty="0">
                <a:solidFill>
                  <a:schemeClr val="bg2">
                    <a:lumMod val="75000"/>
                  </a:schemeClr>
                </a:solidFill>
              </a:rPr>
              <a:t>4</a:t>
            </a:r>
            <a:endParaRPr lang="en-GB" sz="1000" dirty="0">
              <a:solidFill>
                <a:schemeClr val="bg2">
                  <a:lumMod val="75000"/>
                </a:schemeClr>
              </a:solidFill>
            </a:endParaRPr>
          </a:p>
        </p:txBody>
      </p:sp>
      <p:pic>
        <p:nvPicPr>
          <p:cNvPr id="37" name="Graphic 36" descr="Puzzle with solid fill">
            <a:extLst>
              <a:ext uri="{FF2B5EF4-FFF2-40B4-BE49-F238E27FC236}">
                <a16:creationId xmlns:a16="http://schemas.microsoft.com/office/drawing/2014/main" id="{6A494B34-E59F-FE02-4BEF-43BEAE8B6CC3}"/>
              </a:ext>
            </a:extLst>
          </p:cNvPr>
          <p:cNvPicPr>
            <a:picLocks noChangeAspect="1"/>
          </p:cNvPicPr>
          <p:nvPr/>
        </p:nvPicPr>
        <p:blipFill>
          <a:blip r:embed="rId9">
            <a:extLst>
              <a:ext uri="{96DAC541-7B7A-43D3-8B79-37D633B846F1}">
                <asvg:svgBlip xmlns:asvg="http://schemas.microsoft.com/office/drawing/2016/SVG/main" xmlns="" r:embed="rId10"/>
              </a:ext>
            </a:extLst>
          </a:blip>
          <a:stretch>
            <a:fillRect/>
          </a:stretch>
        </p:blipFill>
        <p:spPr>
          <a:xfrm rot="16652985">
            <a:off x="10293605" y="310044"/>
            <a:ext cx="914820" cy="914820"/>
          </a:xfrm>
          <a:prstGeom prst="rect">
            <a:avLst/>
          </a:prstGeom>
        </p:spPr>
      </p:pic>
      <p:pic>
        <p:nvPicPr>
          <p:cNvPr id="38" name="Graphic 37" descr="Puzzle outline">
            <a:extLst>
              <a:ext uri="{FF2B5EF4-FFF2-40B4-BE49-F238E27FC236}">
                <a16:creationId xmlns:a16="http://schemas.microsoft.com/office/drawing/2014/main" id="{1EB5C749-79B7-22A6-BA26-ED6AEB9842B5}"/>
              </a:ext>
            </a:extLst>
          </p:cNvPr>
          <p:cNvPicPr>
            <a:picLocks noChangeAspect="1"/>
          </p:cNvPicPr>
          <p:nvPr/>
        </p:nvPicPr>
        <p:blipFill>
          <a:blip r:embed="rId11">
            <a:extLst>
              <a:ext uri="{96DAC541-7B7A-43D3-8B79-37D633B846F1}">
                <asvg:svgBlip xmlns:asvg="http://schemas.microsoft.com/office/drawing/2016/SVG/main" xmlns="" r:embed="rId12"/>
              </a:ext>
            </a:extLst>
          </a:blip>
          <a:stretch>
            <a:fillRect/>
          </a:stretch>
        </p:blipFill>
        <p:spPr>
          <a:xfrm rot="1572648">
            <a:off x="11108509" y="160273"/>
            <a:ext cx="914400" cy="914400"/>
          </a:xfrm>
          <a:prstGeom prst="rect">
            <a:avLst/>
          </a:prstGeom>
        </p:spPr>
      </p:pic>
    </p:spTree>
    <p:extLst>
      <p:ext uri="{BB962C8B-B14F-4D97-AF65-F5344CB8AC3E}">
        <p14:creationId xmlns:p14="http://schemas.microsoft.com/office/powerpoint/2010/main" val="38807600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85CC20-86E6-1995-13D8-AF91C28B2301}"/>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1A7EE03E-17A8-BF73-83A6-1A184D0A4E39}"/>
              </a:ext>
            </a:extLst>
          </p:cNvPr>
          <p:cNvSpPr>
            <a:spLocks noGrp="1"/>
          </p:cNvSpPr>
          <p:nvPr>
            <p:ph type="title"/>
          </p:nvPr>
        </p:nvSpPr>
        <p:spPr>
          <a:xfrm>
            <a:off x="463137" y="-8818"/>
            <a:ext cx="10515600" cy="1325563"/>
          </a:xfrm>
        </p:spPr>
        <p:txBody>
          <a:bodyPr/>
          <a:lstStyle/>
          <a:p>
            <a:r>
              <a:rPr lang="hr-HR" dirty="0">
                <a:solidFill>
                  <a:schemeClr val="accent5">
                    <a:lumMod val="50000"/>
                  </a:schemeClr>
                </a:solidFill>
              </a:rPr>
              <a:t>Razvijanje i jačanje adaptivnih vjerovanja</a:t>
            </a:r>
            <a:endParaRPr lang="en-GB" dirty="0">
              <a:solidFill>
                <a:schemeClr val="accent5">
                  <a:lumMod val="50000"/>
                </a:schemeClr>
              </a:solidFill>
            </a:endParaRPr>
          </a:p>
        </p:txBody>
      </p:sp>
      <p:sp>
        <p:nvSpPr>
          <p:cNvPr id="7" name="TextBox 6">
            <a:extLst>
              <a:ext uri="{FF2B5EF4-FFF2-40B4-BE49-F238E27FC236}">
                <a16:creationId xmlns:a16="http://schemas.microsoft.com/office/drawing/2014/main" id="{41AB2081-0AB8-2D4F-2532-A99CE94D9597}"/>
              </a:ext>
            </a:extLst>
          </p:cNvPr>
          <p:cNvSpPr txBox="1"/>
          <p:nvPr/>
        </p:nvSpPr>
        <p:spPr>
          <a:xfrm>
            <a:off x="6283535" y="1160276"/>
            <a:ext cx="5340693" cy="5509200"/>
          </a:xfrm>
          <a:prstGeom prst="rect">
            <a:avLst/>
          </a:prstGeom>
          <a:solidFill>
            <a:schemeClr val="accent5">
              <a:lumMod val="20000"/>
              <a:lumOff val="80000"/>
            </a:schemeClr>
          </a:solidFill>
        </p:spPr>
        <p:txBody>
          <a:bodyPr wrap="square" anchor="ctr">
            <a:spAutoFit/>
          </a:bodyPr>
          <a:lstStyle/>
          <a:p>
            <a:r>
              <a:rPr lang="hr-HR" sz="1600" dirty="0"/>
              <a:t>       </a:t>
            </a:r>
            <a:r>
              <a:rPr lang="hr-HR" sz="1600" b="1" dirty="0">
                <a:solidFill>
                  <a:schemeClr val="accent5">
                    <a:lumMod val="50000"/>
                  </a:schemeClr>
                </a:solidFill>
              </a:rPr>
              <a:t>Svrha strategije</a:t>
            </a:r>
          </a:p>
          <a:p>
            <a:pPr marL="742950" lvl="1" indent="-285750" algn="just">
              <a:buBlip>
                <a:blip r:embed="rId3">
                  <a:extLst>
                    <a:ext uri="{96DAC541-7B7A-43D3-8B79-37D633B846F1}">
                      <asvg:svgBlip xmlns:asvg="http://schemas.microsoft.com/office/drawing/2016/SVG/main" xmlns="" r:embed="rId4"/>
                    </a:ext>
                  </a:extLst>
                </a:blip>
              </a:buBlip>
            </a:pPr>
            <a:r>
              <a:rPr lang="hr-HR" sz="1600" dirty="0">
                <a:solidFill>
                  <a:schemeClr val="accent5">
                    <a:lumMod val="50000"/>
                  </a:schemeClr>
                </a:solidFill>
              </a:rPr>
              <a:t>Razmišljanje o tome kako bi se adaptivno vjerovanje moglo primijeniti na druge ili kako bi drugi mogli percipirati njih same.</a:t>
            </a:r>
          </a:p>
          <a:p>
            <a:endParaRPr lang="hr-HR" sz="1600" dirty="0"/>
          </a:p>
          <a:p>
            <a:r>
              <a:rPr lang="hr-HR" sz="1600" b="1" dirty="0"/>
              <a:t>       </a:t>
            </a:r>
            <a:r>
              <a:rPr lang="hr-HR" sz="1600" b="1" dirty="0">
                <a:solidFill>
                  <a:schemeClr val="accent5">
                    <a:lumMod val="50000"/>
                  </a:schemeClr>
                </a:solidFill>
              </a:rPr>
              <a:t>Primjer iz prakse</a:t>
            </a:r>
            <a:endParaRPr lang="hr-HR" sz="1600" dirty="0"/>
          </a:p>
          <a:p>
            <a:pPr marL="742950" lvl="1" indent="-285750">
              <a:buBlip>
                <a:blip r:embed="rId3">
                  <a:extLst>
                    <a:ext uri="{96DAC541-7B7A-43D3-8B79-37D633B846F1}">
                      <asvg:svgBlip xmlns:asvg="http://schemas.microsoft.com/office/drawing/2016/SVG/main" xmlns="" r:embed="rId4"/>
                    </a:ext>
                  </a:extLst>
                </a:blip>
              </a:buBlip>
            </a:pPr>
            <a:r>
              <a:rPr lang="hr-HR" sz="1600" b="1" dirty="0">
                <a:solidFill>
                  <a:schemeClr val="accent5">
                    <a:lumMod val="50000"/>
                  </a:schemeClr>
                </a:solidFill>
              </a:rPr>
              <a:t>Osobe iz prošlosti koje klijenta doživljavaju u pozitivnom svjetlu:</a:t>
            </a:r>
            <a:r>
              <a:rPr lang="hr-HR" sz="1600" dirty="0">
                <a:solidFill>
                  <a:schemeClr val="accent5">
                    <a:lumMod val="50000"/>
                  </a:schemeClr>
                </a:solidFill>
              </a:rPr>
              <a:t/>
            </a:r>
            <a:br>
              <a:rPr lang="hr-HR" sz="1600" dirty="0">
                <a:solidFill>
                  <a:schemeClr val="accent5">
                    <a:lumMod val="50000"/>
                  </a:schemeClr>
                </a:solidFill>
              </a:rPr>
            </a:br>
            <a:r>
              <a:rPr lang="hr-HR" sz="1600" i="1" dirty="0">
                <a:solidFill>
                  <a:schemeClr val="accent5">
                    <a:lumMod val="50000"/>
                  </a:schemeClr>
                </a:solidFill>
              </a:rPr>
              <a:t>„Tko je najviše vjerovao da ste sposobni? Zašto? Bi li ta osoba mogla biti u pravu?“</a:t>
            </a:r>
          </a:p>
          <a:p>
            <a:pPr marL="742950" lvl="1" indent="-285750">
              <a:buBlip>
                <a:blip r:embed="rId3">
                  <a:extLst>
                    <a:ext uri="{96DAC541-7B7A-43D3-8B79-37D633B846F1}">
                      <asvg:svgBlip xmlns:asvg="http://schemas.microsoft.com/office/drawing/2016/SVG/main" xmlns="" r:embed="rId4"/>
                    </a:ext>
                  </a:extLst>
                </a:blip>
              </a:buBlip>
            </a:pPr>
            <a:r>
              <a:rPr lang="hr-HR" sz="1600" b="1" dirty="0">
                <a:solidFill>
                  <a:schemeClr val="accent5">
                    <a:lumMod val="50000"/>
                  </a:schemeClr>
                </a:solidFill>
              </a:rPr>
              <a:t>Perspektiva bliske osobe:</a:t>
            </a:r>
            <a:r>
              <a:rPr lang="hr-HR" sz="1600" dirty="0">
                <a:solidFill>
                  <a:schemeClr val="accent5">
                    <a:lumMod val="50000"/>
                  </a:schemeClr>
                </a:solidFill>
              </a:rPr>
              <a:t/>
            </a:r>
            <a:br>
              <a:rPr lang="hr-HR" sz="1600" dirty="0">
                <a:solidFill>
                  <a:schemeClr val="accent5">
                    <a:lumMod val="50000"/>
                  </a:schemeClr>
                </a:solidFill>
              </a:rPr>
            </a:br>
            <a:r>
              <a:rPr lang="hr-HR" sz="1600" i="1" dirty="0">
                <a:solidFill>
                  <a:schemeClr val="accent5">
                    <a:lumMod val="50000"/>
                  </a:schemeClr>
                </a:solidFill>
              </a:rPr>
              <a:t>„Koga cijenite i tko Vas dobro poznaje? Što bi ta osoba rekla da pokazuje Vašu sposobnost?“</a:t>
            </a:r>
          </a:p>
          <a:p>
            <a:pPr marL="742950" lvl="1" indent="-285750">
              <a:buBlip>
                <a:blip r:embed="rId3">
                  <a:extLst>
                    <a:ext uri="{96DAC541-7B7A-43D3-8B79-37D633B846F1}">
                      <asvg:svgBlip xmlns:asvg="http://schemas.microsoft.com/office/drawing/2016/SVG/main" xmlns="" r:embed="rId4"/>
                    </a:ext>
                  </a:extLst>
                </a:blip>
              </a:buBlip>
            </a:pPr>
            <a:r>
              <a:rPr lang="hr-HR" sz="1600" b="1" dirty="0">
                <a:solidFill>
                  <a:schemeClr val="accent5">
                    <a:lumMod val="50000"/>
                  </a:schemeClr>
                </a:solidFill>
              </a:rPr>
              <a:t>Kako bi klijent procijenio određenu osobu prema adaptivnom vjerovanju:</a:t>
            </a:r>
            <a:br>
              <a:rPr lang="hr-HR" sz="1600" b="1" dirty="0">
                <a:solidFill>
                  <a:schemeClr val="accent5">
                    <a:lumMod val="50000"/>
                  </a:schemeClr>
                </a:solidFill>
              </a:rPr>
            </a:br>
            <a:r>
              <a:rPr lang="hr-HR" sz="1600" i="1" dirty="0">
                <a:solidFill>
                  <a:schemeClr val="accent5">
                    <a:lumMod val="50000"/>
                  </a:schemeClr>
                </a:solidFill>
              </a:rPr>
              <a:t>„Koga smatrate sposobnom osobom? Što ste ovaj tjedan učinili što bi, da je ta osoba učinila, pokazalo njezinu sposobnost?“</a:t>
            </a:r>
          </a:p>
          <a:p>
            <a:pPr marL="742950" lvl="1" indent="-285750">
              <a:buBlip>
                <a:blip r:embed="rId3">
                  <a:extLst>
                    <a:ext uri="{96DAC541-7B7A-43D3-8B79-37D633B846F1}">
                      <asvg:svgBlip xmlns:asvg="http://schemas.microsoft.com/office/drawing/2016/SVG/main" xmlns="" r:embed="rId4"/>
                    </a:ext>
                  </a:extLst>
                </a:blip>
              </a:buBlip>
            </a:pPr>
            <a:r>
              <a:rPr lang="hr-HR" sz="1600" b="1" dirty="0">
                <a:solidFill>
                  <a:schemeClr val="accent5">
                    <a:lumMod val="50000"/>
                  </a:schemeClr>
                </a:solidFill>
              </a:rPr>
              <a:t>Bi li klijent umanjio pozitivne dokaze kad bi se usporedio s nekim „negativnim modelom“:</a:t>
            </a:r>
            <a:r>
              <a:rPr lang="hr-HR" sz="1600" dirty="0">
                <a:solidFill>
                  <a:schemeClr val="accent5">
                    <a:lumMod val="50000"/>
                  </a:schemeClr>
                </a:solidFill>
              </a:rPr>
              <a:t/>
            </a:r>
            <a:br>
              <a:rPr lang="hr-HR" sz="1600" dirty="0">
                <a:solidFill>
                  <a:schemeClr val="accent5">
                    <a:lumMod val="50000"/>
                  </a:schemeClr>
                </a:solidFill>
              </a:rPr>
            </a:br>
            <a:r>
              <a:rPr lang="hr-HR" sz="1600" i="1" dirty="0">
                <a:solidFill>
                  <a:schemeClr val="accent5">
                    <a:lumMod val="50000"/>
                  </a:schemeClr>
                </a:solidFill>
              </a:rPr>
              <a:t>„</a:t>
            </a:r>
            <a:r>
              <a:rPr lang="pl-PL" sz="1600" i="1" dirty="0">
                <a:solidFill>
                  <a:schemeClr val="accent5">
                    <a:lumMod val="50000"/>
                  </a:schemeClr>
                </a:solidFill>
              </a:rPr>
              <a:t>Ako plaćanje računa nije znak sposobnosti — bi li to mogla učiniti nesposobna osoba? </a:t>
            </a:r>
            <a:r>
              <a:rPr lang="hr-HR" sz="1600" i="1" dirty="0">
                <a:solidFill>
                  <a:schemeClr val="accent5">
                    <a:lumMod val="50000"/>
                  </a:schemeClr>
                </a:solidFill>
              </a:rPr>
              <a:t>“</a:t>
            </a:r>
          </a:p>
        </p:txBody>
      </p:sp>
      <p:pic>
        <p:nvPicPr>
          <p:cNvPr id="19" name="Graphic 18" descr="Chat with solid fill">
            <a:extLst>
              <a:ext uri="{FF2B5EF4-FFF2-40B4-BE49-F238E27FC236}">
                <a16:creationId xmlns:a16="http://schemas.microsoft.com/office/drawing/2014/main" id="{B905CD6F-F9F1-A27F-9056-7575B27868AB}"/>
              </a:ext>
            </a:extLst>
          </p:cNvPr>
          <p:cNvPicPr>
            <a:picLocks noChangeAspect="1"/>
          </p:cNvPicPr>
          <p:nvPr/>
        </p:nvPicPr>
        <p:blipFill>
          <a:blip r:embed="rId5">
            <a:extLst>
              <a:ext uri="{96DAC541-7B7A-43D3-8B79-37D633B846F1}">
                <asvg:svgBlip xmlns:asvg="http://schemas.microsoft.com/office/drawing/2016/SVG/main" xmlns="" r:embed="rId6"/>
              </a:ext>
            </a:extLst>
          </a:blip>
          <a:stretch>
            <a:fillRect/>
          </a:stretch>
        </p:blipFill>
        <p:spPr>
          <a:xfrm>
            <a:off x="6380483" y="2420515"/>
            <a:ext cx="288000" cy="288000"/>
          </a:xfrm>
          <a:prstGeom prst="rect">
            <a:avLst/>
          </a:prstGeom>
        </p:spPr>
      </p:pic>
      <p:pic>
        <p:nvPicPr>
          <p:cNvPr id="20" name="Graphic 19" descr="Bullseye with solid fill">
            <a:extLst>
              <a:ext uri="{FF2B5EF4-FFF2-40B4-BE49-F238E27FC236}">
                <a16:creationId xmlns:a16="http://schemas.microsoft.com/office/drawing/2014/main" id="{B0AFFE9F-B6DB-3687-9AC5-6D815E015DD3}"/>
              </a:ext>
            </a:extLst>
          </p:cNvPr>
          <p:cNvPicPr>
            <a:picLocks noChangeAspect="1"/>
          </p:cNvPicPr>
          <p:nvPr/>
        </p:nvPicPr>
        <p:blipFill>
          <a:blip r:embed="rId7">
            <a:extLst>
              <a:ext uri="{96DAC541-7B7A-43D3-8B79-37D633B846F1}">
                <asvg:svgBlip xmlns:asvg="http://schemas.microsoft.com/office/drawing/2016/SVG/main" xmlns="" r:embed="rId8"/>
              </a:ext>
            </a:extLst>
          </a:blip>
          <a:stretch>
            <a:fillRect/>
          </a:stretch>
        </p:blipFill>
        <p:spPr>
          <a:xfrm>
            <a:off x="6380483" y="1206456"/>
            <a:ext cx="288000" cy="288000"/>
          </a:xfrm>
          <a:prstGeom prst="rect">
            <a:avLst/>
          </a:prstGeom>
        </p:spPr>
      </p:pic>
      <p:sp>
        <p:nvSpPr>
          <p:cNvPr id="21" name="Content Placeholder 2">
            <a:extLst>
              <a:ext uri="{FF2B5EF4-FFF2-40B4-BE49-F238E27FC236}">
                <a16:creationId xmlns:a16="http://schemas.microsoft.com/office/drawing/2014/main" id="{1C990456-594B-58C4-3C50-5C983FECE1A2}"/>
              </a:ext>
            </a:extLst>
          </p:cNvPr>
          <p:cNvSpPr txBox="1">
            <a:spLocks/>
          </p:cNvSpPr>
          <p:nvPr/>
        </p:nvSpPr>
        <p:spPr>
          <a:xfrm>
            <a:off x="463136" y="1825625"/>
            <a:ext cx="5445331" cy="4351338"/>
          </a:xfrm>
          <a:prstGeom prst="rect">
            <a:avLst/>
          </a:prstGeom>
          <a:noFill/>
          <a:ln>
            <a:solidFill>
              <a:schemeClr val="accent5">
                <a:lumMod val="40000"/>
                <a:lumOff val="60000"/>
              </a:schemeClr>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hr-HR" sz="1800" dirty="0">
                <a:solidFill>
                  <a:schemeClr val="bg1">
                    <a:lumMod val="65000"/>
                  </a:schemeClr>
                </a:solidFill>
              </a:rPr>
              <a:t>Strategije razvijanja i jačanja adaptivnih vjerovanja:</a:t>
            </a:r>
          </a:p>
          <a:p>
            <a:pPr algn="just"/>
            <a:r>
              <a:rPr lang="hr-HR" sz="1800" dirty="0">
                <a:solidFill>
                  <a:schemeClr val="bg1">
                    <a:lumMod val="65000"/>
                  </a:schemeClr>
                </a:solidFill>
              </a:rPr>
              <a:t>Prikupljanje pozitivnih iskustava i izvlačenje korisnih zaključaka</a:t>
            </a:r>
          </a:p>
          <a:p>
            <a:pPr algn="just"/>
            <a:r>
              <a:rPr lang="hr-HR" sz="1800" dirty="0">
                <a:solidFill>
                  <a:schemeClr val="bg1">
                    <a:lumMod val="65000"/>
                  </a:schemeClr>
                </a:solidFill>
              </a:rPr>
              <a:t>Isticanje prednosti adaptivnih vjerovanja</a:t>
            </a:r>
          </a:p>
          <a:p>
            <a:pPr algn="just"/>
            <a:r>
              <a:rPr lang="hr-HR" sz="1800" dirty="0">
                <a:solidFill>
                  <a:schemeClr val="bg1">
                    <a:lumMod val="65000"/>
                  </a:schemeClr>
                </a:solidFill>
              </a:rPr>
              <a:t>Isticanje značenja pozitivnih iskustava</a:t>
            </a:r>
          </a:p>
          <a:p>
            <a:pPr algn="just"/>
            <a:r>
              <a:rPr lang="hr-HR" sz="1800" b="1" dirty="0">
                <a:solidFill>
                  <a:schemeClr val="accent5">
                    <a:lumMod val="50000"/>
                  </a:schemeClr>
                </a:solidFill>
              </a:rPr>
              <a:t>REFERIRANJE NA ISKUSTVA DRUGIH LJUDI</a:t>
            </a:r>
          </a:p>
          <a:p>
            <a:pPr algn="just"/>
            <a:r>
              <a:rPr lang="hr-HR" sz="1800" dirty="0">
                <a:solidFill>
                  <a:schemeClr val="bg1">
                    <a:lumMod val="65000"/>
                  </a:schemeClr>
                </a:solidFill>
              </a:rPr>
              <a:t>Korištenje tablice za prikupljanje dokaza o sposobnostima</a:t>
            </a:r>
          </a:p>
          <a:p>
            <a:pPr algn="just"/>
            <a:r>
              <a:rPr lang="hr-HR" sz="1800" dirty="0">
                <a:solidFill>
                  <a:schemeClr val="bg1">
                    <a:lumMod val="65000"/>
                  </a:schemeClr>
                </a:solidFill>
              </a:rPr>
              <a:t>Induciranje mentalnih slika sadašnjih i prošlih iskustava</a:t>
            </a:r>
          </a:p>
          <a:p>
            <a:pPr algn="just"/>
            <a:r>
              <a:rPr lang="hr-HR" sz="1800" dirty="0">
                <a:solidFill>
                  <a:schemeClr val="bg1">
                    <a:lumMod val="65000"/>
                  </a:schemeClr>
                </a:solidFill>
              </a:rPr>
              <a:t>Ponašanje "kao da"</a:t>
            </a:r>
          </a:p>
        </p:txBody>
      </p:sp>
      <p:sp>
        <p:nvSpPr>
          <p:cNvPr id="4" name="TextBox 3">
            <a:extLst>
              <a:ext uri="{FF2B5EF4-FFF2-40B4-BE49-F238E27FC236}">
                <a16:creationId xmlns:a16="http://schemas.microsoft.com/office/drawing/2014/main" id="{4615F739-03A8-AA59-1308-F0EFF2CF037C}"/>
              </a:ext>
            </a:extLst>
          </p:cNvPr>
          <p:cNvSpPr txBox="1"/>
          <p:nvPr/>
        </p:nvSpPr>
        <p:spPr>
          <a:xfrm>
            <a:off x="11610109" y="6531440"/>
            <a:ext cx="221673" cy="246221"/>
          </a:xfrm>
          <a:prstGeom prst="rect">
            <a:avLst/>
          </a:prstGeom>
          <a:noFill/>
        </p:spPr>
        <p:txBody>
          <a:bodyPr wrap="square" rtlCol="0">
            <a:spAutoFit/>
          </a:bodyPr>
          <a:lstStyle/>
          <a:p>
            <a:r>
              <a:rPr lang="hr-HR" sz="1000" dirty="0">
                <a:solidFill>
                  <a:schemeClr val="bg2">
                    <a:lumMod val="75000"/>
                  </a:schemeClr>
                </a:solidFill>
              </a:rPr>
              <a:t>5</a:t>
            </a:r>
            <a:endParaRPr lang="en-GB" sz="1000" dirty="0">
              <a:solidFill>
                <a:schemeClr val="bg2">
                  <a:lumMod val="75000"/>
                </a:schemeClr>
              </a:solidFill>
            </a:endParaRPr>
          </a:p>
        </p:txBody>
      </p:sp>
      <p:pic>
        <p:nvPicPr>
          <p:cNvPr id="5" name="Graphic 4" descr="Puzzle with solid fill">
            <a:extLst>
              <a:ext uri="{FF2B5EF4-FFF2-40B4-BE49-F238E27FC236}">
                <a16:creationId xmlns:a16="http://schemas.microsoft.com/office/drawing/2014/main" id="{47F89B5C-CB57-BDCC-E436-D3D230495944}"/>
              </a:ext>
            </a:extLst>
          </p:cNvPr>
          <p:cNvPicPr>
            <a:picLocks noChangeAspect="1"/>
          </p:cNvPicPr>
          <p:nvPr/>
        </p:nvPicPr>
        <p:blipFill>
          <a:blip r:embed="rId9">
            <a:extLst>
              <a:ext uri="{96DAC541-7B7A-43D3-8B79-37D633B846F1}">
                <asvg:svgBlip xmlns:asvg="http://schemas.microsoft.com/office/drawing/2016/SVG/main" xmlns="" r:embed="rId10"/>
              </a:ext>
            </a:extLst>
          </a:blip>
          <a:stretch>
            <a:fillRect/>
          </a:stretch>
        </p:blipFill>
        <p:spPr>
          <a:xfrm rot="16652985">
            <a:off x="10293605" y="310044"/>
            <a:ext cx="914820" cy="914820"/>
          </a:xfrm>
          <a:prstGeom prst="rect">
            <a:avLst/>
          </a:prstGeom>
        </p:spPr>
      </p:pic>
      <p:pic>
        <p:nvPicPr>
          <p:cNvPr id="8" name="Graphic 7" descr="Puzzle outline">
            <a:extLst>
              <a:ext uri="{FF2B5EF4-FFF2-40B4-BE49-F238E27FC236}">
                <a16:creationId xmlns:a16="http://schemas.microsoft.com/office/drawing/2014/main" id="{5491027C-BC99-58DC-6129-8DE66ACA2645}"/>
              </a:ext>
            </a:extLst>
          </p:cNvPr>
          <p:cNvPicPr>
            <a:picLocks noChangeAspect="1"/>
          </p:cNvPicPr>
          <p:nvPr/>
        </p:nvPicPr>
        <p:blipFill>
          <a:blip r:embed="rId11">
            <a:extLst>
              <a:ext uri="{96DAC541-7B7A-43D3-8B79-37D633B846F1}">
                <asvg:svgBlip xmlns:asvg="http://schemas.microsoft.com/office/drawing/2016/SVG/main" xmlns="" r:embed="rId12"/>
              </a:ext>
            </a:extLst>
          </a:blip>
          <a:stretch>
            <a:fillRect/>
          </a:stretch>
        </p:blipFill>
        <p:spPr>
          <a:xfrm rot="1572648">
            <a:off x="11108509" y="160273"/>
            <a:ext cx="914400" cy="914400"/>
          </a:xfrm>
          <a:prstGeom prst="rect">
            <a:avLst/>
          </a:prstGeom>
        </p:spPr>
      </p:pic>
    </p:spTree>
    <p:extLst>
      <p:ext uri="{BB962C8B-B14F-4D97-AF65-F5344CB8AC3E}">
        <p14:creationId xmlns:p14="http://schemas.microsoft.com/office/powerpoint/2010/main" val="24252062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1ADABFAE-3440-2913-DEB4-0AE6BBF0F27A}"/>
              </a:ext>
            </a:extLst>
          </p:cNvPr>
          <p:cNvSpPr txBox="1"/>
          <p:nvPr/>
        </p:nvSpPr>
        <p:spPr>
          <a:xfrm>
            <a:off x="6275614" y="4591349"/>
            <a:ext cx="5445331" cy="2062103"/>
          </a:xfrm>
          <a:prstGeom prst="rect">
            <a:avLst/>
          </a:prstGeom>
          <a:solidFill>
            <a:schemeClr val="accent5">
              <a:lumMod val="20000"/>
              <a:lumOff val="80000"/>
            </a:schemeClr>
          </a:solidFill>
        </p:spPr>
        <p:txBody>
          <a:bodyPr wrap="square" anchor="ctr">
            <a:spAutoFit/>
          </a:bodyPr>
          <a:lstStyle/>
          <a:p>
            <a:pPr algn="just"/>
            <a:endParaRPr lang="hr-HR" sz="1600" dirty="0"/>
          </a:p>
          <a:p>
            <a:pPr algn="just"/>
            <a:endParaRPr lang="hr-HR" sz="1600" b="1" dirty="0">
              <a:solidFill>
                <a:schemeClr val="accent5">
                  <a:lumMod val="50000"/>
                </a:schemeClr>
              </a:solidFill>
            </a:endParaRPr>
          </a:p>
          <a:p>
            <a:pPr algn="just"/>
            <a:endParaRPr lang="hr-HR" sz="1600" b="1" dirty="0">
              <a:solidFill>
                <a:schemeClr val="accent5">
                  <a:lumMod val="50000"/>
                </a:schemeClr>
              </a:solidFill>
            </a:endParaRPr>
          </a:p>
          <a:p>
            <a:pPr algn="just"/>
            <a:endParaRPr lang="hr-HR" sz="1600" b="1" dirty="0">
              <a:solidFill>
                <a:schemeClr val="accent5">
                  <a:lumMod val="50000"/>
                </a:schemeClr>
              </a:solidFill>
            </a:endParaRPr>
          </a:p>
          <a:p>
            <a:pPr algn="just"/>
            <a:endParaRPr lang="hr-HR" sz="1600" b="1" dirty="0">
              <a:solidFill>
                <a:schemeClr val="accent5">
                  <a:lumMod val="50000"/>
                </a:schemeClr>
              </a:solidFill>
            </a:endParaRPr>
          </a:p>
          <a:p>
            <a:pPr algn="just"/>
            <a:endParaRPr lang="hr-HR" sz="1600" b="1" dirty="0">
              <a:solidFill>
                <a:schemeClr val="accent5">
                  <a:lumMod val="50000"/>
                </a:schemeClr>
              </a:solidFill>
            </a:endParaRPr>
          </a:p>
          <a:p>
            <a:pPr algn="just"/>
            <a:endParaRPr lang="hr-HR" sz="1600" b="1" dirty="0">
              <a:solidFill>
                <a:schemeClr val="accent5">
                  <a:lumMod val="50000"/>
                </a:schemeClr>
              </a:solidFill>
            </a:endParaRPr>
          </a:p>
          <a:p>
            <a:pPr algn="just"/>
            <a:endParaRPr lang="hr-HR" sz="1600" b="1" dirty="0">
              <a:solidFill>
                <a:schemeClr val="accent5">
                  <a:lumMod val="50000"/>
                </a:schemeClr>
              </a:solidFill>
            </a:endParaRPr>
          </a:p>
        </p:txBody>
      </p:sp>
      <p:sp>
        <p:nvSpPr>
          <p:cNvPr id="5" name="Title 1">
            <a:extLst>
              <a:ext uri="{FF2B5EF4-FFF2-40B4-BE49-F238E27FC236}">
                <a16:creationId xmlns:a16="http://schemas.microsoft.com/office/drawing/2014/main" id="{B975A25B-E912-2EA4-B66B-A1D0E604BD05}"/>
              </a:ext>
            </a:extLst>
          </p:cNvPr>
          <p:cNvSpPr>
            <a:spLocks noGrp="1"/>
          </p:cNvSpPr>
          <p:nvPr>
            <p:ph type="title"/>
          </p:nvPr>
        </p:nvSpPr>
        <p:spPr>
          <a:xfrm>
            <a:off x="463137" y="-8818"/>
            <a:ext cx="10515600" cy="1325563"/>
          </a:xfrm>
        </p:spPr>
        <p:txBody>
          <a:bodyPr/>
          <a:lstStyle/>
          <a:p>
            <a:r>
              <a:rPr lang="hr-HR" dirty="0">
                <a:solidFill>
                  <a:schemeClr val="accent5">
                    <a:lumMod val="50000"/>
                  </a:schemeClr>
                </a:solidFill>
              </a:rPr>
              <a:t>Razvijanje i jačanje adaptivnih vjerovanja</a:t>
            </a:r>
            <a:endParaRPr lang="en-GB" dirty="0">
              <a:solidFill>
                <a:schemeClr val="accent5">
                  <a:lumMod val="50000"/>
                </a:schemeClr>
              </a:solidFill>
            </a:endParaRPr>
          </a:p>
        </p:txBody>
      </p:sp>
      <p:sp>
        <p:nvSpPr>
          <p:cNvPr id="7" name="TextBox 6">
            <a:extLst>
              <a:ext uri="{FF2B5EF4-FFF2-40B4-BE49-F238E27FC236}">
                <a16:creationId xmlns:a16="http://schemas.microsoft.com/office/drawing/2014/main" id="{116BF417-1346-018D-E4BC-97F98D0D8E78}"/>
              </a:ext>
            </a:extLst>
          </p:cNvPr>
          <p:cNvSpPr txBox="1"/>
          <p:nvPr/>
        </p:nvSpPr>
        <p:spPr>
          <a:xfrm>
            <a:off x="6283535" y="1579852"/>
            <a:ext cx="5445331" cy="3293209"/>
          </a:xfrm>
          <a:prstGeom prst="rect">
            <a:avLst/>
          </a:prstGeom>
          <a:solidFill>
            <a:schemeClr val="accent5">
              <a:lumMod val="20000"/>
              <a:lumOff val="80000"/>
            </a:schemeClr>
          </a:solidFill>
        </p:spPr>
        <p:txBody>
          <a:bodyPr wrap="square" anchor="ctr">
            <a:spAutoFit/>
          </a:bodyPr>
          <a:lstStyle/>
          <a:p>
            <a:pPr algn="just"/>
            <a:r>
              <a:rPr lang="hr-HR" sz="1600" dirty="0"/>
              <a:t>        </a:t>
            </a:r>
            <a:r>
              <a:rPr lang="hr-HR" sz="1600" b="1" dirty="0">
                <a:solidFill>
                  <a:schemeClr val="accent5">
                    <a:lumMod val="50000"/>
                  </a:schemeClr>
                </a:solidFill>
              </a:rPr>
              <a:t>Svrha strategije</a:t>
            </a:r>
          </a:p>
          <a:p>
            <a:pPr marL="742950" lvl="1" indent="-285750" algn="just">
              <a:buBlip>
                <a:blip r:embed="rId3">
                  <a:extLst>
                    <a:ext uri="{96DAC541-7B7A-43D3-8B79-37D633B846F1}">
                      <asvg:svgBlip xmlns:asvg="http://schemas.microsoft.com/office/drawing/2016/SVG/main" xmlns="" r:embed="rId4"/>
                    </a:ext>
                  </a:extLst>
                </a:blip>
              </a:buBlip>
            </a:pPr>
            <a:r>
              <a:rPr lang="hr-HR" sz="1600" dirty="0">
                <a:solidFill>
                  <a:schemeClr val="accent5">
                    <a:lumMod val="50000"/>
                  </a:schemeClr>
                </a:solidFill>
              </a:rPr>
              <a:t>Prikupljanje dokaza koji podupiru adaptivna vjerovanja o sebi</a:t>
            </a:r>
          </a:p>
          <a:p>
            <a:pPr algn="just"/>
            <a:endParaRPr lang="hr-HR" sz="1600" dirty="0">
              <a:solidFill>
                <a:schemeClr val="accent5">
                  <a:lumMod val="50000"/>
                </a:schemeClr>
              </a:solidFill>
            </a:endParaRPr>
          </a:p>
          <a:p>
            <a:pPr algn="just"/>
            <a:r>
              <a:rPr lang="hr-HR" sz="1600" b="1" dirty="0">
                <a:solidFill>
                  <a:schemeClr val="accent5">
                    <a:lumMod val="50000"/>
                  </a:schemeClr>
                </a:solidFill>
              </a:rPr>
              <a:t>        Koraci u praksi</a:t>
            </a:r>
            <a:endParaRPr lang="hr-HR" sz="1600" dirty="0">
              <a:solidFill>
                <a:schemeClr val="accent5">
                  <a:lumMod val="50000"/>
                </a:schemeClr>
              </a:solidFill>
            </a:endParaRPr>
          </a:p>
          <a:p>
            <a:pPr marL="742950" lvl="1" indent="-285750" algn="just">
              <a:buBlip>
                <a:blip r:embed="rId3">
                  <a:extLst>
                    <a:ext uri="{96DAC541-7B7A-43D3-8B79-37D633B846F1}">
                      <asvg:svgBlip xmlns:asvg="http://schemas.microsoft.com/office/drawing/2016/SVG/main" xmlns="" r:embed="rId4"/>
                    </a:ext>
                  </a:extLst>
                </a:blip>
              </a:buBlip>
            </a:pPr>
            <a:r>
              <a:rPr lang="hr-HR" sz="1600" dirty="0">
                <a:solidFill>
                  <a:schemeClr val="accent5">
                    <a:lumMod val="50000"/>
                  </a:schemeClr>
                </a:solidFill>
              </a:rPr>
              <a:t>Izrada tablice te zajednički unos podataka i zaključaka o tome što iskustva govore o klijentu</a:t>
            </a:r>
          </a:p>
          <a:p>
            <a:pPr marL="742950" lvl="1" indent="-285750" algn="just">
              <a:buBlip>
                <a:blip r:embed="rId3">
                  <a:extLst>
                    <a:ext uri="{96DAC541-7B7A-43D3-8B79-37D633B846F1}">
                      <asvg:svgBlip xmlns:asvg="http://schemas.microsoft.com/office/drawing/2016/SVG/main" xmlns="" r:embed="rId4"/>
                    </a:ext>
                  </a:extLst>
                </a:blip>
              </a:buBlip>
            </a:pPr>
            <a:r>
              <a:rPr lang="hr-HR" sz="1600" dirty="0">
                <a:solidFill>
                  <a:schemeClr val="accent5">
                    <a:lumMod val="50000"/>
                  </a:schemeClr>
                </a:solidFill>
              </a:rPr>
              <a:t>Ispunjavanje tablice kod kuće i donošenje na seanse radi dopuna.</a:t>
            </a:r>
          </a:p>
          <a:p>
            <a:pPr marL="742950" lvl="1" indent="-285750" algn="just">
              <a:buBlip>
                <a:blip r:embed="rId3">
                  <a:extLst>
                    <a:ext uri="{96DAC541-7B7A-43D3-8B79-37D633B846F1}">
                      <asvg:svgBlip xmlns:asvg="http://schemas.microsoft.com/office/drawing/2016/SVG/main" xmlns="" r:embed="rId4"/>
                    </a:ext>
                  </a:extLst>
                </a:blip>
              </a:buBlip>
            </a:pPr>
            <a:r>
              <a:rPr lang="hr-HR" sz="1600" dirty="0">
                <a:solidFill>
                  <a:schemeClr val="accent5">
                    <a:lumMod val="50000"/>
                  </a:schemeClr>
                </a:solidFill>
              </a:rPr>
              <a:t>Snimanje fotografije pozitivnih iskustava ili biranje slike koje ih simboliziraju.</a:t>
            </a:r>
          </a:p>
          <a:p>
            <a:pPr marL="742950" lvl="1" indent="-285750" algn="just">
              <a:buBlip>
                <a:blip r:embed="rId3">
                  <a:extLst>
                    <a:ext uri="{96DAC541-7B7A-43D3-8B79-37D633B846F1}">
                      <asvg:svgBlip xmlns:asvg="http://schemas.microsoft.com/office/drawing/2016/SVG/main" xmlns="" r:embed="rId4"/>
                    </a:ext>
                  </a:extLst>
                </a:blip>
              </a:buBlip>
            </a:pPr>
            <a:r>
              <a:rPr lang="hr-HR" sz="1600" dirty="0">
                <a:solidFill>
                  <a:schemeClr val="accent5">
                    <a:lumMod val="50000"/>
                  </a:schemeClr>
                </a:solidFill>
              </a:rPr>
              <a:t>Pregledavanje fotografija pomoglo je suprotstaviti se negativnim mislima i ojačati novo, adaptivno BV.</a:t>
            </a:r>
          </a:p>
        </p:txBody>
      </p:sp>
      <p:pic>
        <p:nvPicPr>
          <p:cNvPr id="22" name="Graphic 21" descr="Bullseye with solid fill">
            <a:extLst>
              <a:ext uri="{FF2B5EF4-FFF2-40B4-BE49-F238E27FC236}">
                <a16:creationId xmlns:a16="http://schemas.microsoft.com/office/drawing/2014/main" id="{3794A161-2CE5-0BF9-6969-984FE54F9560}"/>
              </a:ext>
            </a:extLst>
          </p:cNvPr>
          <p:cNvPicPr>
            <a:picLocks noChangeAspect="1"/>
          </p:cNvPicPr>
          <p:nvPr/>
        </p:nvPicPr>
        <p:blipFill>
          <a:blip r:embed="rId5">
            <a:extLst>
              <a:ext uri="{96DAC541-7B7A-43D3-8B79-37D633B846F1}">
                <asvg:svgBlip xmlns:asvg="http://schemas.microsoft.com/office/drawing/2016/SVG/main" xmlns="" r:embed="rId6"/>
              </a:ext>
            </a:extLst>
          </a:blip>
          <a:stretch>
            <a:fillRect/>
          </a:stretch>
        </p:blipFill>
        <p:spPr>
          <a:xfrm>
            <a:off x="6391634" y="1619079"/>
            <a:ext cx="288000" cy="288000"/>
          </a:xfrm>
          <a:prstGeom prst="rect">
            <a:avLst/>
          </a:prstGeom>
        </p:spPr>
      </p:pic>
      <p:pic>
        <p:nvPicPr>
          <p:cNvPr id="25" name="Picture 24">
            <a:extLst>
              <a:ext uri="{FF2B5EF4-FFF2-40B4-BE49-F238E27FC236}">
                <a16:creationId xmlns:a16="http://schemas.microsoft.com/office/drawing/2014/main" id="{3D4740CF-41A5-D71D-DE7D-83A56223A606}"/>
              </a:ext>
            </a:extLst>
          </p:cNvPr>
          <p:cNvPicPr>
            <a:picLocks noChangeAspect="1"/>
          </p:cNvPicPr>
          <p:nvPr/>
        </p:nvPicPr>
        <p:blipFill>
          <a:blip r:embed="rId7"/>
          <a:stretch>
            <a:fillRect/>
          </a:stretch>
        </p:blipFill>
        <p:spPr>
          <a:xfrm>
            <a:off x="6391634" y="4826150"/>
            <a:ext cx="5273894" cy="1648056"/>
          </a:xfrm>
          <a:prstGeom prst="rect">
            <a:avLst/>
          </a:prstGeom>
        </p:spPr>
      </p:pic>
      <p:sp>
        <p:nvSpPr>
          <p:cNvPr id="26" name="Content Placeholder 2">
            <a:extLst>
              <a:ext uri="{FF2B5EF4-FFF2-40B4-BE49-F238E27FC236}">
                <a16:creationId xmlns:a16="http://schemas.microsoft.com/office/drawing/2014/main" id="{63AA589C-044D-9E2C-F23C-B9E6FBB0EB40}"/>
              </a:ext>
            </a:extLst>
          </p:cNvPr>
          <p:cNvSpPr txBox="1">
            <a:spLocks/>
          </p:cNvSpPr>
          <p:nvPr/>
        </p:nvSpPr>
        <p:spPr>
          <a:xfrm>
            <a:off x="463136" y="1825625"/>
            <a:ext cx="5445331" cy="4351338"/>
          </a:xfrm>
          <a:prstGeom prst="rect">
            <a:avLst/>
          </a:prstGeom>
          <a:noFill/>
          <a:ln>
            <a:solidFill>
              <a:schemeClr val="accent5">
                <a:lumMod val="40000"/>
                <a:lumOff val="60000"/>
              </a:schemeClr>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hr-HR" sz="1800" dirty="0">
                <a:solidFill>
                  <a:schemeClr val="bg1">
                    <a:lumMod val="65000"/>
                  </a:schemeClr>
                </a:solidFill>
              </a:rPr>
              <a:t>Strategije razvijanja i jačanja adaptivnih vjerovanja:</a:t>
            </a:r>
          </a:p>
          <a:p>
            <a:pPr algn="just"/>
            <a:r>
              <a:rPr lang="hr-HR" sz="1800" dirty="0">
                <a:solidFill>
                  <a:schemeClr val="bg1">
                    <a:lumMod val="65000"/>
                  </a:schemeClr>
                </a:solidFill>
              </a:rPr>
              <a:t>Prikupljanje pozitivnih iskustava i izvlačenje korisnih zaključaka</a:t>
            </a:r>
          </a:p>
          <a:p>
            <a:pPr algn="just"/>
            <a:r>
              <a:rPr lang="hr-HR" sz="1800" dirty="0">
                <a:solidFill>
                  <a:schemeClr val="bg1">
                    <a:lumMod val="65000"/>
                  </a:schemeClr>
                </a:solidFill>
              </a:rPr>
              <a:t>Isticanje prednosti adaptivnih vjerovanja</a:t>
            </a:r>
          </a:p>
          <a:p>
            <a:pPr algn="just"/>
            <a:r>
              <a:rPr lang="hr-HR" sz="1800" dirty="0">
                <a:solidFill>
                  <a:schemeClr val="bg1">
                    <a:lumMod val="65000"/>
                  </a:schemeClr>
                </a:solidFill>
              </a:rPr>
              <a:t>Isticanje značenja pozitivnih iskustava</a:t>
            </a:r>
          </a:p>
          <a:p>
            <a:pPr algn="just"/>
            <a:r>
              <a:rPr lang="hr-HR" sz="1800" dirty="0">
                <a:solidFill>
                  <a:schemeClr val="bg1">
                    <a:lumMod val="65000"/>
                  </a:schemeClr>
                </a:solidFill>
              </a:rPr>
              <a:t>Referiranje na iskustva drugih ljudi</a:t>
            </a:r>
          </a:p>
          <a:p>
            <a:pPr algn="just"/>
            <a:r>
              <a:rPr lang="hr-HR" sz="1800" b="1" dirty="0">
                <a:solidFill>
                  <a:schemeClr val="accent5">
                    <a:lumMod val="50000"/>
                  </a:schemeClr>
                </a:solidFill>
              </a:rPr>
              <a:t>KORIŠTENJE TABLICE ZA PRIKUPLJANJE DOKAZA O SPOSOBNOSTIMA</a:t>
            </a:r>
          </a:p>
          <a:p>
            <a:pPr algn="just"/>
            <a:r>
              <a:rPr lang="hr-HR" sz="1800" dirty="0">
                <a:solidFill>
                  <a:schemeClr val="bg1">
                    <a:lumMod val="65000"/>
                  </a:schemeClr>
                </a:solidFill>
              </a:rPr>
              <a:t>Induciranje mentalnih slika sadašnjih i prošlih iskustava</a:t>
            </a:r>
          </a:p>
          <a:p>
            <a:pPr algn="just"/>
            <a:r>
              <a:rPr lang="hr-HR" sz="1800" dirty="0">
                <a:solidFill>
                  <a:schemeClr val="bg1">
                    <a:lumMod val="65000"/>
                  </a:schemeClr>
                </a:solidFill>
              </a:rPr>
              <a:t>Ponašanje "kao da"</a:t>
            </a:r>
          </a:p>
        </p:txBody>
      </p:sp>
      <p:pic>
        <p:nvPicPr>
          <p:cNvPr id="27" name="Graphic 26" descr="Shoe footprints with solid fill">
            <a:extLst>
              <a:ext uri="{FF2B5EF4-FFF2-40B4-BE49-F238E27FC236}">
                <a16:creationId xmlns:a16="http://schemas.microsoft.com/office/drawing/2014/main" id="{08F2BE96-EBBD-52B4-484B-57F552ABA450}"/>
              </a:ext>
            </a:extLst>
          </p:cNvPr>
          <p:cNvPicPr>
            <a:picLocks noChangeAspect="1"/>
          </p:cNvPicPr>
          <p:nvPr/>
        </p:nvPicPr>
        <p:blipFill>
          <a:blip r:embed="rId8">
            <a:extLst>
              <a:ext uri="{96DAC541-7B7A-43D3-8B79-37D633B846F1}">
                <asvg:svgBlip xmlns:asvg="http://schemas.microsoft.com/office/drawing/2016/SVG/main" xmlns="" r:embed="rId9"/>
              </a:ext>
            </a:extLst>
          </a:blip>
          <a:stretch>
            <a:fillRect/>
          </a:stretch>
        </p:blipFill>
        <p:spPr>
          <a:xfrm>
            <a:off x="6391634" y="2594180"/>
            <a:ext cx="288000" cy="288000"/>
          </a:xfrm>
          <a:prstGeom prst="rect">
            <a:avLst/>
          </a:prstGeom>
        </p:spPr>
      </p:pic>
      <p:sp>
        <p:nvSpPr>
          <p:cNvPr id="4" name="TextBox 3">
            <a:extLst>
              <a:ext uri="{FF2B5EF4-FFF2-40B4-BE49-F238E27FC236}">
                <a16:creationId xmlns:a16="http://schemas.microsoft.com/office/drawing/2014/main" id="{CDE68208-F726-2634-B8BB-563870158B01}"/>
              </a:ext>
            </a:extLst>
          </p:cNvPr>
          <p:cNvSpPr txBox="1"/>
          <p:nvPr/>
        </p:nvSpPr>
        <p:spPr>
          <a:xfrm>
            <a:off x="11610109" y="6531440"/>
            <a:ext cx="221673" cy="246221"/>
          </a:xfrm>
          <a:prstGeom prst="rect">
            <a:avLst/>
          </a:prstGeom>
          <a:noFill/>
        </p:spPr>
        <p:txBody>
          <a:bodyPr wrap="square" rtlCol="0">
            <a:spAutoFit/>
          </a:bodyPr>
          <a:lstStyle/>
          <a:p>
            <a:r>
              <a:rPr lang="hr-HR" sz="1000" dirty="0">
                <a:solidFill>
                  <a:schemeClr val="bg2">
                    <a:lumMod val="75000"/>
                  </a:schemeClr>
                </a:solidFill>
              </a:rPr>
              <a:t>6</a:t>
            </a:r>
            <a:endParaRPr lang="en-GB" sz="1000" dirty="0">
              <a:solidFill>
                <a:schemeClr val="bg2">
                  <a:lumMod val="75000"/>
                </a:schemeClr>
              </a:solidFill>
            </a:endParaRPr>
          </a:p>
        </p:txBody>
      </p:sp>
      <p:pic>
        <p:nvPicPr>
          <p:cNvPr id="6" name="Graphic 5" descr="Puzzle with solid fill">
            <a:extLst>
              <a:ext uri="{FF2B5EF4-FFF2-40B4-BE49-F238E27FC236}">
                <a16:creationId xmlns:a16="http://schemas.microsoft.com/office/drawing/2014/main" id="{6A329EE6-6A6A-CBE5-EE74-30096F7FBDA2}"/>
              </a:ext>
            </a:extLst>
          </p:cNvPr>
          <p:cNvPicPr>
            <a:picLocks noChangeAspect="1"/>
          </p:cNvPicPr>
          <p:nvPr/>
        </p:nvPicPr>
        <p:blipFill>
          <a:blip r:embed="rId10">
            <a:extLst>
              <a:ext uri="{96DAC541-7B7A-43D3-8B79-37D633B846F1}">
                <asvg:svgBlip xmlns:asvg="http://schemas.microsoft.com/office/drawing/2016/SVG/main" xmlns="" r:embed="rId11"/>
              </a:ext>
            </a:extLst>
          </a:blip>
          <a:stretch>
            <a:fillRect/>
          </a:stretch>
        </p:blipFill>
        <p:spPr>
          <a:xfrm rot="16652985">
            <a:off x="10293605" y="310044"/>
            <a:ext cx="914820" cy="914820"/>
          </a:xfrm>
          <a:prstGeom prst="rect">
            <a:avLst/>
          </a:prstGeom>
        </p:spPr>
      </p:pic>
      <p:pic>
        <p:nvPicPr>
          <p:cNvPr id="8" name="Graphic 7" descr="Puzzle outline">
            <a:extLst>
              <a:ext uri="{FF2B5EF4-FFF2-40B4-BE49-F238E27FC236}">
                <a16:creationId xmlns:a16="http://schemas.microsoft.com/office/drawing/2014/main" id="{52CC9FE1-23F8-0F80-3450-F8D028AE0110}"/>
              </a:ext>
            </a:extLst>
          </p:cNvPr>
          <p:cNvPicPr>
            <a:picLocks noChangeAspect="1"/>
          </p:cNvPicPr>
          <p:nvPr/>
        </p:nvPicPr>
        <p:blipFill>
          <a:blip r:embed="rId12">
            <a:extLst>
              <a:ext uri="{96DAC541-7B7A-43D3-8B79-37D633B846F1}">
                <asvg:svgBlip xmlns:asvg="http://schemas.microsoft.com/office/drawing/2016/SVG/main" xmlns="" r:embed="rId13"/>
              </a:ext>
            </a:extLst>
          </a:blip>
          <a:stretch>
            <a:fillRect/>
          </a:stretch>
        </p:blipFill>
        <p:spPr>
          <a:xfrm rot="1572648">
            <a:off x="11108509" y="160273"/>
            <a:ext cx="914400" cy="914400"/>
          </a:xfrm>
          <a:prstGeom prst="rect">
            <a:avLst/>
          </a:prstGeom>
        </p:spPr>
      </p:pic>
    </p:spTree>
    <p:extLst>
      <p:ext uri="{BB962C8B-B14F-4D97-AF65-F5344CB8AC3E}">
        <p14:creationId xmlns:p14="http://schemas.microsoft.com/office/powerpoint/2010/main" val="23607958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176149B-DE20-3847-331A-C41F1A926164}"/>
              </a:ext>
            </a:extLst>
          </p:cNvPr>
          <p:cNvSpPr>
            <a:spLocks noGrp="1"/>
          </p:cNvSpPr>
          <p:nvPr>
            <p:ph type="title"/>
          </p:nvPr>
        </p:nvSpPr>
        <p:spPr>
          <a:xfrm>
            <a:off x="463137" y="-8818"/>
            <a:ext cx="10515600" cy="1325563"/>
          </a:xfrm>
        </p:spPr>
        <p:txBody>
          <a:bodyPr/>
          <a:lstStyle/>
          <a:p>
            <a:r>
              <a:rPr lang="hr-HR" dirty="0">
                <a:solidFill>
                  <a:schemeClr val="accent5">
                    <a:lumMod val="50000"/>
                  </a:schemeClr>
                </a:solidFill>
              </a:rPr>
              <a:t>Razvijanje i jačanje adaptivnih vjerovanja</a:t>
            </a:r>
            <a:endParaRPr lang="en-GB" dirty="0">
              <a:solidFill>
                <a:schemeClr val="accent5">
                  <a:lumMod val="50000"/>
                </a:schemeClr>
              </a:solidFill>
            </a:endParaRPr>
          </a:p>
        </p:txBody>
      </p:sp>
      <p:sp>
        <p:nvSpPr>
          <p:cNvPr id="7" name="TextBox 6">
            <a:extLst>
              <a:ext uri="{FF2B5EF4-FFF2-40B4-BE49-F238E27FC236}">
                <a16:creationId xmlns:a16="http://schemas.microsoft.com/office/drawing/2014/main" id="{1F53B356-2D1B-84A7-D64D-603DDBAAA4AE}"/>
              </a:ext>
            </a:extLst>
          </p:cNvPr>
          <p:cNvSpPr txBox="1"/>
          <p:nvPr/>
        </p:nvSpPr>
        <p:spPr>
          <a:xfrm>
            <a:off x="6283535" y="2724020"/>
            <a:ext cx="5445331" cy="2554545"/>
          </a:xfrm>
          <a:prstGeom prst="rect">
            <a:avLst/>
          </a:prstGeom>
          <a:solidFill>
            <a:schemeClr val="accent5">
              <a:lumMod val="20000"/>
              <a:lumOff val="80000"/>
            </a:schemeClr>
          </a:solidFill>
        </p:spPr>
        <p:txBody>
          <a:bodyPr wrap="square" anchor="ctr">
            <a:spAutoFit/>
          </a:bodyPr>
          <a:lstStyle/>
          <a:p>
            <a:pPr algn="just"/>
            <a:r>
              <a:rPr lang="hr-HR" sz="1600" dirty="0"/>
              <a:t>        </a:t>
            </a:r>
            <a:r>
              <a:rPr lang="hr-HR" sz="1600" b="1" dirty="0">
                <a:solidFill>
                  <a:schemeClr val="accent5">
                    <a:lumMod val="50000"/>
                  </a:schemeClr>
                </a:solidFill>
              </a:rPr>
              <a:t>Svrha strategije</a:t>
            </a:r>
          </a:p>
          <a:p>
            <a:pPr marL="742950" lvl="1" indent="-285750" algn="just">
              <a:buBlip>
                <a:blip r:embed="rId3">
                  <a:extLst>
                    <a:ext uri="{96DAC541-7B7A-43D3-8B79-37D633B846F1}">
                      <asvg:svgBlip xmlns:asvg="http://schemas.microsoft.com/office/drawing/2016/SVG/main" xmlns="" r:embed="rId4"/>
                    </a:ext>
                  </a:extLst>
                </a:blip>
              </a:buBlip>
            </a:pPr>
            <a:r>
              <a:rPr lang="hr-HR" sz="1600" dirty="0">
                <a:solidFill>
                  <a:schemeClr val="accent5">
                    <a:lumMod val="50000"/>
                  </a:schemeClr>
                </a:solidFill>
              </a:rPr>
              <a:t>Jačanje adaptivnih vjerovanja na intelektualnoj i emocionalnoj razini.</a:t>
            </a:r>
          </a:p>
          <a:p>
            <a:pPr algn="just"/>
            <a:endParaRPr lang="hr-HR" sz="1600" b="1" dirty="0">
              <a:solidFill>
                <a:schemeClr val="accent5">
                  <a:lumMod val="50000"/>
                </a:schemeClr>
              </a:solidFill>
            </a:endParaRPr>
          </a:p>
          <a:p>
            <a:pPr algn="just"/>
            <a:r>
              <a:rPr lang="hr-HR" sz="1600" b="1" dirty="0">
                <a:solidFill>
                  <a:schemeClr val="accent5">
                    <a:lumMod val="50000"/>
                  </a:schemeClr>
                </a:solidFill>
              </a:rPr>
              <a:t>        Primjer iz prakse:</a:t>
            </a:r>
          </a:p>
          <a:p>
            <a:pPr algn="just"/>
            <a:r>
              <a:rPr lang="hr-HR" sz="1600" dirty="0">
                <a:solidFill>
                  <a:schemeClr val="accent5">
                    <a:lumMod val="50000"/>
                  </a:schemeClr>
                </a:solidFill>
              </a:rPr>
              <a:t>Judith: </a:t>
            </a:r>
            <a:r>
              <a:rPr lang="hr-HR" sz="1600" i="1" dirty="0">
                <a:solidFill>
                  <a:schemeClr val="accent5">
                    <a:lumMod val="50000"/>
                  </a:schemeClr>
                </a:solidFill>
              </a:rPr>
              <a:t>„Možete li se sjetiti situacije u kojoj ste se osjećali stvarno kompetentno? Zamislimo da se to događa sada… Što vidite, mislite, osjećate? I dalje ste ista osoba, s istom razinom kompetencije — samo je sada to djelomično prikriveno depresijom koja utječe na Vaše misli i osjećaje.“</a:t>
            </a:r>
            <a:endParaRPr lang="en-GB" sz="1600" i="1" dirty="0">
              <a:solidFill>
                <a:schemeClr val="accent5">
                  <a:lumMod val="50000"/>
                </a:schemeClr>
              </a:solidFill>
            </a:endParaRPr>
          </a:p>
        </p:txBody>
      </p:sp>
      <p:pic>
        <p:nvPicPr>
          <p:cNvPr id="11" name="Graphic 10" descr="Chat with solid fill">
            <a:extLst>
              <a:ext uri="{FF2B5EF4-FFF2-40B4-BE49-F238E27FC236}">
                <a16:creationId xmlns:a16="http://schemas.microsoft.com/office/drawing/2014/main" id="{1626BFD9-C90C-EC76-1CF0-C96A03D79B39}"/>
              </a:ext>
            </a:extLst>
          </p:cNvPr>
          <p:cNvPicPr>
            <a:picLocks noChangeAspect="1"/>
          </p:cNvPicPr>
          <p:nvPr/>
        </p:nvPicPr>
        <p:blipFill>
          <a:blip r:embed="rId5">
            <a:extLst>
              <a:ext uri="{96DAC541-7B7A-43D3-8B79-37D633B846F1}">
                <asvg:svgBlip xmlns:asvg="http://schemas.microsoft.com/office/drawing/2016/SVG/main" xmlns="" r:embed="rId6"/>
              </a:ext>
            </a:extLst>
          </a:blip>
          <a:stretch>
            <a:fillRect/>
          </a:stretch>
        </p:blipFill>
        <p:spPr>
          <a:xfrm>
            <a:off x="6380480" y="3726612"/>
            <a:ext cx="288000" cy="288000"/>
          </a:xfrm>
          <a:prstGeom prst="rect">
            <a:avLst/>
          </a:prstGeom>
        </p:spPr>
      </p:pic>
      <p:pic>
        <p:nvPicPr>
          <p:cNvPr id="16" name="Graphic 15" descr="Bullseye with solid fill">
            <a:extLst>
              <a:ext uri="{FF2B5EF4-FFF2-40B4-BE49-F238E27FC236}">
                <a16:creationId xmlns:a16="http://schemas.microsoft.com/office/drawing/2014/main" id="{8DE5AB99-8970-CF2B-F945-98006A674E9A}"/>
              </a:ext>
            </a:extLst>
          </p:cNvPr>
          <p:cNvPicPr>
            <a:picLocks noChangeAspect="1"/>
          </p:cNvPicPr>
          <p:nvPr/>
        </p:nvPicPr>
        <p:blipFill>
          <a:blip r:embed="rId7">
            <a:extLst>
              <a:ext uri="{96DAC541-7B7A-43D3-8B79-37D633B846F1}">
                <asvg:svgBlip xmlns:asvg="http://schemas.microsoft.com/office/drawing/2016/SVG/main" xmlns="" r:embed="rId8"/>
              </a:ext>
            </a:extLst>
          </a:blip>
          <a:stretch>
            <a:fillRect/>
          </a:stretch>
        </p:blipFill>
        <p:spPr>
          <a:xfrm>
            <a:off x="6380480" y="2761580"/>
            <a:ext cx="288000" cy="288000"/>
          </a:xfrm>
          <a:prstGeom prst="rect">
            <a:avLst/>
          </a:prstGeom>
        </p:spPr>
      </p:pic>
      <p:sp>
        <p:nvSpPr>
          <p:cNvPr id="19" name="Content Placeholder 2">
            <a:extLst>
              <a:ext uri="{FF2B5EF4-FFF2-40B4-BE49-F238E27FC236}">
                <a16:creationId xmlns:a16="http://schemas.microsoft.com/office/drawing/2014/main" id="{4ED14BF4-61BE-C2E4-06E5-0CFC0B04EDA9}"/>
              </a:ext>
            </a:extLst>
          </p:cNvPr>
          <p:cNvSpPr txBox="1">
            <a:spLocks/>
          </p:cNvSpPr>
          <p:nvPr/>
        </p:nvSpPr>
        <p:spPr>
          <a:xfrm>
            <a:off x="463136" y="1825625"/>
            <a:ext cx="5445331" cy="4351338"/>
          </a:xfrm>
          <a:prstGeom prst="rect">
            <a:avLst/>
          </a:prstGeom>
          <a:noFill/>
          <a:ln>
            <a:solidFill>
              <a:schemeClr val="accent5">
                <a:lumMod val="40000"/>
                <a:lumOff val="60000"/>
              </a:schemeClr>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hr-HR" sz="1800" dirty="0">
                <a:solidFill>
                  <a:schemeClr val="bg1">
                    <a:lumMod val="65000"/>
                  </a:schemeClr>
                </a:solidFill>
              </a:rPr>
              <a:t>Strategije razvijanja i jačanja adaptivnih vjerovanja:</a:t>
            </a:r>
          </a:p>
          <a:p>
            <a:pPr algn="just"/>
            <a:r>
              <a:rPr lang="hr-HR" sz="1800" dirty="0">
                <a:solidFill>
                  <a:schemeClr val="bg1">
                    <a:lumMod val="65000"/>
                  </a:schemeClr>
                </a:solidFill>
              </a:rPr>
              <a:t>Prikupljanje pozitivnih iskustava i izvlačenje korisnih zaključaka</a:t>
            </a:r>
          </a:p>
          <a:p>
            <a:pPr algn="just"/>
            <a:r>
              <a:rPr lang="hr-HR" sz="1800" dirty="0">
                <a:solidFill>
                  <a:schemeClr val="bg1">
                    <a:lumMod val="65000"/>
                  </a:schemeClr>
                </a:solidFill>
              </a:rPr>
              <a:t>Isticanje prednosti adaptivnih vjerovanja</a:t>
            </a:r>
          </a:p>
          <a:p>
            <a:pPr algn="just"/>
            <a:r>
              <a:rPr lang="hr-HR" sz="1800" dirty="0">
                <a:solidFill>
                  <a:schemeClr val="bg1">
                    <a:lumMod val="65000"/>
                  </a:schemeClr>
                </a:solidFill>
              </a:rPr>
              <a:t>Isticanje značenja pozitivnih iskustava</a:t>
            </a:r>
          </a:p>
          <a:p>
            <a:pPr algn="just"/>
            <a:r>
              <a:rPr lang="hr-HR" sz="1800" dirty="0">
                <a:solidFill>
                  <a:schemeClr val="bg1">
                    <a:lumMod val="65000"/>
                  </a:schemeClr>
                </a:solidFill>
              </a:rPr>
              <a:t>Referiranje na iskustva drugih ljudi</a:t>
            </a:r>
          </a:p>
          <a:p>
            <a:pPr algn="just"/>
            <a:r>
              <a:rPr lang="hr-HR" sz="1800" dirty="0">
                <a:solidFill>
                  <a:schemeClr val="bg1">
                    <a:lumMod val="65000"/>
                  </a:schemeClr>
                </a:solidFill>
              </a:rPr>
              <a:t>Korištenje tablice za prikupljanje dokaza o sposobnostima</a:t>
            </a:r>
          </a:p>
          <a:p>
            <a:pPr algn="just"/>
            <a:r>
              <a:rPr lang="hr-HR" sz="1800" b="1" dirty="0">
                <a:solidFill>
                  <a:schemeClr val="accent5">
                    <a:lumMod val="50000"/>
                  </a:schemeClr>
                </a:solidFill>
              </a:rPr>
              <a:t>INDUCIRANJE MENTALNIH SLIKA SADAŠNJIH I PROŠLIH ISKUSTAVA</a:t>
            </a:r>
          </a:p>
          <a:p>
            <a:pPr algn="just"/>
            <a:r>
              <a:rPr lang="hr-HR" sz="1800" dirty="0">
                <a:solidFill>
                  <a:schemeClr val="bg1">
                    <a:lumMod val="65000"/>
                  </a:schemeClr>
                </a:solidFill>
              </a:rPr>
              <a:t>Ponašanje "kao da"</a:t>
            </a:r>
          </a:p>
        </p:txBody>
      </p:sp>
      <p:sp>
        <p:nvSpPr>
          <p:cNvPr id="2" name="TextBox 1">
            <a:extLst>
              <a:ext uri="{FF2B5EF4-FFF2-40B4-BE49-F238E27FC236}">
                <a16:creationId xmlns:a16="http://schemas.microsoft.com/office/drawing/2014/main" id="{E3DB6A84-4025-5264-BE1B-ACB2E3C9853A}"/>
              </a:ext>
            </a:extLst>
          </p:cNvPr>
          <p:cNvSpPr txBox="1"/>
          <p:nvPr/>
        </p:nvSpPr>
        <p:spPr>
          <a:xfrm>
            <a:off x="11610109" y="6531440"/>
            <a:ext cx="221673" cy="246221"/>
          </a:xfrm>
          <a:prstGeom prst="rect">
            <a:avLst/>
          </a:prstGeom>
          <a:noFill/>
        </p:spPr>
        <p:txBody>
          <a:bodyPr wrap="square" rtlCol="0">
            <a:spAutoFit/>
          </a:bodyPr>
          <a:lstStyle/>
          <a:p>
            <a:r>
              <a:rPr lang="hr-HR" sz="1000" dirty="0">
                <a:solidFill>
                  <a:schemeClr val="bg2">
                    <a:lumMod val="75000"/>
                  </a:schemeClr>
                </a:solidFill>
              </a:rPr>
              <a:t>7</a:t>
            </a:r>
            <a:endParaRPr lang="en-GB" sz="1000" dirty="0">
              <a:solidFill>
                <a:schemeClr val="bg2">
                  <a:lumMod val="75000"/>
                </a:schemeClr>
              </a:solidFill>
            </a:endParaRPr>
          </a:p>
        </p:txBody>
      </p:sp>
      <p:pic>
        <p:nvPicPr>
          <p:cNvPr id="8" name="Graphic 7" descr="Puzzle with solid fill">
            <a:extLst>
              <a:ext uri="{FF2B5EF4-FFF2-40B4-BE49-F238E27FC236}">
                <a16:creationId xmlns:a16="http://schemas.microsoft.com/office/drawing/2014/main" id="{1BC3F55C-66B7-53ED-A798-E1F22B3A8BE8}"/>
              </a:ext>
            </a:extLst>
          </p:cNvPr>
          <p:cNvPicPr>
            <a:picLocks noChangeAspect="1"/>
          </p:cNvPicPr>
          <p:nvPr/>
        </p:nvPicPr>
        <p:blipFill>
          <a:blip r:embed="rId9">
            <a:extLst>
              <a:ext uri="{96DAC541-7B7A-43D3-8B79-37D633B846F1}">
                <asvg:svgBlip xmlns:asvg="http://schemas.microsoft.com/office/drawing/2016/SVG/main" xmlns="" r:embed="rId10"/>
              </a:ext>
            </a:extLst>
          </a:blip>
          <a:stretch>
            <a:fillRect/>
          </a:stretch>
        </p:blipFill>
        <p:spPr>
          <a:xfrm rot="16652985">
            <a:off x="10293605" y="310044"/>
            <a:ext cx="914820" cy="914820"/>
          </a:xfrm>
          <a:prstGeom prst="rect">
            <a:avLst/>
          </a:prstGeom>
        </p:spPr>
      </p:pic>
      <p:pic>
        <p:nvPicPr>
          <p:cNvPr id="9" name="Graphic 8" descr="Puzzle outline">
            <a:extLst>
              <a:ext uri="{FF2B5EF4-FFF2-40B4-BE49-F238E27FC236}">
                <a16:creationId xmlns:a16="http://schemas.microsoft.com/office/drawing/2014/main" id="{AADA952B-FD36-F40C-0609-A7EF5DF0B89B}"/>
              </a:ext>
            </a:extLst>
          </p:cNvPr>
          <p:cNvPicPr>
            <a:picLocks noChangeAspect="1"/>
          </p:cNvPicPr>
          <p:nvPr/>
        </p:nvPicPr>
        <p:blipFill>
          <a:blip r:embed="rId11">
            <a:extLst>
              <a:ext uri="{96DAC541-7B7A-43D3-8B79-37D633B846F1}">
                <asvg:svgBlip xmlns:asvg="http://schemas.microsoft.com/office/drawing/2016/SVG/main" xmlns="" r:embed="rId12"/>
              </a:ext>
            </a:extLst>
          </a:blip>
          <a:stretch>
            <a:fillRect/>
          </a:stretch>
        </p:blipFill>
        <p:spPr>
          <a:xfrm rot="1572648">
            <a:off x="11108509" y="160273"/>
            <a:ext cx="914400" cy="914400"/>
          </a:xfrm>
          <a:prstGeom prst="rect">
            <a:avLst/>
          </a:prstGeom>
        </p:spPr>
      </p:pic>
    </p:spTree>
    <p:extLst>
      <p:ext uri="{BB962C8B-B14F-4D97-AF65-F5344CB8AC3E}">
        <p14:creationId xmlns:p14="http://schemas.microsoft.com/office/powerpoint/2010/main" val="34086922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96C7AD0-9282-0991-CF95-3C770CAD2272}"/>
              </a:ext>
            </a:extLst>
          </p:cNvPr>
          <p:cNvSpPr>
            <a:spLocks noGrp="1"/>
          </p:cNvSpPr>
          <p:nvPr>
            <p:ph type="title"/>
          </p:nvPr>
        </p:nvSpPr>
        <p:spPr>
          <a:xfrm>
            <a:off x="463137" y="-8818"/>
            <a:ext cx="10515600" cy="1325563"/>
          </a:xfrm>
        </p:spPr>
        <p:txBody>
          <a:bodyPr/>
          <a:lstStyle/>
          <a:p>
            <a:r>
              <a:rPr lang="hr-HR" dirty="0">
                <a:solidFill>
                  <a:schemeClr val="accent5">
                    <a:lumMod val="50000"/>
                  </a:schemeClr>
                </a:solidFill>
              </a:rPr>
              <a:t>Razvijanje i jačanje adaptivnih vjerovanja</a:t>
            </a:r>
            <a:endParaRPr lang="en-GB" dirty="0">
              <a:solidFill>
                <a:schemeClr val="accent5">
                  <a:lumMod val="50000"/>
                </a:schemeClr>
              </a:solidFill>
            </a:endParaRPr>
          </a:p>
        </p:txBody>
      </p:sp>
      <p:sp>
        <p:nvSpPr>
          <p:cNvPr id="7" name="TextBox 6">
            <a:extLst>
              <a:ext uri="{FF2B5EF4-FFF2-40B4-BE49-F238E27FC236}">
                <a16:creationId xmlns:a16="http://schemas.microsoft.com/office/drawing/2014/main" id="{B7824FC6-5D35-0F4A-B15C-38BE0DCBD8DD}"/>
              </a:ext>
            </a:extLst>
          </p:cNvPr>
          <p:cNvSpPr txBox="1"/>
          <p:nvPr/>
        </p:nvSpPr>
        <p:spPr>
          <a:xfrm>
            <a:off x="6283533" y="1739138"/>
            <a:ext cx="5445331" cy="4524315"/>
          </a:xfrm>
          <a:prstGeom prst="rect">
            <a:avLst/>
          </a:prstGeom>
          <a:solidFill>
            <a:schemeClr val="accent5">
              <a:lumMod val="20000"/>
              <a:lumOff val="80000"/>
            </a:schemeClr>
          </a:solidFill>
        </p:spPr>
        <p:txBody>
          <a:bodyPr wrap="square" anchor="ctr">
            <a:spAutoFit/>
          </a:bodyPr>
          <a:lstStyle/>
          <a:p>
            <a:pPr algn="just"/>
            <a:r>
              <a:rPr lang="hr-HR" sz="1600" b="1" dirty="0">
                <a:solidFill>
                  <a:schemeClr val="accent5">
                    <a:lumMod val="50000"/>
                  </a:schemeClr>
                </a:solidFill>
              </a:rPr>
              <a:t>        Svrha strategije</a:t>
            </a:r>
          </a:p>
          <a:p>
            <a:pPr marL="742950" lvl="1" indent="-285750" algn="just">
              <a:buBlip>
                <a:blip r:embed="rId4">
                  <a:extLst>
                    <a:ext uri="{96DAC541-7B7A-43D3-8B79-37D633B846F1}">
                      <asvg:svgBlip xmlns:asvg="http://schemas.microsoft.com/office/drawing/2016/SVG/main" xmlns="" r:embed="rId5"/>
                    </a:ext>
                  </a:extLst>
                </a:blip>
              </a:buBlip>
            </a:pPr>
            <a:r>
              <a:rPr lang="hr-HR" sz="1600" dirty="0">
                <a:solidFill>
                  <a:schemeClr val="accent5">
                    <a:lumMod val="50000"/>
                  </a:schemeClr>
                </a:solidFill>
              </a:rPr>
              <a:t>Jačanje novog vjerovanja kroz iskustvo i osjećaj uspjeha.</a:t>
            </a:r>
          </a:p>
          <a:p>
            <a:pPr algn="just"/>
            <a:endParaRPr lang="hr-HR" sz="1600" dirty="0">
              <a:solidFill>
                <a:schemeClr val="accent5">
                  <a:lumMod val="50000"/>
                </a:schemeClr>
              </a:solidFill>
            </a:endParaRPr>
          </a:p>
          <a:p>
            <a:pPr algn="just"/>
            <a:r>
              <a:rPr lang="hr-HR" sz="1600" b="1" dirty="0">
                <a:solidFill>
                  <a:schemeClr val="accent5">
                    <a:lumMod val="50000"/>
                  </a:schemeClr>
                </a:solidFill>
              </a:rPr>
              <a:t>        Primjer iz prakse</a:t>
            </a:r>
          </a:p>
          <a:p>
            <a:pPr algn="just"/>
            <a:r>
              <a:rPr lang="hr-HR" sz="1600" dirty="0">
                <a:solidFill>
                  <a:schemeClr val="accent5">
                    <a:lumMod val="50000"/>
                  </a:schemeClr>
                </a:solidFill>
              </a:rPr>
              <a:t>Judith: „</a:t>
            </a:r>
            <a:r>
              <a:rPr lang="hr-HR" sz="1600" i="1" dirty="0">
                <a:solidFill>
                  <a:schemeClr val="accent5">
                    <a:lumMod val="50000"/>
                  </a:schemeClr>
                </a:solidFill>
              </a:rPr>
              <a:t>Možete li zamisliti da potpuno vjerujete da ste kompetentni dok idete na razgovor za posao?“</a:t>
            </a:r>
          </a:p>
          <a:p>
            <a:pPr algn="just"/>
            <a:r>
              <a:rPr lang="hr-HR" sz="1600" dirty="0">
                <a:solidFill>
                  <a:schemeClr val="accent5">
                    <a:lumMod val="50000"/>
                  </a:schemeClr>
                </a:solidFill>
              </a:rPr>
              <a:t/>
            </a:r>
            <a:br>
              <a:rPr lang="hr-HR" sz="1600" dirty="0">
                <a:solidFill>
                  <a:schemeClr val="accent5">
                    <a:lumMod val="50000"/>
                  </a:schemeClr>
                </a:solidFill>
              </a:rPr>
            </a:br>
            <a:r>
              <a:rPr lang="hr-HR" sz="1600" dirty="0">
                <a:solidFill>
                  <a:schemeClr val="accent5">
                    <a:lumMod val="50000"/>
                  </a:schemeClr>
                </a:solidFill>
              </a:rPr>
              <a:t>        Vizualizacija situacije:</a:t>
            </a:r>
          </a:p>
          <a:p>
            <a:pPr marL="742950" lvl="1" indent="-285750" algn="just">
              <a:buBlip>
                <a:blip r:embed="rId4">
                  <a:extLst>
                    <a:ext uri="{96DAC541-7B7A-43D3-8B79-37D633B846F1}">
                      <asvg:svgBlip xmlns:asvg="http://schemas.microsoft.com/office/drawing/2016/SVG/main" xmlns="" r:embed="rId5"/>
                    </a:ext>
                  </a:extLst>
                </a:blip>
              </a:buBlip>
            </a:pPr>
            <a:r>
              <a:rPr lang="hr-HR" sz="1600" i="1" dirty="0">
                <a:solidFill>
                  <a:schemeClr val="accent5">
                    <a:lumMod val="50000"/>
                  </a:schemeClr>
                </a:solidFill>
              </a:rPr>
              <a:t>„Kako se osjećate kad idete prema recepciji?”</a:t>
            </a:r>
          </a:p>
          <a:p>
            <a:pPr marL="742950" lvl="1" indent="-285750" algn="just">
              <a:buBlip>
                <a:blip r:embed="rId4">
                  <a:extLst>
                    <a:ext uri="{96DAC541-7B7A-43D3-8B79-37D633B846F1}">
                      <asvg:svgBlip xmlns:asvg="http://schemas.microsoft.com/office/drawing/2016/SVG/main" xmlns="" r:embed="rId5"/>
                    </a:ext>
                  </a:extLst>
                </a:blip>
              </a:buBlip>
            </a:pPr>
            <a:r>
              <a:rPr lang="hr-HR" sz="1600" i="1" dirty="0">
                <a:solidFill>
                  <a:schemeClr val="accent5">
                    <a:lumMod val="50000"/>
                  </a:schemeClr>
                </a:solidFill>
              </a:rPr>
              <a:t>„O čemu razmišljate?”</a:t>
            </a:r>
          </a:p>
          <a:p>
            <a:pPr marL="742950" lvl="1" indent="-285750" algn="just">
              <a:buBlip>
                <a:blip r:embed="rId4">
                  <a:extLst>
                    <a:ext uri="{96DAC541-7B7A-43D3-8B79-37D633B846F1}">
                      <asvg:svgBlip xmlns:asvg="http://schemas.microsoft.com/office/drawing/2016/SVG/main" xmlns="" r:embed="rId5"/>
                    </a:ext>
                  </a:extLst>
                </a:blip>
              </a:buBlip>
            </a:pPr>
            <a:r>
              <a:rPr lang="hr-HR" sz="1600" i="1" dirty="0">
                <a:solidFill>
                  <a:schemeClr val="accent5">
                    <a:lumMod val="50000"/>
                  </a:schemeClr>
                </a:solidFill>
              </a:rPr>
              <a:t>„Kakav Vam je stav i ton glasa?”</a:t>
            </a:r>
          </a:p>
          <a:p>
            <a:pPr marL="742950" lvl="1" indent="-285750" algn="just">
              <a:buBlip>
                <a:blip r:embed="rId4">
                  <a:extLst>
                    <a:ext uri="{96DAC541-7B7A-43D3-8B79-37D633B846F1}">
                      <asvg:svgBlip xmlns:asvg="http://schemas.microsoft.com/office/drawing/2016/SVG/main" xmlns="" r:embed="rId5"/>
                    </a:ext>
                  </a:extLst>
                </a:blip>
              </a:buBlip>
            </a:pPr>
            <a:r>
              <a:rPr lang="hr-HR" sz="1600" i="1" dirty="0">
                <a:solidFill>
                  <a:schemeClr val="accent5">
                    <a:lumMod val="50000"/>
                  </a:schemeClr>
                </a:solidFill>
              </a:rPr>
              <a:t>„Što kažete djelatniku na recepciji?”</a:t>
            </a:r>
          </a:p>
          <a:p>
            <a:pPr marL="742950" lvl="1" indent="-285750" algn="just">
              <a:buBlip>
                <a:blip r:embed="rId4">
                  <a:extLst>
                    <a:ext uri="{96DAC541-7B7A-43D3-8B79-37D633B846F1}">
                      <asvg:svgBlip xmlns:asvg="http://schemas.microsoft.com/office/drawing/2016/SVG/main" xmlns="" r:embed="rId5"/>
                    </a:ext>
                  </a:extLst>
                </a:blip>
              </a:buBlip>
            </a:pPr>
            <a:r>
              <a:rPr lang="hr-HR" sz="1600" i="1" dirty="0">
                <a:solidFill>
                  <a:schemeClr val="accent5">
                    <a:lumMod val="50000"/>
                  </a:schemeClr>
                </a:solidFill>
              </a:rPr>
              <a:t>„Kako izgledate dok sjedite na razgovoru?”</a:t>
            </a:r>
          </a:p>
          <a:p>
            <a:pPr marL="742950" lvl="1" indent="-285750" algn="just">
              <a:buBlip>
                <a:blip r:embed="rId4">
                  <a:extLst>
                    <a:ext uri="{96DAC541-7B7A-43D3-8B79-37D633B846F1}">
                      <asvg:svgBlip xmlns:asvg="http://schemas.microsoft.com/office/drawing/2016/SVG/main" xmlns="" r:embed="rId5"/>
                    </a:ext>
                  </a:extLst>
                </a:blip>
              </a:buBlip>
            </a:pPr>
            <a:r>
              <a:rPr lang="hr-HR" sz="1600" i="1" dirty="0">
                <a:solidFill>
                  <a:schemeClr val="accent5">
                    <a:lumMod val="50000"/>
                  </a:schemeClr>
                </a:solidFill>
              </a:rPr>
              <a:t>„Što kažete o svom prethodnom poslu?”</a:t>
            </a:r>
          </a:p>
          <a:p>
            <a:pPr lvl="1" algn="just"/>
            <a:endParaRPr lang="hr-HR" sz="1600" i="1" dirty="0">
              <a:solidFill>
                <a:schemeClr val="accent5">
                  <a:lumMod val="50000"/>
                </a:schemeClr>
              </a:solidFill>
            </a:endParaRPr>
          </a:p>
          <a:p>
            <a:pPr algn="just"/>
            <a:r>
              <a:rPr lang="hr-HR" sz="1600" b="1" dirty="0">
                <a:solidFill>
                  <a:schemeClr val="accent5">
                    <a:lumMod val="50000"/>
                  </a:schemeClr>
                </a:solidFill>
              </a:rPr>
              <a:t>        Akcijski plan </a:t>
            </a:r>
            <a:r>
              <a:rPr lang="hr-HR" sz="1600" dirty="0">
                <a:solidFill>
                  <a:schemeClr val="accent5">
                    <a:lumMod val="50000"/>
                  </a:schemeClr>
                </a:solidFill>
              </a:rPr>
              <a:t>- ponašati se na isti način u stvarnoj situaciji</a:t>
            </a:r>
          </a:p>
        </p:txBody>
      </p:sp>
      <p:pic>
        <p:nvPicPr>
          <p:cNvPr id="8" name="Graphic 7" descr="Chat with solid fill">
            <a:extLst>
              <a:ext uri="{FF2B5EF4-FFF2-40B4-BE49-F238E27FC236}">
                <a16:creationId xmlns:a16="http://schemas.microsoft.com/office/drawing/2014/main" id="{8995CFCA-4C3C-5B06-D6B4-A93FA5BCBCA4}"/>
              </a:ext>
            </a:extLst>
          </p:cNvPr>
          <p:cNvPicPr>
            <a:picLocks noChangeAspect="1"/>
          </p:cNvPicPr>
          <p:nvPr/>
        </p:nvPicPr>
        <p:blipFill>
          <a:blip r:embed="rId6">
            <a:extLst>
              <a:ext uri="{96DAC541-7B7A-43D3-8B79-37D633B846F1}">
                <asvg:svgBlip xmlns:asvg="http://schemas.microsoft.com/office/drawing/2016/SVG/main" xmlns="" r:embed="rId7"/>
              </a:ext>
            </a:extLst>
          </a:blip>
          <a:stretch>
            <a:fillRect/>
          </a:stretch>
        </p:blipFill>
        <p:spPr>
          <a:xfrm>
            <a:off x="6390640" y="2752598"/>
            <a:ext cx="288000" cy="288000"/>
          </a:xfrm>
          <a:prstGeom prst="rect">
            <a:avLst/>
          </a:prstGeom>
        </p:spPr>
      </p:pic>
      <p:pic>
        <p:nvPicPr>
          <p:cNvPr id="10" name="Graphic 9" descr="Workflow with solid fill">
            <a:extLst>
              <a:ext uri="{FF2B5EF4-FFF2-40B4-BE49-F238E27FC236}">
                <a16:creationId xmlns:a16="http://schemas.microsoft.com/office/drawing/2014/main" id="{AAEEE998-D38D-B2B6-9DDD-6BCA4230C750}"/>
              </a:ext>
            </a:extLst>
          </p:cNvPr>
          <p:cNvPicPr>
            <a:picLocks noChangeAspect="1"/>
          </p:cNvPicPr>
          <p:nvPr/>
        </p:nvPicPr>
        <p:blipFill>
          <a:blip r:embed="rId8">
            <a:extLst>
              <a:ext uri="{96DAC541-7B7A-43D3-8B79-37D633B846F1}">
                <asvg:svgBlip xmlns:asvg="http://schemas.microsoft.com/office/drawing/2016/SVG/main" xmlns="" r:embed="rId9"/>
              </a:ext>
            </a:extLst>
          </a:blip>
          <a:stretch>
            <a:fillRect/>
          </a:stretch>
        </p:blipFill>
        <p:spPr>
          <a:xfrm>
            <a:off x="6390640" y="3719452"/>
            <a:ext cx="288000" cy="288000"/>
          </a:xfrm>
          <a:prstGeom prst="rect">
            <a:avLst/>
          </a:prstGeom>
        </p:spPr>
      </p:pic>
      <p:pic>
        <p:nvPicPr>
          <p:cNvPr id="12" name="Graphic 11" descr="Checklist with solid fill">
            <a:extLst>
              <a:ext uri="{FF2B5EF4-FFF2-40B4-BE49-F238E27FC236}">
                <a16:creationId xmlns:a16="http://schemas.microsoft.com/office/drawing/2014/main" id="{33DF756C-471C-8331-A0B3-AC5F2D91AD08}"/>
              </a:ext>
            </a:extLst>
          </p:cNvPr>
          <p:cNvPicPr>
            <a:picLocks noChangeAspect="1"/>
          </p:cNvPicPr>
          <p:nvPr/>
        </p:nvPicPr>
        <p:blipFill>
          <a:blip r:embed="rId10">
            <a:extLst>
              <a:ext uri="{96DAC541-7B7A-43D3-8B79-37D633B846F1}">
                <asvg:svgBlip xmlns:asvg="http://schemas.microsoft.com/office/drawing/2016/SVG/main" xmlns="" r:embed="rId11"/>
              </a:ext>
            </a:extLst>
          </a:blip>
          <a:stretch>
            <a:fillRect/>
          </a:stretch>
        </p:blipFill>
        <p:spPr>
          <a:xfrm>
            <a:off x="6390640" y="5679499"/>
            <a:ext cx="288000" cy="288000"/>
          </a:xfrm>
          <a:prstGeom prst="rect">
            <a:avLst/>
          </a:prstGeom>
        </p:spPr>
      </p:pic>
      <p:pic>
        <p:nvPicPr>
          <p:cNvPr id="15" name="Graphic 14" descr="Bullseye with solid fill">
            <a:extLst>
              <a:ext uri="{FF2B5EF4-FFF2-40B4-BE49-F238E27FC236}">
                <a16:creationId xmlns:a16="http://schemas.microsoft.com/office/drawing/2014/main" id="{E6682D38-F4F1-6D35-0C95-5884684F6480}"/>
              </a:ext>
            </a:extLst>
          </p:cNvPr>
          <p:cNvPicPr>
            <a:picLocks noChangeAspect="1"/>
          </p:cNvPicPr>
          <p:nvPr/>
        </p:nvPicPr>
        <p:blipFill>
          <a:blip r:embed="rId12">
            <a:extLst>
              <a:ext uri="{96DAC541-7B7A-43D3-8B79-37D633B846F1}">
                <asvg:svgBlip xmlns:asvg="http://schemas.microsoft.com/office/drawing/2016/SVG/main" xmlns="" r:embed="rId13"/>
              </a:ext>
            </a:extLst>
          </a:blip>
          <a:stretch>
            <a:fillRect/>
          </a:stretch>
        </p:blipFill>
        <p:spPr>
          <a:xfrm>
            <a:off x="6390640" y="1778964"/>
            <a:ext cx="288000" cy="288000"/>
          </a:xfrm>
          <a:prstGeom prst="rect">
            <a:avLst/>
          </a:prstGeom>
        </p:spPr>
      </p:pic>
      <p:sp>
        <p:nvSpPr>
          <p:cNvPr id="16" name="Content Placeholder 2">
            <a:extLst>
              <a:ext uri="{FF2B5EF4-FFF2-40B4-BE49-F238E27FC236}">
                <a16:creationId xmlns:a16="http://schemas.microsoft.com/office/drawing/2014/main" id="{6AD12EF7-CDA4-3BC2-D811-53C408B7A5E3}"/>
              </a:ext>
            </a:extLst>
          </p:cNvPr>
          <p:cNvSpPr txBox="1">
            <a:spLocks/>
          </p:cNvSpPr>
          <p:nvPr/>
        </p:nvSpPr>
        <p:spPr>
          <a:xfrm>
            <a:off x="463136" y="1825625"/>
            <a:ext cx="5445331" cy="4351338"/>
          </a:xfrm>
          <a:prstGeom prst="rect">
            <a:avLst/>
          </a:prstGeom>
          <a:noFill/>
          <a:ln>
            <a:solidFill>
              <a:schemeClr val="accent5">
                <a:lumMod val="40000"/>
                <a:lumOff val="60000"/>
              </a:schemeClr>
            </a:solidFill>
          </a:ln>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hr-HR" sz="1800" dirty="0">
                <a:solidFill>
                  <a:schemeClr val="bg1">
                    <a:lumMod val="65000"/>
                  </a:schemeClr>
                </a:solidFill>
              </a:rPr>
              <a:t>Strategije razvijanja i jačanja adaptivnih vjerovanja:</a:t>
            </a:r>
          </a:p>
          <a:p>
            <a:pPr algn="just"/>
            <a:r>
              <a:rPr lang="hr-HR" sz="1800" dirty="0">
                <a:solidFill>
                  <a:schemeClr val="bg1">
                    <a:lumMod val="65000"/>
                  </a:schemeClr>
                </a:solidFill>
              </a:rPr>
              <a:t>Prikupljanje pozitivnih iskustava i izvlačenje korisnih zaključaka</a:t>
            </a:r>
          </a:p>
          <a:p>
            <a:pPr algn="just"/>
            <a:r>
              <a:rPr lang="hr-HR" sz="1800" dirty="0">
                <a:solidFill>
                  <a:schemeClr val="bg1">
                    <a:lumMod val="65000"/>
                  </a:schemeClr>
                </a:solidFill>
              </a:rPr>
              <a:t>Isticanje prednosti adaptivnih vjerovanja</a:t>
            </a:r>
          </a:p>
          <a:p>
            <a:pPr algn="just"/>
            <a:r>
              <a:rPr lang="hr-HR" sz="1800" dirty="0">
                <a:solidFill>
                  <a:schemeClr val="bg1">
                    <a:lumMod val="65000"/>
                  </a:schemeClr>
                </a:solidFill>
              </a:rPr>
              <a:t>Isticanje značenja pozitivnih iskustava</a:t>
            </a:r>
          </a:p>
          <a:p>
            <a:pPr algn="just"/>
            <a:r>
              <a:rPr lang="hr-HR" sz="1800" dirty="0">
                <a:solidFill>
                  <a:schemeClr val="bg1">
                    <a:lumMod val="65000"/>
                  </a:schemeClr>
                </a:solidFill>
              </a:rPr>
              <a:t>Referiranje na iskustva drugih ljudi</a:t>
            </a:r>
          </a:p>
          <a:p>
            <a:pPr algn="just"/>
            <a:r>
              <a:rPr lang="hr-HR" sz="1800" dirty="0">
                <a:solidFill>
                  <a:schemeClr val="bg1">
                    <a:lumMod val="65000"/>
                  </a:schemeClr>
                </a:solidFill>
              </a:rPr>
              <a:t>Korištenje tablice za prikupljanje dokaza o sposobnostima</a:t>
            </a:r>
          </a:p>
          <a:p>
            <a:pPr algn="just"/>
            <a:r>
              <a:rPr lang="hr-HR" sz="1800" dirty="0">
                <a:solidFill>
                  <a:schemeClr val="bg1">
                    <a:lumMod val="65000"/>
                  </a:schemeClr>
                </a:solidFill>
              </a:rPr>
              <a:t>Induciranje mentalnih slika sadašnjih i prošlih iskustava</a:t>
            </a:r>
          </a:p>
          <a:p>
            <a:pPr algn="just"/>
            <a:r>
              <a:rPr lang="hr-HR" sz="1800" b="1" dirty="0">
                <a:solidFill>
                  <a:schemeClr val="accent5">
                    <a:lumMod val="50000"/>
                  </a:schemeClr>
                </a:solidFill>
              </a:rPr>
              <a:t>PONAŠANJE "KAO DA"</a:t>
            </a:r>
          </a:p>
        </p:txBody>
      </p:sp>
      <p:sp>
        <p:nvSpPr>
          <p:cNvPr id="4" name="TextBox 3">
            <a:extLst>
              <a:ext uri="{FF2B5EF4-FFF2-40B4-BE49-F238E27FC236}">
                <a16:creationId xmlns:a16="http://schemas.microsoft.com/office/drawing/2014/main" id="{0F04465F-2617-B9A5-608C-0A4BA5C8EBF3}"/>
              </a:ext>
            </a:extLst>
          </p:cNvPr>
          <p:cNvSpPr txBox="1"/>
          <p:nvPr/>
        </p:nvSpPr>
        <p:spPr>
          <a:xfrm>
            <a:off x="11610109" y="6531440"/>
            <a:ext cx="221673" cy="246221"/>
          </a:xfrm>
          <a:prstGeom prst="rect">
            <a:avLst/>
          </a:prstGeom>
          <a:noFill/>
        </p:spPr>
        <p:txBody>
          <a:bodyPr wrap="square" rtlCol="0">
            <a:spAutoFit/>
          </a:bodyPr>
          <a:lstStyle/>
          <a:p>
            <a:r>
              <a:rPr lang="hr-HR" sz="1000" dirty="0">
                <a:solidFill>
                  <a:schemeClr val="bg2">
                    <a:lumMod val="75000"/>
                  </a:schemeClr>
                </a:solidFill>
              </a:rPr>
              <a:t>8</a:t>
            </a:r>
            <a:endParaRPr lang="en-GB" sz="1000" dirty="0">
              <a:solidFill>
                <a:schemeClr val="bg2">
                  <a:lumMod val="75000"/>
                </a:schemeClr>
              </a:solidFill>
            </a:endParaRPr>
          </a:p>
        </p:txBody>
      </p:sp>
      <p:pic>
        <p:nvPicPr>
          <p:cNvPr id="5" name="Graphic 4" descr="Puzzle with solid fill">
            <a:extLst>
              <a:ext uri="{FF2B5EF4-FFF2-40B4-BE49-F238E27FC236}">
                <a16:creationId xmlns:a16="http://schemas.microsoft.com/office/drawing/2014/main" id="{74048617-6B29-0EC9-66F9-85FC8C36BF42}"/>
              </a:ext>
            </a:extLst>
          </p:cNvPr>
          <p:cNvPicPr>
            <a:picLocks noChangeAspect="1"/>
          </p:cNvPicPr>
          <p:nvPr/>
        </p:nvPicPr>
        <p:blipFill>
          <a:blip r:embed="rId14">
            <a:extLst>
              <a:ext uri="{96DAC541-7B7A-43D3-8B79-37D633B846F1}">
                <asvg:svgBlip xmlns:asvg="http://schemas.microsoft.com/office/drawing/2016/SVG/main" xmlns="" r:embed="rId15"/>
              </a:ext>
            </a:extLst>
          </a:blip>
          <a:stretch>
            <a:fillRect/>
          </a:stretch>
        </p:blipFill>
        <p:spPr>
          <a:xfrm rot="16652985">
            <a:off x="10293605" y="310044"/>
            <a:ext cx="914820" cy="914820"/>
          </a:xfrm>
          <a:prstGeom prst="rect">
            <a:avLst/>
          </a:prstGeom>
        </p:spPr>
      </p:pic>
      <p:pic>
        <p:nvPicPr>
          <p:cNvPr id="9" name="Graphic 8" descr="Puzzle outline">
            <a:extLst>
              <a:ext uri="{FF2B5EF4-FFF2-40B4-BE49-F238E27FC236}">
                <a16:creationId xmlns:a16="http://schemas.microsoft.com/office/drawing/2014/main" id="{B5F1902D-2876-5B0E-3BC9-25F1F7F561F6}"/>
              </a:ext>
            </a:extLst>
          </p:cNvPr>
          <p:cNvPicPr>
            <a:picLocks noChangeAspect="1"/>
          </p:cNvPicPr>
          <p:nvPr/>
        </p:nvPicPr>
        <p:blipFill>
          <a:blip r:embed="rId16">
            <a:extLst>
              <a:ext uri="{96DAC541-7B7A-43D3-8B79-37D633B846F1}">
                <asvg:svgBlip xmlns:asvg="http://schemas.microsoft.com/office/drawing/2016/SVG/main" xmlns="" r:embed="rId17"/>
              </a:ext>
            </a:extLst>
          </a:blip>
          <a:stretch>
            <a:fillRect/>
          </a:stretch>
        </p:blipFill>
        <p:spPr>
          <a:xfrm rot="1572648">
            <a:off x="11108509" y="160273"/>
            <a:ext cx="914400" cy="914400"/>
          </a:xfrm>
          <a:prstGeom prst="rect">
            <a:avLst/>
          </a:prstGeom>
        </p:spPr>
      </p:pic>
    </p:spTree>
    <p:extLst>
      <p:ext uri="{BB962C8B-B14F-4D97-AF65-F5344CB8AC3E}">
        <p14:creationId xmlns:p14="http://schemas.microsoft.com/office/powerpoint/2010/main" val="1499645577"/>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docProps/app.xml><?xml version="1.0" encoding="utf-8"?>
<Properties xmlns="http://schemas.openxmlformats.org/officeDocument/2006/extended-properties" xmlns:vt="http://schemas.openxmlformats.org/officeDocument/2006/docPropsVTypes">
  <Template/>
  <TotalTime>6242</TotalTime>
  <Words>4774</Words>
  <Application>Microsoft Office PowerPoint</Application>
  <PresentationFormat>Widescreen</PresentationFormat>
  <Paragraphs>775</Paragraphs>
  <Slides>22</Slides>
  <Notes>18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Aptos</vt:lpstr>
      <vt:lpstr>Aptos Display</vt:lpstr>
      <vt:lpstr>Arial</vt:lpstr>
      <vt:lpstr>Wingdings</vt:lpstr>
      <vt:lpstr>Office Theme</vt:lpstr>
      <vt:lpstr>MIJENJANJE VJEROVANJA </vt:lpstr>
      <vt:lpstr>PowerPoint Presentation</vt:lpstr>
      <vt:lpstr>Razvijanje i jačanje adaptivnih vjerovanja</vt:lpstr>
      <vt:lpstr>Razvijanje i jačanje adaptivnih vjerovanja</vt:lpstr>
      <vt:lpstr>Razvijanje i jačanje adaptivnih vjerovanja</vt:lpstr>
      <vt:lpstr>Razvijanje i jačanje adaptivnih vjerovanja</vt:lpstr>
      <vt:lpstr>Razvijanje i jačanje adaptivnih vjerovanja</vt:lpstr>
      <vt:lpstr>Razvijanje i jačanje adaptivnih vjerovanja</vt:lpstr>
      <vt:lpstr>Razvijanje i jačanje adaptivnih vjerovanja</vt:lpstr>
      <vt:lpstr>PowerPoint Presentation</vt:lpstr>
      <vt:lpstr>PowerPoint Presentation</vt:lpstr>
      <vt:lpstr>PowerPoint Presentation</vt:lpstr>
      <vt:lpstr>PowerPoint Presentation</vt:lpstr>
      <vt:lpstr>Mijenjanje neadaptivnih vjerovanja</vt:lpstr>
      <vt:lpstr>Mijenjanje neadaptivnih vjerovanja</vt:lpstr>
      <vt:lpstr>Mijenjanje neadaptivnih vjerovanja</vt:lpstr>
      <vt:lpstr>Mijenjanje neadaptivnih vjerovanja</vt:lpstr>
      <vt:lpstr>Mijenjanje neadaptivnih vjerovanja</vt:lpstr>
      <vt:lpstr>Mijenjanje neadaptivnih vjerovanja</vt:lpstr>
      <vt:lpstr>Mijenjanje neadaptivnih vjerovanja</vt:lpstr>
      <vt:lpstr>Mijenjanje neadaptivnih vjerovanja</vt:lpstr>
      <vt:lpstr>HVALA NA PAŽNJI!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MIJENJANJE VJEROVANJA </dc:title>
  <dc:creator>Režić Antonia</dc:creator>
  <cp:lastModifiedBy>hubikotvr@outlook.com</cp:lastModifiedBy>
  <cp:revision>31</cp:revision>
  <dcterms:created xsi:type="dcterms:W3CDTF">2025-10-07T12:52:28Z</dcterms:created>
  <dcterms:modified xsi:type="dcterms:W3CDTF">2025-10-23T13:44:49Z</dcterms:modified>
</cp:coreProperties>
</file>