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17"/>
  </p:handout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72" r:id="rId10"/>
    <p:sldId id="265" r:id="rId11"/>
    <p:sldId id="267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00B63-89E9-4F15-9C3B-51174B5599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491E3E-689A-47C8-862D-679DAC279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61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1377C3D-7BB2-4D23-9D10-616807B37D36}" type="datetimeFigureOut">
              <a:rPr lang="sr-Latn-CS" smtClean="0"/>
              <a:t>2.10.2025.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3C03A18-1BE2-487D-92D8-585057AF460F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6600" dirty="0"/>
              <a:t>Vjerovanja</a:t>
            </a:r>
            <a:endParaRPr lang="en-US" sz="66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7571184" cy="914400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Romina Ivančić </a:t>
            </a:r>
            <a:r>
              <a:rPr lang="hr-HR" dirty="0" err="1"/>
              <a:t>Maćešić</a:t>
            </a:r>
            <a:r>
              <a:rPr lang="hr-HR" dirty="0"/>
              <a:t>, Praktikum 2 Grupa G</a:t>
            </a:r>
          </a:p>
          <a:p>
            <a:r>
              <a:rPr lang="hr-HR" dirty="0"/>
              <a:t>4.10.2025.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547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686800" cy="1066800"/>
          </a:xfrm>
        </p:spPr>
        <p:txBody>
          <a:bodyPr>
            <a:normAutofit fontScale="90000"/>
          </a:bodyPr>
          <a:lstStyle/>
          <a:p>
            <a:r>
              <a:rPr lang="hr-HR" sz="3200" dirty="0"/>
              <a:t>Identifikacija neadaptivnih posredujućih vjerovanja (Pretpostavke, Stavovi, Pravila)</a:t>
            </a:r>
            <a:endParaRPr lang="en-US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2492896"/>
            <a:ext cx="8964488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dirty="0"/>
              <a:t>1. PREPOZNAVANJE KADA JE PV IZRAŽENO KAO AM</a:t>
            </a:r>
          </a:p>
          <a:p>
            <a:pPr marL="0" indent="0">
              <a:buNone/>
            </a:pPr>
            <a:r>
              <a:rPr lang="hr-HR" sz="1200" dirty="0"/>
              <a:t>Primjer specifične AM: „Nisam smio ostaviti svojeg prijatelja na cjedilu kad me tražio da mu pomognem vezano za njegovu majku”</a:t>
            </a:r>
          </a:p>
          <a:p>
            <a:pPr marL="0" indent="0">
              <a:buNone/>
            </a:pPr>
            <a:r>
              <a:rPr lang="hr-HR" sz="1200" dirty="0"/>
              <a:t>Neke AM su generalnije: ”Strašno je razočarati ljude” ili „Uvijek trebam dati sve od sebe”</a:t>
            </a:r>
          </a:p>
        </p:txBody>
      </p:sp>
    </p:spTree>
    <p:extLst>
      <p:ext uri="{BB962C8B-B14F-4D97-AF65-F5344CB8AC3E}">
        <p14:creationId xmlns:p14="http://schemas.microsoft.com/office/powerpoint/2010/main" val="310230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686800" cy="1066800"/>
          </a:xfrm>
        </p:spPr>
        <p:txBody>
          <a:bodyPr>
            <a:normAutofit fontScale="90000"/>
          </a:bodyPr>
          <a:lstStyle/>
          <a:p>
            <a:r>
              <a:rPr lang="hr-HR" sz="3200" dirty="0"/>
              <a:t>Identifikacija neadaptivnih posredujućih vjerovanja (Pretpostavke, Stavovi, Pravila)</a:t>
            </a:r>
            <a:endParaRPr lang="en-US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988840"/>
            <a:ext cx="8568952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1600" dirty="0"/>
              <a:t>2. DIREKTNO IZAZIVANJE PV</a:t>
            </a:r>
          </a:p>
          <a:p>
            <a:pPr marL="0" indent="0">
              <a:buNone/>
            </a:pPr>
            <a:r>
              <a:rPr lang="hr-HR" sz="1600" dirty="0"/>
              <a:t>Mnoga PV imaju disfunkcionalnu strategiju suočavanja – pa se kroz prepoznatu strategiju suočavanja mogu identificirati PV. Postavlja se pitanje značenja ili ishoda kada se koriste ti obrasci ponašanja </a:t>
            </a:r>
          </a:p>
          <a:p>
            <a:pPr marL="0" indent="0">
              <a:buNone/>
            </a:pPr>
            <a:r>
              <a:rPr lang="hr-HR" sz="1200" dirty="0"/>
              <a:t>T: Koje je vaše vjerovanje vezano za traženje pomoći? (izbjegavanje traženja pomoći je </a:t>
            </a:r>
            <a:r>
              <a:rPr lang="hr-HR" sz="1200" b="1" dirty="0"/>
              <a:t>strategija suočavanja</a:t>
            </a:r>
            <a:r>
              <a:rPr lang="hr-HR" sz="1200" dirty="0"/>
              <a:t>)  K: Oh, pa traženje pomoći je znak slabosti, nekompetencije.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r>
              <a:rPr lang="hr-HR" sz="1200" dirty="0"/>
              <a:t> T: Što je najgore što se može desiti ako se ne trudite izgledati najbolje moguće? (</a:t>
            </a:r>
            <a:r>
              <a:rPr lang="hr-HR" sz="1200" dirty="0" err="1"/>
              <a:t>klijentovo</a:t>
            </a:r>
            <a:r>
              <a:rPr lang="hr-HR" sz="1200" dirty="0"/>
              <a:t> </a:t>
            </a:r>
            <a:r>
              <a:rPr lang="hr-HR" sz="1200" b="1" dirty="0"/>
              <a:t>pravilo</a:t>
            </a:r>
            <a:r>
              <a:rPr lang="hr-HR" sz="1200" dirty="0"/>
              <a:t> je da treba uvijek izgledati najbolje) K: Ljudi će misliti da sam neatraktivan, neće me htjeti u društvu.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r>
              <a:rPr lang="hr-HR" sz="1200" dirty="0"/>
              <a:t>T: Što bi značilo kad ne bi imali visoko postignuće? (</a:t>
            </a:r>
            <a:r>
              <a:rPr lang="hr-HR" sz="1200" dirty="0" err="1"/>
              <a:t>klijentovo</a:t>
            </a:r>
            <a:r>
              <a:rPr lang="hr-HR" sz="1200" dirty="0"/>
              <a:t> </a:t>
            </a:r>
            <a:r>
              <a:rPr lang="hr-HR" sz="1200" b="1" dirty="0"/>
              <a:t>pravilo</a:t>
            </a:r>
            <a:r>
              <a:rPr lang="hr-HR" sz="1200" dirty="0"/>
              <a:t> je Trebam uvijek imati visoko postignuće, </a:t>
            </a:r>
            <a:r>
              <a:rPr lang="hr-HR" sz="1200" b="1" dirty="0"/>
              <a:t>Stav</a:t>
            </a:r>
            <a:r>
              <a:rPr lang="hr-HR" sz="1200" dirty="0"/>
              <a:t> je Grozno je biti prosječan) K: To je znak da sam inferioran drugim ljudima.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r>
              <a:rPr lang="hr-HR" sz="1200" dirty="0"/>
              <a:t>T: Koje su prednosti neisticanja u gomili? (izbjegavanje isticanje je </a:t>
            </a:r>
            <a:r>
              <a:rPr lang="hr-HR" sz="1200" b="1" dirty="0"/>
              <a:t>strategija nošenja</a:t>
            </a:r>
            <a:r>
              <a:rPr lang="hr-HR" sz="1200" dirty="0"/>
              <a:t>) K: Ljudi me neće primijetiti i neće vidjeti da se ne uklapam.</a:t>
            </a:r>
          </a:p>
          <a:p>
            <a:pPr marL="0" indent="0">
              <a:buNone/>
            </a:pPr>
            <a:endParaRPr lang="hr-HR" sz="1100" dirty="0"/>
          </a:p>
          <a:p>
            <a:pPr marL="0" indent="0">
              <a:buNone/>
            </a:pPr>
            <a:r>
              <a:rPr lang="hr-HR" sz="1600" dirty="0">
                <a:sym typeface="Wingdings" pitchFamily="2" charset="2"/>
              </a:rPr>
              <a:t>Lakše je preispitivati pretpostavke nego stavove i pravila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3139879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686800" cy="1066800"/>
          </a:xfrm>
        </p:spPr>
        <p:txBody>
          <a:bodyPr>
            <a:normAutofit fontScale="90000"/>
          </a:bodyPr>
          <a:lstStyle/>
          <a:p>
            <a:r>
              <a:rPr lang="hr-HR" sz="3200" dirty="0"/>
              <a:t>Identifikacija neadaptivnih posredujućih vjerovanja (Pretpostavke, Stavovi, Pravila)</a:t>
            </a:r>
            <a:endParaRPr lang="en-US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25930" y="2636912"/>
            <a:ext cx="8686800" cy="4525963"/>
          </a:xfrm>
        </p:spPr>
        <p:txBody>
          <a:bodyPr>
            <a:normAutofit/>
          </a:bodyPr>
          <a:lstStyle/>
          <a:p>
            <a:r>
              <a:rPr lang="hr-HR" sz="1600" dirty="0"/>
              <a:t>3. UPITNIK VJEROVANJA</a:t>
            </a:r>
          </a:p>
          <a:p>
            <a:r>
              <a:rPr lang="hr-HR" sz="1600" dirty="0" err="1"/>
              <a:t>Dysfunctional</a:t>
            </a:r>
            <a:r>
              <a:rPr lang="hr-HR" sz="1600" dirty="0"/>
              <a:t> </a:t>
            </a:r>
            <a:r>
              <a:rPr lang="hr-HR" sz="1600" dirty="0" err="1"/>
              <a:t>Attitude</a:t>
            </a:r>
            <a:r>
              <a:rPr lang="hr-HR" sz="1600" dirty="0"/>
              <a:t> </a:t>
            </a:r>
            <a:r>
              <a:rPr lang="hr-HR" sz="1600" dirty="0" err="1"/>
              <a:t>Scale</a:t>
            </a:r>
            <a:r>
              <a:rPr lang="hr-HR" sz="1600" dirty="0"/>
              <a:t> (</a:t>
            </a:r>
            <a:r>
              <a:rPr lang="hr-HR" sz="1600" dirty="0" err="1"/>
              <a:t>Weissman</a:t>
            </a:r>
            <a:r>
              <a:rPr lang="hr-HR" sz="1600" dirty="0"/>
              <a:t> </a:t>
            </a:r>
            <a:r>
              <a:rPr lang="hr-HR" sz="1600" dirty="0" err="1"/>
              <a:t>and</a:t>
            </a:r>
            <a:r>
              <a:rPr lang="hr-HR" sz="1600" dirty="0"/>
              <a:t> </a:t>
            </a:r>
            <a:r>
              <a:rPr lang="hr-HR" sz="1600" dirty="0" err="1"/>
              <a:t>Beck</a:t>
            </a:r>
            <a:r>
              <a:rPr lang="hr-HR" sz="1600" dirty="0"/>
              <a:t>, 1978.)</a:t>
            </a:r>
          </a:p>
          <a:p>
            <a:r>
              <a:rPr lang="hr-HR" sz="1600" dirty="0" err="1"/>
              <a:t>Personality</a:t>
            </a:r>
            <a:r>
              <a:rPr lang="hr-HR" sz="1600" dirty="0"/>
              <a:t> </a:t>
            </a:r>
            <a:r>
              <a:rPr lang="hr-HR" sz="1600" dirty="0" err="1"/>
              <a:t>Belief</a:t>
            </a:r>
            <a:r>
              <a:rPr lang="hr-HR" sz="1600" dirty="0"/>
              <a:t> </a:t>
            </a:r>
            <a:r>
              <a:rPr lang="hr-HR" sz="1600" dirty="0" err="1"/>
              <a:t>Questionnaire</a:t>
            </a:r>
            <a:r>
              <a:rPr lang="hr-HR" sz="1600" dirty="0"/>
              <a:t> (</a:t>
            </a:r>
            <a:r>
              <a:rPr lang="hr-HR" sz="1600" dirty="0" err="1"/>
              <a:t>Beck</a:t>
            </a:r>
            <a:r>
              <a:rPr lang="hr-HR" sz="1600" dirty="0"/>
              <a:t> </a:t>
            </a:r>
            <a:r>
              <a:rPr lang="hr-HR" sz="1600" dirty="0" err="1"/>
              <a:t>and</a:t>
            </a:r>
            <a:r>
              <a:rPr lang="hr-HR" sz="1600" dirty="0"/>
              <a:t> </a:t>
            </a:r>
            <a:r>
              <a:rPr lang="hr-HR" sz="1600" dirty="0" err="1"/>
              <a:t>Beck</a:t>
            </a:r>
            <a:r>
              <a:rPr lang="hr-HR" sz="1600" dirty="0"/>
              <a:t>, 1991.)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85074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79911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hr-HR" dirty="0"/>
              <a:t>Odluka modificirati </a:t>
            </a:r>
            <a:r>
              <a:rPr lang="hr-HR" dirty="0" err="1"/>
              <a:t>disfunkcionalno</a:t>
            </a:r>
            <a:r>
              <a:rPr lang="hr-HR" dirty="0"/>
              <a:t> vjerovanje ili ne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1611624"/>
          </a:xfrm>
        </p:spPr>
        <p:txBody>
          <a:bodyPr>
            <a:normAutofit/>
          </a:bodyPr>
          <a:lstStyle/>
          <a:p>
            <a:r>
              <a:rPr lang="hr-HR" sz="1600" dirty="0"/>
              <a:t>Radi se na vjerovanjima povezanima s </a:t>
            </a:r>
            <a:r>
              <a:rPr lang="hr-HR" sz="1600" dirty="0" err="1"/>
              <a:t>klijentovim</a:t>
            </a:r>
            <a:r>
              <a:rPr lang="hr-HR" sz="1600" dirty="0"/>
              <a:t> problemom s kojim dolazi a koji ga sprečava u ostvarenju ciljeva</a:t>
            </a:r>
          </a:p>
          <a:p>
            <a:endParaRPr lang="hr-HR" sz="1600" dirty="0"/>
          </a:p>
          <a:p>
            <a:pPr lvl="1"/>
            <a:endParaRPr lang="hr-HR" sz="1600" dirty="0"/>
          </a:p>
          <a:p>
            <a:pPr marL="0" indent="0">
              <a:buNone/>
            </a:pPr>
            <a:endParaRPr lang="hr-HR" sz="1600" dirty="0"/>
          </a:p>
          <a:p>
            <a:pPr lvl="1"/>
            <a:endParaRPr lang="en-US" sz="1600" dirty="0"/>
          </a:p>
        </p:txBody>
      </p:sp>
      <p:sp>
        <p:nvSpPr>
          <p:cNvPr id="4" name="Pravokutnik 3"/>
          <p:cNvSpPr/>
          <p:nvPr/>
        </p:nvSpPr>
        <p:spPr>
          <a:xfrm>
            <a:off x="539552" y="3645024"/>
            <a:ext cx="7969959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 err="1"/>
              <a:t>Pitanja</a:t>
            </a:r>
            <a:r>
              <a:rPr lang="en-US" sz="1600" dirty="0"/>
              <a:t> </a:t>
            </a:r>
            <a:r>
              <a:rPr lang="en-US" sz="1600" dirty="0" err="1"/>
              <a:t>koja</a:t>
            </a:r>
            <a:r>
              <a:rPr lang="en-US" sz="1600" dirty="0"/>
              <a:t> </a:t>
            </a:r>
            <a:r>
              <a:rPr lang="en-US" sz="1600" dirty="0" err="1"/>
              <a:t>si</a:t>
            </a:r>
            <a:r>
              <a:rPr lang="en-US" sz="1600" dirty="0"/>
              <a:t> </a:t>
            </a:r>
            <a:r>
              <a:rPr lang="en-US" sz="1600" dirty="0" err="1"/>
              <a:t>trebamo</a:t>
            </a:r>
            <a:r>
              <a:rPr lang="en-US" sz="1600" dirty="0"/>
              <a:t> </a:t>
            </a:r>
            <a:r>
              <a:rPr lang="en-US" sz="1600" dirty="0" err="1"/>
              <a:t>kao</a:t>
            </a:r>
            <a:r>
              <a:rPr lang="en-US" sz="1600" dirty="0"/>
              <a:t> </a:t>
            </a:r>
            <a:r>
              <a:rPr lang="en-US" sz="1600" dirty="0" err="1"/>
              <a:t>terapeut</a:t>
            </a:r>
            <a:r>
              <a:rPr lang="en-US" sz="1600" dirty="0"/>
              <a:t> </a:t>
            </a:r>
            <a:r>
              <a:rPr lang="en-US" sz="1600" dirty="0" err="1"/>
              <a:t>postaviti</a:t>
            </a:r>
            <a:r>
              <a:rPr lang="en-US" sz="1600" dirty="0"/>
              <a:t>:</a:t>
            </a:r>
            <a:endParaRPr lang="hr-HR" sz="1600" dirty="0"/>
          </a:p>
          <a:p>
            <a:endParaRPr lang="en-US" sz="1600" dirty="0"/>
          </a:p>
          <a:p>
            <a:r>
              <a:rPr lang="en-US" sz="1600" dirty="0"/>
              <a:t>O </a:t>
            </a:r>
            <a:r>
              <a:rPr lang="en-US" sz="1600" dirty="0" err="1"/>
              <a:t>kojem</a:t>
            </a:r>
            <a:r>
              <a:rPr lang="en-US" sz="1600" dirty="0"/>
              <a:t>/</a:t>
            </a:r>
            <a:r>
              <a:rPr lang="en-US" sz="1600" dirty="0" err="1"/>
              <a:t>kakvom</a:t>
            </a:r>
            <a:r>
              <a:rPr lang="en-US" sz="1600" dirty="0"/>
              <a:t> se </a:t>
            </a:r>
            <a:r>
              <a:rPr lang="en-US" sz="1600" dirty="0" err="1"/>
              <a:t>vjerovanju</a:t>
            </a:r>
            <a:r>
              <a:rPr lang="en-US" sz="1600" dirty="0"/>
              <a:t> </a:t>
            </a:r>
            <a:r>
              <a:rPr lang="en-US" sz="1600" dirty="0" err="1"/>
              <a:t>radi</a:t>
            </a:r>
            <a:r>
              <a:rPr lang="en-US" sz="1600" dirty="0"/>
              <a:t>?</a:t>
            </a:r>
          </a:p>
          <a:p>
            <a:r>
              <a:rPr lang="en-US" sz="1600" dirty="0" err="1"/>
              <a:t>Dovodi</a:t>
            </a:r>
            <a:r>
              <a:rPr lang="en-US" sz="1600" dirty="0"/>
              <a:t> li to </a:t>
            </a:r>
            <a:r>
              <a:rPr lang="en-US" sz="1600" dirty="0" err="1"/>
              <a:t>vjerovanje</a:t>
            </a:r>
            <a:r>
              <a:rPr lang="en-US" sz="1600" dirty="0"/>
              <a:t> do </a:t>
            </a:r>
            <a:r>
              <a:rPr lang="en-US" sz="1600" dirty="0" err="1"/>
              <a:t>izražene</a:t>
            </a:r>
            <a:r>
              <a:rPr lang="en-US" sz="1600" dirty="0"/>
              <a:t> </a:t>
            </a:r>
            <a:r>
              <a:rPr lang="en-US" sz="1600" dirty="0" err="1"/>
              <a:t>emocionalne</a:t>
            </a:r>
            <a:r>
              <a:rPr lang="en-US" sz="1600" dirty="0"/>
              <a:t> </a:t>
            </a:r>
            <a:r>
              <a:rPr lang="en-US" sz="1600" dirty="0" err="1"/>
              <a:t>neugode</a:t>
            </a:r>
            <a:r>
              <a:rPr lang="en-US" sz="1600" dirty="0"/>
              <a:t> </a:t>
            </a:r>
            <a:r>
              <a:rPr lang="en-US" sz="1600" dirty="0" err="1"/>
              <a:t>ili</a:t>
            </a:r>
            <a:r>
              <a:rPr lang="en-US" sz="1600" dirty="0"/>
              <a:t> </a:t>
            </a:r>
            <a:r>
              <a:rPr lang="en-US" sz="1600" dirty="0" err="1"/>
              <a:t>maladaptivnih</a:t>
            </a:r>
            <a:r>
              <a:rPr lang="en-US" sz="1600" dirty="0"/>
              <a:t> </a:t>
            </a:r>
            <a:r>
              <a:rPr lang="en-US" sz="1600" dirty="0" err="1"/>
              <a:t>ponašanja</a:t>
            </a:r>
            <a:r>
              <a:rPr lang="en-US" sz="1600" dirty="0"/>
              <a:t>?</a:t>
            </a:r>
          </a:p>
          <a:p>
            <a:r>
              <a:rPr lang="en-US" sz="1600" dirty="0" err="1"/>
              <a:t>Vjeruje</a:t>
            </a:r>
            <a:r>
              <a:rPr lang="en-US" sz="1600" dirty="0"/>
              <a:t> li </a:t>
            </a:r>
            <a:r>
              <a:rPr lang="en-US" sz="1600" dirty="0" err="1"/>
              <a:t>klijent</a:t>
            </a:r>
            <a:r>
              <a:rPr lang="en-US" sz="1600" dirty="0"/>
              <a:t> u to </a:t>
            </a:r>
            <a:r>
              <a:rPr lang="en-US" sz="1600" dirty="0" err="1"/>
              <a:t>vjerovanje</a:t>
            </a:r>
            <a:r>
              <a:rPr lang="en-US" sz="1600" dirty="0"/>
              <a:t> </a:t>
            </a:r>
            <a:r>
              <a:rPr lang="en-US" sz="1600" dirty="0" err="1"/>
              <a:t>snažno</a:t>
            </a:r>
            <a:r>
              <a:rPr lang="en-US" sz="1600" dirty="0"/>
              <a:t> i </a:t>
            </a:r>
            <a:r>
              <a:rPr lang="en-US" sz="1600" dirty="0" err="1"/>
              <a:t>široko</a:t>
            </a:r>
            <a:r>
              <a:rPr lang="en-US" sz="1600" dirty="0"/>
              <a:t>?</a:t>
            </a:r>
          </a:p>
          <a:p>
            <a:r>
              <a:rPr lang="en-US" sz="1600" dirty="0" err="1"/>
              <a:t>Ometa</a:t>
            </a:r>
            <a:r>
              <a:rPr lang="en-US" sz="1600" dirty="0"/>
              <a:t> li </a:t>
            </a:r>
            <a:r>
              <a:rPr lang="en-US" sz="1600" dirty="0" err="1"/>
              <a:t>vjerovanje</a:t>
            </a:r>
            <a:r>
              <a:rPr lang="en-US" sz="1600" dirty="0"/>
              <a:t> </a:t>
            </a:r>
            <a:r>
              <a:rPr lang="en-US" sz="1600" dirty="0" err="1"/>
              <a:t>značajno</a:t>
            </a:r>
            <a:r>
              <a:rPr lang="en-US" sz="1600" dirty="0"/>
              <a:t> </a:t>
            </a:r>
            <a:r>
              <a:rPr lang="en-US" sz="1600" dirty="0" err="1"/>
              <a:t>klijenta</a:t>
            </a:r>
            <a:r>
              <a:rPr lang="en-US" sz="1600" dirty="0"/>
              <a:t> u </a:t>
            </a:r>
            <a:r>
              <a:rPr lang="en-US" sz="1600" dirty="0" err="1"/>
              <a:t>ostvarenju</a:t>
            </a:r>
            <a:r>
              <a:rPr lang="en-US" sz="1600" dirty="0"/>
              <a:t> </a:t>
            </a:r>
            <a:r>
              <a:rPr lang="en-US" sz="1600" dirty="0" err="1"/>
              <a:t>ciljeva</a:t>
            </a:r>
            <a:r>
              <a:rPr lang="hr-HR" sz="1600" dirty="0"/>
              <a:t>?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79334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435280" cy="1371600"/>
          </a:xfrm>
        </p:spPr>
        <p:txBody>
          <a:bodyPr>
            <a:normAutofit fontScale="90000"/>
          </a:bodyPr>
          <a:lstStyle/>
          <a:p>
            <a:r>
              <a:rPr lang="hr-HR" dirty="0"/>
              <a:t>Kada modificirati neadaptivno (</a:t>
            </a:r>
            <a:r>
              <a:rPr lang="hr-HR" dirty="0" err="1"/>
              <a:t>disfunkcionalno</a:t>
            </a:r>
            <a:r>
              <a:rPr lang="hr-HR" dirty="0"/>
              <a:t>) vjerovanje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2372" y="1916832"/>
            <a:ext cx="8363272" cy="2619736"/>
          </a:xfrm>
        </p:spPr>
        <p:txBody>
          <a:bodyPr>
            <a:normAutofit/>
          </a:bodyPr>
          <a:lstStyle/>
          <a:p>
            <a:r>
              <a:rPr lang="hr-HR" sz="1600" dirty="0"/>
              <a:t>Na početku tretmana se kreće raditi s AM povezanim s </a:t>
            </a:r>
            <a:r>
              <a:rPr lang="hr-HR" sz="1600" dirty="0" err="1"/>
              <a:t>disfunkcionalnim</a:t>
            </a:r>
            <a:r>
              <a:rPr lang="hr-HR" sz="1600" dirty="0"/>
              <a:t> vjerovanjima</a:t>
            </a:r>
          </a:p>
          <a:p>
            <a:r>
              <a:rPr lang="hr-HR" sz="1600" dirty="0"/>
              <a:t>Čim je moguće kreće se raditi na neadaptivnim vjerovanjima, ali nekad će se trebati čekati do sredine tretmana (ako su vjerovanja dugotrajna, </a:t>
            </a:r>
            <a:r>
              <a:rPr lang="hr-HR" sz="1600" dirty="0" err="1"/>
              <a:t>pregeneralizirana</a:t>
            </a:r>
            <a:r>
              <a:rPr lang="hr-HR" sz="1600" dirty="0"/>
              <a:t> i rigidna</a:t>
            </a:r>
          </a:p>
          <a:p>
            <a:pPr lvl="1"/>
            <a:r>
              <a:rPr lang="hr-HR" sz="1600" dirty="0"/>
              <a:t>Takve se klijente najprije uči tehnikama identifikacije, evaluacije i adaptivnih odgovora na AM, a potom i na NBV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539552" y="4149080"/>
            <a:ext cx="8280920" cy="18158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dk1"/>
                </a:solidFill>
              </a:rPr>
              <a:t>Pitanja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za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postaviti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si</a:t>
            </a:r>
            <a:r>
              <a:rPr lang="en-US" sz="1600" dirty="0">
                <a:solidFill>
                  <a:schemeClr val="dk1"/>
                </a:solidFill>
              </a:rPr>
              <a:t>:</a:t>
            </a:r>
            <a:endParaRPr lang="hr-HR" sz="1600" dirty="0">
              <a:solidFill>
                <a:schemeClr val="dk1"/>
              </a:solidFill>
            </a:endParaRPr>
          </a:p>
          <a:p>
            <a:endParaRPr lang="en-US" sz="1600" dirty="0">
              <a:solidFill>
                <a:schemeClr val="dk1"/>
              </a:solidFill>
            </a:endParaRPr>
          </a:p>
          <a:p>
            <a:r>
              <a:rPr lang="en-US" sz="1600" dirty="0" err="1">
                <a:solidFill>
                  <a:schemeClr val="dk1"/>
                </a:solidFill>
              </a:rPr>
              <a:t>Vjeruje</a:t>
            </a:r>
            <a:r>
              <a:rPr lang="en-US" sz="1600" dirty="0">
                <a:solidFill>
                  <a:schemeClr val="dk1"/>
                </a:solidFill>
              </a:rPr>
              <a:t> li da </a:t>
            </a:r>
            <a:r>
              <a:rPr lang="en-US" sz="1600" dirty="0" err="1">
                <a:solidFill>
                  <a:schemeClr val="dk1"/>
                </a:solidFill>
              </a:rPr>
              <a:t>su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njegove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kognicije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ideje</a:t>
            </a:r>
            <a:r>
              <a:rPr lang="en-US" sz="1600" dirty="0">
                <a:solidFill>
                  <a:schemeClr val="dk1"/>
                </a:solidFill>
              </a:rPr>
              <a:t> i ne </a:t>
            </a:r>
            <a:r>
              <a:rPr lang="en-US" sz="1600" dirty="0" err="1">
                <a:solidFill>
                  <a:schemeClr val="dk1"/>
                </a:solidFill>
              </a:rPr>
              <a:t>nužno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istine</a:t>
            </a:r>
            <a:r>
              <a:rPr lang="en-US" sz="1600" dirty="0">
                <a:solidFill>
                  <a:schemeClr val="dk1"/>
                </a:solidFill>
              </a:rPr>
              <a:t>? </a:t>
            </a:r>
            <a:r>
              <a:rPr lang="en-US" sz="1600" dirty="0" err="1">
                <a:solidFill>
                  <a:schemeClr val="dk1"/>
                </a:solidFill>
              </a:rPr>
              <a:t>Vjeruje</a:t>
            </a:r>
            <a:r>
              <a:rPr lang="en-US" sz="1600" dirty="0">
                <a:solidFill>
                  <a:schemeClr val="dk1"/>
                </a:solidFill>
              </a:rPr>
              <a:t> li da </a:t>
            </a:r>
            <a:r>
              <a:rPr lang="en-US" sz="1600" dirty="0" err="1">
                <a:solidFill>
                  <a:schemeClr val="dk1"/>
                </a:solidFill>
              </a:rPr>
              <a:t>evaluacija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tih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ideja</a:t>
            </a:r>
            <a:r>
              <a:rPr lang="en-US" sz="1600" dirty="0">
                <a:solidFill>
                  <a:schemeClr val="dk1"/>
                </a:solidFill>
              </a:rPr>
              <a:t> i </a:t>
            </a:r>
            <a:r>
              <a:rPr lang="en-US" sz="1600" dirty="0" err="1">
                <a:solidFill>
                  <a:schemeClr val="dk1"/>
                </a:solidFill>
              </a:rPr>
              <a:t>adekvatan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odgovor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pomaže</a:t>
            </a:r>
            <a:r>
              <a:rPr lang="en-US" sz="1600" dirty="0">
                <a:solidFill>
                  <a:schemeClr val="dk1"/>
                </a:solidFill>
              </a:rPr>
              <a:t> da se </a:t>
            </a:r>
            <a:r>
              <a:rPr lang="en-US" sz="1600" dirty="0" err="1">
                <a:solidFill>
                  <a:schemeClr val="dk1"/>
                </a:solidFill>
              </a:rPr>
              <a:t>osjeća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bolje</a:t>
            </a:r>
            <a:r>
              <a:rPr lang="en-US" sz="1600" dirty="0">
                <a:solidFill>
                  <a:schemeClr val="dk1"/>
                </a:solidFill>
              </a:rPr>
              <a:t>?</a:t>
            </a:r>
          </a:p>
          <a:p>
            <a:r>
              <a:rPr lang="en-US" sz="1600" dirty="0" err="1">
                <a:solidFill>
                  <a:schemeClr val="dk1"/>
                </a:solidFill>
              </a:rPr>
              <a:t>Može</a:t>
            </a:r>
            <a:r>
              <a:rPr lang="en-US" sz="1600" dirty="0">
                <a:solidFill>
                  <a:schemeClr val="dk1"/>
                </a:solidFill>
              </a:rPr>
              <a:t> li se </a:t>
            </a:r>
            <a:r>
              <a:rPr lang="en-US" sz="1600" dirty="0" err="1">
                <a:solidFill>
                  <a:schemeClr val="dk1"/>
                </a:solidFill>
              </a:rPr>
              <a:t>klijent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nositi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sa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stre</a:t>
            </a:r>
            <a:r>
              <a:rPr lang="hr-HR" sz="1600" dirty="0">
                <a:solidFill>
                  <a:schemeClr val="dk1"/>
                </a:solidFill>
              </a:rPr>
              <a:t>s</a:t>
            </a:r>
            <a:r>
              <a:rPr lang="en-US" sz="1600" dirty="0">
                <a:solidFill>
                  <a:schemeClr val="dk1"/>
                </a:solidFill>
              </a:rPr>
              <a:t>om koji </a:t>
            </a:r>
            <a:r>
              <a:rPr lang="en-US" sz="1600" dirty="0" err="1">
                <a:solidFill>
                  <a:schemeClr val="dk1"/>
                </a:solidFill>
              </a:rPr>
              <a:t>proizlazi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iz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suočavanja</a:t>
            </a:r>
            <a:r>
              <a:rPr lang="en-US" sz="1600" dirty="0">
                <a:solidFill>
                  <a:schemeClr val="dk1"/>
                </a:solidFill>
              </a:rPr>
              <a:t> s NBV?</a:t>
            </a:r>
          </a:p>
          <a:p>
            <a:r>
              <a:rPr lang="en-US" sz="1600" dirty="0" err="1">
                <a:solidFill>
                  <a:schemeClr val="dk1"/>
                </a:solidFill>
              </a:rPr>
              <a:t>Može</a:t>
            </a:r>
            <a:r>
              <a:rPr lang="en-US" sz="1600" dirty="0">
                <a:solidFill>
                  <a:schemeClr val="dk1"/>
                </a:solidFill>
              </a:rPr>
              <a:t> li </a:t>
            </a:r>
            <a:r>
              <a:rPr lang="en-US" sz="1600" dirty="0" err="1">
                <a:solidFill>
                  <a:schemeClr val="dk1"/>
                </a:solidFill>
              </a:rPr>
              <a:t>klijent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barem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donekle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objektivno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evaluirari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sv</a:t>
            </a:r>
            <a:r>
              <a:rPr lang="hr-HR" sz="1600" dirty="0">
                <a:solidFill>
                  <a:schemeClr val="dk1"/>
                </a:solidFill>
              </a:rPr>
              <a:t>o</a:t>
            </a:r>
            <a:r>
              <a:rPr lang="en-US" sz="1600" dirty="0">
                <a:solidFill>
                  <a:schemeClr val="dk1"/>
                </a:solidFill>
              </a:rPr>
              <a:t>ja </a:t>
            </a:r>
            <a:r>
              <a:rPr lang="en-US" sz="1600" dirty="0" err="1">
                <a:solidFill>
                  <a:schemeClr val="dk1"/>
                </a:solidFill>
              </a:rPr>
              <a:t>vjerovanja</a:t>
            </a:r>
            <a:r>
              <a:rPr lang="en-US" sz="1600" dirty="0">
                <a:solidFill>
                  <a:schemeClr val="dk1"/>
                </a:solidFill>
              </a:rPr>
              <a:t>?</a:t>
            </a:r>
          </a:p>
          <a:p>
            <a:r>
              <a:rPr lang="en-US" sz="1600" dirty="0" err="1">
                <a:solidFill>
                  <a:schemeClr val="dk1"/>
                </a:solidFill>
              </a:rPr>
              <a:t>Kakav</a:t>
            </a:r>
            <a:r>
              <a:rPr lang="en-US" sz="1600" dirty="0">
                <a:solidFill>
                  <a:schemeClr val="dk1"/>
                </a:solidFill>
              </a:rPr>
              <a:t> je </a:t>
            </a:r>
            <a:r>
              <a:rPr lang="en-US" sz="1600" dirty="0" err="1">
                <a:solidFill>
                  <a:schemeClr val="dk1"/>
                </a:solidFill>
              </a:rPr>
              <a:t>odnos</a:t>
            </a:r>
            <a:r>
              <a:rPr lang="en-US" sz="1600" dirty="0">
                <a:solidFill>
                  <a:schemeClr val="dk1"/>
                </a:solidFill>
              </a:rPr>
              <a:t> </a:t>
            </a:r>
            <a:r>
              <a:rPr lang="en-US" sz="1600" dirty="0" err="1">
                <a:solidFill>
                  <a:schemeClr val="dk1"/>
                </a:solidFill>
              </a:rPr>
              <a:t>terapeut</a:t>
            </a:r>
            <a:r>
              <a:rPr lang="hr-HR" sz="1600" dirty="0"/>
              <a:t>-</a:t>
            </a:r>
            <a:r>
              <a:rPr lang="en-US" sz="1600" dirty="0" err="1">
                <a:solidFill>
                  <a:schemeClr val="dk1"/>
                </a:solidFill>
              </a:rPr>
              <a:t>klijent</a:t>
            </a:r>
            <a:r>
              <a:rPr lang="en-US" sz="1600" dirty="0">
                <a:solidFill>
                  <a:schemeClr val="dk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35049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066800"/>
          </a:xfrm>
        </p:spPr>
        <p:txBody>
          <a:bodyPr/>
          <a:lstStyle/>
          <a:p>
            <a:r>
              <a:rPr lang="hr-HR" dirty="0"/>
              <a:t>Edukacija klijenta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5733256"/>
            <a:ext cx="8219256" cy="676672"/>
          </a:xfrm>
        </p:spPr>
        <p:txBody>
          <a:bodyPr>
            <a:noAutofit/>
          </a:bodyPr>
          <a:lstStyle/>
          <a:p>
            <a:r>
              <a:rPr lang="hr-HR" sz="1600" dirty="0"/>
              <a:t>Da bi motivirali klijenta možemo ga pitati da nabroji pozitivne i negativne strane zadržavanja </a:t>
            </a:r>
            <a:r>
              <a:rPr lang="hr-HR" sz="1600" dirty="0" err="1"/>
              <a:t>disfunkcionalnog</a:t>
            </a:r>
            <a:r>
              <a:rPr lang="hr-HR" sz="1600" dirty="0"/>
              <a:t> vjerovanja i isto tako + i – usvajanja novog adaptivnog vjerovanja</a:t>
            </a:r>
            <a:endParaRPr lang="en-US" sz="1600" dirty="0"/>
          </a:p>
        </p:txBody>
      </p:sp>
      <p:sp>
        <p:nvSpPr>
          <p:cNvPr id="4" name="Pravokutnik 3"/>
          <p:cNvSpPr/>
          <p:nvPr/>
        </p:nvSpPr>
        <p:spPr>
          <a:xfrm>
            <a:off x="467544" y="2204864"/>
            <a:ext cx="8190993" cy="28007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1600" dirty="0">
                <a:solidFill>
                  <a:schemeClr val="dk1"/>
                </a:solidFill>
              </a:rPr>
              <a:t>Važni koncepti vezani za vjerovanja:</a:t>
            </a:r>
            <a:endParaRPr lang="hr-HR" sz="1600" dirty="0">
              <a:solidFill>
                <a:schemeClr val="dk1"/>
              </a:solidFill>
            </a:endParaRPr>
          </a:p>
          <a:p>
            <a:endParaRPr lang="vi-VN" sz="1600" dirty="0">
              <a:solidFill>
                <a:schemeClr val="dk1"/>
              </a:solidFill>
            </a:endParaRPr>
          </a:p>
          <a:p>
            <a:r>
              <a:rPr lang="vi-VN" sz="1600" dirty="0">
                <a:solidFill>
                  <a:schemeClr val="dk1"/>
                </a:solidFill>
              </a:rPr>
              <a:t>Vjerovanja kao i AM su ideje, ne nužno istine i mogu se testirati i promijeniti</a:t>
            </a:r>
          </a:p>
          <a:p>
            <a:r>
              <a:rPr lang="vi-VN" sz="1600" dirty="0">
                <a:solidFill>
                  <a:schemeClr val="dk1"/>
                </a:solidFill>
              </a:rPr>
              <a:t>Vjerovanja su naučena, ne urođena i mogu biti revidirana. Postoji širok spektar vjerovanja</a:t>
            </a:r>
          </a:p>
          <a:p>
            <a:r>
              <a:rPr lang="vi-VN" sz="1600" dirty="0">
                <a:solidFill>
                  <a:schemeClr val="dk1"/>
                </a:solidFill>
              </a:rPr>
              <a:t>Vjerovanja mogu biti poprilično rigidna i ostavljati dojam da su potpuno istinita</a:t>
            </a:r>
            <a:r>
              <a:rPr lang="hr-HR" sz="1600" dirty="0">
                <a:solidFill>
                  <a:schemeClr val="dk1"/>
                </a:solidFill>
              </a:rPr>
              <a:t> </a:t>
            </a:r>
            <a:r>
              <a:rPr lang="vi-VN" sz="1600" dirty="0">
                <a:solidFill>
                  <a:schemeClr val="dk1"/>
                </a:solidFill>
              </a:rPr>
              <a:t>– što nije čest slučaj u realitetu</a:t>
            </a:r>
          </a:p>
          <a:p>
            <a:r>
              <a:rPr lang="vi-VN" sz="1600" dirty="0">
                <a:solidFill>
                  <a:schemeClr val="dk1"/>
                </a:solidFill>
              </a:rPr>
              <a:t>Vjerovanja dolaze iz ranih iskustava kojima su klijenti pridodali značaj/objašnjenje</a:t>
            </a:r>
            <a:r>
              <a:rPr lang="hr-HR" sz="1600" dirty="0">
                <a:solidFill>
                  <a:schemeClr val="dk1"/>
                </a:solidFill>
              </a:rPr>
              <a:t> </a:t>
            </a:r>
            <a:r>
              <a:rPr lang="vi-VN" sz="1600" dirty="0">
                <a:solidFill>
                  <a:schemeClr val="dk1"/>
                </a:solidFill>
              </a:rPr>
              <a:t>– u današnjem realitetu klijenta to značenje može </a:t>
            </a:r>
            <a:r>
              <a:rPr lang="it-IT" sz="1600" dirty="0"/>
              <a:t>ali i ne mora </a:t>
            </a:r>
            <a:r>
              <a:rPr lang="it-IT" sz="1600" dirty="0" err="1"/>
              <a:t>biti</a:t>
            </a:r>
            <a:r>
              <a:rPr lang="it-IT" sz="1600" dirty="0"/>
              <a:t> </a:t>
            </a:r>
            <a:r>
              <a:rPr lang="it-IT" sz="1600" dirty="0" err="1"/>
              <a:t>točno</a:t>
            </a:r>
            <a:r>
              <a:rPr lang="it-IT" sz="1600" dirty="0"/>
              <a:t>.</a:t>
            </a:r>
            <a:endParaRPr lang="hr-HR" sz="1600" dirty="0"/>
          </a:p>
          <a:p>
            <a:r>
              <a:rPr lang="vi-VN" sz="1600" dirty="0">
                <a:solidFill>
                  <a:schemeClr val="dk1"/>
                </a:solidFill>
              </a:rPr>
              <a:t>Kada se relevantna shema aktivira, klijenti rado prepoznaju podatke koji podržavaju njihova NBV,</a:t>
            </a:r>
            <a:r>
              <a:rPr lang="hr-HR" sz="1600">
                <a:solidFill>
                  <a:schemeClr val="dk1"/>
                </a:solidFill>
              </a:rPr>
              <a:t> </a:t>
            </a:r>
            <a:r>
              <a:rPr lang="vi-VN" sz="1600">
                <a:solidFill>
                  <a:schemeClr val="dk1"/>
                </a:solidFill>
              </a:rPr>
              <a:t>a </a:t>
            </a:r>
            <a:r>
              <a:rPr lang="vi-VN" sz="1600" dirty="0">
                <a:solidFill>
                  <a:schemeClr val="dk1"/>
                </a:solidFill>
              </a:rPr>
              <a:t>odbacuju podatke koji su suprotni ili ne podržavaju njihova NBV</a:t>
            </a:r>
          </a:p>
        </p:txBody>
      </p:sp>
    </p:spTree>
    <p:extLst>
      <p:ext uri="{BB962C8B-B14F-4D97-AF65-F5344CB8AC3E}">
        <p14:creationId xmlns:p14="http://schemas.microsoft.com/office/powerpoint/2010/main" val="54088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Pregled sadržaja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hr-HR" sz="2400" dirty="0"/>
              <a:t>Što su (pozitivna) adaptivna i (negativna) neadaptivna bazična vjerovanja (BV)?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r-HR" sz="2400" dirty="0"/>
              <a:t>Kako identificirati BV i posredujuća vjerovanja (PV)?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r-HR" sz="2400" dirty="0"/>
              <a:t>Kako odlučiti kada i treba li uopće modificirati neadaptivna vjerovanja?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r-HR" sz="2400" dirty="0"/>
              <a:t>Kako educirati klijenta?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r-HR" sz="2400" dirty="0"/>
              <a:t>Kako motivirati klijenta na promjenu svojih vjerovanja?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6220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Odnos BV, PV, AM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err="1"/>
              <a:t>Bazično</a:t>
            </a:r>
            <a:r>
              <a:rPr lang="en-US" dirty="0"/>
              <a:t> </a:t>
            </a:r>
            <a:r>
              <a:rPr lang="en-US" dirty="0" err="1"/>
              <a:t>vjerovanje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(</a:t>
            </a:r>
            <a:r>
              <a:rPr lang="en-US" dirty="0" err="1"/>
              <a:t>središnje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,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ljudima</a:t>
            </a:r>
            <a:r>
              <a:rPr lang="en-US" dirty="0"/>
              <a:t>, </a:t>
            </a:r>
            <a:r>
              <a:rPr lang="en-US" dirty="0" err="1"/>
              <a:t>svijetu</a:t>
            </a:r>
            <a:r>
              <a:rPr lang="en-US" dirty="0"/>
              <a:t>)</a:t>
            </a:r>
            <a:endParaRPr lang="hr-HR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Posredujuće</a:t>
            </a:r>
            <a:r>
              <a:rPr lang="en-US" dirty="0"/>
              <a:t> </a:t>
            </a:r>
            <a:r>
              <a:rPr lang="en-US" dirty="0" err="1"/>
              <a:t>vjerovanje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(</a:t>
            </a:r>
            <a:r>
              <a:rPr lang="en-US" dirty="0" err="1"/>
              <a:t>stavovi</a:t>
            </a:r>
            <a:r>
              <a:rPr lang="en-US" dirty="0"/>
              <a:t>, </a:t>
            </a:r>
            <a:r>
              <a:rPr lang="en-US" dirty="0" err="1"/>
              <a:t>pravila</a:t>
            </a:r>
            <a:r>
              <a:rPr lang="en-US" dirty="0"/>
              <a:t>, </a:t>
            </a:r>
            <a:r>
              <a:rPr lang="en-US" dirty="0" err="1"/>
              <a:t>pretpostavke</a:t>
            </a:r>
            <a:r>
              <a:rPr lang="en-US" dirty="0"/>
              <a:t>)</a:t>
            </a:r>
            <a:endParaRPr lang="hr-HR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Automatske</a:t>
            </a:r>
            <a:r>
              <a:rPr lang="en-US" dirty="0"/>
              <a:t> </a:t>
            </a:r>
            <a:r>
              <a:rPr lang="en-US" dirty="0" err="1"/>
              <a:t>misli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(</a:t>
            </a:r>
            <a:r>
              <a:rPr lang="en-US" dirty="0" err="1"/>
              <a:t>situacijski</a:t>
            </a:r>
            <a:r>
              <a:rPr lang="en-US" dirty="0"/>
              <a:t> </a:t>
            </a:r>
            <a:r>
              <a:rPr lang="en-US" dirty="0" err="1"/>
              <a:t>specifične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27158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Bazična vjerovanja, sheme i </a:t>
            </a:r>
            <a:r>
              <a:rPr lang="hr-HR" dirty="0" err="1"/>
              <a:t>modovi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700808"/>
            <a:ext cx="8424936" cy="4525963"/>
          </a:xfrm>
        </p:spPr>
        <p:txBody>
          <a:bodyPr>
            <a:noAutofit/>
          </a:bodyPr>
          <a:lstStyle/>
          <a:p>
            <a:r>
              <a:rPr lang="hr-HR" sz="1400" dirty="0"/>
              <a:t>Razvijamo u ranom djetinjstvu</a:t>
            </a:r>
          </a:p>
          <a:p>
            <a:r>
              <a:rPr lang="hr-HR" sz="1400" dirty="0"/>
              <a:t>Adaptivna su realistična i funkcionalna</a:t>
            </a:r>
          </a:p>
          <a:p>
            <a:r>
              <a:rPr lang="hr-HR" sz="1400" dirty="0"/>
              <a:t>Neadaptivna su </a:t>
            </a:r>
            <a:r>
              <a:rPr lang="hr-HR" sz="1400" dirty="0" err="1"/>
              <a:t>disfunkcionalna</a:t>
            </a:r>
            <a:r>
              <a:rPr lang="hr-HR" sz="1400" dirty="0"/>
              <a:t>, rigidna i apsolutna</a:t>
            </a:r>
          </a:p>
          <a:p>
            <a:endParaRPr lang="hr-HR" sz="1400" dirty="0"/>
          </a:p>
          <a:p>
            <a:r>
              <a:rPr lang="hr-HR" sz="1400" dirty="0"/>
              <a:t>SHEME su šire kognitivne strukture koje se razlikuju po prijemljivosti na promjenu, jačini, naboju i sadržaju (kognitivne – izražene kroz vjerovanja, motivacijske, ponašajne, emocionalne, fiziološke)</a:t>
            </a:r>
          </a:p>
          <a:p>
            <a:r>
              <a:rPr lang="hr-HR" sz="1400" dirty="0"/>
              <a:t>Kategorizacija:</a:t>
            </a:r>
          </a:p>
          <a:p>
            <a:pPr lvl="1"/>
            <a:r>
              <a:rPr lang="hr-HR" sz="1400" dirty="0">
                <a:solidFill>
                  <a:schemeClr val="tx1"/>
                </a:solidFill>
              </a:rPr>
              <a:t>BESPOMOĆNOST</a:t>
            </a:r>
          </a:p>
          <a:p>
            <a:pPr lvl="1"/>
            <a:r>
              <a:rPr lang="hr-HR" sz="1400" dirty="0">
                <a:solidFill>
                  <a:schemeClr val="tx1"/>
                </a:solidFill>
              </a:rPr>
              <a:t>NEVOLJENOST</a:t>
            </a:r>
          </a:p>
          <a:p>
            <a:pPr lvl="1"/>
            <a:r>
              <a:rPr lang="hr-HR" sz="1400" dirty="0">
                <a:solidFill>
                  <a:schemeClr val="tx1"/>
                </a:solidFill>
              </a:rPr>
              <a:t>BEZVRIJEDNOST</a:t>
            </a:r>
          </a:p>
          <a:p>
            <a:pPr lvl="1">
              <a:buFont typeface="Wingdings"/>
              <a:buChar char="à"/>
            </a:pPr>
            <a:r>
              <a:rPr lang="hr-HR" sz="1400" dirty="0">
                <a:solidFill>
                  <a:schemeClr val="tx1"/>
                </a:solidFill>
                <a:sym typeface="Wingdings" pitchFamily="2" charset="2"/>
              </a:rPr>
              <a:t>ponekad nije jasno kojoj kategoriji BV pripada, potrebno je provjeriti s klijentom (npr. nisam dovoljno dobra)</a:t>
            </a:r>
          </a:p>
          <a:p>
            <a:pPr lvl="1">
              <a:buFont typeface="Wingdings"/>
              <a:buChar char="à"/>
            </a:pPr>
            <a:endParaRPr lang="hr-HR" sz="1400" dirty="0"/>
          </a:p>
          <a:p>
            <a:r>
              <a:rPr lang="hr-HR" sz="1400" dirty="0"/>
              <a:t>NBV aktivirana samo u nekim situacijama (psihički stres) ili stalno (poremećaj ličnosti)</a:t>
            </a:r>
          </a:p>
          <a:p>
            <a:r>
              <a:rPr lang="hr-HR" sz="1400" dirty="0"/>
              <a:t>Aktivacija NBV </a:t>
            </a:r>
            <a:r>
              <a:rPr lang="hr-HR" sz="1400" dirty="0">
                <a:sym typeface="Wingdings" pitchFamily="2" charset="2"/>
              </a:rPr>
              <a:t> selektivno procesiranje  održavanje BV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2155531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63" y="620688"/>
            <a:ext cx="3562390" cy="4156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1838" y="620688"/>
            <a:ext cx="3525739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zervirano mjesto sadržaja 2"/>
          <p:cNvSpPr txBox="1">
            <a:spLocks/>
          </p:cNvSpPr>
          <p:nvPr/>
        </p:nvSpPr>
        <p:spPr>
          <a:xfrm>
            <a:off x="755576" y="4725144"/>
            <a:ext cx="7982608" cy="20162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hr-HR" sz="1600" dirty="0"/>
          </a:p>
          <a:p>
            <a:pPr marL="0" indent="0">
              <a:buNone/>
            </a:pPr>
            <a:r>
              <a:rPr lang="hr-HR" sz="1600" dirty="0"/>
              <a:t>Kad se shema jednom aktivira dešava se da:</a:t>
            </a:r>
          </a:p>
          <a:p>
            <a:pPr lvl="1"/>
            <a:r>
              <a:rPr lang="hr-HR" sz="1600" dirty="0"/>
              <a:t>Klijent svoja nova iskustva interpretira u skladu s BV</a:t>
            </a:r>
          </a:p>
          <a:p>
            <a:pPr lvl="1"/>
            <a:r>
              <a:rPr lang="hr-HR" sz="1600" dirty="0"/>
              <a:t>Aktivacija shema ojačava BV</a:t>
            </a:r>
          </a:p>
          <a:p>
            <a:pPr lvl="1"/>
            <a:r>
              <a:rPr lang="hr-HR" sz="1600" dirty="0"/>
              <a:t>Aktiviraju se i druge sheme (zato u KBT-u i naglašavamo modifikaciju </a:t>
            </a:r>
            <a:r>
              <a:rPr lang="hr-HR" sz="1600" dirty="0" err="1"/>
              <a:t>disfunkcionalnih</a:t>
            </a:r>
            <a:r>
              <a:rPr lang="hr-HR" sz="1600" dirty="0"/>
              <a:t> kognitivnih shema)</a:t>
            </a:r>
          </a:p>
        </p:txBody>
      </p:sp>
    </p:spTree>
    <p:extLst>
      <p:ext uri="{BB962C8B-B14F-4D97-AF65-F5344CB8AC3E}">
        <p14:creationId xmlns:p14="http://schemas.microsoft.com/office/powerpoint/2010/main" val="1483730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hr-HR" dirty="0"/>
              <a:t>Bazična vjerovanja, sheme i </a:t>
            </a:r>
            <a:r>
              <a:rPr lang="hr-HR" dirty="0" err="1"/>
              <a:t>modovi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/>
          </a:bodyPr>
          <a:lstStyle/>
          <a:p>
            <a:r>
              <a:rPr lang="hr-HR" sz="1600" dirty="0" err="1"/>
              <a:t>Klasteri</a:t>
            </a:r>
            <a:r>
              <a:rPr lang="hr-HR" sz="1600" dirty="0"/>
              <a:t> povezanih i ponavljajućih shema zovu se MODOVI</a:t>
            </a:r>
          </a:p>
          <a:p>
            <a:endParaRPr lang="hr-HR" sz="1600" dirty="0"/>
          </a:p>
          <a:p>
            <a:r>
              <a:rPr lang="hr-HR" sz="1600" dirty="0"/>
              <a:t>ADAPTIVNI MOD</a:t>
            </a:r>
          </a:p>
          <a:p>
            <a:pPr lvl="1"/>
            <a:r>
              <a:rPr lang="hr-HR" sz="1600" dirty="0"/>
              <a:t>V</a:t>
            </a:r>
            <a:r>
              <a:rPr lang="hr-HR" sz="1600" dirty="0">
                <a:solidFill>
                  <a:schemeClr val="tx1"/>
                </a:solidFill>
              </a:rPr>
              <a:t>ećinu svojih života, većina ljudi je u tom modu – „mogu većinu stvari obaviti kompetentno”, „vrijedim”, „sviđam se ljudima”…</a:t>
            </a:r>
          </a:p>
          <a:p>
            <a:pPr lvl="1"/>
            <a:r>
              <a:rPr lang="hr-HR" sz="1600" dirty="0">
                <a:solidFill>
                  <a:schemeClr val="tx1"/>
                </a:solidFill>
              </a:rPr>
              <a:t>Tu su sheme funkcionalne i fleksibilne (kognitivne su povezane s efikasnošću, vrijednošću i voljenošću, motivacijske potiču na aktivnost, afektivne su povezane s nadom, optimizmom, blagostanjem, svrhom, fiziološke i bihevioralne su povezane s apetitom, libidom, pristupanjem drugima itd.)</a:t>
            </a:r>
          </a:p>
          <a:p>
            <a:pPr lvl="1"/>
            <a:endParaRPr lang="hr-HR" sz="1600" dirty="0">
              <a:solidFill>
                <a:schemeClr val="tx1"/>
              </a:solidFill>
            </a:endParaRPr>
          </a:p>
          <a:p>
            <a:r>
              <a:rPr lang="hr-HR" sz="1600" dirty="0"/>
              <a:t>DEPRESIVNI MOD</a:t>
            </a:r>
          </a:p>
          <a:p>
            <a:pPr lvl="1"/>
            <a:r>
              <a:rPr lang="hr-HR" sz="1600" dirty="0">
                <a:solidFill>
                  <a:schemeClr val="tx1"/>
                </a:solidFill>
              </a:rPr>
              <a:t>Sheme su disfunkcionalne, vjerovanja distorzirana i ekstremna (kognitivne sheme povezane s bespomoćnošću, nevoljenošću, bezvrijednošću, motivacijske sheme su povezane s čuvanjem energije, afekti su iritabilnost, tuga, beznađe, strah, ljutnja, osjećaj krivice i bespomoćnosti, fiziološke su umor, loš/pojačan apetit, smanjeni libido, bihevioralne su povezane s izbjegavanjem i povlačenjem itd.)</a:t>
            </a:r>
          </a:p>
          <a:p>
            <a:pPr lvl="1"/>
            <a:endParaRPr lang="hr-HR" sz="1600" dirty="0"/>
          </a:p>
          <a:p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2978874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2464402"/>
            <a:ext cx="7620000" cy="4373563"/>
          </a:xfrm>
        </p:spPr>
        <p:txBody>
          <a:bodyPr>
            <a:normAutofit/>
          </a:bodyPr>
          <a:lstStyle/>
          <a:p>
            <a:r>
              <a:rPr lang="hr-HR" sz="1600" dirty="0"/>
              <a:t>S tim se kreće što prije u tretmanu</a:t>
            </a:r>
          </a:p>
          <a:p>
            <a:r>
              <a:rPr lang="hr-HR" sz="1600" dirty="0">
                <a:sym typeface="Wingdings" pitchFamily="2" charset="2"/>
              </a:rPr>
              <a:t> </a:t>
            </a:r>
            <a:r>
              <a:rPr lang="hr-HR" sz="1600" dirty="0"/>
              <a:t>„opišite najbolji period u svijem životu”, kako ste se tada doživljavali, kako ste gledali na druge i svijet oko sebe</a:t>
            </a:r>
          </a:p>
          <a:p>
            <a:endParaRPr lang="hr-HR" sz="1600" dirty="0"/>
          </a:p>
          <a:p>
            <a:r>
              <a:rPr lang="hr-HR" sz="1600" dirty="0"/>
              <a:t>Kada u ovakvom razgovoru klijent kaže da sada više nema takvo pozitivno adaptivno razmišljanje o sebi – najavljuje se da dio terapije podrazumijeva saznati je li to NBV (mi ga nazovemo IDEJOM) zaista istinito ili se radi o tome da je klijent osoba koja je kompetentna/voljena/sposobna/vrijedna itd. ali je sada trenutno depresivna</a:t>
            </a: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467544" y="692696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200" dirty="0"/>
              <a:t>Identifikacija adaptivnih bazičnih vjerovanja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02541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16832"/>
            <a:ext cx="8239944" cy="46577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1600" dirty="0"/>
              <a:t>1.CENTRALNA TEMA U AM</a:t>
            </a:r>
          </a:p>
          <a:p>
            <a:pPr marL="0" indent="0">
              <a:buNone/>
            </a:pPr>
            <a:r>
              <a:rPr lang="hr-HR" sz="1200" dirty="0"/>
              <a:t>Kad god klijent prezentira problem, prvo se kategorizira BV. Prvo terapeut </a:t>
            </a:r>
            <a:r>
              <a:rPr lang="hr-HR" sz="1200" dirty="0" err="1"/>
              <a:t>hipotetizira</a:t>
            </a:r>
            <a:r>
              <a:rPr lang="hr-HR" sz="1200" dirty="0"/>
              <a:t> za sebe, kasnije u tretmanu se hipoteza o BV provjerava s klijentom</a:t>
            </a:r>
          </a:p>
          <a:p>
            <a:pPr marL="0" indent="0">
              <a:buNone/>
            </a:pPr>
            <a:r>
              <a:rPr lang="hr-HR" sz="1200" dirty="0"/>
              <a:t>T: </a:t>
            </a:r>
            <a:r>
              <a:rPr lang="hr-HR" sz="1200" dirty="0" err="1"/>
              <a:t>Abe</a:t>
            </a:r>
            <a:r>
              <a:rPr lang="hr-HR" sz="1200" dirty="0"/>
              <a:t>, kad kažete da ste promašaj, je li to ista ideja kao kad kažete da ste nekompetentni? K: Da, to je zapravo isto. Ja sam promašaj jer sam nekompetentan.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r>
              <a:rPr lang="hr-HR" sz="1600" dirty="0"/>
              <a:t>2.TEHNIKA SILAZNE STRELICE</a:t>
            </a:r>
          </a:p>
          <a:p>
            <a:pPr marL="0" indent="0">
              <a:buNone/>
            </a:pPr>
            <a:r>
              <a:rPr lang="hr-HR" sz="1200" dirty="0"/>
              <a:t>Pomaže klijentu identificirati NBV kroz pretpostavku da su njegove AM točne i preispitivanje što to znači (npr. ako je to točno, što to znači, što je loše u tome i tome.., koji je nagori dio kod …)</a:t>
            </a:r>
          </a:p>
          <a:p>
            <a:pPr marL="0" indent="0">
              <a:buNone/>
            </a:pPr>
            <a:r>
              <a:rPr lang="hr-HR" sz="1200" dirty="0"/>
              <a:t>T: Što vam je prošlo kroz glavu kad niste mogli završiti zadatak? K: Ništa ne mogu napraviti kako valja. Sigurno neću uspjeti. T: I ako je točno da ništa ne možete napraviti kako valja i da nećete uspjeti, što to znači? (tehnika silazne strelice) K: Ja sam beznadna. Tako sam neadekvatna. (bazično vjerovanje) 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r>
              <a:rPr lang="hr-HR" sz="1600" dirty="0"/>
              <a:t>3.BV IZRAŽENA KAO AM </a:t>
            </a:r>
          </a:p>
          <a:p>
            <a:r>
              <a:rPr lang="hr-HR" sz="1200" dirty="0"/>
              <a:t>T: Što Vam je prošlo kroz glavu kad ste dobili rezultate testa? K: Trebala sam napraviti bolje. Ništa ne mogu napraviti kako treba. Tako sam neadekvatna. (bazično vjerovanje)</a:t>
            </a:r>
          </a:p>
          <a:p>
            <a:endParaRPr lang="en-US" sz="1200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467544" y="692696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200" dirty="0"/>
              <a:t>Identifikacija neadaptivnih bazičnih vjerovanja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27928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309151"/>
            <a:ext cx="461010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niOkvir 4"/>
          <p:cNvSpPr txBox="1"/>
          <p:nvPr/>
        </p:nvSpPr>
        <p:spPr>
          <a:xfrm>
            <a:off x="683568" y="2780928"/>
            <a:ext cx="3024336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2000" dirty="0"/>
              <a:t>TIP: Ako klijent ima problem s identifikacijom NBV, može se koristiti i lista bazičnih vjerovanja</a:t>
            </a:r>
            <a:endParaRPr 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94278"/>
            <a:ext cx="2486025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349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snovno">
  <a:themeElements>
    <a:clrScheme name="Osnovno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snovno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snovn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1361</Words>
  <Application>Microsoft Office PowerPoint</Application>
  <PresentationFormat>On-screen Show (4:3)</PresentationFormat>
  <Paragraphs>112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Wingdings</vt:lpstr>
      <vt:lpstr>Osnovno</vt:lpstr>
      <vt:lpstr>Vjerovanja</vt:lpstr>
      <vt:lpstr>Pregled sadržaja</vt:lpstr>
      <vt:lpstr>Odnos BV, PV, AM</vt:lpstr>
      <vt:lpstr>Bazična vjerovanja, sheme i modovi</vt:lpstr>
      <vt:lpstr>PowerPoint Presentation</vt:lpstr>
      <vt:lpstr>Bazična vjerovanja, sheme i modovi</vt:lpstr>
      <vt:lpstr>PowerPoint Presentation</vt:lpstr>
      <vt:lpstr>PowerPoint Presentation</vt:lpstr>
      <vt:lpstr>PowerPoint Presentation</vt:lpstr>
      <vt:lpstr>Identifikacija neadaptivnih posredujućih vjerovanja (Pretpostavke, Stavovi, Pravila)</vt:lpstr>
      <vt:lpstr>Identifikacija neadaptivnih posredujućih vjerovanja (Pretpostavke, Stavovi, Pravila)</vt:lpstr>
      <vt:lpstr>Identifikacija neadaptivnih posredujućih vjerovanja (Pretpostavke, Stavovi, Pravila)</vt:lpstr>
      <vt:lpstr>Odluka modificirati disfunkcionalno vjerovanje ili ne</vt:lpstr>
      <vt:lpstr>Kada modificirati neadaptivno (disfunkcionalno) vjerovanje</vt:lpstr>
      <vt:lpstr>Edukacija klijenta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Bazična vjerovanja</dc:title>
  <dc:creator>Korisnik</dc:creator>
  <cp:lastModifiedBy>hubikotvr@outlook.com</cp:lastModifiedBy>
  <cp:revision>31</cp:revision>
  <dcterms:created xsi:type="dcterms:W3CDTF">2025-09-22T09:29:08Z</dcterms:created>
  <dcterms:modified xsi:type="dcterms:W3CDTF">2025-10-02T09:28:31Z</dcterms:modified>
</cp:coreProperties>
</file>