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4" r:id="rId18"/>
    <p:sldId id="273" r:id="rId19"/>
    <p:sldId id="275" r:id="rId20"/>
    <p:sldId id="277" r:id="rId21"/>
    <p:sldId id="276" r:id="rId22"/>
  </p:sldIdLst>
  <p:sldSz cx="12188825" cy="6858000"/>
  <p:notesSz cx="6858000" cy="9144000"/>
  <p:embeddedFontLst>
    <p:embeddedFont>
      <p:font typeface="Palatino Linotype" panose="020405020505050303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btFh8fZnNElAm8l4vBZo2v11L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157981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14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24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50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6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91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27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2940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0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31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016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864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772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28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91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4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66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94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54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40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79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6613" y="4648200"/>
            <a:ext cx="32765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5484812" y="836610"/>
            <a:ext cx="5867401" cy="518319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19" name="Google Shape;19;p23" descr="Prazno rezervirano mjesto za dodavanje slike. Kliknite rezervirano mjesto i odaberite sliku koju želite doda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srgbClr val="000000">
                <a:alpha val="35686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 rot="5400000">
            <a:off x="4227514" y="-876300"/>
            <a:ext cx="41910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 rot="5400000">
            <a:off x="7641430" y="2643982"/>
            <a:ext cx="559276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 rot="5400000">
            <a:off x="2764630" y="-708818"/>
            <a:ext cx="5592764" cy="807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1522414" y="26670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3"/>
          </p:nvPr>
        </p:nvSpPr>
        <p:spPr>
          <a:xfrm>
            <a:off x="6478462" y="18288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4"/>
          </p:nvPr>
        </p:nvSpPr>
        <p:spPr>
          <a:xfrm>
            <a:off x="6478462" y="26670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6613" y="4648200"/>
            <a:ext cx="327659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5180012" y="838200"/>
            <a:ext cx="61722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latino Linotyp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alatino Linotype"/>
              <a:buNone/>
              <a:defRPr sz="6600" b="0" i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464515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6475412" y="1828800"/>
            <a:ext cx="4648201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ftr" idx="11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vectors/cognitive-behavioral-therap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275556" y="3428205"/>
            <a:ext cx="4346139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alatino Linotype"/>
              <a:buNone/>
            </a:pPr>
            <a:r>
              <a:rPr lang="hr-HR" sz="6600"/>
              <a:t>Vjerovanja</a:t>
            </a:r>
            <a:endParaRPr sz="400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405780" y="6019800"/>
            <a:ext cx="3352799" cy="29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/>
              <a:t>Ivana Kolčić</a:t>
            </a:r>
            <a:endParaRPr/>
          </a:p>
        </p:txBody>
      </p:sp>
      <p:pic>
        <p:nvPicPr>
          <p:cNvPr id="89" name="Google Shape;89;p1" descr="A visual guide to the CBT process including assessment intervention and  evaluation phases | Premium AI-generated im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831" b="5830"/>
          <a:stretch/>
        </p:blipFill>
        <p:spPr>
          <a:xfrm>
            <a:off x="5484812" y="836610"/>
            <a:ext cx="5867401" cy="518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1522414" y="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Mod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1228214" y="1924214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3838" lvl="0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Skupina povezanih shema = </a:t>
            </a:r>
            <a:r>
              <a:rPr lang="hr-HR" dirty="0" err="1"/>
              <a:t>mod</a:t>
            </a:r>
            <a:endParaRPr dirty="0"/>
          </a:p>
          <a:p>
            <a:pPr marL="502919" lvl="1" indent="-22383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hr-HR" b="1" dirty="0"/>
              <a:t>Adaptivni </a:t>
            </a:r>
            <a:r>
              <a:rPr lang="hr-HR" b="1" dirty="0" err="1"/>
              <a:t>mod</a:t>
            </a:r>
            <a:r>
              <a:rPr lang="hr-HR" dirty="0"/>
              <a:t> – pokušavamo ga „uključiti” u terapiji: </a:t>
            </a:r>
            <a:r>
              <a:rPr lang="hr-HR" i="1" dirty="0"/>
              <a:t>kognitivna shema </a:t>
            </a:r>
            <a:r>
              <a:rPr lang="hr-HR" dirty="0"/>
              <a:t>efikasnosti, voljenosti i osobne vrijednosti; </a:t>
            </a:r>
            <a:r>
              <a:rPr lang="hr-HR" i="1" dirty="0"/>
              <a:t>motivacijska shema </a:t>
            </a:r>
            <a:r>
              <a:rPr lang="hr-HR" dirty="0"/>
              <a:t>podupire (pro)aktivnost; </a:t>
            </a:r>
            <a:r>
              <a:rPr lang="hr-HR" i="1" dirty="0"/>
              <a:t>afektivna shema </a:t>
            </a:r>
            <a:r>
              <a:rPr lang="hr-HR" dirty="0"/>
              <a:t>(nada, optimizam, svrha); </a:t>
            </a:r>
            <a:r>
              <a:rPr lang="hr-HR" i="1" dirty="0"/>
              <a:t>bihevioralna shema </a:t>
            </a:r>
            <a:r>
              <a:rPr lang="hr-HR" dirty="0"/>
              <a:t>pristupa; </a:t>
            </a:r>
            <a:r>
              <a:rPr lang="hr-HR" i="1" dirty="0"/>
              <a:t>fiziološka shema </a:t>
            </a:r>
            <a:r>
              <a:rPr lang="hr-HR" dirty="0"/>
              <a:t>(dovoljno energija, apetit, libido…)</a:t>
            </a:r>
            <a:endParaRPr dirty="0"/>
          </a:p>
          <a:p>
            <a:pPr marL="502919" lvl="1" indent="-22383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hr-HR" b="1" dirty="0"/>
              <a:t>Depresivni </a:t>
            </a:r>
            <a:r>
              <a:rPr lang="hr-HR" b="1" dirty="0" err="1"/>
              <a:t>mod</a:t>
            </a:r>
            <a:r>
              <a:rPr lang="hr-HR" dirty="0"/>
              <a:t> – pokušavamo ga „isključiti” u terapiji: </a:t>
            </a:r>
            <a:r>
              <a:rPr lang="hr-HR" i="1" dirty="0"/>
              <a:t>kognitivna shema </a:t>
            </a:r>
            <a:r>
              <a:rPr lang="hr-HR" dirty="0"/>
              <a:t>bespomoćnosti, nevoljenosti i bezvrijednosti; </a:t>
            </a:r>
            <a:r>
              <a:rPr lang="hr-HR" i="1" dirty="0"/>
              <a:t>motivacijska shema </a:t>
            </a:r>
            <a:r>
              <a:rPr lang="hr-HR" dirty="0"/>
              <a:t>podupire čuvanje energije; </a:t>
            </a:r>
            <a:r>
              <a:rPr lang="hr-HR" i="1" dirty="0"/>
              <a:t>afektivna shema </a:t>
            </a:r>
            <a:r>
              <a:rPr lang="hr-HR" dirty="0"/>
              <a:t>(tuga, beznađe, iritabilnost, krivnja, anksioznost); </a:t>
            </a:r>
            <a:r>
              <a:rPr lang="hr-HR" i="1" dirty="0"/>
              <a:t>bihevioralna shema </a:t>
            </a:r>
            <a:r>
              <a:rPr lang="hr-HR" dirty="0"/>
              <a:t>izbjegavanja i povlačenja; </a:t>
            </a:r>
            <a:r>
              <a:rPr lang="hr-HR" i="1" dirty="0"/>
              <a:t>fiziološka shema </a:t>
            </a:r>
            <a:r>
              <a:rPr lang="hr-HR" dirty="0"/>
              <a:t>(slabost, smanjen ili povećan apetit, smanjen libido…)</a:t>
            </a:r>
            <a:endParaRPr dirty="0"/>
          </a:p>
        </p:txBody>
      </p:sp>
      <p:pic>
        <p:nvPicPr>
          <p:cNvPr id="176" name="Google Shape;176;p10" descr="561 Cognitive Behaviour Therapy Royalty-Free Photos and Stock Images | 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724" y="127443"/>
            <a:ext cx="2887839" cy="203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96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75" y="641150"/>
            <a:ext cx="7525187" cy="54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 descr="561 Cognitive Behaviour Therapy Royalty-Free Photos and Stock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2604" y="4077072"/>
            <a:ext cx="4366221" cy="331312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693812" y="548680"/>
            <a:ext cx="4248472" cy="87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Savjet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693812" y="1844824"/>
            <a:ext cx="10585176" cy="367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Rad na pozitivnim bazičnim vjerovanjima – početi </a:t>
            </a:r>
            <a:r>
              <a:rPr lang="hr-HR" u="sng" dirty="0"/>
              <a:t>od samog početka </a:t>
            </a:r>
            <a:r>
              <a:rPr lang="hr-HR" dirty="0"/>
              <a:t>tretmana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Rad na negativnim bazičnim vjerovanjima (NBV) – tek </a:t>
            </a:r>
            <a:r>
              <a:rPr lang="hr-HR" u="sng" dirty="0"/>
              <a:t>kasnije u tretmanu</a:t>
            </a:r>
            <a:r>
              <a:rPr lang="hr-HR" dirty="0"/>
              <a:t>, većina klijenata nije spremna za rad i evaluaciju NBV na početku – opasnost od narušavanja terapijskog odnosa i povećanja vjerojatnosti odustajanja od tretmana (zbog izazivanja intenzivnih neugodnih osjećaja)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 descr="561 Cognitive Behaviour Therapy Royalty-Free Photos and Stock Images | 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548" y="1628800"/>
            <a:ext cx="474481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837828" y="361900"/>
            <a:ext cx="102857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Identifikacija pozitivnih/adaptivnih bazičnih vjerovanja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549796" y="2420888"/>
            <a:ext cx="6840760" cy="359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Pitati klijenta da opiše najbolje razdoblje u životu, pa nadopuniti pitanjima o tome kako su vidjeli sebe tada, kako su vidjeli druge i doživljavali svijet; kako su drugi vidjeli njih 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Za vrijeme procjene ili 1. terapijskog susreta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Možemo koristiti listu pozitivnih osobina (</a:t>
            </a:r>
            <a:r>
              <a:rPr lang="hr-HR" dirty="0" err="1"/>
              <a:t>Beck</a:t>
            </a:r>
            <a:r>
              <a:rPr lang="hr-HR" dirty="0"/>
              <a:t> J., str. 47)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4" descr="561 Cognitive Behaviour Therapy Royalty-Free Photos and Stock Images | 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4256" y="2020372"/>
            <a:ext cx="2887839" cy="203111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909836" y="285056"/>
            <a:ext cx="10009112" cy="91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 Linotype"/>
              <a:buNone/>
            </a:pPr>
            <a:r>
              <a:rPr lang="hr-HR" dirty="0"/>
              <a:t>Identifikacija negativnih/</a:t>
            </a:r>
            <a:r>
              <a:rPr lang="hr-HR" dirty="0" err="1"/>
              <a:t>maladaptivnih</a:t>
            </a:r>
            <a:r>
              <a:rPr lang="hr-HR" dirty="0"/>
              <a:t> bazičnih vjerovanja</a:t>
            </a:r>
            <a:endParaRPr dirty="0"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1197868" y="2020371"/>
            <a:ext cx="7200800" cy="435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Tražimo središnje/zajedničke teme u negativnim automatskim mislima – sheme i </a:t>
            </a:r>
            <a:r>
              <a:rPr lang="hr-HR" dirty="0" smtClean="0"/>
              <a:t>domene bazičnog </a:t>
            </a:r>
            <a:r>
              <a:rPr lang="hr-HR" dirty="0"/>
              <a:t>vjerovanja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Koristimo tehniku strelice prema dolje (ne na početku tretmana)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Tražimo bazična vjerovanja koja nekad mogu biti </a:t>
            </a:r>
            <a:r>
              <a:rPr lang="hr-HR" dirty="0" smtClean="0"/>
              <a:t>izražena </a:t>
            </a:r>
            <a:r>
              <a:rPr lang="hr-HR" dirty="0"/>
              <a:t>u obliku NAM („Ništa ne mogu učiniti ispravno” (NAM)…”Tako sam nesposoban” (NAM &amp; NBV)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7" descr="Cognitive Behavioral Therapy Vectors &amp; Illustrations for Free Download |  Freep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8143" y="3205606"/>
            <a:ext cx="5184577" cy="365239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693812" y="533400"/>
            <a:ext cx="10945216" cy="95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3200"/>
            </a:pPr>
            <a:r>
              <a:rPr lang="hr-HR" dirty="0"/>
              <a:t>Identifikacija </a:t>
            </a:r>
            <a:r>
              <a:rPr lang="hr-HR" dirty="0" err="1" smtClean="0"/>
              <a:t>maladaptivnih</a:t>
            </a:r>
            <a:r>
              <a:rPr lang="hr-HR" dirty="0" smtClean="0"/>
              <a:t> posredujućih vjerovanja</a:t>
            </a:r>
            <a:endParaRPr dirty="0"/>
          </a:p>
        </p:txBody>
      </p:sp>
      <p:sp>
        <p:nvSpPr>
          <p:cNvPr id="228" name="Google Shape;228;p17"/>
          <p:cNvSpPr txBox="1">
            <a:spLocks noGrp="1"/>
          </p:cNvSpPr>
          <p:nvPr>
            <p:ph type="body" idx="1"/>
          </p:nvPr>
        </p:nvSpPr>
        <p:spPr>
          <a:xfrm>
            <a:off x="703262" y="2090900"/>
            <a:ext cx="6688138" cy="359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/>
              <a:t>Tražimo </a:t>
            </a:r>
            <a:r>
              <a:rPr lang="hr-HR" dirty="0" smtClean="0"/>
              <a:t>posredujuća vjerovanja </a:t>
            </a:r>
            <a:r>
              <a:rPr lang="hr-HR" dirty="0"/>
              <a:t>koja nekad mogu biti izražena u obliku </a:t>
            </a:r>
            <a:r>
              <a:rPr lang="hr-HR" dirty="0" smtClean="0"/>
              <a:t>NAM (kad misli nisu specifične za situaciju; više su generalizirane, npr. „Grozno je razočarati ljude”)</a:t>
            </a:r>
          </a:p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 smtClean="0"/>
              <a:t>Izravno „</a:t>
            </a:r>
            <a:r>
              <a:rPr lang="hr-HR" dirty="0"/>
              <a:t>izazivamo” posredujuća vjerovanja </a:t>
            </a:r>
            <a:r>
              <a:rPr lang="hr-HR" dirty="0" smtClean="0"/>
              <a:t>(prepoznajemo ih kroz </a:t>
            </a:r>
            <a:r>
              <a:rPr lang="hr-HR" dirty="0" err="1" smtClean="0"/>
              <a:t>disfunkcionalne</a:t>
            </a:r>
            <a:r>
              <a:rPr lang="hr-HR" dirty="0" smtClean="0"/>
              <a:t> strategije suočavanja)</a:t>
            </a:r>
          </a:p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 smtClean="0"/>
              <a:t>Koristimo upitnik (npr. </a:t>
            </a:r>
            <a:r>
              <a:rPr lang="hr-HR" i="1" dirty="0" err="1" smtClean="0"/>
              <a:t>Dysfunctional</a:t>
            </a:r>
            <a:r>
              <a:rPr lang="hr-HR" i="1" dirty="0" smtClean="0"/>
              <a:t> </a:t>
            </a:r>
            <a:r>
              <a:rPr lang="hr-HR" i="1" dirty="0" err="1" smtClean="0"/>
              <a:t>Attitude</a:t>
            </a:r>
            <a:r>
              <a:rPr lang="hr-HR" i="1" dirty="0" smtClean="0"/>
              <a:t> </a:t>
            </a:r>
            <a:r>
              <a:rPr lang="hr-HR" i="1" dirty="0" err="1" smtClean="0"/>
              <a:t>Scale</a:t>
            </a:r>
            <a:r>
              <a:rPr lang="hr-HR" dirty="0" smtClean="0"/>
              <a:t>)</a:t>
            </a:r>
            <a:endParaRPr dirty="0"/>
          </a:p>
        </p:txBody>
      </p:sp>
      <p:sp>
        <p:nvSpPr>
          <p:cNvPr id="230" name="Google Shape;230;p17"/>
          <p:cNvSpPr/>
          <p:nvPr/>
        </p:nvSpPr>
        <p:spPr>
          <a:xfrm>
            <a:off x="6814493" y="6550223"/>
            <a:ext cx="51845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u="sng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https://www.freepik.com/vectors/cognitive-behavioral-therapy</a:t>
            </a:r>
            <a:r>
              <a:rPr lang="hr-HR"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306750" y="4533900"/>
            <a:ext cx="2931750" cy="138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3200"/>
            </a:pPr>
            <a:r>
              <a:rPr lang="hr-HR" dirty="0"/>
              <a:t>Izravno „</a:t>
            </a:r>
            <a:r>
              <a:rPr lang="hr-HR" dirty="0" smtClean="0"/>
              <a:t>izazivanje” posredujućih vjerovanja - primjeri pitanja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72" y="0"/>
            <a:ext cx="855585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495300" y="464373"/>
            <a:ext cx="11104088" cy="73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SzPts val="3200"/>
            </a:pPr>
            <a:r>
              <a:rPr lang="hr-HR" dirty="0" smtClean="0"/>
              <a:t>O</a:t>
            </a:r>
            <a:r>
              <a:rPr lang="it-IT" dirty="0" err="1" smtClean="0"/>
              <a:t>dluč</a:t>
            </a:r>
            <a:r>
              <a:rPr lang="hr-HR" dirty="0" err="1" smtClean="0"/>
              <a:t>ivanje</a:t>
            </a:r>
            <a:r>
              <a:rPr lang="hr-HR" dirty="0" smtClean="0"/>
              <a:t> o</a:t>
            </a:r>
            <a:r>
              <a:rPr lang="it-IT" dirty="0" smtClean="0"/>
              <a:t> </a:t>
            </a:r>
            <a:r>
              <a:rPr lang="it-IT" dirty="0" err="1" smtClean="0"/>
              <a:t>modifi</a:t>
            </a:r>
            <a:r>
              <a:rPr lang="hr-HR" dirty="0" err="1" smtClean="0"/>
              <a:t>kaciji</a:t>
            </a:r>
            <a:r>
              <a:rPr lang="it-IT" dirty="0" smtClean="0"/>
              <a:t> </a:t>
            </a:r>
            <a:r>
              <a:rPr lang="it-IT" dirty="0" err="1" smtClean="0"/>
              <a:t>negativn</a:t>
            </a:r>
            <a:r>
              <a:rPr lang="hr-HR" dirty="0" err="1" smtClean="0"/>
              <a:t>og</a:t>
            </a:r>
            <a:r>
              <a:rPr lang="it-IT" dirty="0" smtClean="0"/>
              <a:t> </a:t>
            </a:r>
            <a:r>
              <a:rPr lang="it-IT" dirty="0" err="1" smtClean="0"/>
              <a:t>bazičn</a:t>
            </a:r>
            <a:r>
              <a:rPr lang="hr-HR" dirty="0" err="1" smtClean="0"/>
              <a:t>og</a:t>
            </a:r>
            <a:r>
              <a:rPr lang="it-IT" dirty="0" smtClean="0"/>
              <a:t> </a:t>
            </a:r>
            <a:r>
              <a:rPr lang="it-IT" dirty="0" err="1" smtClean="0"/>
              <a:t>vjerovanja</a:t>
            </a:r>
            <a:r>
              <a:rPr lang="hr-HR" dirty="0" smtClean="0"/>
              <a:t> – da/ne</a:t>
            </a:r>
            <a:endParaRPr dirty="0"/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725389" y="1478384"/>
            <a:ext cx="4967486" cy="338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714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400" dirty="0" smtClean="0"/>
              <a:t>Važna pitanja: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hr-HR" sz="2400" dirty="0" smtClean="0"/>
              <a:t>Koje je to vjerovanje?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hr-HR" sz="2400" dirty="0" smtClean="0"/>
              <a:t>Dovodi li do znatne uznemirenosti i/ili </a:t>
            </a:r>
            <a:r>
              <a:rPr lang="hr-HR" sz="2400" dirty="0" err="1" smtClean="0"/>
              <a:t>problemnog</a:t>
            </a:r>
            <a:r>
              <a:rPr lang="hr-HR" sz="2400" dirty="0" smtClean="0"/>
              <a:t> ponašanja?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hr-HR" sz="2400" dirty="0" smtClean="0"/>
              <a:t>Vjerovanje je snažno i generalizirano?</a:t>
            </a:r>
          </a:p>
          <a:p>
            <a:pPr marL="4953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hr-HR" sz="2400" dirty="0" smtClean="0"/>
              <a:t>Ometa li postizanje ciljeva?</a:t>
            </a:r>
            <a:endParaRPr sz="2400" dirty="0"/>
          </a:p>
        </p:txBody>
      </p:sp>
      <p:pic>
        <p:nvPicPr>
          <p:cNvPr id="246" name="Google Shape;246;p19" descr="561 Cognitive Behaviour Therapy Royalty-Free Photos and Stock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412" y="1879707"/>
            <a:ext cx="5504976" cy="417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323851" y="4861272"/>
            <a:ext cx="6134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>
                <a:latin typeface="Palatino Linotype" panose="02040502050505030304" pitchFamily="18" charset="0"/>
              </a:rPr>
              <a:t>Fokusiramo se na najviše uznemirujuće b. vjerovanje ili ono koje dovodi do </a:t>
            </a:r>
            <a:r>
              <a:rPr lang="hr-HR" sz="2600" dirty="0">
                <a:latin typeface="Palatino Linotype" panose="02040502050505030304" pitchFamily="18" charset="0"/>
              </a:rPr>
              <a:t>najviše </a:t>
            </a:r>
            <a:r>
              <a:rPr lang="hr-HR" sz="2600" dirty="0" err="1" smtClean="0">
                <a:latin typeface="Palatino Linotype" panose="02040502050505030304" pitchFamily="18" charset="0"/>
              </a:rPr>
              <a:t>disfunkcionalnog</a:t>
            </a:r>
            <a:r>
              <a:rPr lang="hr-HR" sz="2600" dirty="0" smtClean="0">
                <a:latin typeface="Palatino Linotype" panose="02040502050505030304" pitchFamily="18" charset="0"/>
              </a:rPr>
              <a:t> ponašanja!</a:t>
            </a:r>
            <a:endParaRPr lang="en-US" sz="2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ts val="3200"/>
            </a:pPr>
            <a:r>
              <a:rPr lang="hr-HR" dirty="0"/>
              <a:t>O</a:t>
            </a:r>
            <a:r>
              <a:rPr lang="it-IT" dirty="0" err="1"/>
              <a:t>dluč</a:t>
            </a:r>
            <a:r>
              <a:rPr lang="hr-HR" dirty="0" err="1"/>
              <a:t>ivanje</a:t>
            </a:r>
            <a:r>
              <a:rPr lang="hr-HR" dirty="0"/>
              <a:t> o</a:t>
            </a:r>
            <a:r>
              <a:rPr lang="it-IT" dirty="0"/>
              <a:t> </a:t>
            </a:r>
            <a:r>
              <a:rPr lang="it-IT" dirty="0" err="1"/>
              <a:t>modifi</a:t>
            </a:r>
            <a:r>
              <a:rPr lang="hr-HR" dirty="0" err="1"/>
              <a:t>kaciji</a:t>
            </a:r>
            <a:r>
              <a:rPr lang="it-IT" dirty="0"/>
              <a:t> </a:t>
            </a:r>
            <a:r>
              <a:rPr lang="it-IT" dirty="0" err="1"/>
              <a:t>negativn</a:t>
            </a:r>
            <a:r>
              <a:rPr lang="hr-HR" dirty="0" err="1"/>
              <a:t>og</a:t>
            </a:r>
            <a:r>
              <a:rPr lang="it-IT" dirty="0"/>
              <a:t> </a:t>
            </a:r>
            <a:r>
              <a:rPr lang="it-IT" dirty="0" err="1"/>
              <a:t>bazičn</a:t>
            </a:r>
            <a:r>
              <a:rPr lang="hr-HR" dirty="0" err="1"/>
              <a:t>og</a:t>
            </a:r>
            <a:r>
              <a:rPr lang="it-IT" dirty="0"/>
              <a:t> </a:t>
            </a:r>
            <a:r>
              <a:rPr lang="it-IT" dirty="0" err="1"/>
              <a:t>vjerovanja</a:t>
            </a:r>
            <a:r>
              <a:rPr lang="hr-HR" dirty="0"/>
              <a:t> – </a:t>
            </a:r>
            <a:r>
              <a:rPr lang="hr-HR" dirty="0" smtClean="0"/>
              <a:t>kada?</a:t>
            </a:r>
            <a:endParaRPr dirty="0"/>
          </a:p>
        </p:txBody>
      </p:sp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742950" y="1847850"/>
            <a:ext cx="10380664" cy="417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9900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Počinjemo čim prije moguće, ali za neke klijente treba pričekati i do sredine tretmana (kad BV dugo traju, kad su rigidna i generalizirana)</a:t>
            </a:r>
          </a:p>
          <a:p>
            <a:pPr marL="469900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Prvo treba proći modifikaciju NAM-a da se usvoji obrazac rada – isti je i za bazična vjerovanja</a:t>
            </a:r>
          </a:p>
          <a:p>
            <a:pPr marL="469900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Pitanja za donošenje odluke:</a:t>
            </a:r>
          </a:p>
          <a:p>
            <a:pPr marL="927100" lvl="1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Vjeruje li klijent da su </a:t>
            </a:r>
            <a:r>
              <a:rPr lang="hr-HR" dirty="0" err="1" smtClean="0"/>
              <a:t>kognicije</a:t>
            </a:r>
            <a:r>
              <a:rPr lang="hr-HR" dirty="0" smtClean="0"/>
              <a:t> ideje koje nisu nužno istinite, da evaluacija i modifikacija tih ideja može dovesti do poboljšanja?</a:t>
            </a:r>
          </a:p>
          <a:p>
            <a:pPr marL="927100" lvl="1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Hoće li se klijent moći nositi s </a:t>
            </a:r>
            <a:r>
              <a:rPr lang="hr-HR" dirty="0" err="1" smtClean="0"/>
              <a:t>distresom</a:t>
            </a:r>
            <a:r>
              <a:rPr lang="hr-HR" dirty="0" smtClean="0"/>
              <a:t> kad se razotkrije BV?</a:t>
            </a:r>
          </a:p>
          <a:p>
            <a:pPr marL="927100" lvl="1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Hoće li klijent moći biti dovoljno objektivan?</a:t>
            </a:r>
          </a:p>
          <a:p>
            <a:pPr marL="927100" lvl="1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Je li terapijski savez dovoljno snažan?</a:t>
            </a:r>
          </a:p>
          <a:p>
            <a:pPr marL="927100" lvl="1">
              <a:lnSpc>
                <a:spcPct val="120000"/>
              </a:lnSpc>
              <a:spcBef>
                <a:spcPts val="0"/>
              </a:spcBef>
              <a:buSzPts val="2000"/>
            </a:pPr>
            <a:r>
              <a:rPr lang="hr-HR" dirty="0" smtClean="0"/>
              <a:t>Imamo li dovoljno vremena na seansi?</a:t>
            </a:r>
            <a:endParaRPr dirty="0"/>
          </a:p>
        </p:txBody>
      </p:sp>
      <p:pic>
        <p:nvPicPr>
          <p:cNvPr id="238" name="Google Shape;238;p18" descr="Cognitive Behavioral Therapy (CBT) for Anxi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9180" y="4383738"/>
            <a:ext cx="3000401" cy="214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 descr="Cognitive Behavioral Therapy Images - Free Download on Freep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55" y="4205486"/>
            <a:ext cx="2467845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>
            <a:spLocks noGrp="1"/>
          </p:cNvSpPr>
          <p:nvPr>
            <p:ph type="title"/>
          </p:nvPr>
        </p:nvSpPr>
        <p:spPr>
          <a:xfrm>
            <a:off x="1197868" y="548680"/>
            <a:ext cx="9601200" cy="87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3200"/>
            </a:pPr>
            <a:r>
              <a:rPr lang="hr-HR" dirty="0" smtClean="0"/>
              <a:t>Edukacija klijenata </a:t>
            </a:r>
            <a:r>
              <a:rPr lang="hr-HR" dirty="0"/>
              <a:t>o</a:t>
            </a:r>
            <a:r>
              <a:rPr lang="it-IT" dirty="0"/>
              <a:t> </a:t>
            </a:r>
            <a:r>
              <a:rPr lang="it-IT" dirty="0" err="1" smtClean="0"/>
              <a:t>bazičn</a:t>
            </a:r>
            <a:r>
              <a:rPr lang="hr-HR" dirty="0" smtClean="0"/>
              <a:t>im </a:t>
            </a:r>
            <a:r>
              <a:rPr lang="it-IT" dirty="0" err="1" smtClean="0"/>
              <a:t>vjerovanj</a:t>
            </a:r>
            <a:r>
              <a:rPr lang="hr-HR" dirty="0" smtClean="0"/>
              <a:t>im</a:t>
            </a:r>
            <a:r>
              <a:rPr lang="it-IT" dirty="0" smtClean="0"/>
              <a:t>a</a:t>
            </a:r>
            <a:endParaRPr dirty="0"/>
          </a:p>
        </p:txBody>
      </p:sp>
      <p:sp>
        <p:nvSpPr>
          <p:cNvPr id="254" name="Google Shape;254;p20"/>
          <p:cNvSpPr txBox="1">
            <a:spLocks noGrp="1"/>
          </p:cNvSpPr>
          <p:nvPr>
            <p:ph type="body" idx="1"/>
          </p:nvPr>
        </p:nvSpPr>
        <p:spPr>
          <a:xfrm>
            <a:off x="1125860" y="1844824"/>
            <a:ext cx="10513168" cy="359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 smtClean="0"/>
              <a:t>Vjerovanja su ideje, nisu nužno istine – mogu se testirati i mijenjati</a:t>
            </a:r>
          </a:p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 smtClean="0"/>
              <a:t>Vjerovanja su naučena, ne prirođena – mogu se mijenjati</a:t>
            </a:r>
          </a:p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 smtClean="0"/>
              <a:t>Vjerovanja mogu biti čvrsta i „osjećati se” poput istine, ali i dalje biti neistinita</a:t>
            </a:r>
          </a:p>
          <a:p>
            <a:pPr marL="469900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hr-HR" dirty="0" smtClean="0"/>
              <a:t>Kada se sheme/</a:t>
            </a:r>
            <a:r>
              <a:rPr lang="hr-HR" dirty="0" err="1" smtClean="0"/>
              <a:t>mod</a:t>
            </a:r>
            <a:r>
              <a:rPr lang="hr-HR" dirty="0" smtClean="0"/>
              <a:t> aktivira – osoba percipira informacije koje podržavaju BV, diskreditiraju ili ne percipiraju „kontradiktorne” </a:t>
            </a:r>
            <a:r>
              <a:rPr lang="hr-HR" dirty="0"/>
              <a:t>informacije </a:t>
            </a:r>
            <a:endParaRPr dirty="0"/>
          </a:p>
        </p:txBody>
      </p:sp>
      <p:pic>
        <p:nvPicPr>
          <p:cNvPr id="5" name="Google Shape;1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8706" y="3755489"/>
            <a:ext cx="2470322" cy="239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7828" y="476672"/>
            <a:ext cx="9601200" cy="76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U ovoj prezentaciji: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2"/>
          </p:nvPr>
        </p:nvSpPr>
        <p:spPr>
          <a:xfrm>
            <a:off x="477788" y="2924944"/>
            <a:ext cx="9601200" cy="345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1. Pozitivna i negativna bazična vjerovanja; shema; </a:t>
            </a:r>
            <a:r>
              <a:rPr lang="hr-HR" dirty="0" err="1"/>
              <a:t>mod</a:t>
            </a:r>
            <a:endParaRPr dirty="0"/>
          </a:p>
          <a:p>
            <a:pPr marL="223838" lvl="0" indent="-223838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2. Kako identificiramo pozitivna i negativna bazična vjerovanja?</a:t>
            </a:r>
            <a:endParaRPr dirty="0"/>
          </a:p>
          <a:p>
            <a:pPr marL="223838" lvl="0" indent="-223838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3. Kako i kada odlučujemo modificirati negativna bazična vjerovanja?</a:t>
            </a:r>
            <a:endParaRPr dirty="0"/>
          </a:p>
          <a:p>
            <a:pPr marL="223838" lvl="0" indent="-223838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4. Kako educiramo pacijenta o negativnim bazičnim vjerovanjima?</a:t>
            </a:r>
            <a:endParaRPr dirty="0"/>
          </a:p>
          <a:p>
            <a:pPr marL="223838" lvl="0" indent="-223838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5. Kako motiviramo klijente na mijenjanje negativnih b. vjerovanja?</a:t>
            </a:r>
            <a:endParaRPr dirty="0"/>
          </a:p>
        </p:txBody>
      </p:sp>
      <p:pic>
        <p:nvPicPr>
          <p:cNvPr id="97" name="Google Shape;97;p2" descr="Cognitive Behavioral Therapy (CBT) for Anxi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2604" y="118120"/>
            <a:ext cx="4296545" cy="306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 descr="561 Cognitive Behaviour Therapy Royalty-Free Photos and Stock Images | 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548" y="1628800"/>
            <a:ext cx="474481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837828" y="361900"/>
            <a:ext cx="1028578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 dirty="0" smtClean="0"/>
              <a:t>Motiviranje klijenata za modifikaciju </a:t>
            </a:r>
            <a:r>
              <a:rPr lang="hr-HR" dirty="0" err="1" smtClean="0"/>
              <a:t>disfunkcionalnih</a:t>
            </a:r>
            <a:r>
              <a:rPr lang="hr-HR" dirty="0" smtClean="0"/>
              <a:t> vjerovanja</a:t>
            </a:r>
            <a:endParaRPr dirty="0"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549796" y="2420888"/>
            <a:ext cx="6840760" cy="359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 smtClean="0"/>
              <a:t>Pitati o prednostima i o negativnim posljedicama zadržavanja negativnih bazičnih vjerovanja, kao i ukoliko se negativno vjerovanje promijeni u adaptivno</a:t>
            </a:r>
          </a:p>
          <a:p>
            <a:pPr marL="223838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 smtClean="0"/>
              <a:t>Vizualizacija dana u životu za nekoliko godina…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ctrTitle"/>
          </p:nvPr>
        </p:nvSpPr>
        <p:spPr>
          <a:xfrm>
            <a:off x="1522413" y="1371600"/>
            <a:ext cx="914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alatino Linotype"/>
              <a:buNone/>
            </a:pPr>
            <a:r>
              <a:rPr lang="hr-HR"/>
              <a:t>Vjerovanja u KBT-u</a:t>
            </a:r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1"/>
          </p:nvPr>
        </p:nvSpPr>
        <p:spPr>
          <a:xfrm>
            <a:off x="1845940" y="6095987"/>
            <a:ext cx="9756575" cy="43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Pripremila: Ivana Kolčić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1701924" y="4149080"/>
            <a:ext cx="78381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Literatura: </a:t>
            </a:r>
            <a:r>
              <a:rPr lang="hr-HR" sz="18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Beck</a:t>
            </a:r>
            <a:r>
              <a:rPr lang="hr-HR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J.S. (2021). </a:t>
            </a:r>
            <a:r>
              <a:rPr lang="hr-HR" sz="18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Cognitive</a:t>
            </a:r>
            <a:r>
              <a:rPr lang="hr-HR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Behavior</a:t>
            </a:r>
            <a:r>
              <a:rPr lang="hr-HR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Therapy</a:t>
            </a:r>
            <a:r>
              <a:rPr lang="hr-HR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r>
              <a:rPr lang="hr-HR" sz="18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Basics</a:t>
            </a:r>
            <a:r>
              <a:rPr lang="hr-HR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</a:t>
            </a:r>
            <a:r>
              <a:rPr lang="hr-HR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hr-HR" sz="1800" i="1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Beyond</a:t>
            </a:r>
            <a:r>
              <a:rPr lang="hr-HR" sz="18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lang="hr-HR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hr-HR" sz="18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Guilford</a:t>
            </a:r>
            <a:r>
              <a:rPr lang="hr-HR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Press. (Poglavlje </a:t>
            </a:r>
            <a:r>
              <a:rPr lang="hr-HR" sz="1800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17)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Izvor slika: https://www.freepik.com/vectors/cognitive-behavioral-therapy </a:t>
            </a:r>
            <a:endParaRPr sz="1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Vjerovanja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053852" y="2826797"/>
            <a:ext cx="9601200" cy="367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3838" lvl="0" indent="-2238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Ideje koje osoba razvija o </a:t>
            </a:r>
            <a:r>
              <a:rPr lang="hr-HR" u="sng" dirty="0"/>
              <a:t>sebi</a:t>
            </a:r>
            <a:r>
              <a:rPr lang="hr-HR" dirty="0"/>
              <a:t>, </a:t>
            </a:r>
            <a:r>
              <a:rPr lang="hr-HR" u="sng" dirty="0"/>
              <a:t>drugim ljudima </a:t>
            </a:r>
            <a:r>
              <a:rPr lang="hr-HR" dirty="0"/>
              <a:t>i o </a:t>
            </a:r>
            <a:r>
              <a:rPr lang="hr-HR" u="sng" dirty="0"/>
              <a:t>svijetu</a:t>
            </a:r>
            <a:r>
              <a:rPr lang="hr-HR" dirty="0"/>
              <a:t>, razvijaju se tijekom djetinjstva (genetika, interakcija sa skrbnicima, interpretacija </a:t>
            </a:r>
            <a:r>
              <a:rPr lang="hr-HR" dirty="0" smtClean="0"/>
              <a:t>iskustava, …)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Bazična i posredujuća vjerovanja</a:t>
            </a:r>
            <a:endParaRPr dirty="0"/>
          </a:p>
          <a:p>
            <a:pPr marL="223838" lvl="0" indent="-223838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dirty="0"/>
              <a:t>Bazična vjerovanja - trajna i temeljna </a:t>
            </a:r>
            <a:r>
              <a:rPr lang="hr-HR" dirty="0" smtClean="0"/>
              <a:t>razumijevanja (ideje) </a:t>
            </a:r>
            <a:r>
              <a:rPr lang="hr-HR" dirty="0"/>
              <a:t>koje smatramo apsolutnom </a:t>
            </a:r>
            <a:r>
              <a:rPr lang="hr-HR" dirty="0" smtClean="0"/>
              <a:t>istinom (3 domene):</a:t>
            </a:r>
            <a:endParaRPr dirty="0"/>
          </a:p>
          <a:p>
            <a:pPr marL="502919" lvl="1" indent="-22383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hr-HR" dirty="0"/>
              <a:t>Adaptivna, pozitivna</a:t>
            </a:r>
            <a:endParaRPr dirty="0"/>
          </a:p>
          <a:p>
            <a:pPr marL="502919" lvl="1" indent="-223837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hr-HR" dirty="0" err="1"/>
              <a:t>Disfunkcionalna</a:t>
            </a:r>
            <a:r>
              <a:rPr lang="hr-HR" dirty="0"/>
              <a:t>, negativna - latentna u većini vremena, sve do pojave </a:t>
            </a:r>
            <a:r>
              <a:rPr lang="hr-HR" dirty="0" err="1"/>
              <a:t>distresa</a:t>
            </a:r>
            <a:r>
              <a:rPr lang="hr-HR" dirty="0"/>
              <a:t>, kada se mogu aktivirati</a:t>
            </a:r>
            <a:endParaRPr dirty="0"/>
          </a:p>
        </p:txBody>
      </p:sp>
      <p:pic>
        <p:nvPicPr>
          <p:cNvPr id="105" name="Google Shape;105;p3" descr="The evolution of CBT | A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170" y="193519"/>
            <a:ext cx="5266555" cy="263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302593" y="620688"/>
            <a:ext cx="3352799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tino Linotype"/>
              <a:buNone/>
            </a:pPr>
            <a:r>
              <a:rPr lang="hr-HR" sz="4000" dirty="0"/>
              <a:t>Adaptivna bazična vjerovanja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2"/>
          </p:nvPr>
        </p:nvSpPr>
        <p:spPr>
          <a:xfrm>
            <a:off x="5180012" y="2348880"/>
            <a:ext cx="6172201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96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45" y="4541041"/>
            <a:ext cx="2757143" cy="20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3510" y="720313"/>
            <a:ext cx="9216174" cy="591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42825" y="273957"/>
            <a:ext cx="408117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alatino Linotype"/>
              <a:buNone/>
            </a:pPr>
            <a:r>
              <a:rPr lang="hr-HR" sz="4000" dirty="0" err="1"/>
              <a:t>Disfunkcionalna</a:t>
            </a:r>
            <a:r>
              <a:rPr lang="hr-HR" sz="4000" dirty="0"/>
              <a:t> bazična vjerovanja </a:t>
            </a:r>
            <a:r>
              <a:rPr lang="hr-HR" sz="2700" dirty="0"/>
              <a:t>– može biti </a:t>
            </a:r>
            <a:r>
              <a:rPr lang="hr-HR" sz="2700" dirty="0" smtClean="0"/>
              <a:t>prisutna </a:t>
            </a:r>
            <a:r>
              <a:rPr lang="hr-HR" sz="2700" dirty="0"/>
              <a:t>1, 2 ili </a:t>
            </a:r>
            <a:r>
              <a:rPr lang="hr-HR" sz="2700" dirty="0" smtClean="0"/>
              <a:t>sve 3 domene</a:t>
            </a:r>
            <a:endParaRPr sz="4000"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2"/>
          </p:nvPr>
        </p:nvSpPr>
        <p:spPr>
          <a:xfrm>
            <a:off x="5180012" y="2348880"/>
            <a:ext cx="6172201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96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4" y="4192900"/>
            <a:ext cx="3164183" cy="254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132" y="1926403"/>
            <a:ext cx="8581136" cy="484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96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8540" y="362820"/>
            <a:ext cx="5904648" cy="602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476" y="533400"/>
            <a:ext cx="4387182" cy="569478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1065211" y="4869160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BV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2371761" y="3169345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PV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3152490" y="2492896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PV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2879735" y="2123564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PV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241785" y="2501497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PV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2160631" y="511938"/>
            <a:ext cx="1001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(N)AM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839088" y="2089284"/>
            <a:ext cx="1001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(N)AM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754786" y="1378994"/>
            <a:ext cx="1001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(N)AM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833903" y="1090136"/>
            <a:ext cx="1001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(N)AM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198226" y="2271664"/>
            <a:ext cx="1001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(N)AM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793382" y="1009662"/>
            <a:ext cx="10019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(N)AM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9550796" y="1320486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[BV]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9885681" y="2271664"/>
            <a:ext cx="7807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[PV]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9305925" y="4685825"/>
            <a:ext cx="11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[(N)AM]</a:t>
            </a:r>
            <a:endParaRPr sz="180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837828" y="218834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Posredujuća vjerovanja</a:t>
            </a:r>
            <a:endParaRPr/>
          </a:p>
        </p:txBody>
      </p:sp>
      <p:pic>
        <p:nvPicPr>
          <p:cNvPr id="152" name="Google Shape;152;p7" descr="The evolution of CBT | A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2170" y="193519"/>
            <a:ext cx="5266555" cy="263327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b="1" dirty="0"/>
              <a:t>Stav (</a:t>
            </a:r>
            <a:r>
              <a:rPr lang="hr-HR" b="1" i="1" dirty="0" err="1"/>
              <a:t>attitude</a:t>
            </a:r>
            <a:r>
              <a:rPr lang="hr-HR" b="1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dirty="0"/>
              <a:t>	– </a:t>
            </a:r>
            <a:r>
              <a:rPr lang="hr-HR" i="1" dirty="0"/>
              <a:t>Strašno je pogriješiti</a:t>
            </a:r>
            <a:endParaRPr dirty="0"/>
          </a:p>
          <a:p>
            <a:pPr marL="223838" lvl="0" indent="-22383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b="1" dirty="0"/>
              <a:t>Pravilo (</a:t>
            </a:r>
            <a:r>
              <a:rPr lang="hr-HR" b="1" i="1" dirty="0" err="1"/>
              <a:t>rule</a:t>
            </a:r>
            <a:r>
              <a:rPr lang="hr-HR" b="1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dirty="0"/>
              <a:t>	– </a:t>
            </a:r>
            <a:r>
              <a:rPr lang="hr-HR" i="1" dirty="0"/>
              <a:t>Moram odustati u slučaju ako postoji šansa da pogriješim</a:t>
            </a:r>
            <a:endParaRPr dirty="0"/>
          </a:p>
          <a:p>
            <a:pPr marL="223838" lvl="0" indent="-22383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b="1" dirty="0"/>
              <a:t>Pretpostavka (</a:t>
            </a:r>
            <a:r>
              <a:rPr lang="hr-HR" b="1" i="1" dirty="0" err="1"/>
              <a:t>assumtion</a:t>
            </a:r>
            <a:r>
              <a:rPr lang="hr-HR" b="1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dirty="0"/>
              <a:t>	– </a:t>
            </a:r>
            <a:r>
              <a:rPr lang="hr-HR" i="1" dirty="0"/>
              <a:t>Ako pokušam napraviti nešto što je teško, sigurno ću pogriješiti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dirty="0"/>
              <a:t>	– </a:t>
            </a:r>
            <a:r>
              <a:rPr lang="hr-HR" i="1" dirty="0"/>
              <a:t>Ako niti ne pokušam, bit ću OK jer neću pogriješiti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27249" y="116213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hr-HR"/>
              <a:t>Bazično vjerovanje vs. Shema</a:t>
            </a: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765820" y="1628800"/>
            <a:ext cx="5749282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Neki autori ih smatraju istoznačnima</a:t>
            </a:r>
            <a:endParaRPr dirty="0"/>
          </a:p>
          <a:p>
            <a:pPr marL="223838" lvl="0" indent="-22383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A. </a:t>
            </a:r>
            <a:r>
              <a:rPr lang="hr-HR" dirty="0" err="1"/>
              <a:t>Beck</a:t>
            </a:r>
            <a:r>
              <a:rPr lang="hr-HR" dirty="0"/>
              <a:t> ih razlikuje – </a:t>
            </a:r>
            <a:r>
              <a:rPr lang="hr-HR" b="1" dirty="0"/>
              <a:t>sheme su kognitivne strukture uma</a:t>
            </a:r>
            <a:r>
              <a:rPr lang="hr-HR" dirty="0"/>
              <a:t>;  imaju </a:t>
            </a:r>
            <a:r>
              <a:rPr lang="hr-HR" dirty="0" err="1"/>
              <a:t>permeabilnost</a:t>
            </a:r>
            <a:r>
              <a:rPr lang="hr-HR" dirty="0"/>
              <a:t> (promjenjivost), magnitudu (veličinu), naboj (niski do visoki) i sadržaj (koji može biti </a:t>
            </a:r>
            <a:r>
              <a:rPr lang="hr-HR" dirty="0" smtClean="0"/>
              <a:t>kognitivni </a:t>
            </a:r>
            <a:r>
              <a:rPr lang="hr-HR" dirty="0"/>
              <a:t>- vjerovanja, motivacijski, bihevioralni, </a:t>
            </a:r>
            <a:r>
              <a:rPr lang="hr-HR" dirty="0" smtClean="0"/>
              <a:t>afektivni ili </a:t>
            </a:r>
            <a:r>
              <a:rPr lang="hr-HR" dirty="0"/>
              <a:t>fiziološki)  </a:t>
            </a:r>
            <a:endParaRPr dirty="0"/>
          </a:p>
          <a:p>
            <a:pPr marL="223838" lvl="0" indent="-22383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hr-HR" dirty="0"/>
              <a:t>Kad se shema aktivira (situacija!):</a:t>
            </a:r>
            <a:endParaRPr dirty="0"/>
          </a:p>
          <a:p>
            <a:pPr marL="502919" lvl="1" indent="-22383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hr-HR" dirty="0"/>
              <a:t>Osoba interpretira nova iskustva u skladu s bazičnim vjerovanjem</a:t>
            </a:r>
            <a:endParaRPr dirty="0"/>
          </a:p>
          <a:p>
            <a:pPr marL="502919" lvl="1" indent="-22383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hr-HR" dirty="0"/>
              <a:t>Aktivacija sheme jača bazično vjerovanje</a:t>
            </a:r>
            <a:endParaRPr dirty="0"/>
          </a:p>
          <a:p>
            <a:pPr marL="502919" lvl="1" indent="-22383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hr-HR" dirty="0"/>
              <a:t>Aktiviraju se i druge sheme</a:t>
            </a:r>
            <a:endParaRPr dirty="0"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3178" y="-66953"/>
            <a:ext cx="5749282" cy="682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838" lvl="0" indent="-96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88" y="285311"/>
            <a:ext cx="5144218" cy="628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994" y="285311"/>
            <a:ext cx="5322482" cy="628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kvarel_16 x 9">
  <a:themeElements>
    <a:clrScheme name="Watercolor_16x9">
      <a:dk1>
        <a:srgbClr val="000000"/>
      </a:dk1>
      <a:lt1>
        <a:srgbClr val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Watercolor_16x9">
      <a:dk1>
        <a:srgbClr val="000000"/>
      </a:dk1>
      <a:lt1>
        <a:srgbClr val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954</Words>
  <Application>Microsoft Office PowerPoint</Application>
  <PresentationFormat>Custom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Palatino Linotype</vt:lpstr>
      <vt:lpstr>Akvarel_16 x 9</vt:lpstr>
      <vt:lpstr>Vjerovanja</vt:lpstr>
      <vt:lpstr>U ovoj prezentaciji:</vt:lpstr>
      <vt:lpstr>Vjerovanja</vt:lpstr>
      <vt:lpstr>Adaptivna bazična vjerovanja</vt:lpstr>
      <vt:lpstr>Disfunkcionalna bazična vjerovanja – može biti prisutna 1, 2 ili sve 3 domene</vt:lpstr>
      <vt:lpstr>PowerPoint Presentation</vt:lpstr>
      <vt:lpstr>Posredujuća vjerovanja</vt:lpstr>
      <vt:lpstr>Bazično vjerovanje vs. Shema</vt:lpstr>
      <vt:lpstr>PowerPoint Presentation</vt:lpstr>
      <vt:lpstr>Mod</vt:lpstr>
      <vt:lpstr>PowerPoint Presentation</vt:lpstr>
      <vt:lpstr>Savjet</vt:lpstr>
      <vt:lpstr>Identifikacija pozitivnih/adaptivnih bazičnih vjerovanja</vt:lpstr>
      <vt:lpstr>Identifikacija negativnih/maladaptivnih bazičnih vjerovanja</vt:lpstr>
      <vt:lpstr>Identifikacija maladaptivnih posredujućih vjerovanja</vt:lpstr>
      <vt:lpstr>Izravno „izazivanje” posredujućih vjerovanja - primjeri pitanja</vt:lpstr>
      <vt:lpstr>Odlučivanje o modifikaciji negativnog bazičnog vjerovanja – da/ne</vt:lpstr>
      <vt:lpstr>Odlučivanje o modifikaciji negativnog bazičnog vjerovanja – kada?</vt:lpstr>
      <vt:lpstr>Edukacija klijenata o bazičnim vjerovanjima</vt:lpstr>
      <vt:lpstr>Motiviranje klijenata za modifikaciju disfunkcionalnih vjerovanja</vt:lpstr>
      <vt:lpstr>Vjerovanja u KBT-u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Vjerovanja</dc:title>
  <dc:creator>Ivana Kolčić</dc:creator>
  <cp:lastModifiedBy>hubikotvr@outlook.com</cp:lastModifiedBy>
  <cp:revision>38</cp:revision>
  <dcterms:created xsi:type="dcterms:W3CDTF">2024-11-14T11:58:14Z</dcterms:created>
  <dcterms:modified xsi:type="dcterms:W3CDTF">2025-09-18T12:30:15Z</dcterms:modified>
</cp:coreProperties>
</file>