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7" r:id="rId11"/>
    <p:sldId id="264" r:id="rId12"/>
    <p:sldId id="268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7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31T16:15:22.480" idx="1">
    <p:pos x="10" y="10"/>
    <p:text>Bilo bi dobro da slajd ima naslov.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31T16:15:56.070" idx="2">
    <p:pos x="10" y="10"/>
    <p:text>Ovdje bi bilo dobro nadopuniti naslov kako bi bilo jasnije o čemu se govori.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31T16:16:51.451" idx="3">
    <p:pos x="10" y="10"/>
    <p:text>Predlažem riječ "imaginacija" umjesto "mašta". Iako je mašta više u duhu našeg jezika, u terapiji češće govorimo o imaginativnim tehnikama ili imaginaciji, pa mislim da bi tako i polaznicima bilo jasnije.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31T16:19:29.714" idx="5">
    <p:pos x="-35" y="16"/>
    <p:text>Nadopunite kako bi funkcija tehnika bila jasnija.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31T16:21:54.744" idx="6">
    <p:pos x="10" y="10"/>
    <p:text>Isto i ovdje.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31T16:22:40.680" idx="7">
    <p:pos x="10" y="10"/>
    <p:text>Ovdje također.</p:text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1BA50B-F8C5-41F2-9312-9AAD49A18A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Mijenjanje vjerovanja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00D7CF2-E383-4544-AA9D-2E8B45074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5427677"/>
            <a:ext cx="6400800" cy="744524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Anđela </a:t>
            </a:r>
            <a:r>
              <a:rPr lang="hr-HR" dirty="0" err="1">
                <a:solidFill>
                  <a:schemeClr val="accent3">
                    <a:lumMod val="50000"/>
                  </a:schemeClr>
                </a:solidFill>
              </a:rPr>
              <a:t>Radulović</a:t>
            </a: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150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FDF0AD-0402-426A-8BAC-06B411838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7780744-71EA-47B3-8778-E16041606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0573068" cy="5938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>
                <a:solidFill>
                  <a:srgbClr val="FF0000"/>
                </a:solidFill>
              </a:rPr>
              <a:t>5. </a:t>
            </a:r>
            <a:r>
              <a:rPr lang="hr-HR" sz="2400" dirty="0">
                <a:solidFill>
                  <a:srgbClr val="002060"/>
                </a:solidFill>
              </a:rPr>
              <a:t>„</a:t>
            </a:r>
            <a:r>
              <a:rPr lang="hr-HR" sz="2400" b="1" dirty="0">
                <a:solidFill>
                  <a:srgbClr val="002060"/>
                </a:solidFill>
              </a:rPr>
              <a:t>Susjed će me kritizirati ako ga pitam za pomoć.” „Slab sam, nesposoban.” „Nisam vrijedan tuđe pomoći.”</a:t>
            </a:r>
          </a:p>
          <a:p>
            <a:pPr marL="0" indent="0">
              <a:buNone/>
            </a:pPr>
            <a:endParaRPr lang="hr-HR" sz="24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hr-HR" sz="2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„Koje dokaze imate za to da će vas susjed kritizirati? Kako možete provjeriti hoće li vas kritizirati?” </a:t>
            </a:r>
          </a:p>
          <a:p>
            <a:pPr marL="0" indent="0">
              <a:buNone/>
            </a:pPr>
            <a:r>
              <a:rPr lang="hr-HR" sz="2400" dirty="0">
                <a:solidFill>
                  <a:srgbClr val="7030A0"/>
                </a:solidFill>
              </a:rPr>
              <a:t>Bihevioralni eksperiment- mijenja vjerovanja na intelektualnoj i emocionalnoj razini</a:t>
            </a:r>
            <a:endParaRPr lang="hr-HR" sz="2400" dirty="0"/>
          </a:p>
          <a:p>
            <a:r>
              <a:rPr lang="hr-HR" sz="2400" dirty="0"/>
              <a:t>Dobro pripremljen i izveden bihevioralni eksperiment može promijeniti vjerovanja snažnije nego verbalne tehnike </a:t>
            </a:r>
          </a:p>
          <a:p>
            <a:r>
              <a:rPr lang="hr-HR" sz="2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* kako se klijent može nositi s tim ako se hipoteza ipak potvrdi </a:t>
            </a:r>
            <a:r>
              <a:rPr lang="hr-HR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(važno je razgovarati s klijentom i o toj mogućnosti)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95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1856B6-402B-4507-9ABF-F74BDB98C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09D8777-FF98-4769-979B-67563B6EB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192828" cy="5948680"/>
          </a:xfrm>
        </p:spPr>
        <p:txBody>
          <a:bodyPr>
            <a:noAutofit/>
          </a:bodyPr>
          <a:lstStyle/>
          <a:p>
            <a:r>
              <a:rPr lang="hr-HR" sz="2400" b="1" dirty="0">
                <a:solidFill>
                  <a:schemeClr val="accent3">
                    <a:lumMod val="75000"/>
                  </a:schemeClr>
                </a:solidFill>
              </a:rPr>
              <a:t>6. </a:t>
            </a:r>
            <a:r>
              <a:rPr lang="hr-HR" sz="2400" b="1" u="sng" dirty="0">
                <a:solidFill>
                  <a:schemeClr val="accent3">
                    <a:lumMod val="75000"/>
                  </a:schemeClr>
                </a:solidFill>
              </a:rPr>
              <a:t>PRIČE, FILMOVI, METAFORE: </a:t>
            </a:r>
            <a:r>
              <a:rPr lang="hr-HR" sz="2400" dirty="0"/>
              <a:t>s ciljem preoblikovanja vlastitog vjerovanja: </a:t>
            </a:r>
            <a:r>
              <a:rPr lang="hr-HR" sz="2400" b="1" dirty="0">
                <a:solidFill>
                  <a:srgbClr val="FFC000"/>
                </a:solidFill>
              </a:rPr>
              <a:t>klijent promatra „živi primjer” osobe čija su čvrsta vjerovanja neistinita</a:t>
            </a:r>
          </a:p>
          <a:p>
            <a:r>
              <a:rPr lang="hr-HR" sz="2400" b="1" dirty="0">
                <a:solidFill>
                  <a:srgbClr val="FFC000"/>
                </a:solidFill>
              </a:rPr>
              <a:t>Počinje shvaćati kako njegovo bazično vjerovanje može biti neistinito</a:t>
            </a:r>
          </a:p>
          <a:p>
            <a:r>
              <a:rPr lang="hr-HR" sz="2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PRIMJER: Klijentica vjeruje da je loša osoba jer ju je majka nazivala zločestom i kažnjavala ju je.</a:t>
            </a:r>
          </a:p>
          <a:p>
            <a:r>
              <a:rPr lang="hr-HR" sz="2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* PEPELJUGA </a:t>
            </a:r>
            <a:r>
              <a:rPr lang="hr-HR" sz="2400" b="1" dirty="0">
                <a:solidFill>
                  <a:srgbClr val="7030A0"/>
                </a:solidFill>
              </a:rPr>
              <a:t>( dobra je i</a:t>
            </a:r>
            <a:r>
              <a:rPr lang="hr-HR" sz="2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r-HR" sz="2400" b="1" dirty="0">
                <a:solidFill>
                  <a:srgbClr val="7030A0"/>
                </a:solidFill>
              </a:rPr>
              <a:t>nije kriva za neistinita vjerovanja svoje maćehe)</a:t>
            </a:r>
            <a:endParaRPr lang="hr-HR" sz="24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hr-HR" sz="2400" b="1" u="sng" dirty="0">
                <a:solidFill>
                  <a:schemeClr val="accent3">
                    <a:lumMod val="75000"/>
                  </a:schemeClr>
                </a:solidFill>
              </a:rPr>
              <a:t>7. Kognitivni kontinuum </a:t>
            </a:r>
            <a:r>
              <a:rPr lang="hr-HR" sz="2400" b="1" dirty="0">
                <a:solidFill>
                  <a:schemeClr val="accent3">
                    <a:lumMod val="75000"/>
                  </a:schemeClr>
                </a:solidFill>
              </a:rPr>
              <a:t>– </a:t>
            </a:r>
            <a:r>
              <a:rPr lang="hr-HR" sz="2400" dirty="0">
                <a:solidFill>
                  <a:srgbClr val="002060"/>
                </a:solidFill>
              </a:rPr>
              <a:t>koristan kod „crno-bijelog” gledanja</a:t>
            </a:r>
          </a:p>
          <a:p>
            <a:r>
              <a:rPr lang="hr-HR" sz="2400" i="1" dirty="0">
                <a:solidFill>
                  <a:schemeClr val="accent6"/>
                </a:solidFill>
              </a:rPr>
              <a:t>„Ja sam promašaj. Neuspješan sam.”</a:t>
            </a:r>
          </a:p>
          <a:p>
            <a:r>
              <a:rPr lang="hr-HR" sz="2400" b="1" dirty="0">
                <a:solidFill>
                  <a:srgbClr val="002060"/>
                </a:solidFill>
              </a:rPr>
              <a:t>0%______________30%_____________________________100%</a:t>
            </a:r>
          </a:p>
          <a:p>
            <a:r>
              <a:rPr lang="hr-HR" sz="2400" dirty="0">
                <a:solidFill>
                  <a:srgbClr val="002060"/>
                </a:solidFill>
              </a:rPr>
              <a:t>Ne radi                traži posao                             radi, plaća račune</a:t>
            </a:r>
          </a:p>
          <a:p>
            <a:r>
              <a:rPr lang="hr-HR" sz="2400" dirty="0">
                <a:solidFill>
                  <a:srgbClr val="002060"/>
                </a:solidFill>
              </a:rPr>
              <a:t>Škodi drugima  pomaže u kućanstvu               doprinosi obitelji</a:t>
            </a:r>
          </a:p>
          <a:p>
            <a:endParaRPr lang="hr-HR" sz="2400" b="1" dirty="0">
              <a:solidFill>
                <a:srgbClr val="002060"/>
              </a:solidFill>
            </a:endParaRPr>
          </a:p>
          <a:p>
            <a:endParaRPr lang="hr-HR" sz="18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50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B00139-C6B6-4E80-826A-14D1A3BF2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B84DF75-1E4F-4943-9393-5429CD8E1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0"/>
            <a:ext cx="11314748" cy="6939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solidFill>
                  <a:schemeClr val="accent3">
                    <a:lumMod val="75000"/>
                  </a:schemeClr>
                </a:solidFill>
              </a:rPr>
              <a:t>8. </a:t>
            </a:r>
            <a:r>
              <a:rPr lang="hr-HR" sz="2400" dirty="0">
                <a:solidFill>
                  <a:srgbClr val="002060"/>
                </a:solidFill>
              </a:rPr>
              <a:t>promatranje ljudi sa sličnim problemom s puno manje osude i kritike- </a:t>
            </a:r>
            <a:r>
              <a:rPr lang="hr-HR" sz="2400" b="1" dirty="0">
                <a:solidFill>
                  <a:schemeClr val="accent3">
                    <a:lumMod val="75000"/>
                  </a:schemeClr>
                </a:solidFill>
              </a:rPr>
              <a:t>LJUDI KAO REFERENTNA TOČKA </a:t>
            </a:r>
            <a:r>
              <a:rPr lang="hr-HR" sz="2400" dirty="0">
                <a:solidFill>
                  <a:srgbClr val="FFC000"/>
                </a:solidFill>
              </a:rPr>
              <a:t>(klijenti otkrivaju nedosljednost između vjerovanja o sebi i o drugima i postižu objektivnije gledanje na svoju situaciju)</a:t>
            </a:r>
            <a:endParaRPr lang="hr-HR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hr-HR" sz="2400" dirty="0">
                <a:solidFill>
                  <a:srgbClr val="002060"/>
                </a:solidFill>
              </a:rPr>
              <a:t>* Što mislite o tome da vaše dijete ili unuk/a gledaju na gubitak posla kao životni promašaj?</a:t>
            </a:r>
          </a:p>
          <a:p>
            <a:pPr marL="0" indent="0">
              <a:buNone/>
            </a:pPr>
            <a:r>
              <a:rPr lang="hr-HR" sz="2400" b="1" dirty="0">
                <a:solidFill>
                  <a:schemeClr val="accent3">
                    <a:lumMod val="75000"/>
                  </a:schemeClr>
                </a:solidFill>
              </a:rPr>
              <a:t>9. SAMOOTKRIVANJE </a:t>
            </a:r>
            <a:r>
              <a:rPr lang="hr-HR" sz="2400" dirty="0">
                <a:solidFill>
                  <a:schemeClr val="accent3">
                    <a:lumMod val="50000"/>
                  </a:schemeClr>
                </a:solidFill>
              </a:rPr>
              <a:t>terapeuta</a:t>
            </a:r>
            <a:r>
              <a:rPr lang="hr-HR" sz="2400" dirty="0">
                <a:solidFill>
                  <a:srgbClr val="002060"/>
                </a:solidFill>
              </a:rPr>
              <a:t> – iznošenje osobnog primjera koji je relevantan s ciljem pomoći klijentu da vidi problem na drugi način</a:t>
            </a:r>
          </a:p>
          <a:p>
            <a:pPr marL="0" indent="0">
              <a:buNone/>
            </a:pPr>
            <a:endParaRPr lang="hr-HR" sz="2400" dirty="0">
              <a:solidFill>
                <a:srgbClr val="002060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7391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F71285-B764-4C9A-A0EA-1B6503617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DFFFEC2-5D9E-43D2-889C-2BA039BF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-497840"/>
            <a:ext cx="11223308" cy="7477760"/>
          </a:xfrm>
        </p:spPr>
        <p:txBody>
          <a:bodyPr>
            <a:normAutofit/>
          </a:bodyPr>
          <a:lstStyle/>
          <a:p>
            <a:endParaRPr lang="hr-HR" sz="2400" dirty="0"/>
          </a:p>
          <a:p>
            <a:pPr marL="0" indent="0">
              <a:buNone/>
            </a:pPr>
            <a:r>
              <a:rPr lang="hr-HR" sz="2800" b="1" dirty="0">
                <a:solidFill>
                  <a:schemeClr val="accent3">
                    <a:lumMod val="75000"/>
                  </a:schemeClr>
                </a:solidFill>
              </a:rPr>
              <a:t>10. Intelektualno-emocionalna igra uloga</a:t>
            </a:r>
          </a:p>
          <a:p>
            <a:pPr marL="0" indent="0">
              <a:buNone/>
            </a:pPr>
            <a:r>
              <a:rPr lang="hr-HR" sz="2800" b="1" dirty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hr-HR" sz="2800" b="1" dirty="0">
                <a:solidFill>
                  <a:srgbClr val="002060"/>
                </a:solidFill>
              </a:rPr>
              <a:t>terapeut igra ulogu intelekta, a klijent emocija </a:t>
            </a:r>
            <a:r>
              <a:rPr lang="hr-HR" sz="2400" b="1" dirty="0">
                <a:solidFill>
                  <a:srgbClr val="002060"/>
                </a:solidFill>
              </a:rPr>
              <a:t>(vjerovanje: „Neuspješan sam jer sam izgubio posao.”)</a:t>
            </a:r>
          </a:p>
          <a:p>
            <a:pPr marL="0" indent="0">
              <a:buNone/>
            </a:pPr>
            <a:r>
              <a:rPr lang="hr-HR" sz="2400" b="1" dirty="0">
                <a:solidFill>
                  <a:srgbClr val="002060"/>
                </a:solidFill>
              </a:rPr>
              <a:t>*uloge se zamijene</a:t>
            </a:r>
          </a:p>
          <a:p>
            <a:pPr marL="0" indent="0">
              <a:buNone/>
            </a:pPr>
            <a:r>
              <a:rPr lang="hr-HR" sz="2400" b="1" dirty="0">
                <a:solidFill>
                  <a:srgbClr val="002060"/>
                </a:solidFill>
              </a:rPr>
              <a:t>*može biti </a:t>
            </a:r>
            <a:r>
              <a:rPr lang="hr-HR" sz="2400" b="1" dirty="0" err="1">
                <a:solidFill>
                  <a:srgbClr val="002060"/>
                </a:solidFill>
              </a:rPr>
              <a:t>konfrontirajuća</a:t>
            </a:r>
            <a:r>
              <a:rPr lang="hr-HR" sz="2400" b="1" dirty="0">
                <a:solidFill>
                  <a:srgbClr val="002060"/>
                </a:solidFill>
              </a:rPr>
              <a:t> tehnika (klijenti osjećaju nelagodu)</a:t>
            </a:r>
          </a:p>
          <a:p>
            <a:pPr marL="0" indent="0">
              <a:buNone/>
            </a:pPr>
            <a:endParaRPr lang="hr-HR" sz="2400" dirty="0"/>
          </a:p>
          <a:p>
            <a:r>
              <a:rPr lang="hr-HR" sz="2400" b="1" dirty="0"/>
              <a:t>11. „Koje su vaše najranije uspomene o nepoželjnosti? Koje su uspomene o nepoželjnosti iz adolescencije?  </a:t>
            </a:r>
          </a:p>
          <a:p>
            <a:r>
              <a:rPr lang="hr-HR" sz="2400" b="1" dirty="0">
                <a:solidFill>
                  <a:srgbClr val="FFC000"/>
                </a:solidFill>
              </a:rPr>
              <a:t>„POVIJESNI </a:t>
            </a:r>
            <a:r>
              <a:rPr lang="hr-HR" sz="2400" b="1" dirty="0" err="1">
                <a:solidFill>
                  <a:srgbClr val="FFC000"/>
                </a:solidFill>
              </a:rPr>
              <a:t>PODACI”o</a:t>
            </a:r>
            <a:r>
              <a:rPr lang="hr-HR" sz="2400" b="1" dirty="0">
                <a:solidFill>
                  <a:srgbClr val="FFC000"/>
                </a:solidFill>
              </a:rPr>
              <a:t> klijentu  i RESTRUKTURIRANJE ZNAČENJA RANIH SJEĆANJA</a:t>
            </a:r>
            <a:r>
              <a:rPr lang="hr-HR" dirty="0">
                <a:solidFill>
                  <a:srgbClr val="00B0F0"/>
                </a:solidFill>
              </a:rPr>
              <a:t>( klijenti oživljavaju sjećanja na seansi i u prisutnosti neke emocije, koriste igru uloga i imaginaciju- preoblikovanje značenja na emocionalnoj razini</a:t>
            </a:r>
          </a:p>
          <a:p>
            <a:endParaRPr lang="hr-HR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96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A3EC1C-0606-489C-9DB1-7F4DF7E30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7328" y="416560"/>
            <a:ext cx="5803392" cy="1473200"/>
          </a:xfrm>
        </p:spPr>
        <p:txBody>
          <a:bodyPr>
            <a:normAutofit/>
          </a:bodyPr>
          <a:lstStyle/>
          <a:p>
            <a:r>
              <a:rPr lang="hr-HR" sz="3100" b="1" dirty="0"/>
              <a:t>Što učiniti kad je klijent u</a:t>
            </a:r>
            <a:r>
              <a:rPr lang="hr-HR" b="1" dirty="0"/>
              <a:t> </a:t>
            </a:r>
            <a:r>
              <a:rPr lang="hr-HR" sz="2700" b="1" dirty="0"/>
              <a:t>n</a:t>
            </a:r>
            <a:r>
              <a:rPr lang="hr-HR" sz="3100" b="1" dirty="0"/>
              <a:t>eadaptivnom modu?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133222B-1735-42E1-A28C-552E6CCF3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899" y="1656080"/>
            <a:ext cx="8534400" cy="2945710"/>
          </a:xfrm>
        </p:spPr>
        <p:txBody>
          <a:bodyPr/>
          <a:lstStyle/>
          <a:p>
            <a:r>
              <a:rPr lang="hr-HR" dirty="0"/>
              <a:t>Razvijati </a:t>
            </a:r>
            <a:r>
              <a:rPr lang="hr-HR" u="sng" dirty="0"/>
              <a:t>realistična i pozitivna vjerovanja- </a:t>
            </a:r>
            <a:r>
              <a:rPr lang="hr-HR" dirty="0">
                <a:solidFill>
                  <a:srgbClr val="7030A0"/>
                </a:solidFill>
              </a:rPr>
              <a:t>aktivacija adaptivnog sustava vjerovanja</a:t>
            </a:r>
          </a:p>
          <a:p>
            <a:r>
              <a:rPr lang="hr-HR" dirty="0"/>
              <a:t>Preoblikovati negativna, nerealistična vjerovanja (deaktivacija depresivnog moda, npr.)</a:t>
            </a:r>
          </a:p>
          <a:p>
            <a:r>
              <a:rPr lang="hr-HR" dirty="0"/>
              <a:t>Klijent bira aktivnosti koje mu donose: </a:t>
            </a:r>
            <a:r>
              <a:rPr lang="hr-HR" dirty="0">
                <a:solidFill>
                  <a:srgbClr val="FFFF00"/>
                </a:solidFill>
              </a:rPr>
              <a:t>osjećaj postignuća, ugodu, povezivanje, osnaživanje </a:t>
            </a:r>
          </a:p>
        </p:txBody>
      </p:sp>
      <p:pic>
        <p:nvPicPr>
          <p:cNvPr id="1026" name="Picture 2" descr="5 Steps for Defining Your Personal Path to Success">
            <a:extLst>
              <a:ext uri="{FF2B5EF4-FFF2-40B4-BE49-F238E27FC236}">
                <a16:creationId xmlns:a16="http://schemas.microsoft.com/office/drawing/2014/main" id="{408AD8CA-AF17-4544-9DCB-485E358FDE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187" y="4601790"/>
            <a:ext cx="2788415" cy="224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o Form of Success Can Ever Make You Feel Good Enough: How Our Thoughts  Distort Our Accomplishments – Leon's Existential Cafe">
            <a:extLst>
              <a:ext uri="{FF2B5EF4-FFF2-40B4-BE49-F238E27FC236}">
                <a16:creationId xmlns:a16="http://schemas.microsoft.com/office/drawing/2014/main" id="{AB9E6907-FACC-4457-8736-D1ACA4685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09" y="4826000"/>
            <a:ext cx="2756591" cy="20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3193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297137-EFDD-4920-8042-FBD888C0E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605280"/>
            <a:ext cx="10948988" cy="4815840"/>
          </a:xfrm>
        </p:spPr>
        <p:txBody>
          <a:bodyPr>
            <a:normAutofit/>
          </a:bodyPr>
          <a:lstStyle/>
          <a:p>
            <a:r>
              <a:rPr lang="hr-HR" sz="3200" i="1" dirty="0">
                <a:solidFill>
                  <a:schemeClr val="bg1"/>
                </a:solidFill>
              </a:rPr>
              <a:t>1.</a:t>
            </a:r>
            <a:r>
              <a:rPr lang="hr-HR" sz="2400" i="1" dirty="0"/>
              <a:t>Što se pozitivno dogodilo od zadnjeg susreta? Što to govori o vama? </a:t>
            </a:r>
            <a:r>
              <a:rPr lang="hr-HR" sz="1600" i="1" dirty="0">
                <a:solidFill>
                  <a:schemeClr val="accent6">
                    <a:lumMod val="50000"/>
                  </a:schemeClr>
                </a:solidFill>
              </a:rPr>
              <a:t>(prikupljanje pozitivnih podataka i zaključaka)</a:t>
            </a:r>
            <a:r>
              <a:rPr lang="hr-HR" sz="2400" i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hr-HR" sz="2400" i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hr-HR" sz="2400" i="1" dirty="0"/>
              <a:t> </a:t>
            </a:r>
            <a:r>
              <a:rPr lang="hr-HR" sz="2400" dirty="0">
                <a:solidFill>
                  <a:srgbClr val="FFC000"/>
                </a:solidFill>
              </a:rPr>
              <a:t>Identifikacija vlastite kompetentnosti</a:t>
            </a:r>
            <a:br>
              <a:rPr lang="hr-HR" sz="2400" dirty="0">
                <a:solidFill>
                  <a:srgbClr val="FFC000"/>
                </a:solidFill>
              </a:rPr>
            </a:br>
            <a:r>
              <a:rPr lang="hr-HR" sz="2400" dirty="0">
                <a:solidFill>
                  <a:srgbClr val="FFC000"/>
                </a:solidFill>
              </a:rPr>
              <a:t> </a:t>
            </a:r>
            <a:br>
              <a:rPr lang="hr-HR" sz="2400" dirty="0">
                <a:solidFill>
                  <a:srgbClr val="FFC000"/>
                </a:solidFill>
              </a:rPr>
            </a:br>
            <a:r>
              <a:rPr lang="hr-HR" sz="2400" dirty="0">
                <a:solidFill>
                  <a:schemeClr val="bg1"/>
                </a:solidFill>
              </a:rPr>
              <a:t>2.</a:t>
            </a:r>
            <a:r>
              <a:rPr lang="hr-HR" sz="2400" i="1" dirty="0">
                <a:solidFill>
                  <a:schemeClr val="bg1"/>
                </a:solidFill>
              </a:rPr>
              <a:t> </a:t>
            </a:r>
            <a:r>
              <a:rPr lang="hr-HR" sz="2400" i="1" dirty="0"/>
              <a:t>Koje su prednosti vjerovanja u vlastite sposobnosti? –</a:t>
            </a:r>
            <a:r>
              <a:rPr lang="hr-HR" sz="2400" dirty="0">
                <a:solidFill>
                  <a:srgbClr val="FFC000"/>
                </a:solidFill>
              </a:rPr>
              <a:t>učenje o prednostima uočavanja vlastitih sposobnosti u realističnom kontekstu</a:t>
            </a:r>
            <a:r>
              <a:rPr lang="hr-HR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br>
              <a:rPr lang="hr-HR" sz="2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hr-HR" sz="1800" dirty="0">
                <a:solidFill>
                  <a:schemeClr val="accent6">
                    <a:lumMod val="75000"/>
                  </a:schemeClr>
                </a:solidFill>
              </a:rPr>
              <a:t>(podiže samopouzdanje i raspoloženje, potiče pokušaj rješavanja zadataka koji se čine teški)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10E59F9-36DC-4F35-A42B-233CFDDCF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1"/>
            <a:ext cx="8534400" cy="681605"/>
          </a:xfrm>
        </p:spPr>
        <p:txBody>
          <a:bodyPr>
            <a:normAutofit/>
          </a:bodyPr>
          <a:lstStyle/>
          <a:p>
            <a:r>
              <a:rPr lang="hr-HR" sz="2400" b="1" dirty="0"/>
              <a:t>Strategije za jačanje adaptivnog sustava vjerovanja:</a:t>
            </a:r>
          </a:p>
        </p:txBody>
      </p:sp>
    </p:spTree>
    <p:extLst>
      <p:ext uri="{BB962C8B-B14F-4D97-AF65-F5344CB8AC3E}">
        <p14:creationId xmlns:p14="http://schemas.microsoft.com/office/powerpoint/2010/main" val="351972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5DBEF0-800B-47C9-9B97-30A4ECD47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12" y="1118587"/>
            <a:ext cx="10186988" cy="5495573"/>
          </a:xfrm>
        </p:spPr>
        <p:txBody>
          <a:bodyPr>
            <a:noAutofit/>
          </a:bodyPr>
          <a:lstStyle/>
          <a:p>
            <a:r>
              <a:rPr lang="hr-HR" sz="2400" dirty="0">
                <a:solidFill>
                  <a:schemeClr val="bg1"/>
                </a:solidFill>
              </a:rPr>
              <a:t>3. </a:t>
            </a:r>
            <a:r>
              <a:rPr lang="hr-HR" sz="2400" dirty="0"/>
              <a:t>„Stvari koje ste učinili i vaš trud govori o vama…?” </a:t>
            </a:r>
            <a:br>
              <a:rPr lang="hr-HR" sz="2400" dirty="0"/>
            </a:br>
            <a:r>
              <a:rPr lang="hr-HR" sz="2400" dirty="0"/>
              <a:t/>
            </a:r>
            <a:br>
              <a:rPr lang="hr-HR" sz="2400" dirty="0"/>
            </a:br>
            <a:r>
              <a:rPr lang="hr-HR" sz="2400" dirty="0">
                <a:solidFill>
                  <a:srgbClr val="FFC000"/>
                </a:solidFill>
              </a:rPr>
              <a:t>–</a:t>
            </a:r>
            <a:r>
              <a:rPr lang="hr-HR" sz="2400" b="1" dirty="0">
                <a:solidFill>
                  <a:srgbClr val="FFC000"/>
                </a:solidFill>
              </a:rPr>
              <a:t>UOČAVANJE ZNAČENJA POZITIVNIH INFORMACIJA</a:t>
            </a:r>
            <a:r>
              <a:rPr lang="hr-HR" sz="2400" dirty="0">
                <a:solidFill>
                  <a:srgbClr val="FFC000"/>
                </a:solidFill>
              </a:rPr>
              <a:t/>
            </a:r>
            <a:br>
              <a:rPr lang="hr-HR" sz="2400" dirty="0">
                <a:solidFill>
                  <a:srgbClr val="FFC000"/>
                </a:solidFill>
              </a:rPr>
            </a:br>
            <a:r>
              <a:rPr lang="hr-HR" sz="2400" dirty="0">
                <a:solidFill>
                  <a:srgbClr val="FFC000"/>
                </a:solidFill>
              </a:rPr>
              <a:t/>
            </a:r>
            <a:br>
              <a:rPr lang="hr-HR" sz="2400" dirty="0">
                <a:solidFill>
                  <a:srgbClr val="FFC000"/>
                </a:solidFill>
              </a:rPr>
            </a:br>
            <a:r>
              <a:rPr lang="hr-HR" sz="2400" dirty="0">
                <a:solidFill>
                  <a:schemeClr val="bg2">
                    <a:lumMod val="50000"/>
                  </a:schemeClr>
                </a:solidFill>
              </a:rPr>
              <a:t>4. </a:t>
            </a:r>
            <a:r>
              <a:rPr lang="hr-HR" sz="2400" dirty="0"/>
              <a:t>„Tko je u vašem životu najviše vjerovao u vaše sposobnosti? Je li ta osoba u pravu?” </a:t>
            </a:r>
            <a:br>
              <a:rPr lang="hr-HR" sz="2400" dirty="0"/>
            </a:br>
            <a:r>
              <a:rPr lang="hr-HR" sz="2400" dirty="0"/>
              <a:t>  „Možete li navesti jednu osobu koja je sposobna; što je ona učinila?” – </a:t>
            </a:r>
            <a:br>
              <a:rPr lang="hr-HR" sz="2400" dirty="0"/>
            </a:br>
            <a:r>
              <a:rPr lang="hr-HR" sz="2400" dirty="0"/>
              <a:t/>
            </a:r>
            <a:br>
              <a:rPr lang="hr-HR" sz="2400" dirty="0"/>
            </a:br>
            <a:r>
              <a:rPr lang="hr-HR" sz="2400" b="1" dirty="0">
                <a:solidFill>
                  <a:srgbClr val="FFC000"/>
                </a:solidFill>
              </a:rPr>
              <a:t>MODELI DRUGIH OSOBA (U FUNKCIJI RAZVOJA ADAPTIVNIH VJEROVANJA)</a:t>
            </a:r>
            <a:r>
              <a:rPr lang="hr-HR" sz="2400" b="1" dirty="0"/>
              <a:t/>
            </a:r>
            <a:br>
              <a:rPr lang="hr-HR" sz="2400" b="1" dirty="0"/>
            </a:br>
            <a:endParaRPr lang="hr-HR" sz="2400" b="1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A5944FB-A289-48E4-A7AF-A4A5D5BB1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372865"/>
            <a:ext cx="8534400" cy="745722"/>
          </a:xfrm>
        </p:spPr>
        <p:txBody>
          <a:bodyPr/>
          <a:lstStyle/>
          <a:p>
            <a:pPr marL="0" indent="0">
              <a:buNone/>
            </a:pP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1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4EF165-3757-4264-862E-80C5F01F6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662361"/>
            <a:ext cx="8534400" cy="1507067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C20EBCB-2E09-4304-821A-5D8CDF136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765800"/>
          </a:xfrm>
        </p:spPr>
        <p:txBody>
          <a:bodyPr>
            <a:normAutofit/>
          </a:bodyPr>
          <a:lstStyle/>
          <a:p>
            <a:r>
              <a:rPr lang="hr-HR" sz="2400" dirty="0"/>
              <a:t>5. </a:t>
            </a:r>
            <a:r>
              <a:rPr lang="hr-HR" sz="2400" dirty="0">
                <a:solidFill>
                  <a:schemeClr val="tx1"/>
                </a:solidFill>
              </a:rPr>
              <a:t>„Napravite popis aktivnosti u kojima ste bili uspješni.”</a:t>
            </a:r>
          </a:p>
          <a:p>
            <a:r>
              <a:rPr lang="hr-HR" sz="2400" dirty="0">
                <a:solidFill>
                  <a:schemeClr val="tx1"/>
                </a:solidFill>
              </a:rPr>
              <a:t> </a:t>
            </a:r>
            <a:r>
              <a:rPr lang="hr-HR" sz="2400" b="1" dirty="0">
                <a:solidFill>
                  <a:srgbClr val="FFC000"/>
                </a:solidFill>
              </a:rPr>
              <a:t>–EVIDENCIJSKA LISTA DOKAZA O VLASTITOJ SPOSOBNOSTI</a:t>
            </a:r>
          </a:p>
          <a:p>
            <a:endParaRPr lang="hr-HR" sz="2400" dirty="0">
              <a:solidFill>
                <a:srgbClr val="FFC000"/>
              </a:solidFill>
            </a:endParaRPr>
          </a:p>
          <a:p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Trener mi je zahvalio nekoliko puta tijekom utakmice. </a:t>
            </a:r>
            <a:r>
              <a:rPr lang="hr-HR" sz="2400" b="1" dirty="0">
                <a:solidFill>
                  <a:schemeClr val="accent3">
                    <a:lumMod val="75000"/>
                  </a:schemeClr>
                </a:solidFill>
              </a:rPr>
              <a:t>– </a:t>
            </a:r>
            <a:r>
              <a:rPr lang="hr-HR" sz="2400" b="1" i="1" dirty="0">
                <a:solidFill>
                  <a:schemeClr val="accent3">
                    <a:lumMod val="75000"/>
                  </a:schemeClr>
                </a:solidFill>
              </a:rPr>
              <a:t>znači da sam dobar organizator. </a:t>
            </a:r>
          </a:p>
          <a:p>
            <a:r>
              <a:rPr lang="hr-HR" sz="2400" i="1" dirty="0">
                <a:solidFill>
                  <a:srgbClr val="002060"/>
                </a:solidFill>
              </a:rPr>
              <a:t>Platio sam sve račune na vrijeme. </a:t>
            </a:r>
            <a:r>
              <a:rPr lang="hr-HR" sz="2400" i="1" dirty="0">
                <a:solidFill>
                  <a:schemeClr val="accent3">
                    <a:lumMod val="75000"/>
                  </a:schemeClr>
                </a:solidFill>
              </a:rPr>
              <a:t>– </a:t>
            </a:r>
            <a:r>
              <a:rPr lang="hr-HR" sz="2400" b="1" i="1" dirty="0">
                <a:solidFill>
                  <a:schemeClr val="accent3">
                    <a:lumMod val="75000"/>
                  </a:schemeClr>
                </a:solidFill>
              </a:rPr>
              <a:t>Mogu se koncentrirati bolje nego što mislim. </a:t>
            </a:r>
          </a:p>
          <a:p>
            <a:endParaRPr lang="hr-HR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050" name="Picture 2" descr="Good job sticker | Premium Vector">
            <a:extLst>
              <a:ext uri="{FF2B5EF4-FFF2-40B4-BE49-F238E27FC236}">
                <a16:creationId xmlns:a16="http://schemas.microsoft.com/office/drawing/2014/main" id="{0EB34041-6AEF-4572-9BD9-8EED6DE91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8534" y="4410152"/>
            <a:ext cx="2513465" cy="2252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136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5F38EF-17CC-4E3A-A355-96960ECB9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/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BC1DA83-C69F-49E2-AB1B-497F89D67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0"/>
            <a:ext cx="9963468" cy="6949440"/>
          </a:xfrm>
        </p:spPr>
        <p:txBody>
          <a:bodyPr>
            <a:normAutofit/>
          </a:bodyPr>
          <a:lstStyle/>
          <a:p>
            <a:r>
              <a:rPr lang="hr-HR" sz="2800" b="1" dirty="0">
                <a:solidFill>
                  <a:schemeClr val="accent2">
                    <a:lumMod val="75000"/>
                  </a:schemeClr>
                </a:solidFill>
              </a:rPr>
              <a:t>PREOBLIKOVANJE NEADAPTIVNIH VJEROVANJA</a:t>
            </a:r>
          </a:p>
          <a:p>
            <a:endParaRPr lang="hr-HR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hr-HR" sz="2400" dirty="0">
                <a:solidFill>
                  <a:srgbClr val="002060"/>
                </a:solidFill>
              </a:rPr>
              <a:t>NEREALNO JE OČEKIVANJE SMANJENJA SNAGE VJEROVANJA NA 0%</a:t>
            </a:r>
          </a:p>
          <a:p>
            <a:r>
              <a:rPr lang="hr-HR" sz="2400" dirty="0">
                <a:solidFill>
                  <a:srgbClr val="002060"/>
                </a:solidFill>
              </a:rPr>
              <a:t>VJEROVANJE SE MOŽE MIJENJATI NA </a:t>
            </a:r>
            <a:r>
              <a:rPr lang="hr-HR" sz="2400" dirty="0">
                <a:solidFill>
                  <a:srgbClr val="FFC000"/>
                </a:solidFill>
              </a:rPr>
              <a:t>(1.) INTELEKTUALNOJ (korištenje intelektualnih tehnika) </a:t>
            </a:r>
            <a:r>
              <a:rPr lang="hr-HR" sz="2400" dirty="0">
                <a:solidFill>
                  <a:srgbClr val="002060"/>
                </a:solidFill>
              </a:rPr>
              <a:t>I </a:t>
            </a:r>
            <a:r>
              <a:rPr lang="hr-HR" sz="2400" dirty="0">
                <a:solidFill>
                  <a:srgbClr val="7030A0"/>
                </a:solidFill>
              </a:rPr>
              <a:t>(2.)NA EMOCIONALNOJ RAZINI (korištenje eksperimentalnih tehnika: imaginacija, metafora, igranje uloga, story </a:t>
            </a:r>
            <a:r>
              <a:rPr lang="hr-HR" sz="2400" dirty="0" err="1">
                <a:solidFill>
                  <a:srgbClr val="7030A0"/>
                </a:solidFill>
              </a:rPr>
              <a:t>telling</a:t>
            </a:r>
            <a:r>
              <a:rPr lang="hr-HR" sz="2400" dirty="0">
                <a:solidFill>
                  <a:srgbClr val="7030A0"/>
                </a:solidFill>
              </a:rPr>
              <a:t>, bihevioralni eksperiment). </a:t>
            </a:r>
          </a:p>
          <a:p>
            <a:r>
              <a:rPr lang="hr-HR" sz="2400" b="1" dirty="0" err="1">
                <a:solidFill>
                  <a:schemeClr val="accent6">
                    <a:lumMod val="50000"/>
                  </a:schemeClr>
                </a:solidFill>
              </a:rPr>
              <a:t>Kognicija</a:t>
            </a:r>
            <a:r>
              <a:rPr lang="hr-HR" sz="2400" b="1" dirty="0">
                <a:solidFill>
                  <a:schemeClr val="accent6">
                    <a:lumMod val="50000"/>
                  </a:schemeClr>
                </a:solidFill>
              </a:rPr>
              <a:t> se mijenja u prisutnosti emocije: </a:t>
            </a:r>
            <a:r>
              <a:rPr lang="hr-HR" sz="2400" dirty="0">
                <a:solidFill>
                  <a:schemeClr val="accent6">
                    <a:lumMod val="50000"/>
                  </a:schemeClr>
                </a:solidFill>
              </a:rPr>
              <a:t>najučinkovitiji način za promjenu negativnih vjerovanja je kad se njihove sheme aktiviraju na seansi;</a:t>
            </a:r>
          </a:p>
          <a:p>
            <a:r>
              <a:rPr lang="hr-HR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hr-HR" sz="2400" u="sng" dirty="0">
                <a:solidFill>
                  <a:schemeClr val="accent6">
                    <a:lumMod val="50000"/>
                  </a:schemeClr>
                </a:solidFill>
              </a:rPr>
              <a:t>klijenti tada dožive promjenu vjerovanja na obje razine </a:t>
            </a:r>
            <a:r>
              <a:rPr lang="hr-HR" sz="2400" dirty="0">
                <a:solidFill>
                  <a:schemeClr val="accent6">
                    <a:lumMod val="50000"/>
                  </a:schemeClr>
                </a:solidFill>
              </a:rPr>
              <a:t>(emocionalnoj i kognitivnoj)</a:t>
            </a:r>
          </a:p>
          <a:p>
            <a:r>
              <a:rPr lang="hr-HR" sz="2400" dirty="0">
                <a:solidFill>
                  <a:schemeClr val="accent6">
                    <a:lumMod val="50000"/>
                  </a:schemeClr>
                </a:solidFill>
              </a:rPr>
              <a:t>„Tehnika prazne stolice” (</a:t>
            </a:r>
            <a:r>
              <a:rPr lang="hr-HR" sz="2400" dirty="0" err="1">
                <a:solidFill>
                  <a:schemeClr val="accent6">
                    <a:lumMod val="50000"/>
                  </a:schemeClr>
                </a:solidFill>
              </a:rPr>
              <a:t>gestalt</a:t>
            </a:r>
            <a:r>
              <a:rPr lang="hr-HR" sz="2400" dirty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3854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28F36A-4212-40EF-84A8-A1A7C4383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727200"/>
            <a:ext cx="8534400" cy="485648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hr-HR" sz="2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bi se vjerovanja promijenila, potrebno je:</a:t>
            </a:r>
            <a: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educirati klijenta o bazičnim vjerovanjima</a:t>
            </a:r>
            <a:b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2.pratiti aktivaciju shema vjerovanja</a:t>
            </a:r>
            <a:b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objasniti njihov doprinos </a:t>
            </a:r>
            <a:r>
              <a:rPr lang="hr-HR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klijentovim</a:t>
            </a:r>
            <a: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teškoćama</a:t>
            </a:r>
            <a:b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4.motivirati klijenta na mijenjanje vjerovanja</a:t>
            </a:r>
            <a:r>
              <a:rPr lang="hr-HR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r-HR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r-HR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B10F91C-477D-401D-B3B2-7A4F0D105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9851708" cy="909319"/>
          </a:xfrm>
        </p:spPr>
        <p:txBody>
          <a:bodyPr>
            <a:normAutofit/>
          </a:bodyPr>
          <a:lstStyle/>
          <a:p>
            <a:r>
              <a:rPr lang="hr-HR" sz="2800" b="1" dirty="0">
                <a:solidFill>
                  <a:srgbClr val="7030A0"/>
                </a:solidFill>
              </a:rPr>
              <a:t> PREOBLIKOVANJE NEGATIVNIH VJEROVANJA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85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93E723-088E-4FBA-B163-CB1138D75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291D940-9B44-415C-B94E-EDCB64971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11202988" cy="5704840"/>
          </a:xfrm>
        </p:spPr>
        <p:txBody>
          <a:bodyPr>
            <a:normAutofit/>
          </a:bodyPr>
          <a:lstStyle/>
          <a:p>
            <a:r>
              <a:rPr lang="hr-HR" sz="2800" b="1" dirty="0">
                <a:solidFill>
                  <a:srgbClr val="7030A0"/>
                </a:solidFill>
              </a:rPr>
              <a:t>TEHNIKE PREOBLIKOVANJA NEGATIVNIH VJEROVANJA</a:t>
            </a:r>
          </a:p>
          <a:p>
            <a:endParaRPr lang="hr-HR" b="1" dirty="0">
              <a:solidFill>
                <a:srgbClr val="7030A0"/>
              </a:solidFill>
            </a:endParaRPr>
          </a:p>
          <a:p>
            <a:r>
              <a:rPr lang="hr-HR" b="1" dirty="0">
                <a:solidFill>
                  <a:srgbClr val="7030A0"/>
                </a:solidFill>
              </a:rPr>
              <a:t>1.</a:t>
            </a:r>
            <a:r>
              <a:rPr lang="hr-HR" dirty="0">
                <a:solidFill>
                  <a:schemeClr val="accent1">
                    <a:lumMod val="75000"/>
                  </a:schemeClr>
                </a:solidFill>
              </a:rPr>
              <a:t>”Možete li se sjetiti situacije u kojoj ste bili vrlo kompetentni? Zamislite da se ona događa sada.. Što doživljavate, što mislite?”</a:t>
            </a:r>
            <a:endParaRPr lang="hr-HR" b="1" dirty="0">
              <a:solidFill>
                <a:srgbClr val="7030A0"/>
              </a:solidFill>
            </a:endParaRPr>
          </a:p>
          <a:p>
            <a:pPr marL="457200" indent="-457200">
              <a:buAutoNum type="arabicPeriod"/>
            </a:pPr>
            <a:r>
              <a:rPr lang="hr-HR" b="1" dirty="0">
                <a:solidFill>
                  <a:srgbClr val="7030A0"/>
                </a:solidFill>
              </a:rPr>
              <a:t>IMAGINACIJA, ZAMIŠLJANJE TRENUTNE ILI PROŠLE SITUACIJE (jača adaptivno vjerovanje na intelektualnoj i emocionalnoj razini)</a:t>
            </a:r>
          </a:p>
          <a:p>
            <a:pPr marL="457200" indent="-457200">
              <a:buAutoNum type="arabicPeriod"/>
            </a:pPr>
            <a:endParaRPr lang="hr-HR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hr-HR" b="1" dirty="0">
                <a:solidFill>
                  <a:srgbClr val="002060"/>
                </a:solidFill>
              </a:rPr>
              <a:t>2. „</a:t>
            </a:r>
            <a:r>
              <a:rPr lang="hr-HR" dirty="0">
                <a:solidFill>
                  <a:srgbClr val="002060"/>
                </a:solidFill>
              </a:rPr>
              <a:t>Zamislite kako bi bilo da potpuno vjerujete u svoje sposobnosti na intervjuu za posao…kako biste izgledali, govorili.. Vaše lice tijelo, stav, osjećaji..?” – </a:t>
            </a:r>
          </a:p>
          <a:p>
            <a:pPr marL="0" indent="0">
              <a:buNone/>
            </a:pPr>
            <a:r>
              <a:rPr lang="hr-HR" b="1" dirty="0">
                <a:solidFill>
                  <a:srgbClr val="7030A0"/>
                </a:solidFill>
              </a:rPr>
              <a:t>„KAO DA” ( jačanje adaptivnog vjerovanja kroz zamišljanje željenog ponašanja)</a:t>
            </a:r>
          </a:p>
          <a:p>
            <a:endParaRPr lang="hr-H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84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19F60F-932D-4B4E-B30B-441F0B6D0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B4528E0-D9D4-4C26-98AB-468D006F0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492" y="1554480"/>
            <a:ext cx="10488296" cy="62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>
                <a:solidFill>
                  <a:srgbClr val="FF0000"/>
                </a:solidFill>
              </a:rPr>
              <a:t>-3. </a:t>
            </a:r>
            <a:r>
              <a:rPr lang="hr-HR" sz="2400" dirty="0">
                <a:solidFill>
                  <a:srgbClr val="002060"/>
                </a:solidFill>
              </a:rPr>
              <a:t>„Postoji li drugi način gledanja na odnos prema depresiji? </a:t>
            </a:r>
          </a:p>
          <a:p>
            <a:pPr marL="0" indent="0">
              <a:buNone/>
            </a:pPr>
            <a:r>
              <a:rPr lang="hr-HR" sz="2400" dirty="0">
                <a:solidFill>
                  <a:srgbClr val="002060"/>
                </a:solidFill>
              </a:rPr>
              <a:t>Npr., </a:t>
            </a:r>
            <a:r>
              <a:rPr lang="hr-HR" sz="2400" b="1" dirty="0">
                <a:solidFill>
                  <a:srgbClr val="002060"/>
                </a:solidFill>
              </a:rPr>
              <a:t>jedna osoba odabire tretman, a druga osoba odustaje. </a:t>
            </a:r>
            <a:r>
              <a:rPr lang="hr-HR" sz="2400" u="sng" dirty="0">
                <a:solidFill>
                  <a:srgbClr val="002060"/>
                </a:solidFill>
              </a:rPr>
              <a:t>Što mislite, koja je osoba kompetentnija? Koliko vjerujete u to? Odnosi li se nešto od toga i na vas?”</a:t>
            </a:r>
          </a:p>
          <a:p>
            <a:pPr marL="0" indent="0">
              <a:buNone/>
            </a:pPr>
            <a:r>
              <a:rPr lang="hr-HR" sz="2400" b="1" dirty="0">
                <a:solidFill>
                  <a:srgbClr val="7030A0"/>
                </a:solidFill>
              </a:rPr>
              <a:t>SOKRATOVSKA PITANJA </a:t>
            </a:r>
            <a:r>
              <a:rPr lang="hr-HR" sz="2400" dirty="0">
                <a:solidFill>
                  <a:srgbClr val="7030A0"/>
                </a:solidFill>
              </a:rPr>
              <a:t>(pomažu klijentu evaluirati njegovo </a:t>
            </a:r>
            <a:r>
              <a:rPr lang="hr-HR" sz="2400" dirty="0" err="1">
                <a:solidFill>
                  <a:srgbClr val="7030A0"/>
                </a:solidFill>
              </a:rPr>
              <a:t>disfunkcionalno</a:t>
            </a:r>
            <a:r>
              <a:rPr lang="hr-HR" sz="2400" dirty="0">
                <a:solidFill>
                  <a:srgbClr val="7030A0"/>
                </a:solidFill>
              </a:rPr>
              <a:t> vjerovanje)</a:t>
            </a:r>
            <a:endParaRPr lang="hr-HR" sz="24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hr-HR" sz="2400" dirty="0">
                <a:solidFill>
                  <a:srgbClr val="FF0000"/>
                </a:solidFill>
              </a:rPr>
              <a:t>4. </a:t>
            </a:r>
            <a:r>
              <a:rPr lang="hr-HR" sz="2400" b="1" dirty="0">
                <a:solidFill>
                  <a:srgbClr val="FFC000"/>
                </a:solidFill>
              </a:rPr>
              <a:t>„Pitati za pomoć”-</a:t>
            </a:r>
            <a:r>
              <a:rPr lang="hr-HR" sz="2400" dirty="0">
                <a:solidFill>
                  <a:srgbClr val="002060"/>
                </a:solidFill>
              </a:rPr>
              <a:t>zaključak: </a:t>
            </a:r>
            <a:r>
              <a:rPr lang="hr-HR" sz="2400" b="1" dirty="0">
                <a:solidFill>
                  <a:srgbClr val="FFC000"/>
                </a:solidFill>
              </a:rPr>
              <a:t>sposobni ljudi pitaju za pomoć</a:t>
            </a:r>
          </a:p>
          <a:p>
            <a:pPr marL="0" indent="0">
              <a:buNone/>
            </a:pPr>
            <a:r>
              <a:rPr lang="hr-HR" sz="2400" b="1" dirty="0">
                <a:solidFill>
                  <a:srgbClr val="FFC000"/>
                </a:solidFill>
              </a:rPr>
              <a:t>„Ići na terapiju”- </a:t>
            </a:r>
            <a:r>
              <a:rPr lang="hr-HR" sz="2400" dirty="0">
                <a:solidFill>
                  <a:srgbClr val="FFC000"/>
                </a:solidFill>
              </a:rPr>
              <a:t>znak snage i odlučnosti </a:t>
            </a:r>
            <a:r>
              <a:rPr lang="hr-HR" i="1" dirty="0">
                <a:solidFill>
                  <a:srgbClr val="002060"/>
                </a:solidFill>
              </a:rPr>
              <a:t>(BILJEŽITI U TABLICU)</a:t>
            </a:r>
          </a:p>
          <a:p>
            <a:pPr marL="0" indent="0">
              <a:buNone/>
            </a:pPr>
            <a:r>
              <a:rPr lang="hr-HR" sz="2400" b="1" dirty="0">
                <a:solidFill>
                  <a:srgbClr val="7030A0"/>
                </a:solidFill>
              </a:rPr>
              <a:t>PREOBLIKOVANJE</a:t>
            </a:r>
            <a:r>
              <a:rPr lang="hr-HR" sz="2400" dirty="0">
                <a:solidFill>
                  <a:srgbClr val="7030A0"/>
                </a:solidFill>
              </a:rPr>
              <a:t> činjenica koje podržavaju </a:t>
            </a:r>
            <a:r>
              <a:rPr lang="hr-HR" sz="2400" dirty="0" err="1">
                <a:solidFill>
                  <a:srgbClr val="7030A0"/>
                </a:solidFill>
              </a:rPr>
              <a:t>disfunkcionalno</a:t>
            </a:r>
            <a:r>
              <a:rPr lang="hr-HR" sz="2400" dirty="0">
                <a:solidFill>
                  <a:srgbClr val="7030A0"/>
                </a:solidFill>
              </a:rPr>
              <a:t> vjerovanja</a:t>
            </a:r>
          </a:p>
          <a:p>
            <a:pPr marL="0" indent="0">
              <a:buNone/>
            </a:pPr>
            <a:endParaRPr lang="hr-H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hr-H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703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sječa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557</TotalTime>
  <Words>799</Words>
  <Application>Microsoft Office PowerPoint</Application>
  <PresentationFormat>Widescreen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Isječak</vt:lpstr>
      <vt:lpstr>Mijenjanje vjerovanja</vt:lpstr>
      <vt:lpstr>Što učiniti kad je klijent u neadaptivnom modu?</vt:lpstr>
      <vt:lpstr>1.Što se pozitivno dogodilo od zadnjeg susreta? Što to govori o vama? (prikupljanje pozitivnih podataka i zaključaka)  Identifikacija vlastite kompetentnosti   2. Koje su prednosti vjerovanja u vlastite sposobnosti? –učenje o prednostima uočavanja vlastitih sposobnosti u realističnom kontekstu  (podiže samopouzdanje i raspoloženje, potiče pokušaj rješavanja zadataka koji se čine teški)</vt:lpstr>
      <vt:lpstr>3. „Stvari koje ste učinili i vaš trud govori o vama…?”   –UOČAVANJE ZNAČENJA POZITIVNIH INFORMACIJA  4. „Tko je u vašem životu najviše vjerovao u vaše sposobnosti? Je li ta osoba u pravu?”    „Možete li navesti jednu osobu koja je sposobna; što je ona učinila?” –   MODELI DRUGIH OSOBA (U FUNKCIJI RAZVOJA ADAPTIVNIH VJEROVANJA) </vt:lpstr>
      <vt:lpstr>PowerPoint Presentation</vt:lpstr>
      <vt:lpstr>  </vt:lpstr>
      <vt:lpstr>Da bi se vjerovanja promijenila, potrebno je:   1. educirati klijenta o bazičnim vjerovanjima 2.pratiti aktivaciju shema vjerovanja 3. objasniti njihov doprinos klijentovim teškoćama 4.motivirati klijenta na mijenjanje vjerovanja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Mijenjanje vjerovanja</dc:title>
  <dc:creator>Psiholog</dc:creator>
  <cp:lastModifiedBy>hubikotvr@outlook.com</cp:lastModifiedBy>
  <cp:revision>44</cp:revision>
  <dcterms:created xsi:type="dcterms:W3CDTF">2025-10-20T12:21:29Z</dcterms:created>
  <dcterms:modified xsi:type="dcterms:W3CDTF">2025-11-06T18:04:31Z</dcterms:modified>
</cp:coreProperties>
</file>