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5" r:id="rId1"/>
  </p:sldMasterIdLst>
  <p:notesMasterIdLst>
    <p:notesMasterId r:id="rId16"/>
  </p:notesMasterIdLst>
  <p:sldIdLst>
    <p:sldId id="256" r:id="rId2"/>
    <p:sldId id="265" r:id="rId3"/>
    <p:sldId id="271" r:id="rId4"/>
    <p:sldId id="276" r:id="rId5"/>
    <p:sldId id="260" r:id="rId6"/>
    <p:sldId id="282" r:id="rId7"/>
    <p:sldId id="280" r:id="rId8"/>
    <p:sldId id="281" r:id="rId9"/>
    <p:sldId id="263" r:id="rId10"/>
    <p:sldId id="257" r:id="rId11"/>
    <p:sldId id="261" r:id="rId12"/>
    <p:sldId id="284" r:id="rId13"/>
    <p:sldId id="268" r:id="rId14"/>
    <p:sldId id="258"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Fraunces Light" panose="020B0604020202020204" charset="-18"/>
      <p:regular r:id="rId21"/>
      <p:bold r:id="rId22"/>
      <p:italic r:id="rId23"/>
      <p:boldItalic r:id="rId24"/>
    </p:embeddedFont>
    <p:embeddedFont>
      <p:font typeface="Inter" panose="020B0604020202020204" charset="0"/>
      <p:regular r:id="rId25"/>
      <p:bold r:id="rId26"/>
      <p:italic r:id="rId27"/>
      <p:boldItalic r:id="rId28"/>
    </p:embeddedFont>
    <p:embeddedFont>
      <p:font typeface="Over the Rainbow" panose="020B0604020202020204" charset="0"/>
      <p:regular r:id="rId29"/>
    </p:embeddedFont>
    <p:embeddedFont>
      <p:font typeface="Fraunces" panose="020B0604020202020204" charset="-18"/>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1"/>
    <p:restoredTop sz="94810"/>
  </p:normalViewPr>
  <p:slideViewPr>
    <p:cSldViewPr snapToGrid="0">
      <p:cViewPr varScale="1">
        <p:scale>
          <a:sx n="70" d="100"/>
          <a:sy n="70" d="100"/>
        </p:scale>
        <p:origin x="1080"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34" d="100"/>
          <a:sy n="34" d="100"/>
        </p:scale>
        <p:origin x="2840" y="2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2" name="Google Shape;2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noProof="0" dirty="0"/>
          </a:p>
        </p:txBody>
      </p:sp>
      <p:sp>
        <p:nvSpPr>
          <p:cNvPr id="348" name="Google Shape;3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6798E"/>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7646176" y="645114"/>
            <a:ext cx="9747022" cy="8816402"/>
            <a:chOff x="0" y="-47625"/>
            <a:chExt cx="2567100" cy="2322000"/>
          </a:xfrm>
        </p:grpSpPr>
        <p:sp>
          <p:nvSpPr>
            <p:cNvPr id="17" name="Google Shape;17;p3"/>
            <p:cNvSpPr/>
            <p:nvPr/>
          </p:nvSpPr>
          <p:spPr>
            <a:xfrm>
              <a:off x="0" y="0"/>
              <a:ext cx="2567025" cy="2274270"/>
            </a:xfrm>
            <a:custGeom>
              <a:avLst/>
              <a:gdLst/>
              <a:ahLst/>
              <a:cxnLst/>
              <a:rect l="l" t="t" r="r" b="b"/>
              <a:pathLst>
                <a:path w="2567025" h="2274270" extrusionOk="0">
                  <a:moveTo>
                    <a:pt x="23829" y="0"/>
                  </a:moveTo>
                  <a:lnTo>
                    <a:pt x="2543195" y="0"/>
                  </a:lnTo>
                  <a:cubicBezTo>
                    <a:pt x="2549515" y="0"/>
                    <a:pt x="2555576" y="2511"/>
                    <a:pt x="2560045" y="6979"/>
                  </a:cubicBezTo>
                  <a:cubicBezTo>
                    <a:pt x="2564514" y="11448"/>
                    <a:pt x="2567025" y="17509"/>
                    <a:pt x="2567025" y="23829"/>
                  </a:cubicBezTo>
                  <a:lnTo>
                    <a:pt x="2567025" y="2250440"/>
                  </a:lnTo>
                  <a:cubicBezTo>
                    <a:pt x="2567025" y="2263601"/>
                    <a:pt x="2556356" y="2274270"/>
                    <a:pt x="2543195" y="2274270"/>
                  </a:cubicBezTo>
                  <a:lnTo>
                    <a:pt x="23829" y="2274270"/>
                  </a:lnTo>
                  <a:cubicBezTo>
                    <a:pt x="17509" y="2274270"/>
                    <a:pt x="11448" y="2271759"/>
                    <a:pt x="6979" y="2267290"/>
                  </a:cubicBezTo>
                  <a:cubicBezTo>
                    <a:pt x="2511" y="2262821"/>
                    <a:pt x="0" y="2256760"/>
                    <a:pt x="0" y="2250440"/>
                  </a:cubicBezTo>
                  <a:lnTo>
                    <a:pt x="0" y="23829"/>
                  </a:lnTo>
                  <a:cubicBezTo>
                    <a:pt x="0" y="17509"/>
                    <a:pt x="2511" y="11448"/>
                    <a:pt x="6979" y="6979"/>
                  </a:cubicBezTo>
                  <a:cubicBezTo>
                    <a:pt x="11448" y="2511"/>
                    <a:pt x="17509" y="0"/>
                    <a:pt x="23829"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p:nvPr/>
          </p:nvSpPr>
          <p:spPr>
            <a:xfrm>
              <a:off x="0" y="-47625"/>
              <a:ext cx="2567100" cy="2322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 name="Google Shape;19;p3"/>
          <p:cNvSpPr/>
          <p:nvPr/>
        </p:nvSpPr>
        <p:spPr>
          <a:xfrm>
            <a:off x="9370705" y="6470436"/>
            <a:ext cx="5941143" cy="129625"/>
          </a:xfrm>
          <a:custGeom>
            <a:avLst/>
            <a:gdLst/>
            <a:ahLst/>
            <a:cxnLst/>
            <a:rect l="l" t="t" r="r" b="b"/>
            <a:pathLst>
              <a:path w="5941143" h="129625" extrusionOk="0">
                <a:moveTo>
                  <a:pt x="0" y="0"/>
                </a:moveTo>
                <a:lnTo>
                  <a:pt x="5941143" y="0"/>
                </a:lnTo>
                <a:lnTo>
                  <a:pt x="5941143" y="129625"/>
                </a:lnTo>
                <a:lnTo>
                  <a:pt x="0" y="129625"/>
                </a:lnTo>
                <a:lnTo>
                  <a:pt x="0" y="0"/>
                </a:lnTo>
                <a:close/>
              </a:path>
            </a:pathLst>
          </a:custGeom>
          <a:blipFill rotWithShape="1">
            <a:blip r:embed="rId2">
              <a:alphaModFix/>
            </a:blip>
            <a:stretch>
              <a:fillRect/>
            </a:stretch>
          </a:blipFill>
          <a:ln>
            <a:noFill/>
          </a:ln>
        </p:spPr>
      </p:sp>
      <p:sp>
        <p:nvSpPr>
          <p:cNvPr id="20" name="Google Shape;20;p3"/>
          <p:cNvSpPr txBox="1">
            <a:spLocks noGrp="1"/>
          </p:cNvSpPr>
          <p:nvPr>
            <p:ph type="title"/>
          </p:nvPr>
        </p:nvSpPr>
        <p:spPr>
          <a:xfrm>
            <a:off x="7959200" y="1717075"/>
            <a:ext cx="8639700" cy="4281900"/>
          </a:xfrm>
          <a:prstGeom prst="rect">
            <a:avLst/>
          </a:prstGeom>
          <a:noFill/>
          <a:ln>
            <a:noFill/>
          </a:ln>
        </p:spPr>
        <p:txBody>
          <a:bodyPr spcFirstLastPara="1" wrap="square" lIns="91425" tIns="45700" rIns="91425" bIns="45700" anchor="t" anchorCtr="0">
            <a:normAutofit/>
          </a:bodyPr>
          <a:lstStyle>
            <a:lvl1pPr marR="0" lvl="0" algn="ctr">
              <a:lnSpc>
                <a:spcPct val="80000"/>
              </a:lnSpc>
              <a:spcBef>
                <a:spcPts val="0"/>
              </a:spcBef>
              <a:spcAft>
                <a:spcPts val="0"/>
              </a:spcAft>
              <a:buClr>
                <a:schemeClr val="dk1"/>
              </a:buClr>
              <a:buSzPts val="12000"/>
              <a:buFont typeface="Fraunces"/>
              <a:buNone/>
              <a:defRPr sz="12000" i="0" u="none" strike="noStrike" cap="none">
                <a:solidFill>
                  <a:schemeClr val="dk1"/>
                </a:solidFill>
                <a:latin typeface="Fraunces"/>
                <a:ea typeface="Fraunces"/>
                <a:cs typeface="Fraunces"/>
                <a:sym typeface="Fraunce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title" idx="2"/>
          </p:nvPr>
        </p:nvSpPr>
        <p:spPr>
          <a:xfrm>
            <a:off x="7959200" y="8261325"/>
            <a:ext cx="8639700" cy="344400"/>
          </a:xfrm>
          <a:prstGeom prst="rect">
            <a:avLst/>
          </a:prstGeom>
          <a:noFill/>
          <a:ln>
            <a:noFill/>
          </a:ln>
        </p:spPr>
        <p:txBody>
          <a:bodyPr spcFirstLastPara="1" wrap="square" lIns="91425" tIns="45700" rIns="91425" bIns="45700" anchor="t" anchorCtr="0">
            <a:normAutofit/>
          </a:bodyPr>
          <a:lstStyle>
            <a:lvl1pPr marR="0" lvl="0" algn="ctr" rtl="0">
              <a:lnSpc>
                <a:spcPct val="80000"/>
              </a:lnSpc>
              <a:spcBef>
                <a:spcPts val="0"/>
              </a:spcBef>
              <a:spcAft>
                <a:spcPts val="0"/>
              </a:spcAft>
              <a:buClr>
                <a:schemeClr val="dk1"/>
              </a:buClr>
              <a:buSzPts val="2500"/>
              <a:buFont typeface="Inter"/>
              <a:buNone/>
              <a:defRPr sz="2500" i="0" u="none" strike="noStrike" cap="none">
                <a:solidFill>
                  <a:schemeClr val="dk1"/>
                </a:solidFill>
                <a:latin typeface="Inter"/>
                <a:ea typeface="Inter"/>
                <a:cs typeface="Inter"/>
                <a:sym typeface="Inter"/>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 name="Google Shape;22;p3"/>
          <p:cNvSpPr>
            <a:spLocks noGrp="1"/>
          </p:cNvSpPr>
          <p:nvPr>
            <p:ph type="pic" idx="3"/>
          </p:nvPr>
        </p:nvSpPr>
        <p:spPr>
          <a:xfrm>
            <a:off x="1040950" y="832275"/>
            <a:ext cx="6444600" cy="4239900"/>
          </a:xfrm>
          <a:prstGeom prst="roundRect">
            <a:avLst>
              <a:gd name="adj" fmla="val 8731"/>
            </a:avLst>
          </a:prstGeom>
          <a:noFill/>
          <a:ln>
            <a:noFill/>
          </a:ln>
        </p:spPr>
      </p:sp>
      <p:sp>
        <p:nvSpPr>
          <p:cNvPr id="23" name="Google Shape;23;p3"/>
          <p:cNvSpPr>
            <a:spLocks noGrp="1"/>
          </p:cNvSpPr>
          <p:nvPr>
            <p:ph type="pic" idx="4"/>
          </p:nvPr>
        </p:nvSpPr>
        <p:spPr>
          <a:xfrm>
            <a:off x="1040950" y="5221495"/>
            <a:ext cx="6444600" cy="4239900"/>
          </a:xfrm>
          <a:prstGeom prst="roundRect">
            <a:avLst>
              <a:gd name="adj" fmla="val 8731"/>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BFC"/>
        </a:solidFill>
        <a:effectLst/>
      </p:bgPr>
    </p:bg>
    <p:spTree>
      <p:nvGrpSpPr>
        <p:cNvPr id="1" name="Shape 24"/>
        <p:cNvGrpSpPr/>
        <p:nvPr/>
      </p:nvGrpSpPr>
      <p:grpSpPr>
        <a:xfrm>
          <a:off x="0" y="0"/>
          <a:ext cx="0" cy="0"/>
          <a:chOff x="0" y="0"/>
          <a:chExt cx="0" cy="0"/>
        </a:xfrm>
      </p:grpSpPr>
      <p:sp>
        <p:nvSpPr>
          <p:cNvPr id="25" name="Google Shape;25;p4"/>
          <p:cNvSpPr/>
          <p:nvPr/>
        </p:nvSpPr>
        <p:spPr>
          <a:xfrm>
            <a:off x="9731462" y="825941"/>
            <a:ext cx="3652786" cy="2583941"/>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9727297" y="3851532"/>
            <a:ext cx="3652786" cy="2583941"/>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DDA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13740068" y="3851532"/>
            <a:ext cx="3652786" cy="2583941"/>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9731462" y="6877122"/>
            <a:ext cx="3652786" cy="2583941"/>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3744233" y="6877122"/>
            <a:ext cx="3652786" cy="2583941"/>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DDA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13744233" y="825941"/>
            <a:ext cx="3652786" cy="2583941"/>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DDA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4"/>
          <p:cNvPicPr preferRelativeResize="0"/>
          <p:nvPr/>
        </p:nvPicPr>
        <p:blipFill>
          <a:blip r:embed="rId2">
            <a:alphaModFix/>
          </a:blip>
          <a:stretch>
            <a:fillRect/>
          </a:stretch>
        </p:blipFill>
        <p:spPr>
          <a:xfrm>
            <a:off x="-320975" y="5949797"/>
            <a:ext cx="6294375" cy="4707350"/>
          </a:xfrm>
          <a:prstGeom prst="rect">
            <a:avLst/>
          </a:prstGeom>
          <a:noFill/>
          <a:ln>
            <a:noFill/>
          </a:ln>
        </p:spPr>
      </p:pic>
      <p:sp>
        <p:nvSpPr>
          <p:cNvPr id="32" name="Google Shape;32;p4"/>
          <p:cNvSpPr txBox="1">
            <a:spLocks noGrp="1"/>
          </p:cNvSpPr>
          <p:nvPr>
            <p:ph type="body" idx="1"/>
          </p:nvPr>
        </p:nvSpPr>
        <p:spPr>
          <a:xfrm>
            <a:off x="9980150" y="1057625"/>
            <a:ext cx="3186000" cy="2156100"/>
          </a:xfrm>
          <a:prstGeom prst="rect">
            <a:avLst/>
          </a:prstGeom>
          <a:noFill/>
          <a:ln>
            <a:noFill/>
          </a:ln>
        </p:spPr>
        <p:txBody>
          <a:bodyPr spcFirstLastPara="1" wrap="square" lIns="91425" tIns="45700" rIns="91425" bIns="45700" anchor="t" anchorCtr="0">
            <a:normAutofit/>
          </a:bodyPr>
          <a:lstStyle>
            <a:lvl1pPr marL="457200" marR="0" lvl="0" indent="-355600" algn="l">
              <a:spcBef>
                <a:spcPts val="64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1pPr>
            <a:lvl2pPr marL="914400" marR="0" lvl="1" indent="-355600" algn="l">
              <a:spcBef>
                <a:spcPts val="56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2pPr>
            <a:lvl3pPr marL="1371600" marR="0" lvl="2" indent="-355600" algn="l">
              <a:spcBef>
                <a:spcPts val="48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3pPr>
            <a:lvl4pPr marL="1828800" marR="0" lvl="3"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4pPr>
            <a:lvl5pPr marL="2286000" marR="0" lvl="4"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5pPr>
            <a:lvl6pPr marL="2743200" marR="0" lvl="5"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6pPr>
            <a:lvl7pPr marL="3200400" marR="0" lvl="6"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7pPr>
            <a:lvl8pPr marL="3657600" marR="0" lvl="7"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8pPr>
            <a:lvl9pPr marL="4114800" marR="0" lvl="8"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9pPr>
          </a:lstStyle>
          <a:p>
            <a:endParaRPr/>
          </a:p>
        </p:txBody>
      </p:sp>
      <p:sp>
        <p:nvSpPr>
          <p:cNvPr id="33" name="Google Shape;33;p4"/>
          <p:cNvSpPr txBox="1">
            <a:spLocks noGrp="1"/>
          </p:cNvSpPr>
          <p:nvPr>
            <p:ph type="body" idx="2"/>
          </p:nvPr>
        </p:nvSpPr>
        <p:spPr>
          <a:xfrm>
            <a:off x="13977625" y="1057625"/>
            <a:ext cx="3186000" cy="2156100"/>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64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1pPr>
            <a:lvl2pPr marL="914400" marR="0" lvl="1" indent="-355600" algn="l" rtl="0">
              <a:spcBef>
                <a:spcPts val="56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2pPr>
            <a:lvl3pPr marL="1371600" marR="0" lvl="2" indent="-355600" algn="l" rtl="0">
              <a:spcBef>
                <a:spcPts val="48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3pPr>
            <a:lvl4pPr marL="1828800" marR="0" lvl="3"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4pPr>
            <a:lvl5pPr marL="2286000" marR="0" lvl="4"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5pPr>
            <a:lvl6pPr marL="2743200" marR="0" lvl="5"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6pPr>
            <a:lvl7pPr marL="3200400" marR="0" lvl="6"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7pPr>
            <a:lvl8pPr marL="3657600" marR="0" lvl="7"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8pPr>
            <a:lvl9pPr marL="4114800" marR="0" lvl="8"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9pPr>
          </a:lstStyle>
          <a:p>
            <a:endParaRPr/>
          </a:p>
        </p:txBody>
      </p:sp>
      <p:sp>
        <p:nvSpPr>
          <p:cNvPr id="34" name="Google Shape;34;p4"/>
          <p:cNvSpPr txBox="1">
            <a:spLocks noGrp="1"/>
          </p:cNvSpPr>
          <p:nvPr>
            <p:ph type="body" idx="3"/>
          </p:nvPr>
        </p:nvSpPr>
        <p:spPr>
          <a:xfrm>
            <a:off x="9980150" y="4065450"/>
            <a:ext cx="3186000" cy="2156100"/>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64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1pPr>
            <a:lvl2pPr marL="914400" marR="0" lvl="1" indent="-355600" algn="l" rtl="0">
              <a:spcBef>
                <a:spcPts val="56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2pPr>
            <a:lvl3pPr marL="1371600" marR="0" lvl="2" indent="-355600" algn="l" rtl="0">
              <a:spcBef>
                <a:spcPts val="48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3pPr>
            <a:lvl4pPr marL="1828800" marR="0" lvl="3"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4pPr>
            <a:lvl5pPr marL="2286000" marR="0" lvl="4"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5pPr>
            <a:lvl6pPr marL="2743200" marR="0" lvl="5"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6pPr>
            <a:lvl7pPr marL="3200400" marR="0" lvl="6"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7pPr>
            <a:lvl8pPr marL="3657600" marR="0" lvl="7"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8pPr>
            <a:lvl9pPr marL="4114800" marR="0" lvl="8"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9pPr>
          </a:lstStyle>
          <a:p>
            <a:endParaRPr/>
          </a:p>
        </p:txBody>
      </p:sp>
      <p:sp>
        <p:nvSpPr>
          <p:cNvPr id="35" name="Google Shape;35;p4"/>
          <p:cNvSpPr txBox="1">
            <a:spLocks noGrp="1"/>
          </p:cNvSpPr>
          <p:nvPr>
            <p:ph type="body" idx="4"/>
          </p:nvPr>
        </p:nvSpPr>
        <p:spPr>
          <a:xfrm>
            <a:off x="13977625" y="4065450"/>
            <a:ext cx="3186000" cy="2156100"/>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64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1pPr>
            <a:lvl2pPr marL="914400" marR="0" lvl="1" indent="-355600" algn="l" rtl="0">
              <a:spcBef>
                <a:spcPts val="56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2pPr>
            <a:lvl3pPr marL="1371600" marR="0" lvl="2" indent="-355600" algn="l" rtl="0">
              <a:spcBef>
                <a:spcPts val="48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3pPr>
            <a:lvl4pPr marL="1828800" marR="0" lvl="3"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4pPr>
            <a:lvl5pPr marL="2286000" marR="0" lvl="4"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5pPr>
            <a:lvl6pPr marL="2743200" marR="0" lvl="5"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6pPr>
            <a:lvl7pPr marL="3200400" marR="0" lvl="6"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7pPr>
            <a:lvl8pPr marL="3657600" marR="0" lvl="7"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8pPr>
            <a:lvl9pPr marL="4114800" marR="0" lvl="8"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9pPr>
          </a:lstStyle>
          <a:p>
            <a:endParaRPr/>
          </a:p>
        </p:txBody>
      </p:sp>
      <p:sp>
        <p:nvSpPr>
          <p:cNvPr id="36" name="Google Shape;36;p4"/>
          <p:cNvSpPr txBox="1">
            <a:spLocks noGrp="1"/>
          </p:cNvSpPr>
          <p:nvPr>
            <p:ph type="body" idx="5"/>
          </p:nvPr>
        </p:nvSpPr>
        <p:spPr>
          <a:xfrm>
            <a:off x="9980150" y="7073275"/>
            <a:ext cx="3186000" cy="2156100"/>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64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1pPr>
            <a:lvl2pPr marL="914400" marR="0" lvl="1" indent="-355600" algn="l" rtl="0">
              <a:spcBef>
                <a:spcPts val="56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2pPr>
            <a:lvl3pPr marL="1371600" marR="0" lvl="2" indent="-355600" algn="l" rtl="0">
              <a:spcBef>
                <a:spcPts val="48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3pPr>
            <a:lvl4pPr marL="1828800" marR="0" lvl="3"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4pPr>
            <a:lvl5pPr marL="2286000" marR="0" lvl="4"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5pPr>
            <a:lvl6pPr marL="2743200" marR="0" lvl="5"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6pPr>
            <a:lvl7pPr marL="3200400" marR="0" lvl="6"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7pPr>
            <a:lvl8pPr marL="3657600" marR="0" lvl="7"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8pPr>
            <a:lvl9pPr marL="4114800" marR="0" lvl="8"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9pPr>
          </a:lstStyle>
          <a:p>
            <a:endParaRPr/>
          </a:p>
        </p:txBody>
      </p:sp>
      <p:sp>
        <p:nvSpPr>
          <p:cNvPr id="37" name="Google Shape;37;p4"/>
          <p:cNvSpPr txBox="1">
            <a:spLocks noGrp="1"/>
          </p:cNvSpPr>
          <p:nvPr>
            <p:ph type="body" idx="6"/>
          </p:nvPr>
        </p:nvSpPr>
        <p:spPr>
          <a:xfrm>
            <a:off x="13977625" y="7073275"/>
            <a:ext cx="3186000" cy="2156100"/>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64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1pPr>
            <a:lvl2pPr marL="914400" marR="0" lvl="1" indent="-355600" algn="l" rtl="0">
              <a:spcBef>
                <a:spcPts val="56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2pPr>
            <a:lvl3pPr marL="1371600" marR="0" lvl="2" indent="-355600" algn="l" rtl="0">
              <a:spcBef>
                <a:spcPts val="48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3pPr>
            <a:lvl4pPr marL="1828800" marR="0" lvl="3"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4pPr>
            <a:lvl5pPr marL="2286000" marR="0" lvl="4"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5pPr>
            <a:lvl6pPr marL="2743200" marR="0" lvl="5"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6pPr>
            <a:lvl7pPr marL="3200400" marR="0" lvl="6"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7pPr>
            <a:lvl8pPr marL="3657600" marR="0" lvl="7"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8pPr>
            <a:lvl9pPr marL="4114800" marR="0" lvl="8"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9pPr>
          </a:lstStyle>
          <a:p>
            <a:endParaRPr/>
          </a:p>
        </p:txBody>
      </p:sp>
      <p:sp>
        <p:nvSpPr>
          <p:cNvPr id="38" name="Google Shape;38;p4"/>
          <p:cNvSpPr txBox="1">
            <a:spLocks noGrp="1"/>
          </p:cNvSpPr>
          <p:nvPr>
            <p:ph type="title"/>
          </p:nvPr>
        </p:nvSpPr>
        <p:spPr>
          <a:xfrm>
            <a:off x="1016300" y="964100"/>
            <a:ext cx="7344000" cy="4281900"/>
          </a:xfrm>
          <a:prstGeom prst="rect">
            <a:avLst/>
          </a:prstGeom>
          <a:noFill/>
          <a:ln>
            <a:noFill/>
          </a:ln>
        </p:spPr>
        <p:txBody>
          <a:bodyPr spcFirstLastPara="1" wrap="square" lIns="91425" tIns="45700" rIns="91425" bIns="45700" anchor="t" anchorCtr="0">
            <a:normAutofit/>
          </a:bodyPr>
          <a:lstStyle>
            <a:lvl1pPr marR="0" lvl="0">
              <a:lnSpc>
                <a:spcPct val="80000"/>
              </a:lnSpc>
              <a:spcBef>
                <a:spcPts val="0"/>
              </a:spcBef>
              <a:spcAft>
                <a:spcPts val="0"/>
              </a:spcAft>
              <a:buClr>
                <a:schemeClr val="dk1"/>
              </a:buClr>
              <a:buSzPts val="9000"/>
              <a:buFont typeface="Fraunces Light"/>
              <a:buNone/>
              <a:defRPr sz="9000" i="0" u="none" strike="noStrike" cap="none">
                <a:solidFill>
                  <a:schemeClr val="dk1"/>
                </a:solidFill>
                <a:latin typeface="Fraunces Light"/>
                <a:ea typeface="Fraunces Light"/>
                <a:cs typeface="Fraunces Light"/>
                <a:sym typeface="Fraunce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rgbClr val="FFFBFC"/>
        </a:solidFill>
        <a:effectLst/>
      </p:bgPr>
    </p:bg>
    <p:spTree>
      <p:nvGrpSpPr>
        <p:cNvPr id="1" name="Shape 61"/>
        <p:cNvGrpSpPr/>
        <p:nvPr/>
      </p:nvGrpSpPr>
      <p:grpSpPr>
        <a:xfrm>
          <a:off x="0" y="0"/>
          <a:ext cx="0" cy="0"/>
          <a:chOff x="0" y="0"/>
          <a:chExt cx="0" cy="0"/>
        </a:xfrm>
      </p:grpSpPr>
      <p:grpSp>
        <p:nvGrpSpPr>
          <p:cNvPr id="62" name="Google Shape;62;p7"/>
          <p:cNvGrpSpPr/>
          <p:nvPr/>
        </p:nvGrpSpPr>
        <p:grpSpPr>
          <a:xfrm>
            <a:off x="9281696" y="645114"/>
            <a:ext cx="8111317" cy="8816402"/>
            <a:chOff x="0" y="-47625"/>
            <a:chExt cx="2136300" cy="2322000"/>
          </a:xfrm>
        </p:grpSpPr>
        <p:sp>
          <p:nvSpPr>
            <p:cNvPr id="63" name="Google Shape;63;p7"/>
            <p:cNvSpPr/>
            <p:nvPr/>
          </p:nvSpPr>
          <p:spPr>
            <a:xfrm>
              <a:off x="0" y="0"/>
              <a:ext cx="2136271" cy="2274270"/>
            </a:xfrm>
            <a:custGeom>
              <a:avLst/>
              <a:gdLst/>
              <a:ahLst/>
              <a:cxnLst/>
              <a:rect l="l" t="t" r="r" b="b"/>
              <a:pathLst>
                <a:path w="2136271" h="2274270" extrusionOk="0">
                  <a:moveTo>
                    <a:pt x="28634" y="0"/>
                  </a:moveTo>
                  <a:lnTo>
                    <a:pt x="2107636" y="0"/>
                  </a:lnTo>
                  <a:cubicBezTo>
                    <a:pt x="2123451" y="0"/>
                    <a:pt x="2136271" y="12820"/>
                    <a:pt x="2136271" y="28634"/>
                  </a:cubicBezTo>
                  <a:lnTo>
                    <a:pt x="2136271" y="2245635"/>
                  </a:lnTo>
                  <a:cubicBezTo>
                    <a:pt x="2136271" y="2261450"/>
                    <a:pt x="2123451" y="2274270"/>
                    <a:pt x="2107636" y="2274270"/>
                  </a:cubicBezTo>
                  <a:lnTo>
                    <a:pt x="28634" y="2274270"/>
                  </a:lnTo>
                  <a:cubicBezTo>
                    <a:pt x="12820" y="2274270"/>
                    <a:pt x="0" y="2261450"/>
                    <a:pt x="0" y="2245635"/>
                  </a:cubicBezTo>
                  <a:lnTo>
                    <a:pt x="0" y="28634"/>
                  </a:lnTo>
                  <a:cubicBezTo>
                    <a:pt x="0" y="12820"/>
                    <a:pt x="12820" y="0"/>
                    <a:pt x="28634"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txBox="1"/>
            <p:nvPr/>
          </p:nvSpPr>
          <p:spPr>
            <a:xfrm>
              <a:off x="0" y="-47625"/>
              <a:ext cx="2136300" cy="2322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5" name="Google Shape;65;p7"/>
          <p:cNvSpPr txBox="1">
            <a:spLocks noGrp="1"/>
          </p:cNvSpPr>
          <p:nvPr>
            <p:ph type="body" idx="1"/>
          </p:nvPr>
        </p:nvSpPr>
        <p:spPr>
          <a:xfrm>
            <a:off x="955475" y="924750"/>
            <a:ext cx="7344000" cy="8536800"/>
          </a:xfrm>
          <a:prstGeom prst="rect">
            <a:avLst/>
          </a:prstGeom>
          <a:noFill/>
          <a:ln>
            <a:noFill/>
          </a:ln>
        </p:spPr>
        <p:txBody>
          <a:bodyPr spcFirstLastPara="1" wrap="square" lIns="91425" tIns="45700" rIns="91425" bIns="45700" anchor="t" anchorCtr="0">
            <a:normAutofit/>
          </a:bodyPr>
          <a:lstStyle>
            <a:lvl1pPr marL="457200" marR="0" lvl="0" indent="-355600" algn="l">
              <a:spcBef>
                <a:spcPts val="64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1pPr>
            <a:lvl2pPr marL="914400" marR="0" lvl="1" indent="-355600" algn="l">
              <a:spcBef>
                <a:spcPts val="56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2pPr>
            <a:lvl3pPr marL="1371600" marR="0" lvl="2" indent="-355600" algn="l">
              <a:spcBef>
                <a:spcPts val="48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3pPr>
            <a:lvl4pPr marL="1828800" marR="0" lvl="3"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4pPr>
            <a:lvl5pPr marL="2286000" marR="0" lvl="4"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5pPr>
            <a:lvl6pPr marL="2743200" marR="0" lvl="5"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6pPr>
            <a:lvl7pPr marL="3200400" marR="0" lvl="6"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7pPr>
            <a:lvl8pPr marL="3657600" marR="0" lvl="7"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8pPr>
            <a:lvl9pPr marL="4114800" marR="0" lvl="8" indent="-355600" algn="l">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9pPr>
          </a:lstStyle>
          <a:p>
            <a:endParaRPr/>
          </a:p>
        </p:txBody>
      </p:sp>
      <p:sp>
        <p:nvSpPr>
          <p:cNvPr id="66" name="Google Shape;66;p7"/>
          <p:cNvSpPr txBox="1">
            <a:spLocks noGrp="1"/>
          </p:cNvSpPr>
          <p:nvPr>
            <p:ph type="title"/>
          </p:nvPr>
        </p:nvSpPr>
        <p:spPr>
          <a:xfrm>
            <a:off x="10231313" y="2709000"/>
            <a:ext cx="6212100" cy="4968300"/>
          </a:xfrm>
          <a:prstGeom prst="rect">
            <a:avLst/>
          </a:prstGeom>
          <a:noFill/>
          <a:ln>
            <a:noFill/>
          </a:ln>
        </p:spPr>
        <p:txBody>
          <a:bodyPr spcFirstLastPara="1" wrap="square" lIns="91425" tIns="45700" rIns="91425" bIns="45700" anchor="t" anchorCtr="0">
            <a:normAutofit/>
          </a:bodyPr>
          <a:lstStyle>
            <a:lvl1pPr marR="0" lvl="0" algn="ctr">
              <a:lnSpc>
                <a:spcPct val="80000"/>
              </a:lnSpc>
              <a:spcBef>
                <a:spcPts val="0"/>
              </a:spcBef>
              <a:spcAft>
                <a:spcPts val="0"/>
              </a:spcAft>
              <a:buClr>
                <a:schemeClr val="dk1"/>
              </a:buClr>
              <a:buSzPts val="9000"/>
              <a:buFont typeface="Fraunces Light"/>
              <a:buNone/>
              <a:defRPr sz="9000" i="0" u="none" strike="noStrike" cap="none">
                <a:solidFill>
                  <a:schemeClr val="dk1"/>
                </a:solidFill>
                <a:latin typeface="Fraunces Light"/>
                <a:ea typeface="Fraunces Light"/>
                <a:cs typeface="Fraunces Light"/>
                <a:sym typeface="Fraunce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DBE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lvl1pPr marR="0" lvl="0" rtl="0">
              <a:spcBef>
                <a:spcPts val="0"/>
              </a:spcBef>
              <a:spcAft>
                <a:spcPts val="0"/>
              </a:spcAft>
              <a:buClr>
                <a:schemeClr val="dk1"/>
              </a:buClr>
              <a:buSzPts val="4400"/>
              <a:buFont typeface="Fraunces"/>
              <a:buNone/>
              <a:defRPr sz="4400" i="0" u="none" strike="noStrike" cap="none">
                <a:solidFill>
                  <a:schemeClr val="dk1"/>
                </a:solidFill>
                <a:latin typeface="Fraunces"/>
                <a:ea typeface="Fraunces"/>
                <a:cs typeface="Fraunces"/>
                <a:sym typeface="Fraunce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64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1pPr>
            <a:lvl2pPr marL="914400" marR="0" lvl="1" indent="-355600" algn="l" rtl="0">
              <a:spcBef>
                <a:spcPts val="56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2pPr>
            <a:lvl3pPr marL="1371600" marR="0" lvl="2" indent="-355600" algn="l" rtl="0">
              <a:spcBef>
                <a:spcPts val="48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3pPr>
            <a:lvl4pPr marL="1828800" marR="0" lvl="3"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4pPr>
            <a:lvl5pPr marL="2286000" marR="0" lvl="4"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5pPr>
            <a:lvl6pPr marL="2743200" marR="0" lvl="5"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6pPr>
            <a:lvl7pPr marL="3200400" marR="0" lvl="6"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7pPr>
            <a:lvl8pPr marL="3657600" marR="0" lvl="7"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8pPr>
            <a:lvl9pPr marL="4114800" marR="0" lvl="8" indent="-355600" algn="l" rtl="0">
              <a:spcBef>
                <a:spcPts val="400"/>
              </a:spcBef>
              <a:spcAft>
                <a:spcPts val="0"/>
              </a:spcAft>
              <a:buClr>
                <a:schemeClr val="dk1"/>
              </a:buClr>
              <a:buSzPts val="2000"/>
              <a:buFont typeface="Inter"/>
              <a:buChar char="•"/>
              <a:defRPr sz="200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g"/><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ADBB"/>
        </a:solidFill>
        <a:effectLst/>
      </p:bgPr>
    </p:bg>
    <p:spTree>
      <p:nvGrpSpPr>
        <p:cNvPr id="1" name="Shape 84"/>
        <p:cNvGrpSpPr/>
        <p:nvPr/>
      </p:nvGrpSpPr>
      <p:grpSpPr>
        <a:xfrm>
          <a:off x="0" y="0"/>
          <a:ext cx="0" cy="0"/>
          <a:chOff x="0" y="0"/>
          <a:chExt cx="0" cy="0"/>
        </a:xfrm>
      </p:grpSpPr>
      <p:grpSp>
        <p:nvGrpSpPr>
          <p:cNvPr id="85" name="Google Shape;85;p9"/>
          <p:cNvGrpSpPr/>
          <p:nvPr/>
        </p:nvGrpSpPr>
        <p:grpSpPr>
          <a:xfrm>
            <a:off x="767076" y="828277"/>
            <a:ext cx="16626729" cy="8521944"/>
            <a:chOff x="0" y="-47625"/>
            <a:chExt cx="2567025" cy="2321895"/>
          </a:xfrm>
        </p:grpSpPr>
        <p:sp>
          <p:nvSpPr>
            <p:cNvPr id="86" name="Google Shape;86;p9"/>
            <p:cNvSpPr/>
            <p:nvPr/>
          </p:nvSpPr>
          <p:spPr>
            <a:xfrm>
              <a:off x="0" y="0"/>
              <a:ext cx="2567025" cy="2274270"/>
            </a:xfrm>
            <a:custGeom>
              <a:avLst/>
              <a:gdLst/>
              <a:ahLst/>
              <a:cxnLst/>
              <a:rect l="l" t="t" r="r" b="b"/>
              <a:pathLst>
                <a:path w="2567025" h="2274270" extrusionOk="0">
                  <a:moveTo>
                    <a:pt x="23829" y="0"/>
                  </a:moveTo>
                  <a:lnTo>
                    <a:pt x="2543195" y="0"/>
                  </a:lnTo>
                  <a:cubicBezTo>
                    <a:pt x="2549515" y="0"/>
                    <a:pt x="2555576" y="2511"/>
                    <a:pt x="2560045" y="6979"/>
                  </a:cubicBezTo>
                  <a:cubicBezTo>
                    <a:pt x="2564514" y="11448"/>
                    <a:pt x="2567025" y="17509"/>
                    <a:pt x="2567025" y="23829"/>
                  </a:cubicBezTo>
                  <a:lnTo>
                    <a:pt x="2567025" y="2250440"/>
                  </a:lnTo>
                  <a:cubicBezTo>
                    <a:pt x="2567025" y="2263601"/>
                    <a:pt x="2556356" y="2274270"/>
                    <a:pt x="2543195" y="2274270"/>
                  </a:cubicBezTo>
                  <a:lnTo>
                    <a:pt x="23829" y="2274270"/>
                  </a:lnTo>
                  <a:cubicBezTo>
                    <a:pt x="17509" y="2274270"/>
                    <a:pt x="11448" y="2271759"/>
                    <a:pt x="6979" y="2267290"/>
                  </a:cubicBezTo>
                  <a:cubicBezTo>
                    <a:pt x="2511" y="2262821"/>
                    <a:pt x="0" y="2256760"/>
                    <a:pt x="0" y="2250440"/>
                  </a:cubicBezTo>
                  <a:lnTo>
                    <a:pt x="0" y="23829"/>
                  </a:lnTo>
                  <a:cubicBezTo>
                    <a:pt x="0" y="17509"/>
                    <a:pt x="2511" y="11448"/>
                    <a:pt x="6979" y="6979"/>
                  </a:cubicBezTo>
                  <a:cubicBezTo>
                    <a:pt x="11448" y="2511"/>
                    <a:pt x="17509" y="0"/>
                    <a:pt x="23829"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txBox="1"/>
            <p:nvPr/>
          </p:nvSpPr>
          <p:spPr>
            <a:xfrm>
              <a:off x="0" y="-47625"/>
              <a:ext cx="2567025" cy="232189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8" name="Google Shape;88;p9"/>
          <p:cNvSpPr/>
          <p:nvPr/>
        </p:nvSpPr>
        <p:spPr>
          <a:xfrm>
            <a:off x="3235971" y="4921357"/>
            <a:ext cx="11688938" cy="86798"/>
          </a:xfrm>
          <a:custGeom>
            <a:avLst/>
            <a:gdLst/>
            <a:ahLst/>
            <a:cxnLst/>
            <a:rect l="l" t="t" r="r" b="b"/>
            <a:pathLst>
              <a:path w="5941143" h="129625" extrusionOk="0">
                <a:moveTo>
                  <a:pt x="0" y="0"/>
                </a:moveTo>
                <a:lnTo>
                  <a:pt x="5941143" y="0"/>
                </a:lnTo>
                <a:lnTo>
                  <a:pt x="5941143" y="129625"/>
                </a:lnTo>
                <a:lnTo>
                  <a:pt x="0" y="129625"/>
                </a:lnTo>
                <a:lnTo>
                  <a:pt x="0" y="0"/>
                </a:lnTo>
                <a:close/>
              </a:path>
            </a:pathLst>
          </a:custGeom>
          <a:blipFill rotWithShape="1">
            <a:blip r:embed="rId3">
              <a:alphaModFix/>
            </a:blip>
            <a:stretch>
              <a:fillRect/>
            </a:stretch>
          </a:blipFill>
          <a:ln>
            <a:noFill/>
          </a:ln>
        </p:spPr>
      </p:sp>
      <p:sp>
        <p:nvSpPr>
          <p:cNvPr id="89" name="Google Shape;89;p9"/>
          <p:cNvSpPr txBox="1"/>
          <p:nvPr/>
        </p:nvSpPr>
        <p:spPr>
          <a:xfrm>
            <a:off x="1756906" y="2382837"/>
            <a:ext cx="15398433" cy="236372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hr-HR" sz="9600" b="0" i="0" u="none" strike="noStrike" cap="none" dirty="0">
                <a:solidFill>
                  <a:srgbClr val="000000"/>
                </a:solidFill>
                <a:latin typeface="Fraunces Light"/>
                <a:ea typeface="Fraunces Light"/>
                <a:cs typeface="Fraunces Light"/>
                <a:sym typeface="Fraunces Light"/>
              </a:rPr>
              <a:t>Struktura prve terapijske seanse</a:t>
            </a:r>
            <a:endParaRPr lang="hr-HR" sz="1050" dirty="0"/>
          </a:p>
        </p:txBody>
      </p:sp>
      <p:sp>
        <p:nvSpPr>
          <p:cNvPr id="12" name="Google Shape;149;p12">
            <a:extLst>
              <a:ext uri="{FF2B5EF4-FFF2-40B4-BE49-F238E27FC236}">
                <a16:creationId xmlns:a16="http://schemas.microsoft.com/office/drawing/2014/main" id="{8BB977A5-B16B-1B44-8C5E-3BDD5047FFCE}"/>
              </a:ext>
            </a:extLst>
          </p:cNvPr>
          <p:cNvSpPr txBox="1"/>
          <p:nvPr/>
        </p:nvSpPr>
        <p:spPr>
          <a:xfrm>
            <a:off x="1145639" y="8279899"/>
            <a:ext cx="7317900" cy="84946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b="0" i="0" u="none" strike="noStrike" cap="none" dirty="0">
                <a:solidFill>
                  <a:srgbClr val="000000"/>
                </a:solidFill>
                <a:latin typeface="Inter"/>
                <a:ea typeface="Inter"/>
                <a:cs typeface="Inter"/>
                <a:sym typeface="Inter"/>
              </a:rPr>
              <a:t>Klara Babić </a:t>
            </a:r>
            <a:r>
              <a:rPr lang="en-US" sz="2400" b="0" i="0" u="none" strike="noStrike" cap="none" dirty="0" err="1">
                <a:solidFill>
                  <a:srgbClr val="000000"/>
                </a:solidFill>
                <a:latin typeface="Inter"/>
                <a:ea typeface="Inter"/>
                <a:cs typeface="Inter"/>
                <a:sym typeface="Inter"/>
              </a:rPr>
              <a:t>Praljak</a:t>
            </a:r>
            <a:endParaRPr lang="en-US" sz="2400" b="0" i="0" u="none" strike="noStrike" cap="none" dirty="0">
              <a:solidFill>
                <a:srgbClr val="000000"/>
              </a:solidFill>
              <a:latin typeface="Inter"/>
              <a:ea typeface="Inter"/>
              <a:cs typeface="Inter"/>
              <a:sym typeface="Inter"/>
            </a:endParaRPr>
          </a:p>
          <a:p>
            <a:pPr marL="0" marR="0" lvl="0" indent="0" algn="l" rtl="0">
              <a:lnSpc>
                <a:spcPct val="115000"/>
              </a:lnSpc>
              <a:spcBef>
                <a:spcPts val="0"/>
              </a:spcBef>
              <a:spcAft>
                <a:spcPts val="0"/>
              </a:spcAft>
              <a:buNone/>
            </a:pPr>
            <a:r>
              <a:rPr lang="en-US" sz="2400" dirty="0">
                <a:latin typeface="Inter"/>
                <a:ea typeface="Inter"/>
                <a:sym typeface="Inter"/>
              </a:rPr>
              <a:t>13.12.2025.</a:t>
            </a:r>
            <a:endParaRPr dirty="0"/>
          </a:p>
        </p:txBody>
      </p:sp>
      <p:sp>
        <p:nvSpPr>
          <p:cNvPr id="13" name="Google Shape;149;p12">
            <a:extLst>
              <a:ext uri="{FF2B5EF4-FFF2-40B4-BE49-F238E27FC236}">
                <a16:creationId xmlns:a16="http://schemas.microsoft.com/office/drawing/2014/main" id="{4BDFBD71-052B-9049-8505-AEE99145B39F}"/>
              </a:ext>
            </a:extLst>
          </p:cNvPr>
          <p:cNvSpPr txBox="1"/>
          <p:nvPr/>
        </p:nvSpPr>
        <p:spPr>
          <a:xfrm>
            <a:off x="3235971" y="5276861"/>
            <a:ext cx="11688938" cy="1274195"/>
          </a:xfrm>
          <a:prstGeom prst="rect">
            <a:avLst/>
          </a:prstGeom>
          <a:noFill/>
          <a:ln>
            <a:noFill/>
          </a:ln>
        </p:spPr>
        <p:txBody>
          <a:bodyPr spcFirstLastPara="1" wrap="square" lIns="0" tIns="0" rIns="0" bIns="0" anchor="t" anchorCtr="0">
            <a:spAutoFit/>
          </a:bodyPr>
          <a:lstStyle/>
          <a:p>
            <a:pPr>
              <a:lnSpc>
                <a:spcPct val="115000"/>
              </a:lnSpc>
            </a:pPr>
            <a:r>
              <a:rPr lang="en-US" sz="2400" dirty="0">
                <a:latin typeface="Inter"/>
                <a:ea typeface="Inter"/>
                <a:cs typeface="Inter"/>
                <a:sym typeface="Inter"/>
              </a:rPr>
              <a:t>Beck, J. (2021). </a:t>
            </a:r>
            <a:r>
              <a:rPr lang="en-US" sz="2400" i="1" dirty="0">
                <a:latin typeface="Inter"/>
                <a:ea typeface="Inter"/>
                <a:cs typeface="Inter"/>
                <a:sym typeface="Inter"/>
              </a:rPr>
              <a:t>Cognitive Behavior Therapy: Basics and Beyond</a:t>
            </a:r>
            <a:r>
              <a:rPr lang="en-US" sz="2400" dirty="0">
                <a:latin typeface="Inter"/>
                <a:ea typeface="Inter"/>
                <a:cs typeface="Inter"/>
                <a:sym typeface="Inter"/>
              </a:rPr>
              <a:t>, 3rd Ed. New York: The Guilford Press. </a:t>
            </a:r>
          </a:p>
          <a:p>
            <a:pPr>
              <a:lnSpc>
                <a:spcPct val="115000"/>
              </a:lnSpc>
            </a:pPr>
            <a:r>
              <a:rPr lang="en-US" sz="2400" b="0" i="0" u="none" strike="noStrike" cap="none" dirty="0">
                <a:solidFill>
                  <a:srgbClr val="000000"/>
                </a:solidFill>
                <a:latin typeface="Inter"/>
                <a:ea typeface="Inter"/>
                <a:cs typeface="Inter"/>
                <a:sym typeface="Inter"/>
              </a:rPr>
              <a:t> </a:t>
            </a:r>
            <a:endParaRPr dirty="0"/>
          </a:p>
        </p:txBody>
      </p:sp>
      <p:pic>
        <p:nvPicPr>
          <p:cNvPr id="2" name="Picture 1">
            <a:extLst>
              <a:ext uri="{FF2B5EF4-FFF2-40B4-BE49-F238E27FC236}">
                <a16:creationId xmlns:a16="http://schemas.microsoft.com/office/drawing/2014/main" id="{F0F9C9A6-2B2C-9244-8949-C44092333A5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061" b="100000" l="4388" r="99694"/>
                    </a14:imgEffect>
                  </a14:imgLayer>
                </a14:imgProps>
              </a:ext>
            </a:extLst>
          </a:blip>
          <a:stretch>
            <a:fillRect/>
          </a:stretch>
        </p:blipFill>
        <p:spPr>
          <a:xfrm>
            <a:off x="12786588" y="5679784"/>
            <a:ext cx="4607216" cy="46072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C"/>
        </a:solidFill>
        <a:effectLst/>
      </p:bgPr>
    </p:bg>
    <p:spTree>
      <p:nvGrpSpPr>
        <p:cNvPr id="1" name="Shape 97"/>
        <p:cNvGrpSpPr/>
        <p:nvPr/>
      </p:nvGrpSpPr>
      <p:grpSpPr>
        <a:xfrm>
          <a:off x="0" y="0"/>
          <a:ext cx="0" cy="0"/>
          <a:chOff x="0" y="0"/>
          <a:chExt cx="0" cy="0"/>
        </a:xfrm>
      </p:grpSpPr>
      <p:sp>
        <p:nvSpPr>
          <p:cNvPr id="99" name="Google Shape;99;p10"/>
          <p:cNvSpPr/>
          <p:nvPr/>
        </p:nvSpPr>
        <p:spPr>
          <a:xfrm>
            <a:off x="9731462" y="825941"/>
            <a:ext cx="3652780" cy="2583936"/>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10"/>
          <p:cNvGrpSpPr/>
          <p:nvPr/>
        </p:nvGrpSpPr>
        <p:grpSpPr>
          <a:xfrm>
            <a:off x="9727297" y="3687839"/>
            <a:ext cx="3652780" cy="2747629"/>
            <a:chOff x="0" y="-38100"/>
            <a:chExt cx="850197" cy="639520"/>
          </a:xfrm>
        </p:grpSpPr>
        <p:sp>
          <p:nvSpPr>
            <p:cNvPr id="102" name="Google Shape;102;p10"/>
            <p:cNvSpPr/>
            <p:nvPr/>
          </p:nvSpPr>
          <p:spPr>
            <a:xfrm>
              <a:off x="0" y="0"/>
              <a:ext cx="850197" cy="601420"/>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DDA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txBox="1"/>
            <p:nvPr/>
          </p:nvSpPr>
          <p:spPr>
            <a:xfrm>
              <a:off x="0" y="-38100"/>
              <a:ext cx="850197" cy="639520"/>
            </a:xfrm>
            <a:prstGeom prst="rect">
              <a:avLst/>
            </a:prstGeom>
            <a:noFill/>
            <a:ln>
              <a:noFill/>
            </a:ln>
          </p:spPr>
          <p:txBody>
            <a:bodyPr spcFirstLastPara="1" wrap="square" lIns="50800" tIns="50800" rIns="50800" bIns="50800" anchor="ctr" anchorCtr="0">
              <a:noAutofit/>
            </a:bodyPr>
            <a:lstStyle/>
            <a:p>
              <a:pPr marL="0" marR="0" lvl="0" indent="0" algn="ctr" rtl="0">
                <a:lnSpc>
                  <a:spcPct val="137016"/>
                </a:lnSpc>
                <a:spcBef>
                  <a:spcPts val="0"/>
                </a:spcBef>
                <a:spcAft>
                  <a:spcPts val="0"/>
                </a:spcAft>
                <a:buNone/>
              </a:pPr>
              <a:r>
                <a:rPr lang="en-US" sz="2199" b="0" i="0" u="none" strike="noStrike" cap="none" dirty="0" err="1">
                  <a:solidFill>
                    <a:srgbClr val="000000"/>
                  </a:solidFill>
                  <a:latin typeface="Inter"/>
                  <a:ea typeface="Inter"/>
                  <a:cs typeface="Inter"/>
                  <a:sym typeface="Inter"/>
                </a:rPr>
                <a:t>Očistiti</a:t>
              </a:r>
              <a:r>
                <a:rPr lang="en-US" sz="2199" b="0" i="0" u="none" strike="noStrike" cap="none" dirty="0">
                  <a:solidFill>
                    <a:srgbClr val="000000"/>
                  </a:solidFill>
                  <a:latin typeface="Inter"/>
                  <a:ea typeface="Inter"/>
                  <a:cs typeface="Inter"/>
                  <a:sym typeface="Inter"/>
                </a:rPr>
                <a:t> </a:t>
              </a:r>
              <a:r>
                <a:rPr lang="en-US" sz="2199" b="0" i="0" u="none" strike="noStrike" cap="none" dirty="0" err="1">
                  <a:solidFill>
                    <a:srgbClr val="000000"/>
                  </a:solidFill>
                  <a:latin typeface="Inter"/>
                  <a:ea typeface="Inter"/>
                  <a:cs typeface="Inter"/>
                  <a:sym typeface="Inter"/>
                </a:rPr>
                <a:t>stan</a:t>
              </a:r>
              <a:endParaRPr dirty="0"/>
            </a:p>
          </p:txBody>
        </p:sp>
      </p:grpSp>
      <p:grpSp>
        <p:nvGrpSpPr>
          <p:cNvPr id="104" name="Google Shape;104;p10"/>
          <p:cNvGrpSpPr/>
          <p:nvPr/>
        </p:nvGrpSpPr>
        <p:grpSpPr>
          <a:xfrm>
            <a:off x="13740068" y="3687839"/>
            <a:ext cx="3652780" cy="2747629"/>
            <a:chOff x="0" y="-38100"/>
            <a:chExt cx="850197" cy="639520"/>
          </a:xfrm>
        </p:grpSpPr>
        <p:sp>
          <p:nvSpPr>
            <p:cNvPr id="105" name="Google Shape;105;p10"/>
            <p:cNvSpPr/>
            <p:nvPr/>
          </p:nvSpPr>
          <p:spPr>
            <a:xfrm>
              <a:off x="0" y="0"/>
              <a:ext cx="850197" cy="601420"/>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txBox="1"/>
            <p:nvPr/>
          </p:nvSpPr>
          <p:spPr>
            <a:xfrm>
              <a:off x="0" y="-38100"/>
              <a:ext cx="850197" cy="639520"/>
            </a:xfrm>
            <a:prstGeom prst="rect">
              <a:avLst/>
            </a:prstGeom>
            <a:noFill/>
            <a:ln>
              <a:noFill/>
            </a:ln>
          </p:spPr>
          <p:txBody>
            <a:bodyPr spcFirstLastPara="1" wrap="square" lIns="50800" tIns="50800" rIns="50800" bIns="50800" anchor="ctr" anchorCtr="0">
              <a:noAutofit/>
            </a:bodyPr>
            <a:lstStyle/>
            <a:p>
              <a:pPr marL="0" marR="0" lvl="0" indent="0" algn="ctr" rtl="0">
                <a:lnSpc>
                  <a:spcPct val="137016"/>
                </a:lnSpc>
                <a:spcBef>
                  <a:spcPts val="0"/>
                </a:spcBef>
                <a:spcAft>
                  <a:spcPts val="0"/>
                </a:spcAft>
                <a:buNone/>
              </a:pPr>
              <a:r>
                <a:rPr lang="en-US" sz="2199" b="0" i="0" u="none" strike="noStrike" cap="none" dirty="0" err="1">
                  <a:solidFill>
                    <a:srgbClr val="000000"/>
                  </a:solidFill>
                  <a:latin typeface="Inter"/>
                  <a:ea typeface="Inter"/>
                  <a:cs typeface="Inter"/>
                  <a:sym typeface="Inter"/>
                </a:rPr>
                <a:t>Jesti</a:t>
              </a:r>
              <a:r>
                <a:rPr lang="en-US" sz="2199" b="0" i="0" u="none" strike="noStrike" cap="none" dirty="0">
                  <a:solidFill>
                    <a:srgbClr val="000000"/>
                  </a:solidFill>
                  <a:latin typeface="Inter"/>
                  <a:ea typeface="Inter"/>
                  <a:cs typeface="Inter"/>
                  <a:sym typeface="Inter"/>
                </a:rPr>
                <a:t> </a:t>
              </a:r>
              <a:r>
                <a:rPr lang="en-US" sz="2199" b="0" i="0" u="none" strike="noStrike" cap="none" dirty="0" err="1">
                  <a:solidFill>
                    <a:srgbClr val="000000"/>
                  </a:solidFill>
                  <a:latin typeface="Inter"/>
                  <a:ea typeface="Inter"/>
                  <a:cs typeface="Inter"/>
                  <a:sym typeface="Inter"/>
                </a:rPr>
                <a:t>bolje</a:t>
              </a:r>
              <a:r>
                <a:rPr lang="en-US" sz="2199" b="0" i="0" u="none" strike="noStrike" cap="none" dirty="0">
                  <a:solidFill>
                    <a:srgbClr val="000000"/>
                  </a:solidFill>
                  <a:latin typeface="Inter"/>
                  <a:ea typeface="Inter"/>
                  <a:cs typeface="Inter"/>
                  <a:sym typeface="Inter"/>
                </a:rPr>
                <a:t> </a:t>
              </a:r>
              <a:endParaRPr dirty="0"/>
            </a:p>
          </p:txBody>
        </p:sp>
      </p:grpSp>
      <p:grpSp>
        <p:nvGrpSpPr>
          <p:cNvPr id="107" name="Google Shape;107;p10"/>
          <p:cNvGrpSpPr/>
          <p:nvPr/>
        </p:nvGrpSpPr>
        <p:grpSpPr>
          <a:xfrm>
            <a:off x="9731462" y="6713429"/>
            <a:ext cx="3652780" cy="2747629"/>
            <a:chOff x="0" y="-38100"/>
            <a:chExt cx="850197" cy="639520"/>
          </a:xfrm>
        </p:grpSpPr>
        <p:sp>
          <p:nvSpPr>
            <p:cNvPr id="108" name="Google Shape;108;p10"/>
            <p:cNvSpPr/>
            <p:nvPr/>
          </p:nvSpPr>
          <p:spPr>
            <a:xfrm>
              <a:off x="0" y="0"/>
              <a:ext cx="850197" cy="601420"/>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0"/>
            <p:cNvSpPr txBox="1"/>
            <p:nvPr/>
          </p:nvSpPr>
          <p:spPr>
            <a:xfrm>
              <a:off x="0" y="-38100"/>
              <a:ext cx="850197" cy="639520"/>
            </a:xfrm>
            <a:prstGeom prst="rect">
              <a:avLst/>
            </a:prstGeom>
            <a:noFill/>
            <a:ln>
              <a:noFill/>
            </a:ln>
          </p:spPr>
          <p:txBody>
            <a:bodyPr spcFirstLastPara="1" wrap="square" lIns="50800" tIns="50800" rIns="50800" bIns="50800" anchor="ctr" anchorCtr="0">
              <a:noAutofit/>
            </a:bodyPr>
            <a:lstStyle/>
            <a:p>
              <a:pPr marL="0" marR="0" lvl="0" indent="0" algn="ctr" rtl="0">
                <a:lnSpc>
                  <a:spcPct val="137016"/>
                </a:lnSpc>
                <a:spcBef>
                  <a:spcPts val="0"/>
                </a:spcBef>
                <a:spcAft>
                  <a:spcPts val="0"/>
                </a:spcAft>
                <a:buNone/>
              </a:pPr>
              <a:r>
                <a:rPr lang="en-US" sz="2199" b="0" i="0" u="none" strike="noStrike" cap="none" dirty="0" err="1">
                  <a:solidFill>
                    <a:srgbClr val="000000"/>
                  </a:solidFill>
                  <a:latin typeface="Inter"/>
                  <a:ea typeface="Inter"/>
                  <a:cs typeface="Inter"/>
                  <a:sym typeface="Inter"/>
                </a:rPr>
                <a:t>Vježbati</a:t>
              </a:r>
              <a:r>
                <a:rPr lang="en-US" sz="2199" b="0" i="0" u="none" strike="noStrike" cap="none" dirty="0">
                  <a:solidFill>
                    <a:srgbClr val="000000"/>
                  </a:solidFill>
                  <a:latin typeface="Inter"/>
                  <a:ea typeface="Inter"/>
                  <a:cs typeface="Inter"/>
                  <a:sym typeface="Inter"/>
                </a:rPr>
                <a:t> </a:t>
              </a:r>
              <a:endParaRPr dirty="0"/>
            </a:p>
          </p:txBody>
        </p:sp>
      </p:grpSp>
      <p:grpSp>
        <p:nvGrpSpPr>
          <p:cNvPr id="110" name="Google Shape;110;p10"/>
          <p:cNvGrpSpPr/>
          <p:nvPr/>
        </p:nvGrpSpPr>
        <p:grpSpPr>
          <a:xfrm>
            <a:off x="13744233" y="6713429"/>
            <a:ext cx="3652780" cy="2747629"/>
            <a:chOff x="0" y="-38100"/>
            <a:chExt cx="850197" cy="639520"/>
          </a:xfrm>
        </p:grpSpPr>
        <p:sp>
          <p:nvSpPr>
            <p:cNvPr id="111" name="Google Shape;111;p10"/>
            <p:cNvSpPr/>
            <p:nvPr/>
          </p:nvSpPr>
          <p:spPr>
            <a:xfrm>
              <a:off x="0" y="0"/>
              <a:ext cx="850197" cy="601420"/>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DDA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txBox="1"/>
            <p:nvPr/>
          </p:nvSpPr>
          <p:spPr>
            <a:xfrm>
              <a:off x="0" y="-38100"/>
              <a:ext cx="850197" cy="639520"/>
            </a:xfrm>
            <a:prstGeom prst="rect">
              <a:avLst/>
            </a:prstGeom>
            <a:noFill/>
            <a:ln>
              <a:noFill/>
            </a:ln>
          </p:spPr>
          <p:txBody>
            <a:bodyPr spcFirstLastPara="1" wrap="square" lIns="50800" tIns="50800" rIns="50800" bIns="50800" anchor="ctr" anchorCtr="0">
              <a:noAutofit/>
            </a:bodyPr>
            <a:lstStyle/>
            <a:p>
              <a:pPr marL="0" marR="0" lvl="0" indent="0" algn="ctr" rtl="0">
                <a:lnSpc>
                  <a:spcPct val="137016"/>
                </a:lnSpc>
                <a:spcBef>
                  <a:spcPts val="0"/>
                </a:spcBef>
                <a:spcAft>
                  <a:spcPts val="0"/>
                </a:spcAft>
                <a:buNone/>
              </a:pPr>
              <a:r>
                <a:rPr lang="en-US" sz="2199" b="0" i="0" u="none" strike="noStrike" cap="none" dirty="0" err="1">
                  <a:solidFill>
                    <a:srgbClr val="000000"/>
                  </a:solidFill>
                  <a:latin typeface="Inter"/>
                  <a:ea typeface="Inter"/>
                  <a:cs typeface="Inter"/>
                  <a:sym typeface="Inter"/>
                </a:rPr>
                <a:t>Pronaći</a:t>
              </a:r>
              <a:r>
                <a:rPr lang="en-US" sz="2199" b="0" i="0" u="none" strike="noStrike" cap="none" dirty="0">
                  <a:solidFill>
                    <a:srgbClr val="000000"/>
                  </a:solidFill>
                  <a:latin typeface="Inter"/>
                  <a:ea typeface="Inter"/>
                  <a:cs typeface="Inter"/>
                  <a:sym typeface="Inter"/>
                </a:rPr>
                <a:t> </a:t>
              </a:r>
              <a:r>
                <a:rPr lang="en-US" sz="2199" b="0" i="0" u="none" strike="noStrike" cap="none" dirty="0" err="1">
                  <a:solidFill>
                    <a:srgbClr val="000000"/>
                  </a:solidFill>
                  <a:latin typeface="Inter"/>
                  <a:ea typeface="Inter"/>
                  <a:cs typeface="Inter"/>
                  <a:sym typeface="Inter"/>
                </a:rPr>
                <a:t>posao</a:t>
              </a:r>
              <a:endParaRPr dirty="0"/>
            </a:p>
          </p:txBody>
        </p:sp>
      </p:grpSp>
      <p:grpSp>
        <p:nvGrpSpPr>
          <p:cNvPr id="113" name="Google Shape;113;p10"/>
          <p:cNvGrpSpPr/>
          <p:nvPr/>
        </p:nvGrpSpPr>
        <p:grpSpPr>
          <a:xfrm>
            <a:off x="13744233" y="662248"/>
            <a:ext cx="3652780" cy="2747629"/>
            <a:chOff x="0" y="-38100"/>
            <a:chExt cx="850197" cy="639520"/>
          </a:xfrm>
        </p:grpSpPr>
        <p:sp>
          <p:nvSpPr>
            <p:cNvPr id="114" name="Google Shape;114;p10"/>
            <p:cNvSpPr/>
            <p:nvPr/>
          </p:nvSpPr>
          <p:spPr>
            <a:xfrm>
              <a:off x="0" y="0"/>
              <a:ext cx="850197" cy="601420"/>
            </a:xfrm>
            <a:custGeom>
              <a:avLst/>
              <a:gdLst/>
              <a:ahLst/>
              <a:cxnLst/>
              <a:rect l="l" t="t" r="r" b="b"/>
              <a:pathLst>
                <a:path w="850197" h="601420" extrusionOk="0">
                  <a:moveTo>
                    <a:pt x="63584" y="0"/>
                  </a:moveTo>
                  <a:lnTo>
                    <a:pt x="786614" y="0"/>
                  </a:lnTo>
                  <a:cubicBezTo>
                    <a:pt x="821730" y="0"/>
                    <a:pt x="850197" y="28467"/>
                    <a:pt x="850197" y="63584"/>
                  </a:cubicBezTo>
                  <a:lnTo>
                    <a:pt x="850197" y="537836"/>
                  </a:lnTo>
                  <a:cubicBezTo>
                    <a:pt x="850197" y="572953"/>
                    <a:pt x="821730" y="601420"/>
                    <a:pt x="786614" y="601420"/>
                  </a:cubicBezTo>
                  <a:lnTo>
                    <a:pt x="63584" y="601420"/>
                  </a:lnTo>
                  <a:cubicBezTo>
                    <a:pt x="28467" y="601420"/>
                    <a:pt x="0" y="572953"/>
                    <a:pt x="0" y="537836"/>
                  </a:cubicBezTo>
                  <a:lnTo>
                    <a:pt x="0" y="63584"/>
                  </a:lnTo>
                  <a:cubicBezTo>
                    <a:pt x="0" y="28467"/>
                    <a:pt x="28467" y="0"/>
                    <a:pt x="63584" y="0"/>
                  </a:cubicBezTo>
                  <a:close/>
                </a:path>
              </a:pathLst>
            </a:custGeom>
            <a:solidFill>
              <a:srgbClr val="DDA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txBox="1"/>
            <p:nvPr/>
          </p:nvSpPr>
          <p:spPr>
            <a:xfrm>
              <a:off x="0" y="-38100"/>
              <a:ext cx="850197" cy="639520"/>
            </a:xfrm>
            <a:prstGeom prst="rect">
              <a:avLst/>
            </a:prstGeom>
            <a:noFill/>
            <a:ln>
              <a:noFill/>
            </a:ln>
          </p:spPr>
          <p:txBody>
            <a:bodyPr spcFirstLastPara="1" wrap="square" lIns="50800" tIns="50800" rIns="50800" bIns="50800" anchor="ctr" anchorCtr="0">
              <a:noAutofit/>
            </a:bodyPr>
            <a:lstStyle/>
            <a:p>
              <a:pPr marL="0" marR="0" lvl="0" indent="0" algn="ctr" rtl="0">
                <a:lnSpc>
                  <a:spcPct val="137016"/>
                </a:lnSpc>
                <a:spcBef>
                  <a:spcPts val="0"/>
                </a:spcBef>
                <a:spcAft>
                  <a:spcPts val="0"/>
                </a:spcAft>
                <a:buNone/>
              </a:pPr>
              <a:r>
                <a:rPr lang="en-US" sz="2199" b="0" i="0" u="none" strike="noStrike" cap="none" dirty="0" err="1">
                  <a:solidFill>
                    <a:srgbClr val="000000"/>
                  </a:solidFill>
                  <a:latin typeface="Inter"/>
                  <a:ea typeface="Inter"/>
                  <a:cs typeface="Inter"/>
                  <a:sym typeface="Inter"/>
                </a:rPr>
                <a:t>Više</a:t>
              </a:r>
              <a:r>
                <a:rPr lang="en-US" sz="2199" b="0" i="0" u="none" strike="noStrike" cap="none" dirty="0">
                  <a:solidFill>
                    <a:srgbClr val="000000"/>
                  </a:solidFill>
                  <a:latin typeface="Inter"/>
                  <a:ea typeface="Inter"/>
                  <a:cs typeface="Inter"/>
                  <a:sym typeface="Inter"/>
                </a:rPr>
                <a:t> </a:t>
              </a:r>
              <a:r>
                <a:rPr lang="en-US" sz="2199" b="0" i="0" u="none" strike="noStrike" cap="none" dirty="0" err="1">
                  <a:solidFill>
                    <a:srgbClr val="000000"/>
                  </a:solidFill>
                  <a:latin typeface="Inter"/>
                  <a:ea typeface="Inter"/>
                  <a:cs typeface="Inter"/>
                  <a:sym typeface="Inter"/>
                </a:rPr>
                <a:t>viđati</a:t>
              </a:r>
              <a:r>
                <a:rPr lang="en-US" sz="2199" b="0" i="0" u="none" strike="noStrike" cap="none" dirty="0">
                  <a:solidFill>
                    <a:srgbClr val="000000"/>
                  </a:solidFill>
                  <a:latin typeface="Inter"/>
                  <a:ea typeface="Inter"/>
                  <a:cs typeface="Inter"/>
                  <a:sym typeface="Inter"/>
                </a:rPr>
                <a:t> </a:t>
              </a:r>
              <a:r>
                <a:rPr lang="en-US" sz="2199" b="0" i="0" u="none" strike="noStrike" cap="none" dirty="0" err="1">
                  <a:solidFill>
                    <a:srgbClr val="000000"/>
                  </a:solidFill>
                  <a:latin typeface="Inter"/>
                  <a:ea typeface="Inter"/>
                  <a:cs typeface="Inter"/>
                  <a:sym typeface="Inter"/>
                </a:rPr>
                <a:t>prijatelje</a:t>
              </a:r>
              <a:endParaRPr dirty="0"/>
            </a:p>
          </p:txBody>
        </p:sp>
      </p:grpSp>
      <p:sp>
        <p:nvSpPr>
          <p:cNvPr id="116" name="Google Shape;116;p10"/>
          <p:cNvSpPr txBox="1"/>
          <p:nvPr/>
        </p:nvSpPr>
        <p:spPr>
          <a:xfrm>
            <a:off x="7765587" y="1625466"/>
            <a:ext cx="7576200" cy="984885"/>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4000" b="0" i="0" u="none" strike="noStrike" cap="none" dirty="0">
                <a:solidFill>
                  <a:srgbClr val="000000"/>
                </a:solidFill>
                <a:latin typeface="Fraunces Light"/>
                <a:ea typeface="Fraunces Light"/>
                <a:cs typeface="Fraunces Light"/>
                <a:sym typeface="Fraunces Light"/>
              </a:rPr>
              <a:t>LISTA</a:t>
            </a:r>
          </a:p>
          <a:p>
            <a:pPr marL="0" marR="0" lvl="0" indent="0" algn="ctr" rtl="0">
              <a:lnSpc>
                <a:spcPct val="80000"/>
              </a:lnSpc>
              <a:spcBef>
                <a:spcPts val="0"/>
              </a:spcBef>
              <a:spcAft>
                <a:spcPts val="0"/>
              </a:spcAft>
              <a:buNone/>
            </a:pPr>
            <a:r>
              <a:rPr lang="en-US" sz="4000" b="0" i="0" u="none" strike="noStrike" cap="none" dirty="0">
                <a:solidFill>
                  <a:srgbClr val="000000"/>
                </a:solidFill>
                <a:latin typeface="Fraunces Light"/>
                <a:ea typeface="Fraunces Light"/>
                <a:cs typeface="Fraunces Light"/>
                <a:sym typeface="Fraunces Light"/>
              </a:rPr>
              <a:t> CILJEVA:</a:t>
            </a:r>
            <a:endParaRPr lang="en-US" sz="500" dirty="0"/>
          </a:p>
        </p:txBody>
      </p:sp>
      <p:pic>
        <p:nvPicPr>
          <p:cNvPr id="3" name="Picture 2">
            <a:extLst>
              <a:ext uri="{FF2B5EF4-FFF2-40B4-BE49-F238E27FC236}">
                <a16:creationId xmlns:a16="http://schemas.microsoft.com/office/drawing/2014/main" id="{CEC37EE5-4B4C-4746-A609-9FF71556F6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51" b="98980" l="3265" r="98163">
                        <a14:foregroundMark x1="26224" y1="89796" x2="26224" y2="89796"/>
                      </a14:backgroundRemoval>
                    </a14:imgEffect>
                  </a14:imgLayer>
                </a14:imgProps>
              </a:ext>
            </a:extLst>
          </a:blip>
          <a:stretch>
            <a:fillRect/>
          </a:stretch>
        </p:blipFill>
        <p:spPr>
          <a:xfrm>
            <a:off x="12093494" y="1630260"/>
            <a:ext cx="1545574" cy="1545574"/>
          </a:xfrm>
          <a:prstGeom prst="rect">
            <a:avLst/>
          </a:prstGeom>
        </p:spPr>
      </p:pic>
      <p:sp>
        <p:nvSpPr>
          <p:cNvPr id="23" name="Google Shape;1062;p16">
            <a:extLst>
              <a:ext uri="{FF2B5EF4-FFF2-40B4-BE49-F238E27FC236}">
                <a16:creationId xmlns:a16="http://schemas.microsoft.com/office/drawing/2014/main" id="{14982D71-EAB2-C048-BFA5-2515116B8319}"/>
              </a:ext>
            </a:extLst>
          </p:cNvPr>
          <p:cNvSpPr txBox="1">
            <a:spLocks/>
          </p:cNvSpPr>
          <p:nvPr/>
        </p:nvSpPr>
        <p:spPr>
          <a:xfrm>
            <a:off x="646298" y="-228598"/>
            <a:ext cx="7899983" cy="83976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9E98"/>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00000"/>
              </a:lnSpc>
              <a:spcBef>
                <a:spcPts val="0"/>
              </a:spcBef>
              <a:spcAft>
                <a:spcPts val="0"/>
              </a:spcAft>
              <a:buClr>
                <a:srgbClr val="534844"/>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3pPr>
            <a:lvl4pPr marL="1828800" marR="0" lvl="3"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4pPr>
            <a:lvl5pPr marL="2286000" marR="0" lvl="4"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5pPr>
            <a:lvl6pPr marL="2743200" marR="0" lvl="5"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6pPr>
            <a:lvl7pPr marL="3200400" marR="0" lvl="6"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7pPr>
            <a:lvl8pPr marL="3657600" marR="0" lvl="7"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8pPr>
            <a:lvl9pPr marL="4114800" marR="0" lvl="8"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9pPr>
          </a:lstStyle>
          <a:p>
            <a:pPr marL="139700" lvl="0" indent="0">
              <a:lnSpc>
                <a:spcPct val="150000"/>
              </a:lnSpc>
              <a:buClr>
                <a:schemeClr val="tx1"/>
              </a:buClr>
              <a:buSzPct val="50000"/>
              <a:buNone/>
            </a:pPr>
            <a:r>
              <a:rPr lang="hr-HR" sz="3200" b="1" dirty="0"/>
              <a:t>Problemi pri postavljanju ciljeva:</a:t>
            </a:r>
          </a:p>
          <a:p>
            <a:pPr marL="596900" lvl="1" indent="0">
              <a:lnSpc>
                <a:spcPct val="150000"/>
              </a:lnSpc>
              <a:buClr>
                <a:schemeClr val="tx1"/>
              </a:buClr>
              <a:buSzPct val="50000"/>
              <a:buNone/>
            </a:pPr>
            <a:endParaRPr lang="hr-HR" sz="3200" b="1" dirty="0"/>
          </a:p>
          <a:p>
            <a:pPr marL="1111250" lvl="1" indent="-514350">
              <a:lnSpc>
                <a:spcPct val="150000"/>
              </a:lnSpc>
              <a:buClr>
                <a:schemeClr val="tx1"/>
              </a:buClr>
              <a:buSzPct val="100000"/>
              <a:buFont typeface="+mj-lt"/>
              <a:buAutoNum type="arabicPeriod"/>
            </a:pPr>
            <a:r>
              <a:rPr lang="hr-HR" sz="3200" dirty="0">
                <a:solidFill>
                  <a:srgbClr val="000000"/>
                </a:solidFill>
              </a:rPr>
              <a:t>Poteškoće sa smišljanjem ciljeva</a:t>
            </a:r>
          </a:p>
          <a:p>
            <a:pPr marL="1111250" lvl="1" indent="-514350">
              <a:lnSpc>
                <a:spcPct val="150000"/>
              </a:lnSpc>
              <a:buClr>
                <a:schemeClr val="tx1"/>
              </a:buClr>
              <a:buSzPct val="100000"/>
              <a:buFont typeface="+mj-lt"/>
              <a:buAutoNum type="arabicPeriod"/>
            </a:pPr>
            <a:r>
              <a:rPr lang="hr-HR" sz="3200" dirty="0">
                <a:solidFill>
                  <a:srgbClr val="000000"/>
                </a:solidFill>
              </a:rPr>
              <a:t>Preopćeniti ciljevi (</a:t>
            </a:r>
            <a:r>
              <a:rPr lang="hr-HR" sz="2800" dirty="0">
                <a:solidFill>
                  <a:srgbClr val="000000"/>
                </a:solidFill>
              </a:rPr>
              <a:t>npr. „Želim biti sretniji.” ili „Ne želim više biti depresivan.”)</a:t>
            </a:r>
            <a:endParaRPr lang="hr-HR" sz="3200" dirty="0">
              <a:solidFill>
                <a:srgbClr val="000000"/>
              </a:solidFill>
            </a:endParaRPr>
          </a:p>
          <a:p>
            <a:pPr marL="1111250" lvl="1" indent="-514350">
              <a:lnSpc>
                <a:spcPct val="150000"/>
              </a:lnSpc>
              <a:buClr>
                <a:schemeClr val="tx1"/>
              </a:buClr>
              <a:buSzPct val="100000"/>
              <a:buFont typeface="+mj-lt"/>
              <a:buAutoNum type="arabicPeriod"/>
            </a:pPr>
            <a:r>
              <a:rPr lang="hr-HR" sz="3200" dirty="0">
                <a:solidFill>
                  <a:srgbClr val="000000"/>
                </a:solidFill>
              </a:rPr>
              <a:t>Postavljanje ciljeva za druge ljude</a:t>
            </a:r>
          </a:p>
          <a:p>
            <a:pPr lvl="0">
              <a:lnSpc>
                <a:spcPct val="150000"/>
              </a:lnSpc>
              <a:buClr>
                <a:schemeClr val="tx1"/>
              </a:buClr>
              <a:buSzPct val="50000"/>
            </a:pPr>
            <a:endParaRPr lang="hr-HR" sz="3200" dirty="0">
              <a:solidFill>
                <a:srgbClr val="000000"/>
              </a:solidFill>
            </a:endParaRPr>
          </a:p>
          <a:p>
            <a:pPr marL="139700" lvl="0" indent="0">
              <a:lnSpc>
                <a:spcPct val="150000"/>
              </a:lnSpc>
              <a:buClr>
                <a:schemeClr val="tx1"/>
              </a:buClr>
              <a:buSzPct val="50000"/>
              <a:buNone/>
            </a:pPr>
            <a:endParaRPr lang="hr-HR" sz="3200" dirty="0">
              <a:solidFill>
                <a:srgbClr val="000000"/>
              </a:solidFill>
            </a:endParaRPr>
          </a:p>
        </p:txBody>
      </p:sp>
      <p:sp>
        <p:nvSpPr>
          <p:cNvPr id="25" name="Google Shape;1062;p16">
            <a:extLst>
              <a:ext uri="{FF2B5EF4-FFF2-40B4-BE49-F238E27FC236}">
                <a16:creationId xmlns:a16="http://schemas.microsoft.com/office/drawing/2014/main" id="{FD2BD276-1A04-CB4F-8EA9-491FBA12E387}"/>
              </a:ext>
            </a:extLst>
          </p:cNvPr>
          <p:cNvSpPr txBox="1">
            <a:spLocks/>
          </p:cNvSpPr>
          <p:nvPr/>
        </p:nvSpPr>
        <p:spPr>
          <a:xfrm>
            <a:off x="435129" y="4208376"/>
            <a:ext cx="8111152" cy="77577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9E98"/>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00000"/>
              </a:lnSpc>
              <a:spcBef>
                <a:spcPts val="0"/>
              </a:spcBef>
              <a:spcAft>
                <a:spcPts val="0"/>
              </a:spcAft>
              <a:buClr>
                <a:srgbClr val="534844"/>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3pPr>
            <a:lvl4pPr marL="1828800" marR="0" lvl="3"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4pPr>
            <a:lvl5pPr marL="2286000" marR="0" lvl="4"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5pPr>
            <a:lvl6pPr marL="2743200" marR="0" lvl="5"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6pPr>
            <a:lvl7pPr marL="3200400" marR="0" lvl="6"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7pPr>
            <a:lvl8pPr marL="3657600" marR="0" lvl="7"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8pPr>
            <a:lvl9pPr marL="4114800" marR="0" lvl="8"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9pPr>
          </a:lstStyle>
          <a:p>
            <a:pPr marL="139700" indent="0">
              <a:buNone/>
            </a:pPr>
            <a:r>
              <a:rPr lang="hr-HR" sz="2800" dirty="0"/>
              <a:t>„Možemo li malo popričati o specifičnim ciljevima koje možda imate? Kako biste željeli da Vaš život bude drugačiji ili da Vi sami budete drugačiji?“</a:t>
            </a:r>
          </a:p>
          <a:p>
            <a:pPr marL="139700" indent="0">
              <a:buNone/>
            </a:pPr>
            <a:endParaRPr lang="hr-HR" sz="2800" dirty="0"/>
          </a:p>
          <a:p>
            <a:pPr marL="139700" indent="0">
              <a:buNone/>
            </a:pPr>
            <a:r>
              <a:rPr lang="hr-HR" sz="2800" dirty="0"/>
              <a:t>„Biste li mogli kroz sljedeći tjedan malo pogledati listu i vidjeti biste li nešto izbacili ili nadodali?“</a:t>
            </a:r>
            <a:endParaRPr lang="en-US" sz="2800" dirty="0"/>
          </a:p>
        </p:txBody>
      </p:sp>
      <p:cxnSp>
        <p:nvCxnSpPr>
          <p:cNvPr id="6" name="Curved Connector 5">
            <a:extLst>
              <a:ext uri="{FF2B5EF4-FFF2-40B4-BE49-F238E27FC236}">
                <a16:creationId xmlns:a16="http://schemas.microsoft.com/office/drawing/2014/main" id="{E7A5E109-6F86-B644-8ABA-EFBE3840F745}"/>
              </a:ext>
            </a:extLst>
          </p:cNvPr>
          <p:cNvCxnSpPr>
            <a:cxnSpLocks/>
          </p:cNvCxnSpPr>
          <p:nvPr/>
        </p:nvCxnSpPr>
        <p:spPr>
          <a:xfrm rot="10800000" flipV="1">
            <a:off x="7537557" y="6713430"/>
            <a:ext cx="2336732" cy="1373811"/>
          </a:xfrm>
          <a:prstGeom prst="curved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DBE3"/>
        </a:solidFill>
        <a:effectLst/>
      </p:bgPr>
    </p:bg>
    <p:spTree>
      <p:nvGrpSpPr>
        <p:cNvPr id="1" name="Shape 180"/>
        <p:cNvGrpSpPr/>
        <p:nvPr/>
      </p:nvGrpSpPr>
      <p:grpSpPr>
        <a:xfrm>
          <a:off x="0" y="0"/>
          <a:ext cx="0" cy="0"/>
          <a:chOff x="0" y="0"/>
          <a:chExt cx="0" cy="0"/>
        </a:xfrm>
      </p:grpSpPr>
      <p:grpSp>
        <p:nvGrpSpPr>
          <p:cNvPr id="182" name="Google Shape;182;p14"/>
          <p:cNvGrpSpPr/>
          <p:nvPr/>
        </p:nvGrpSpPr>
        <p:grpSpPr>
          <a:xfrm>
            <a:off x="895152" y="645115"/>
            <a:ext cx="9177067" cy="1915205"/>
            <a:chOff x="0" y="-47625"/>
            <a:chExt cx="2440999" cy="1007472"/>
          </a:xfrm>
        </p:grpSpPr>
        <p:sp>
          <p:nvSpPr>
            <p:cNvPr id="183" name="Google Shape;183;p14"/>
            <p:cNvSpPr/>
            <p:nvPr/>
          </p:nvSpPr>
          <p:spPr>
            <a:xfrm>
              <a:off x="0" y="0"/>
              <a:ext cx="2440999" cy="959847"/>
            </a:xfrm>
            <a:custGeom>
              <a:avLst/>
              <a:gdLst/>
              <a:ahLst/>
              <a:cxnLst/>
              <a:rect l="l" t="t" r="r" b="b"/>
              <a:pathLst>
                <a:path w="2440999" h="959847" extrusionOk="0">
                  <a:moveTo>
                    <a:pt x="25060" y="0"/>
                  </a:moveTo>
                  <a:lnTo>
                    <a:pt x="2415940" y="0"/>
                  </a:lnTo>
                  <a:cubicBezTo>
                    <a:pt x="2422586" y="0"/>
                    <a:pt x="2428960" y="2640"/>
                    <a:pt x="2433660" y="7340"/>
                  </a:cubicBezTo>
                  <a:cubicBezTo>
                    <a:pt x="2438359" y="12039"/>
                    <a:pt x="2440999" y="18413"/>
                    <a:pt x="2440999" y="25060"/>
                  </a:cubicBezTo>
                  <a:lnTo>
                    <a:pt x="2440999" y="934787"/>
                  </a:lnTo>
                  <a:cubicBezTo>
                    <a:pt x="2440999" y="948627"/>
                    <a:pt x="2429780" y="959847"/>
                    <a:pt x="2415940" y="959847"/>
                  </a:cubicBezTo>
                  <a:lnTo>
                    <a:pt x="25060" y="959847"/>
                  </a:lnTo>
                  <a:cubicBezTo>
                    <a:pt x="11220" y="959847"/>
                    <a:pt x="0" y="948627"/>
                    <a:pt x="0" y="934787"/>
                  </a:cubicBezTo>
                  <a:lnTo>
                    <a:pt x="0" y="25060"/>
                  </a:lnTo>
                  <a:cubicBezTo>
                    <a:pt x="0" y="11220"/>
                    <a:pt x="11220" y="0"/>
                    <a:pt x="25060" y="0"/>
                  </a:cubicBezTo>
                  <a:close/>
                </a:path>
              </a:pathLst>
            </a:custGeom>
            <a:solidFill>
              <a:srgbClr val="DDA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txBox="1"/>
            <p:nvPr/>
          </p:nvSpPr>
          <p:spPr>
            <a:xfrm>
              <a:off x="0" y="-47625"/>
              <a:ext cx="2440999" cy="628376"/>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185" name="Google Shape;185;p14"/>
          <p:cNvSpPr txBox="1"/>
          <p:nvPr/>
        </p:nvSpPr>
        <p:spPr>
          <a:xfrm>
            <a:off x="1966922" y="1132488"/>
            <a:ext cx="8181865" cy="964880"/>
          </a:xfrm>
          <a:prstGeom prst="rect">
            <a:avLst/>
          </a:prstGeom>
          <a:noFill/>
          <a:ln>
            <a:noFill/>
          </a:ln>
        </p:spPr>
        <p:txBody>
          <a:bodyPr spcFirstLastPara="1" wrap="square" lIns="0" tIns="0" rIns="0" bIns="0" anchor="t" anchorCtr="0">
            <a:spAutoFit/>
          </a:bodyPr>
          <a:lstStyle/>
          <a:p>
            <a:pPr marL="0" marR="0" lvl="0" indent="0" rtl="0">
              <a:lnSpc>
                <a:spcPct val="110000"/>
              </a:lnSpc>
              <a:spcBef>
                <a:spcPts val="0"/>
              </a:spcBef>
              <a:spcAft>
                <a:spcPts val="0"/>
              </a:spcAft>
              <a:buNone/>
            </a:pPr>
            <a:r>
              <a:rPr lang="hr-HR" sz="4800" b="0" i="0" u="none" strike="noStrike" cap="none" dirty="0">
                <a:solidFill>
                  <a:srgbClr val="000000"/>
                </a:solidFill>
                <a:latin typeface="Fraunces Light"/>
                <a:ea typeface="Fraunces Light"/>
                <a:cs typeface="Fraunces Light"/>
                <a:sym typeface="Fraunces Light"/>
              </a:rPr>
              <a:t>Izrada novog akcijskog plana</a:t>
            </a:r>
          </a:p>
          <a:p>
            <a:pPr marL="0" marR="0" lvl="0" indent="0" rtl="0">
              <a:lnSpc>
                <a:spcPct val="110000"/>
              </a:lnSpc>
              <a:spcBef>
                <a:spcPts val="0"/>
              </a:spcBef>
              <a:spcAft>
                <a:spcPts val="0"/>
              </a:spcAft>
              <a:buNone/>
            </a:pPr>
            <a:endParaRPr sz="900" dirty="0"/>
          </a:p>
        </p:txBody>
      </p:sp>
      <p:grpSp>
        <p:nvGrpSpPr>
          <p:cNvPr id="186" name="Google Shape;186;p14"/>
          <p:cNvGrpSpPr/>
          <p:nvPr/>
        </p:nvGrpSpPr>
        <p:grpSpPr>
          <a:xfrm>
            <a:off x="878278" y="2786275"/>
            <a:ext cx="9285044" cy="6674783"/>
            <a:chOff x="0" y="-47625"/>
            <a:chExt cx="2441000" cy="1273073"/>
          </a:xfrm>
        </p:grpSpPr>
        <p:sp>
          <p:nvSpPr>
            <p:cNvPr id="187" name="Google Shape;187;p14"/>
            <p:cNvSpPr/>
            <p:nvPr/>
          </p:nvSpPr>
          <p:spPr>
            <a:xfrm>
              <a:off x="0" y="0"/>
              <a:ext cx="2440999" cy="1225448"/>
            </a:xfrm>
            <a:custGeom>
              <a:avLst/>
              <a:gdLst/>
              <a:ahLst/>
              <a:cxnLst/>
              <a:rect l="l" t="t" r="r" b="b"/>
              <a:pathLst>
                <a:path w="2440999" h="1225448" extrusionOk="0">
                  <a:moveTo>
                    <a:pt x="25060" y="0"/>
                  </a:moveTo>
                  <a:lnTo>
                    <a:pt x="2415940" y="0"/>
                  </a:lnTo>
                  <a:cubicBezTo>
                    <a:pt x="2422586" y="0"/>
                    <a:pt x="2428960" y="2640"/>
                    <a:pt x="2433660" y="7340"/>
                  </a:cubicBezTo>
                  <a:cubicBezTo>
                    <a:pt x="2438359" y="12039"/>
                    <a:pt x="2440999" y="18413"/>
                    <a:pt x="2440999" y="25060"/>
                  </a:cubicBezTo>
                  <a:lnTo>
                    <a:pt x="2440999" y="1200388"/>
                  </a:lnTo>
                  <a:cubicBezTo>
                    <a:pt x="2440999" y="1214228"/>
                    <a:pt x="2429780" y="1225448"/>
                    <a:pt x="2415940" y="1225448"/>
                  </a:cubicBezTo>
                  <a:lnTo>
                    <a:pt x="25060" y="1225448"/>
                  </a:lnTo>
                  <a:cubicBezTo>
                    <a:pt x="11220" y="1225448"/>
                    <a:pt x="0" y="1214228"/>
                    <a:pt x="0" y="1200388"/>
                  </a:cubicBezTo>
                  <a:lnTo>
                    <a:pt x="0" y="25060"/>
                  </a:lnTo>
                  <a:cubicBezTo>
                    <a:pt x="0" y="11220"/>
                    <a:pt x="11220" y="0"/>
                    <a:pt x="25060" y="0"/>
                  </a:cubicBezTo>
                  <a:close/>
                </a:path>
              </a:pathLst>
            </a:custGeom>
            <a:solidFill>
              <a:srgbClr val="FF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txBox="1"/>
            <p:nvPr/>
          </p:nvSpPr>
          <p:spPr>
            <a:xfrm>
              <a:off x="0" y="-47625"/>
              <a:ext cx="2441000" cy="127307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 name="Google Shape;288;p18">
            <a:extLst>
              <a:ext uri="{FF2B5EF4-FFF2-40B4-BE49-F238E27FC236}">
                <a16:creationId xmlns:a16="http://schemas.microsoft.com/office/drawing/2014/main" id="{9A10945A-0A3E-6240-9CB9-287461D54194}"/>
              </a:ext>
            </a:extLst>
          </p:cNvPr>
          <p:cNvSpPr txBox="1"/>
          <p:nvPr/>
        </p:nvSpPr>
        <p:spPr>
          <a:xfrm>
            <a:off x="463103" y="1074420"/>
            <a:ext cx="1289472" cy="914096"/>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400" dirty="0">
                <a:latin typeface="Over the Rainbow"/>
                <a:sym typeface="Over the Rainbow"/>
              </a:rPr>
              <a:t>7</a:t>
            </a:r>
            <a:endParaRPr sz="2400" dirty="0"/>
          </a:p>
        </p:txBody>
      </p:sp>
      <p:pic>
        <p:nvPicPr>
          <p:cNvPr id="3" name="Picture 2">
            <a:extLst>
              <a:ext uri="{FF2B5EF4-FFF2-40B4-BE49-F238E27FC236}">
                <a16:creationId xmlns:a16="http://schemas.microsoft.com/office/drawing/2014/main" id="{03E496CA-82EF-B24F-984D-F5BA089D45F7}"/>
              </a:ext>
            </a:extLst>
          </p:cNvPr>
          <p:cNvPicPr>
            <a:picLocks noChangeAspect="1"/>
          </p:cNvPicPr>
          <p:nvPr/>
        </p:nvPicPr>
        <p:blipFill rotWithShape="1">
          <a:blip r:embed="rId3"/>
          <a:srcRect l="16361" r="12956"/>
          <a:stretch/>
        </p:blipFill>
        <p:spPr>
          <a:xfrm>
            <a:off x="10601795" y="1671878"/>
            <a:ext cx="7269480" cy="6692205"/>
          </a:xfrm>
          <a:prstGeom prst="rect">
            <a:avLst/>
          </a:prstGeom>
        </p:spPr>
      </p:pic>
      <p:sp>
        <p:nvSpPr>
          <p:cNvPr id="16" name="Google Shape;1062;p16">
            <a:extLst>
              <a:ext uri="{FF2B5EF4-FFF2-40B4-BE49-F238E27FC236}">
                <a16:creationId xmlns:a16="http://schemas.microsoft.com/office/drawing/2014/main" id="{CC868EFB-E05E-BD4E-87EC-224D2AFF0401}"/>
              </a:ext>
            </a:extLst>
          </p:cNvPr>
          <p:cNvSpPr txBox="1">
            <a:spLocks/>
          </p:cNvSpPr>
          <p:nvPr/>
        </p:nvSpPr>
        <p:spPr>
          <a:xfrm>
            <a:off x="895148" y="1531052"/>
            <a:ext cx="8800631" cy="85373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9E98"/>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00000"/>
              </a:lnSpc>
              <a:spcBef>
                <a:spcPts val="0"/>
              </a:spcBef>
              <a:spcAft>
                <a:spcPts val="0"/>
              </a:spcAft>
              <a:buClr>
                <a:srgbClr val="534844"/>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3pPr>
            <a:lvl4pPr marL="1828800" marR="0" lvl="3"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4pPr>
            <a:lvl5pPr marL="2286000" marR="0" lvl="4"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5pPr>
            <a:lvl6pPr marL="2743200" marR="0" lvl="5"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6pPr>
            <a:lvl7pPr marL="3200400" marR="0" lvl="6"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7pPr>
            <a:lvl8pPr marL="3657600" marR="0" lvl="7"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8pPr>
            <a:lvl9pPr marL="4114800" marR="0" lvl="8"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9pPr>
          </a:lstStyle>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lang="hr-HR" sz="3200" dirty="0">
                <a:solidFill>
                  <a:srgbClr val="000000"/>
                </a:solidFill>
              </a:rPr>
              <a:t>Pomoć u </a:t>
            </a:r>
            <a:r>
              <a:rPr lang="hr-HR" sz="3200" b="1" dirty="0">
                <a:solidFill>
                  <a:srgbClr val="000000"/>
                </a:solidFill>
              </a:rPr>
              <a:t>planiranju aktivnosti </a:t>
            </a:r>
            <a:r>
              <a:rPr lang="hr-HR" sz="3200" dirty="0">
                <a:solidFill>
                  <a:srgbClr val="000000"/>
                </a:solidFill>
              </a:rPr>
              <a:t>za nadolazeći tjedan (npr. depresija – bihevioralna aktivacija)</a:t>
            </a:r>
          </a:p>
          <a:p>
            <a:pPr lvl="1">
              <a:lnSpc>
                <a:spcPct val="150000"/>
              </a:lnSpc>
              <a:buClr>
                <a:schemeClr val="tx1"/>
              </a:buClr>
              <a:buSzPct val="50000"/>
              <a:buFont typeface="Hind Vadodara Light"/>
              <a:buChar char="●"/>
            </a:pPr>
            <a:r>
              <a:rPr lang="hr-HR" sz="3200" dirty="0">
                <a:solidFill>
                  <a:srgbClr val="000000"/>
                </a:solidFill>
              </a:rPr>
              <a:t>Poticanje </a:t>
            </a:r>
            <a:r>
              <a:rPr lang="hr-HR" sz="3200" b="1" dirty="0" err="1">
                <a:solidFill>
                  <a:srgbClr val="000000"/>
                </a:solidFill>
              </a:rPr>
              <a:t>samopohvala</a:t>
            </a:r>
            <a:r>
              <a:rPr lang="hr-HR" sz="3200" dirty="0">
                <a:solidFill>
                  <a:srgbClr val="000000"/>
                </a:solidFill>
              </a:rPr>
              <a:t> za izvršavanje aktivnosti</a:t>
            </a:r>
          </a:p>
          <a:p>
            <a:pPr>
              <a:lnSpc>
                <a:spcPct val="150000"/>
              </a:lnSpc>
              <a:buClr>
                <a:schemeClr val="tx1"/>
              </a:buClr>
              <a:buSzPct val="50000"/>
            </a:pPr>
            <a:r>
              <a:rPr lang="hr-HR" sz="3200" dirty="0">
                <a:solidFill>
                  <a:srgbClr val="000000"/>
                </a:solidFill>
              </a:rPr>
              <a:t>Ukoliko postoji hitan problem koji zahtijeva pozornost - rad na navedenom</a:t>
            </a:r>
          </a:p>
        </p:txBody>
      </p:sp>
      <p:sp>
        <p:nvSpPr>
          <p:cNvPr id="13" name="Google Shape;276;p18">
            <a:extLst>
              <a:ext uri="{FF2B5EF4-FFF2-40B4-BE49-F238E27FC236}">
                <a16:creationId xmlns:a16="http://schemas.microsoft.com/office/drawing/2014/main" id="{980A9F28-C911-2348-B9AF-5533670E8A43}"/>
              </a:ext>
            </a:extLst>
          </p:cNvPr>
          <p:cNvSpPr/>
          <p:nvPr/>
        </p:nvSpPr>
        <p:spPr>
          <a:xfrm>
            <a:off x="8983939" y="3475977"/>
            <a:ext cx="911733" cy="822767"/>
          </a:xfrm>
          <a:custGeom>
            <a:avLst/>
            <a:gdLst/>
            <a:ahLst/>
            <a:cxnLst/>
            <a:rect l="l" t="t" r="r" b="b"/>
            <a:pathLst>
              <a:path w="892126" h="830488" extrusionOk="0">
                <a:moveTo>
                  <a:pt x="0" y="0"/>
                </a:moveTo>
                <a:lnTo>
                  <a:pt x="892126" y="0"/>
                </a:lnTo>
                <a:lnTo>
                  <a:pt x="892126" y="830489"/>
                </a:lnTo>
                <a:lnTo>
                  <a:pt x="0" y="830489"/>
                </a:lnTo>
                <a:lnTo>
                  <a:pt x="0" y="0"/>
                </a:lnTo>
                <a:close/>
              </a:path>
            </a:pathLst>
          </a:custGeom>
          <a:blipFill rotWithShape="1">
            <a:blip r:embed="rId4">
              <a:alphaModFix/>
            </a:blip>
            <a:stretch>
              <a:fillRect/>
            </a:stretch>
          </a:blipFill>
          <a:ln>
            <a:noFill/>
          </a:ln>
        </p:spPr>
        <p:txBody>
          <a:bodyPr/>
          <a:lstStyle/>
          <a:p>
            <a:endParaRPr lang="hr-HR" dirty="0"/>
          </a:p>
        </p:txBody>
      </p:sp>
      <p:sp>
        <p:nvSpPr>
          <p:cNvPr id="14" name="Google Shape;288;p18">
            <a:extLst>
              <a:ext uri="{FF2B5EF4-FFF2-40B4-BE49-F238E27FC236}">
                <a16:creationId xmlns:a16="http://schemas.microsoft.com/office/drawing/2014/main" id="{CA49C03A-BF61-7548-98F7-2CF13CFF37D4}"/>
              </a:ext>
            </a:extLst>
          </p:cNvPr>
          <p:cNvSpPr txBox="1"/>
          <p:nvPr/>
        </p:nvSpPr>
        <p:spPr>
          <a:xfrm>
            <a:off x="8798565" y="3514950"/>
            <a:ext cx="1282479" cy="744819"/>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400" dirty="0">
                <a:latin typeface="Over the Rainbow"/>
                <a:sym typeface="Over the Rainbow"/>
              </a:rPr>
              <a:t>6</a:t>
            </a:r>
            <a:endParaRPr sz="1800" dirty="0"/>
          </a:p>
        </p:txBody>
      </p:sp>
      <p:sp>
        <p:nvSpPr>
          <p:cNvPr id="15" name="Google Shape;276;p18">
            <a:extLst>
              <a:ext uri="{FF2B5EF4-FFF2-40B4-BE49-F238E27FC236}">
                <a16:creationId xmlns:a16="http://schemas.microsoft.com/office/drawing/2014/main" id="{CA841E36-853F-7C42-A45A-2212E79E77D4}"/>
              </a:ext>
            </a:extLst>
          </p:cNvPr>
          <p:cNvSpPr/>
          <p:nvPr/>
        </p:nvSpPr>
        <p:spPr>
          <a:xfrm>
            <a:off x="286588" y="758031"/>
            <a:ext cx="1642501" cy="1546041"/>
          </a:xfrm>
          <a:custGeom>
            <a:avLst/>
            <a:gdLst/>
            <a:ahLst/>
            <a:cxnLst/>
            <a:rect l="l" t="t" r="r" b="b"/>
            <a:pathLst>
              <a:path w="892126" h="830488" extrusionOk="0">
                <a:moveTo>
                  <a:pt x="0" y="0"/>
                </a:moveTo>
                <a:lnTo>
                  <a:pt x="892126" y="0"/>
                </a:lnTo>
                <a:lnTo>
                  <a:pt x="892126" y="830489"/>
                </a:lnTo>
                <a:lnTo>
                  <a:pt x="0" y="830489"/>
                </a:lnTo>
                <a:lnTo>
                  <a:pt x="0" y="0"/>
                </a:lnTo>
                <a:close/>
              </a:path>
            </a:pathLst>
          </a:custGeom>
          <a:blipFill rotWithShape="1">
            <a:blip r:embed="rId4">
              <a:alphaModFix/>
            </a:blip>
            <a:stretch>
              <a:fillRect/>
            </a:stretch>
          </a:blipFill>
          <a:ln>
            <a:noFill/>
          </a:ln>
        </p:spPr>
        <p:txBody>
          <a:bodyPr/>
          <a:lstStyle/>
          <a:p>
            <a:endParaRPr lang="hr-H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125534-CCA1-D843-B5F1-6EE71FA69CFD}"/>
              </a:ext>
            </a:extLst>
          </p:cNvPr>
          <p:cNvPicPr>
            <a:picLocks noChangeAspect="1"/>
          </p:cNvPicPr>
          <p:nvPr/>
        </p:nvPicPr>
        <p:blipFill>
          <a:blip r:embed="rId2"/>
          <a:stretch>
            <a:fillRect/>
          </a:stretch>
        </p:blipFill>
        <p:spPr>
          <a:xfrm>
            <a:off x="5006424" y="0"/>
            <a:ext cx="8275151" cy="10287000"/>
          </a:xfrm>
          <a:prstGeom prst="rect">
            <a:avLst/>
          </a:prstGeom>
        </p:spPr>
      </p:pic>
    </p:spTree>
    <p:extLst>
      <p:ext uri="{BB962C8B-B14F-4D97-AF65-F5344CB8AC3E}">
        <p14:creationId xmlns:p14="http://schemas.microsoft.com/office/powerpoint/2010/main" val="45466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ADBB"/>
        </a:solidFill>
        <a:effectLst/>
      </p:bgPr>
    </p:bg>
    <p:spTree>
      <p:nvGrpSpPr>
        <p:cNvPr id="1" name="Shape 349"/>
        <p:cNvGrpSpPr/>
        <p:nvPr/>
      </p:nvGrpSpPr>
      <p:grpSpPr>
        <a:xfrm>
          <a:off x="0" y="0"/>
          <a:ext cx="0" cy="0"/>
          <a:chOff x="0" y="0"/>
          <a:chExt cx="0" cy="0"/>
        </a:xfrm>
      </p:grpSpPr>
      <p:grpSp>
        <p:nvGrpSpPr>
          <p:cNvPr id="350" name="Google Shape;350;p21"/>
          <p:cNvGrpSpPr/>
          <p:nvPr/>
        </p:nvGrpSpPr>
        <p:grpSpPr>
          <a:xfrm>
            <a:off x="4342271" y="645115"/>
            <a:ext cx="9603458" cy="2808635"/>
            <a:chOff x="0" y="-47625"/>
            <a:chExt cx="2529306" cy="739723"/>
          </a:xfrm>
        </p:grpSpPr>
        <p:sp>
          <p:nvSpPr>
            <p:cNvPr id="351" name="Google Shape;351;p21"/>
            <p:cNvSpPr/>
            <p:nvPr/>
          </p:nvSpPr>
          <p:spPr>
            <a:xfrm>
              <a:off x="0" y="0"/>
              <a:ext cx="2529306" cy="692098"/>
            </a:xfrm>
            <a:custGeom>
              <a:avLst/>
              <a:gdLst/>
              <a:ahLst/>
              <a:cxnLst/>
              <a:rect l="l" t="t" r="r" b="b"/>
              <a:pathLst>
                <a:path w="2529306" h="692098" extrusionOk="0">
                  <a:moveTo>
                    <a:pt x="24185" y="0"/>
                  </a:moveTo>
                  <a:lnTo>
                    <a:pt x="2505121" y="0"/>
                  </a:lnTo>
                  <a:cubicBezTo>
                    <a:pt x="2511535" y="0"/>
                    <a:pt x="2517687" y="2548"/>
                    <a:pt x="2522222" y="7084"/>
                  </a:cubicBezTo>
                  <a:cubicBezTo>
                    <a:pt x="2526758" y="11619"/>
                    <a:pt x="2529306" y="17771"/>
                    <a:pt x="2529306" y="24185"/>
                  </a:cubicBezTo>
                  <a:lnTo>
                    <a:pt x="2529306" y="667913"/>
                  </a:lnTo>
                  <a:cubicBezTo>
                    <a:pt x="2529306" y="674327"/>
                    <a:pt x="2526758" y="680479"/>
                    <a:pt x="2522222" y="685014"/>
                  </a:cubicBezTo>
                  <a:cubicBezTo>
                    <a:pt x="2517687" y="689550"/>
                    <a:pt x="2511535" y="692098"/>
                    <a:pt x="2505121" y="692098"/>
                  </a:cubicBezTo>
                  <a:lnTo>
                    <a:pt x="24185" y="692098"/>
                  </a:lnTo>
                  <a:cubicBezTo>
                    <a:pt x="10828" y="692098"/>
                    <a:pt x="0" y="681270"/>
                    <a:pt x="0" y="667913"/>
                  </a:cubicBezTo>
                  <a:lnTo>
                    <a:pt x="0" y="24185"/>
                  </a:lnTo>
                  <a:cubicBezTo>
                    <a:pt x="0" y="10828"/>
                    <a:pt x="10828" y="0"/>
                    <a:pt x="24185" y="0"/>
                  </a:cubicBezTo>
                  <a:close/>
                </a:path>
              </a:pathLst>
            </a:custGeom>
            <a:solidFill>
              <a:srgbClr val="FF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txBox="1"/>
            <p:nvPr/>
          </p:nvSpPr>
          <p:spPr>
            <a:xfrm>
              <a:off x="0" y="-47625"/>
              <a:ext cx="2529306" cy="73972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3" name="Google Shape;353;p21"/>
          <p:cNvGrpSpPr/>
          <p:nvPr/>
        </p:nvGrpSpPr>
        <p:grpSpPr>
          <a:xfrm>
            <a:off x="14339335" y="645115"/>
            <a:ext cx="3053715" cy="2808635"/>
            <a:chOff x="0" y="-47625"/>
            <a:chExt cx="804271" cy="739723"/>
          </a:xfrm>
        </p:grpSpPr>
        <p:sp>
          <p:nvSpPr>
            <p:cNvPr id="354" name="Google Shape;354;p21"/>
            <p:cNvSpPr/>
            <p:nvPr/>
          </p:nvSpPr>
          <p:spPr>
            <a:xfrm>
              <a:off x="0" y="0"/>
              <a:ext cx="804271" cy="692098"/>
            </a:xfrm>
            <a:custGeom>
              <a:avLst/>
              <a:gdLst/>
              <a:ahLst/>
              <a:cxnLst/>
              <a:rect l="l" t="t" r="r" b="b"/>
              <a:pathLst>
                <a:path w="804271" h="692098" extrusionOk="0">
                  <a:moveTo>
                    <a:pt x="76057" y="0"/>
                  </a:moveTo>
                  <a:lnTo>
                    <a:pt x="728213" y="0"/>
                  </a:lnTo>
                  <a:cubicBezTo>
                    <a:pt x="748385" y="0"/>
                    <a:pt x="767730" y="8013"/>
                    <a:pt x="781994" y="22277"/>
                  </a:cubicBezTo>
                  <a:cubicBezTo>
                    <a:pt x="796257" y="36540"/>
                    <a:pt x="804271" y="55886"/>
                    <a:pt x="804271" y="76057"/>
                  </a:cubicBezTo>
                  <a:lnTo>
                    <a:pt x="804271" y="616040"/>
                  </a:lnTo>
                  <a:cubicBezTo>
                    <a:pt x="804271" y="636212"/>
                    <a:pt x="796257" y="655558"/>
                    <a:pt x="781994" y="669821"/>
                  </a:cubicBezTo>
                  <a:cubicBezTo>
                    <a:pt x="767730" y="684085"/>
                    <a:pt x="748385" y="692098"/>
                    <a:pt x="728213" y="692098"/>
                  </a:cubicBezTo>
                  <a:lnTo>
                    <a:pt x="76057" y="692098"/>
                  </a:lnTo>
                  <a:cubicBezTo>
                    <a:pt x="55886" y="692098"/>
                    <a:pt x="36540" y="684085"/>
                    <a:pt x="22277" y="669821"/>
                  </a:cubicBezTo>
                  <a:cubicBezTo>
                    <a:pt x="8013" y="655558"/>
                    <a:pt x="0" y="636212"/>
                    <a:pt x="0" y="616040"/>
                  </a:cubicBezTo>
                  <a:lnTo>
                    <a:pt x="0" y="76057"/>
                  </a:lnTo>
                  <a:cubicBezTo>
                    <a:pt x="0" y="55886"/>
                    <a:pt x="8013" y="36540"/>
                    <a:pt x="22277" y="22277"/>
                  </a:cubicBezTo>
                  <a:cubicBezTo>
                    <a:pt x="36540" y="8013"/>
                    <a:pt x="55886" y="0"/>
                    <a:pt x="76057"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txBox="1"/>
            <p:nvPr/>
          </p:nvSpPr>
          <p:spPr>
            <a:xfrm>
              <a:off x="0" y="-47625"/>
              <a:ext cx="804271" cy="73972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6" name="Google Shape;356;p21"/>
          <p:cNvGrpSpPr/>
          <p:nvPr/>
        </p:nvGrpSpPr>
        <p:grpSpPr>
          <a:xfrm>
            <a:off x="895152" y="3663242"/>
            <a:ext cx="8064882" cy="2798533"/>
            <a:chOff x="0" y="-47625"/>
            <a:chExt cx="2371155" cy="822796"/>
          </a:xfrm>
        </p:grpSpPr>
        <p:sp>
          <p:nvSpPr>
            <p:cNvPr id="357" name="Google Shape;357;p21"/>
            <p:cNvSpPr/>
            <p:nvPr/>
          </p:nvSpPr>
          <p:spPr>
            <a:xfrm>
              <a:off x="0" y="0"/>
              <a:ext cx="2371155" cy="775171"/>
            </a:xfrm>
            <a:custGeom>
              <a:avLst/>
              <a:gdLst/>
              <a:ahLst/>
              <a:cxnLst/>
              <a:rect l="l" t="t" r="r" b="b"/>
              <a:pathLst>
                <a:path w="2371155" h="775171" extrusionOk="0">
                  <a:moveTo>
                    <a:pt x="28799" y="0"/>
                  </a:moveTo>
                  <a:lnTo>
                    <a:pt x="2342357" y="0"/>
                  </a:lnTo>
                  <a:cubicBezTo>
                    <a:pt x="2349995" y="0"/>
                    <a:pt x="2357319" y="3034"/>
                    <a:pt x="2362720" y="8435"/>
                  </a:cubicBezTo>
                  <a:cubicBezTo>
                    <a:pt x="2368121" y="13836"/>
                    <a:pt x="2371155" y="21161"/>
                    <a:pt x="2371155" y="28799"/>
                  </a:cubicBezTo>
                  <a:lnTo>
                    <a:pt x="2371155" y="746373"/>
                  </a:lnTo>
                  <a:cubicBezTo>
                    <a:pt x="2371155" y="762278"/>
                    <a:pt x="2358262" y="775171"/>
                    <a:pt x="2342357" y="775171"/>
                  </a:cubicBezTo>
                  <a:lnTo>
                    <a:pt x="28799" y="775171"/>
                  </a:lnTo>
                  <a:cubicBezTo>
                    <a:pt x="21161" y="775171"/>
                    <a:pt x="13836" y="772137"/>
                    <a:pt x="8435" y="766737"/>
                  </a:cubicBezTo>
                  <a:cubicBezTo>
                    <a:pt x="3034" y="761336"/>
                    <a:pt x="0" y="754011"/>
                    <a:pt x="0" y="746373"/>
                  </a:cubicBezTo>
                  <a:lnTo>
                    <a:pt x="0" y="28799"/>
                  </a:lnTo>
                  <a:cubicBezTo>
                    <a:pt x="0" y="21161"/>
                    <a:pt x="3034" y="13836"/>
                    <a:pt x="8435" y="8435"/>
                  </a:cubicBezTo>
                  <a:cubicBezTo>
                    <a:pt x="13836" y="3034"/>
                    <a:pt x="21161" y="0"/>
                    <a:pt x="28799"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txBox="1"/>
            <p:nvPr/>
          </p:nvSpPr>
          <p:spPr>
            <a:xfrm>
              <a:off x="0" y="-47625"/>
              <a:ext cx="2371155" cy="822796"/>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9" name="Google Shape;359;p21"/>
          <p:cNvGrpSpPr/>
          <p:nvPr/>
        </p:nvGrpSpPr>
        <p:grpSpPr>
          <a:xfrm>
            <a:off x="9327965" y="3663242"/>
            <a:ext cx="8064882" cy="2798533"/>
            <a:chOff x="0" y="-47625"/>
            <a:chExt cx="2371155" cy="822796"/>
          </a:xfrm>
        </p:grpSpPr>
        <p:sp>
          <p:nvSpPr>
            <p:cNvPr id="360" name="Google Shape;360;p21"/>
            <p:cNvSpPr/>
            <p:nvPr/>
          </p:nvSpPr>
          <p:spPr>
            <a:xfrm>
              <a:off x="0" y="0"/>
              <a:ext cx="2371155" cy="775171"/>
            </a:xfrm>
            <a:custGeom>
              <a:avLst/>
              <a:gdLst/>
              <a:ahLst/>
              <a:cxnLst/>
              <a:rect l="l" t="t" r="r" b="b"/>
              <a:pathLst>
                <a:path w="2371155" h="775171" extrusionOk="0">
                  <a:moveTo>
                    <a:pt x="28799" y="0"/>
                  </a:moveTo>
                  <a:lnTo>
                    <a:pt x="2342357" y="0"/>
                  </a:lnTo>
                  <a:cubicBezTo>
                    <a:pt x="2349995" y="0"/>
                    <a:pt x="2357319" y="3034"/>
                    <a:pt x="2362720" y="8435"/>
                  </a:cubicBezTo>
                  <a:cubicBezTo>
                    <a:pt x="2368121" y="13836"/>
                    <a:pt x="2371155" y="21161"/>
                    <a:pt x="2371155" y="28799"/>
                  </a:cubicBezTo>
                  <a:lnTo>
                    <a:pt x="2371155" y="746373"/>
                  </a:lnTo>
                  <a:cubicBezTo>
                    <a:pt x="2371155" y="762278"/>
                    <a:pt x="2358262" y="775171"/>
                    <a:pt x="2342357" y="775171"/>
                  </a:cubicBezTo>
                  <a:lnTo>
                    <a:pt x="28799" y="775171"/>
                  </a:lnTo>
                  <a:cubicBezTo>
                    <a:pt x="21161" y="775171"/>
                    <a:pt x="13836" y="772137"/>
                    <a:pt x="8435" y="766737"/>
                  </a:cubicBezTo>
                  <a:cubicBezTo>
                    <a:pt x="3034" y="761336"/>
                    <a:pt x="0" y="754011"/>
                    <a:pt x="0" y="746373"/>
                  </a:cubicBezTo>
                  <a:lnTo>
                    <a:pt x="0" y="28799"/>
                  </a:lnTo>
                  <a:cubicBezTo>
                    <a:pt x="0" y="21161"/>
                    <a:pt x="3034" y="13836"/>
                    <a:pt x="8435" y="8435"/>
                  </a:cubicBezTo>
                  <a:cubicBezTo>
                    <a:pt x="13836" y="3034"/>
                    <a:pt x="21161" y="0"/>
                    <a:pt x="28799"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txBox="1"/>
            <p:nvPr/>
          </p:nvSpPr>
          <p:spPr>
            <a:xfrm>
              <a:off x="0" y="-47625"/>
              <a:ext cx="2371155" cy="822796"/>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2" name="Google Shape;362;p21"/>
          <p:cNvGrpSpPr/>
          <p:nvPr/>
        </p:nvGrpSpPr>
        <p:grpSpPr>
          <a:xfrm>
            <a:off x="895152" y="6671265"/>
            <a:ext cx="8064882" cy="2798533"/>
            <a:chOff x="0" y="-47625"/>
            <a:chExt cx="2371155" cy="822796"/>
          </a:xfrm>
        </p:grpSpPr>
        <p:sp>
          <p:nvSpPr>
            <p:cNvPr id="363" name="Google Shape;363;p21"/>
            <p:cNvSpPr/>
            <p:nvPr/>
          </p:nvSpPr>
          <p:spPr>
            <a:xfrm>
              <a:off x="0" y="0"/>
              <a:ext cx="2371155" cy="775171"/>
            </a:xfrm>
            <a:custGeom>
              <a:avLst/>
              <a:gdLst/>
              <a:ahLst/>
              <a:cxnLst/>
              <a:rect l="l" t="t" r="r" b="b"/>
              <a:pathLst>
                <a:path w="2371155" h="775171" extrusionOk="0">
                  <a:moveTo>
                    <a:pt x="28799" y="0"/>
                  </a:moveTo>
                  <a:lnTo>
                    <a:pt x="2342357" y="0"/>
                  </a:lnTo>
                  <a:cubicBezTo>
                    <a:pt x="2349995" y="0"/>
                    <a:pt x="2357319" y="3034"/>
                    <a:pt x="2362720" y="8435"/>
                  </a:cubicBezTo>
                  <a:cubicBezTo>
                    <a:pt x="2368121" y="13836"/>
                    <a:pt x="2371155" y="21161"/>
                    <a:pt x="2371155" y="28799"/>
                  </a:cubicBezTo>
                  <a:lnTo>
                    <a:pt x="2371155" y="746373"/>
                  </a:lnTo>
                  <a:cubicBezTo>
                    <a:pt x="2371155" y="762278"/>
                    <a:pt x="2358262" y="775171"/>
                    <a:pt x="2342357" y="775171"/>
                  </a:cubicBezTo>
                  <a:lnTo>
                    <a:pt x="28799" y="775171"/>
                  </a:lnTo>
                  <a:cubicBezTo>
                    <a:pt x="21161" y="775171"/>
                    <a:pt x="13836" y="772137"/>
                    <a:pt x="8435" y="766737"/>
                  </a:cubicBezTo>
                  <a:cubicBezTo>
                    <a:pt x="3034" y="761336"/>
                    <a:pt x="0" y="754011"/>
                    <a:pt x="0" y="746373"/>
                  </a:cubicBezTo>
                  <a:lnTo>
                    <a:pt x="0" y="28799"/>
                  </a:lnTo>
                  <a:cubicBezTo>
                    <a:pt x="0" y="21161"/>
                    <a:pt x="3034" y="13836"/>
                    <a:pt x="8435" y="8435"/>
                  </a:cubicBezTo>
                  <a:cubicBezTo>
                    <a:pt x="13836" y="3034"/>
                    <a:pt x="21161" y="0"/>
                    <a:pt x="28799"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1"/>
            <p:cNvSpPr txBox="1"/>
            <p:nvPr/>
          </p:nvSpPr>
          <p:spPr>
            <a:xfrm>
              <a:off x="0" y="-47625"/>
              <a:ext cx="2371155" cy="822796"/>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5" name="Google Shape;365;p21"/>
          <p:cNvGrpSpPr/>
          <p:nvPr/>
        </p:nvGrpSpPr>
        <p:grpSpPr>
          <a:xfrm>
            <a:off x="9327965" y="6671265"/>
            <a:ext cx="8064882" cy="2798533"/>
            <a:chOff x="0" y="-47625"/>
            <a:chExt cx="2371155" cy="822796"/>
          </a:xfrm>
        </p:grpSpPr>
        <p:sp>
          <p:nvSpPr>
            <p:cNvPr id="366" name="Google Shape;366;p21"/>
            <p:cNvSpPr/>
            <p:nvPr/>
          </p:nvSpPr>
          <p:spPr>
            <a:xfrm>
              <a:off x="0" y="0"/>
              <a:ext cx="2371155" cy="775171"/>
            </a:xfrm>
            <a:custGeom>
              <a:avLst/>
              <a:gdLst/>
              <a:ahLst/>
              <a:cxnLst/>
              <a:rect l="l" t="t" r="r" b="b"/>
              <a:pathLst>
                <a:path w="2371155" h="775171" extrusionOk="0">
                  <a:moveTo>
                    <a:pt x="28799" y="0"/>
                  </a:moveTo>
                  <a:lnTo>
                    <a:pt x="2342357" y="0"/>
                  </a:lnTo>
                  <a:cubicBezTo>
                    <a:pt x="2349995" y="0"/>
                    <a:pt x="2357319" y="3034"/>
                    <a:pt x="2362720" y="8435"/>
                  </a:cubicBezTo>
                  <a:cubicBezTo>
                    <a:pt x="2368121" y="13836"/>
                    <a:pt x="2371155" y="21161"/>
                    <a:pt x="2371155" y="28799"/>
                  </a:cubicBezTo>
                  <a:lnTo>
                    <a:pt x="2371155" y="746373"/>
                  </a:lnTo>
                  <a:cubicBezTo>
                    <a:pt x="2371155" y="762278"/>
                    <a:pt x="2358262" y="775171"/>
                    <a:pt x="2342357" y="775171"/>
                  </a:cubicBezTo>
                  <a:lnTo>
                    <a:pt x="28799" y="775171"/>
                  </a:lnTo>
                  <a:cubicBezTo>
                    <a:pt x="21161" y="775171"/>
                    <a:pt x="13836" y="772137"/>
                    <a:pt x="8435" y="766737"/>
                  </a:cubicBezTo>
                  <a:cubicBezTo>
                    <a:pt x="3034" y="761336"/>
                    <a:pt x="0" y="754011"/>
                    <a:pt x="0" y="746373"/>
                  </a:cubicBezTo>
                  <a:lnTo>
                    <a:pt x="0" y="28799"/>
                  </a:lnTo>
                  <a:cubicBezTo>
                    <a:pt x="0" y="21161"/>
                    <a:pt x="3034" y="13836"/>
                    <a:pt x="8435" y="8435"/>
                  </a:cubicBezTo>
                  <a:cubicBezTo>
                    <a:pt x="13836" y="3034"/>
                    <a:pt x="21161" y="0"/>
                    <a:pt x="28799"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1"/>
            <p:cNvSpPr txBox="1"/>
            <p:nvPr/>
          </p:nvSpPr>
          <p:spPr>
            <a:xfrm>
              <a:off x="0" y="-47625"/>
              <a:ext cx="2371155" cy="822796"/>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8" name="Google Shape;368;p21"/>
          <p:cNvGrpSpPr/>
          <p:nvPr/>
        </p:nvGrpSpPr>
        <p:grpSpPr>
          <a:xfrm>
            <a:off x="895152" y="645115"/>
            <a:ext cx="3053513" cy="2808635"/>
            <a:chOff x="0" y="-47625"/>
            <a:chExt cx="804217" cy="739723"/>
          </a:xfrm>
        </p:grpSpPr>
        <p:sp>
          <p:nvSpPr>
            <p:cNvPr id="369" name="Google Shape;369;p21"/>
            <p:cNvSpPr/>
            <p:nvPr/>
          </p:nvSpPr>
          <p:spPr>
            <a:xfrm>
              <a:off x="0" y="0"/>
              <a:ext cx="804217" cy="692098"/>
            </a:xfrm>
            <a:custGeom>
              <a:avLst/>
              <a:gdLst/>
              <a:ahLst/>
              <a:cxnLst/>
              <a:rect l="l" t="t" r="r" b="b"/>
              <a:pathLst>
                <a:path w="804217" h="692098" extrusionOk="0">
                  <a:moveTo>
                    <a:pt x="76062" y="0"/>
                  </a:moveTo>
                  <a:lnTo>
                    <a:pt x="728155" y="0"/>
                  </a:lnTo>
                  <a:cubicBezTo>
                    <a:pt x="748328" y="0"/>
                    <a:pt x="767675" y="8014"/>
                    <a:pt x="781939" y="22278"/>
                  </a:cubicBezTo>
                  <a:cubicBezTo>
                    <a:pt x="796204" y="36543"/>
                    <a:pt x="804217" y="55889"/>
                    <a:pt x="804217" y="76062"/>
                  </a:cubicBezTo>
                  <a:lnTo>
                    <a:pt x="804217" y="616035"/>
                  </a:lnTo>
                  <a:cubicBezTo>
                    <a:pt x="804217" y="636208"/>
                    <a:pt x="796204" y="655555"/>
                    <a:pt x="781939" y="669820"/>
                  </a:cubicBezTo>
                  <a:cubicBezTo>
                    <a:pt x="767675" y="684084"/>
                    <a:pt x="748328" y="692098"/>
                    <a:pt x="728155" y="692098"/>
                  </a:cubicBezTo>
                  <a:lnTo>
                    <a:pt x="76062" y="692098"/>
                  </a:lnTo>
                  <a:cubicBezTo>
                    <a:pt x="55889" y="692098"/>
                    <a:pt x="36543" y="684084"/>
                    <a:pt x="22278" y="669820"/>
                  </a:cubicBezTo>
                  <a:cubicBezTo>
                    <a:pt x="8014" y="655555"/>
                    <a:pt x="0" y="636208"/>
                    <a:pt x="0" y="616035"/>
                  </a:cubicBezTo>
                  <a:lnTo>
                    <a:pt x="0" y="76062"/>
                  </a:lnTo>
                  <a:cubicBezTo>
                    <a:pt x="0" y="55889"/>
                    <a:pt x="8014" y="36543"/>
                    <a:pt x="22278" y="22278"/>
                  </a:cubicBezTo>
                  <a:cubicBezTo>
                    <a:pt x="36543" y="8014"/>
                    <a:pt x="55889" y="0"/>
                    <a:pt x="76062"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1"/>
            <p:cNvSpPr txBox="1"/>
            <p:nvPr/>
          </p:nvSpPr>
          <p:spPr>
            <a:xfrm>
              <a:off x="0" y="-47625"/>
              <a:ext cx="804217" cy="73972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72" name="Google Shape;372;p21"/>
          <p:cNvSpPr txBox="1"/>
          <p:nvPr/>
        </p:nvSpPr>
        <p:spPr>
          <a:xfrm>
            <a:off x="4559891" y="1608032"/>
            <a:ext cx="9168217" cy="1354217"/>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hr-HR" sz="8000" b="0" i="0" u="none" strike="noStrike" cap="none" dirty="0">
                <a:solidFill>
                  <a:srgbClr val="000000"/>
                </a:solidFill>
                <a:latin typeface="Fraunces Light"/>
                <a:ea typeface="Fraunces Light"/>
                <a:cs typeface="Fraunces Light"/>
                <a:sym typeface="Fraunces Light"/>
              </a:rPr>
              <a:t>Kraj prve seanse</a:t>
            </a:r>
            <a:endParaRPr lang="hr-HR" dirty="0"/>
          </a:p>
        </p:txBody>
      </p:sp>
      <p:sp>
        <p:nvSpPr>
          <p:cNvPr id="373" name="Google Shape;373;p21"/>
          <p:cNvSpPr txBox="1"/>
          <p:nvPr/>
        </p:nvSpPr>
        <p:spPr>
          <a:xfrm>
            <a:off x="1328688" y="4915404"/>
            <a:ext cx="6809472" cy="1034129"/>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Font typeface="Arial" panose="020B0604020202020204" pitchFamily="34" charset="0"/>
              <a:buChar char="•"/>
            </a:pPr>
            <a:r>
              <a:rPr lang="hr-HR" sz="2400" dirty="0">
                <a:latin typeface="Inter"/>
                <a:ea typeface="Inter"/>
                <a:cs typeface="Inter"/>
                <a:sym typeface="Inter"/>
              </a:rPr>
              <a:t>K</a:t>
            </a:r>
            <a:r>
              <a:rPr lang="hr-HR" sz="2400" b="0" i="0" u="none" strike="noStrike" cap="none" dirty="0">
                <a:solidFill>
                  <a:srgbClr val="000000"/>
                </a:solidFill>
                <a:latin typeface="Inter"/>
                <a:ea typeface="Inter"/>
                <a:cs typeface="Inter"/>
                <a:sym typeface="Inter"/>
              </a:rPr>
              <a:t>ada je moguće, potaknuti klijenta da sam sumira seansu</a:t>
            </a:r>
            <a:endParaRPr lang="hr-HR" sz="1600" dirty="0"/>
          </a:p>
        </p:txBody>
      </p:sp>
      <p:sp>
        <p:nvSpPr>
          <p:cNvPr id="374" name="Google Shape;374;p21"/>
          <p:cNvSpPr txBox="1"/>
          <p:nvPr/>
        </p:nvSpPr>
        <p:spPr>
          <a:xfrm>
            <a:off x="1328688" y="4185186"/>
            <a:ext cx="7197810" cy="5909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hr-HR" sz="3200" b="1" i="0" u="none" strike="noStrike" cap="none" dirty="0">
                <a:solidFill>
                  <a:srgbClr val="000000"/>
                </a:solidFill>
                <a:latin typeface="Inter"/>
                <a:ea typeface="Inter"/>
                <a:cs typeface="Inter"/>
                <a:sym typeface="Inter"/>
              </a:rPr>
              <a:t>Sažimanje seanse</a:t>
            </a:r>
            <a:endParaRPr lang="hr-HR" b="1" dirty="0"/>
          </a:p>
        </p:txBody>
      </p:sp>
      <p:sp>
        <p:nvSpPr>
          <p:cNvPr id="375" name="Google Shape;375;p21"/>
          <p:cNvSpPr txBox="1"/>
          <p:nvPr/>
        </p:nvSpPr>
        <p:spPr>
          <a:xfrm>
            <a:off x="9761501" y="7065754"/>
            <a:ext cx="7197810" cy="118186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hr-HR" sz="3200" b="1" dirty="0">
                <a:latin typeface="Inter"/>
                <a:ea typeface="Inter"/>
                <a:cs typeface="Inter"/>
                <a:sym typeface="Inter"/>
              </a:rPr>
              <a:t>P</a:t>
            </a:r>
            <a:r>
              <a:rPr lang="hr-HR" sz="3200" b="1" i="0" u="none" strike="noStrike" cap="none" dirty="0">
                <a:solidFill>
                  <a:srgbClr val="000000"/>
                </a:solidFill>
                <a:latin typeface="Inter"/>
                <a:ea typeface="Inter"/>
                <a:cs typeface="Inter"/>
                <a:sym typeface="Inter"/>
              </a:rPr>
              <a:t>isani obrazac za povratnu informaciju</a:t>
            </a:r>
            <a:endParaRPr lang="hr-HR" b="1" dirty="0"/>
          </a:p>
        </p:txBody>
      </p:sp>
      <p:sp>
        <p:nvSpPr>
          <p:cNvPr id="376" name="Google Shape;376;p21"/>
          <p:cNvSpPr txBox="1"/>
          <p:nvPr/>
        </p:nvSpPr>
        <p:spPr>
          <a:xfrm>
            <a:off x="9761501" y="8309143"/>
            <a:ext cx="7197810" cy="1034129"/>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Font typeface="Arial" panose="020B0604020202020204" pitchFamily="34" charset="0"/>
              <a:buChar char="•"/>
            </a:pPr>
            <a:r>
              <a:rPr lang="hr-HR" sz="2400" b="0" i="0" u="none" strike="noStrike" cap="none" dirty="0">
                <a:solidFill>
                  <a:srgbClr val="000000"/>
                </a:solidFill>
                <a:latin typeface="Inter"/>
                <a:ea typeface="Inter"/>
                <a:cs typeface="Inter"/>
                <a:sym typeface="Inter"/>
              </a:rPr>
              <a:t>Uz verbalnu povratnu informaciju, dobro je zamoliti K da ispuni i pisani obrazac</a:t>
            </a:r>
            <a:endParaRPr lang="hr-HR" dirty="0"/>
          </a:p>
        </p:txBody>
      </p:sp>
      <p:sp>
        <p:nvSpPr>
          <p:cNvPr id="377" name="Google Shape;377;p21"/>
          <p:cNvSpPr txBox="1"/>
          <p:nvPr/>
        </p:nvSpPr>
        <p:spPr>
          <a:xfrm>
            <a:off x="1328688" y="7361220"/>
            <a:ext cx="7197810" cy="5909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hr-HR" sz="3200" b="1" dirty="0">
                <a:latin typeface="Inter"/>
                <a:ea typeface="Inter"/>
                <a:sym typeface="Inter"/>
              </a:rPr>
              <a:t>Novi akcijski plan</a:t>
            </a:r>
            <a:endParaRPr lang="hr-HR" b="1" dirty="0"/>
          </a:p>
        </p:txBody>
      </p:sp>
      <p:sp>
        <p:nvSpPr>
          <p:cNvPr id="378" name="Google Shape;378;p21"/>
          <p:cNvSpPr txBox="1"/>
          <p:nvPr/>
        </p:nvSpPr>
        <p:spPr>
          <a:xfrm>
            <a:off x="1328688" y="8116963"/>
            <a:ext cx="7197810" cy="517065"/>
          </a:xfrm>
          <a:prstGeom prst="rect">
            <a:avLst/>
          </a:prstGeom>
          <a:noFill/>
          <a:ln>
            <a:noFill/>
          </a:ln>
        </p:spPr>
        <p:txBody>
          <a:bodyPr spcFirstLastPara="1" wrap="square" lIns="0" tIns="0" rIns="0" bIns="0" anchor="t" anchorCtr="0">
            <a:spAutoFit/>
          </a:bodyPr>
          <a:lstStyle/>
          <a:p>
            <a:pPr marL="342900" marR="0" lvl="0" indent="-342900" algn="l" rtl="0">
              <a:lnSpc>
                <a:spcPct val="140000"/>
              </a:lnSpc>
              <a:spcBef>
                <a:spcPts val="0"/>
              </a:spcBef>
              <a:spcAft>
                <a:spcPts val="0"/>
              </a:spcAft>
              <a:buFont typeface="Arial" panose="020B0604020202020204" pitchFamily="34" charset="0"/>
              <a:buChar char="•"/>
            </a:pPr>
            <a:r>
              <a:rPr lang="hr-HR" sz="2400" b="0" i="0" u="none" strike="noStrike" cap="none" dirty="0">
                <a:solidFill>
                  <a:srgbClr val="000000"/>
                </a:solidFill>
                <a:latin typeface="Inter"/>
                <a:ea typeface="Inter"/>
                <a:cs typeface="Inter"/>
                <a:sym typeface="Inter"/>
              </a:rPr>
              <a:t>Pregled </a:t>
            </a:r>
            <a:r>
              <a:rPr lang="hr-HR" sz="2400" dirty="0">
                <a:latin typeface="Inter"/>
                <a:ea typeface="Inter"/>
                <a:cs typeface="Inter"/>
                <a:sym typeface="Inter"/>
              </a:rPr>
              <a:t>i </a:t>
            </a:r>
            <a:r>
              <a:rPr lang="hr-HR" sz="2400" b="0" i="0" u="none" strike="noStrike" cap="none" dirty="0">
                <a:solidFill>
                  <a:srgbClr val="000000"/>
                </a:solidFill>
                <a:latin typeface="Inter"/>
                <a:ea typeface="Inter"/>
                <a:cs typeface="Inter"/>
                <a:sym typeface="Inter"/>
              </a:rPr>
              <a:t>procjena vjerojatnosti provedbe</a:t>
            </a:r>
            <a:endParaRPr lang="hr-HR" sz="1600" dirty="0"/>
          </a:p>
        </p:txBody>
      </p:sp>
      <p:sp>
        <p:nvSpPr>
          <p:cNvPr id="379" name="Google Shape;379;p21"/>
          <p:cNvSpPr txBox="1"/>
          <p:nvPr/>
        </p:nvSpPr>
        <p:spPr>
          <a:xfrm>
            <a:off x="9761501" y="4102359"/>
            <a:ext cx="7197810" cy="5909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hr-HR" sz="3200" b="1" i="0" u="none" strike="noStrike" cap="none" dirty="0">
                <a:solidFill>
                  <a:srgbClr val="000000"/>
                </a:solidFill>
                <a:latin typeface="Inter"/>
                <a:ea typeface="Inter"/>
                <a:cs typeface="Inter"/>
                <a:sym typeface="Inter"/>
              </a:rPr>
              <a:t>Poticanje povratne informacije</a:t>
            </a:r>
            <a:endParaRPr lang="hr-HR" b="1" dirty="0"/>
          </a:p>
        </p:txBody>
      </p:sp>
      <p:sp>
        <p:nvSpPr>
          <p:cNvPr id="380" name="Google Shape;380;p21"/>
          <p:cNvSpPr txBox="1"/>
          <p:nvPr/>
        </p:nvSpPr>
        <p:spPr>
          <a:xfrm>
            <a:off x="9761501" y="4737608"/>
            <a:ext cx="7197810" cy="1551194"/>
          </a:xfrm>
          <a:prstGeom prst="rect">
            <a:avLst/>
          </a:prstGeom>
          <a:noFill/>
          <a:ln>
            <a:noFill/>
          </a:ln>
        </p:spPr>
        <p:txBody>
          <a:bodyPr spcFirstLastPara="1" wrap="square" lIns="0" tIns="0" rIns="0" bIns="0" anchor="t" anchorCtr="0">
            <a:spAutoFit/>
          </a:bodyPr>
          <a:lstStyle/>
          <a:p>
            <a:pPr marL="342900" marR="0" lvl="0" indent="-342900" algn="l" rtl="0">
              <a:lnSpc>
                <a:spcPct val="140000"/>
              </a:lnSpc>
              <a:spcBef>
                <a:spcPts val="0"/>
              </a:spcBef>
              <a:spcAft>
                <a:spcPts val="0"/>
              </a:spcAft>
              <a:buFont typeface="Arial" panose="020B0604020202020204" pitchFamily="34" charset="0"/>
              <a:buChar char="•"/>
            </a:pPr>
            <a:r>
              <a:rPr lang="hr-HR" sz="2400" b="0" i="0" u="none" strike="noStrike" cap="none" dirty="0">
                <a:solidFill>
                  <a:srgbClr val="000000"/>
                </a:solidFill>
                <a:latin typeface="Inter"/>
                <a:ea typeface="Inter"/>
                <a:cs typeface="Inter"/>
                <a:sym typeface="Inter"/>
              </a:rPr>
              <a:t>Jača odnos K i T </a:t>
            </a:r>
          </a:p>
          <a:p>
            <a:pPr marL="342900" marR="0" lvl="0" indent="-342900" algn="l" rtl="0">
              <a:lnSpc>
                <a:spcPct val="140000"/>
              </a:lnSpc>
              <a:spcBef>
                <a:spcPts val="0"/>
              </a:spcBef>
              <a:spcAft>
                <a:spcPts val="0"/>
              </a:spcAft>
              <a:buFont typeface="Arial" panose="020B0604020202020204" pitchFamily="34" charset="0"/>
              <a:buChar char="•"/>
            </a:pPr>
            <a:r>
              <a:rPr lang="hr-HR" sz="2400" dirty="0">
                <a:latin typeface="Inter"/>
                <a:ea typeface="Inter"/>
                <a:sym typeface="Inter"/>
              </a:rPr>
              <a:t>Šalje poruku da nam je stalo što klijent misli</a:t>
            </a:r>
          </a:p>
          <a:p>
            <a:pPr marL="342900" marR="0" lvl="0" indent="-342900" algn="l" rtl="0">
              <a:lnSpc>
                <a:spcPct val="140000"/>
              </a:lnSpc>
              <a:spcBef>
                <a:spcPts val="0"/>
              </a:spcBef>
              <a:spcAft>
                <a:spcPts val="0"/>
              </a:spcAft>
              <a:buFont typeface="Arial" panose="020B0604020202020204" pitchFamily="34" charset="0"/>
              <a:buChar char="•"/>
            </a:pPr>
            <a:r>
              <a:rPr lang="hr-HR" sz="2400" dirty="0">
                <a:latin typeface="Inter"/>
                <a:ea typeface="Inter"/>
                <a:sym typeface="Inter"/>
              </a:rPr>
              <a:t>Prilika za rješavanje nesporazuma</a:t>
            </a:r>
          </a:p>
        </p:txBody>
      </p:sp>
      <p:pic>
        <p:nvPicPr>
          <p:cNvPr id="5" name="Picture 4">
            <a:extLst>
              <a:ext uri="{FF2B5EF4-FFF2-40B4-BE49-F238E27FC236}">
                <a16:creationId xmlns:a16="http://schemas.microsoft.com/office/drawing/2014/main" id="{DF79EBEE-63D1-9A45-BE96-5E9EFE7346D6}"/>
              </a:ext>
            </a:extLst>
          </p:cNvPr>
          <p:cNvPicPr>
            <a:picLocks noChangeAspect="1"/>
          </p:cNvPicPr>
          <p:nvPr/>
        </p:nvPicPr>
        <p:blipFill>
          <a:blip r:embed="rId3"/>
          <a:stretch>
            <a:fillRect/>
          </a:stretch>
        </p:blipFill>
        <p:spPr>
          <a:xfrm>
            <a:off x="14437442" y="758234"/>
            <a:ext cx="2857500" cy="285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DBE3"/>
        </a:solidFill>
        <a:effectLst/>
      </p:bgPr>
    </p:bg>
    <p:spTree>
      <p:nvGrpSpPr>
        <p:cNvPr id="1" name="Shape 121"/>
        <p:cNvGrpSpPr/>
        <p:nvPr/>
      </p:nvGrpSpPr>
      <p:grpSpPr>
        <a:xfrm>
          <a:off x="0" y="0"/>
          <a:ext cx="0" cy="0"/>
          <a:chOff x="0" y="0"/>
          <a:chExt cx="0" cy="0"/>
        </a:xfrm>
      </p:grpSpPr>
      <p:grpSp>
        <p:nvGrpSpPr>
          <p:cNvPr id="122" name="Google Shape;122;p11"/>
          <p:cNvGrpSpPr/>
          <p:nvPr/>
        </p:nvGrpSpPr>
        <p:grpSpPr>
          <a:xfrm>
            <a:off x="2881617" y="3429925"/>
            <a:ext cx="12898538" cy="3366730"/>
            <a:chOff x="0" y="-47625"/>
            <a:chExt cx="3397146" cy="886711"/>
          </a:xfrm>
        </p:grpSpPr>
        <p:sp>
          <p:nvSpPr>
            <p:cNvPr id="123" name="Google Shape;123;p11"/>
            <p:cNvSpPr/>
            <p:nvPr/>
          </p:nvSpPr>
          <p:spPr>
            <a:xfrm>
              <a:off x="0" y="0"/>
              <a:ext cx="3397146" cy="839086"/>
            </a:xfrm>
            <a:custGeom>
              <a:avLst/>
              <a:gdLst/>
              <a:ahLst/>
              <a:cxnLst/>
              <a:rect l="l" t="t" r="r" b="b"/>
              <a:pathLst>
                <a:path w="3397146" h="839086" extrusionOk="0">
                  <a:moveTo>
                    <a:pt x="18007" y="0"/>
                  </a:moveTo>
                  <a:lnTo>
                    <a:pt x="3379139" y="0"/>
                  </a:lnTo>
                  <a:cubicBezTo>
                    <a:pt x="3389084" y="0"/>
                    <a:pt x="3397146" y="8062"/>
                    <a:pt x="3397146" y="18007"/>
                  </a:cubicBezTo>
                  <a:lnTo>
                    <a:pt x="3397146" y="821079"/>
                  </a:lnTo>
                  <a:cubicBezTo>
                    <a:pt x="3397146" y="831024"/>
                    <a:pt x="3389084" y="839086"/>
                    <a:pt x="3379139" y="839086"/>
                  </a:cubicBezTo>
                  <a:lnTo>
                    <a:pt x="18007" y="839086"/>
                  </a:lnTo>
                  <a:cubicBezTo>
                    <a:pt x="8062" y="839086"/>
                    <a:pt x="0" y="831024"/>
                    <a:pt x="0" y="821079"/>
                  </a:cubicBezTo>
                  <a:lnTo>
                    <a:pt x="0" y="18007"/>
                  </a:lnTo>
                  <a:cubicBezTo>
                    <a:pt x="0" y="8062"/>
                    <a:pt x="8062" y="0"/>
                    <a:pt x="18007" y="0"/>
                  </a:cubicBezTo>
                  <a:close/>
                </a:path>
              </a:pathLst>
            </a:custGeom>
            <a:solidFill>
              <a:srgbClr val="FF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txBox="1"/>
            <p:nvPr/>
          </p:nvSpPr>
          <p:spPr>
            <a:xfrm>
              <a:off x="0" y="-47625"/>
              <a:ext cx="3397146" cy="886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9" name="Google Shape;129;p11"/>
          <p:cNvSpPr txBox="1"/>
          <p:nvPr/>
        </p:nvSpPr>
        <p:spPr>
          <a:xfrm>
            <a:off x="5262506" y="4192671"/>
            <a:ext cx="11828347" cy="147732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hr-HR" sz="8000" b="0" i="0" u="none" strike="noStrike" cap="none" dirty="0">
                <a:solidFill>
                  <a:srgbClr val="000000"/>
                </a:solidFill>
                <a:latin typeface="Fraunces Light"/>
                <a:ea typeface="Fraunces Light"/>
                <a:cs typeface="Fraunces Light"/>
                <a:sym typeface="Fraunces Light"/>
              </a:rPr>
              <a:t>Hvala na pažnji!</a:t>
            </a:r>
            <a:endParaRPr lang="hr-H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ADBB"/>
        </a:solidFill>
        <a:effectLst/>
      </p:bgPr>
    </p:bg>
    <p:spTree>
      <p:nvGrpSpPr>
        <p:cNvPr id="1" name="Shape 263"/>
        <p:cNvGrpSpPr/>
        <p:nvPr/>
      </p:nvGrpSpPr>
      <p:grpSpPr>
        <a:xfrm>
          <a:off x="0" y="0"/>
          <a:ext cx="0" cy="0"/>
          <a:chOff x="0" y="0"/>
          <a:chExt cx="0" cy="0"/>
        </a:xfrm>
      </p:grpSpPr>
      <p:grpSp>
        <p:nvGrpSpPr>
          <p:cNvPr id="264" name="Google Shape;264;p18"/>
          <p:cNvGrpSpPr/>
          <p:nvPr/>
        </p:nvGrpSpPr>
        <p:grpSpPr>
          <a:xfrm>
            <a:off x="581775" y="852190"/>
            <a:ext cx="6616141" cy="8635117"/>
            <a:chOff x="0" y="-47625"/>
            <a:chExt cx="1742523" cy="2321895"/>
          </a:xfrm>
          <a:solidFill>
            <a:schemeClr val="bg1"/>
          </a:solidFill>
        </p:grpSpPr>
        <p:sp>
          <p:nvSpPr>
            <p:cNvPr id="265" name="Google Shape;265;p18"/>
            <p:cNvSpPr/>
            <p:nvPr/>
          </p:nvSpPr>
          <p:spPr>
            <a:xfrm>
              <a:off x="0" y="0"/>
              <a:ext cx="1742523" cy="2274270"/>
            </a:xfrm>
            <a:custGeom>
              <a:avLst/>
              <a:gdLst/>
              <a:ahLst/>
              <a:cxnLst/>
              <a:rect l="l" t="t" r="r" b="b"/>
              <a:pathLst>
                <a:path w="1742523" h="2274270" extrusionOk="0">
                  <a:moveTo>
                    <a:pt x="35105" y="0"/>
                  </a:moveTo>
                  <a:lnTo>
                    <a:pt x="1707418" y="0"/>
                  </a:lnTo>
                  <a:cubicBezTo>
                    <a:pt x="1726806" y="0"/>
                    <a:pt x="1742523" y="15717"/>
                    <a:pt x="1742523" y="35105"/>
                  </a:cubicBezTo>
                  <a:lnTo>
                    <a:pt x="1742523" y="2239165"/>
                  </a:lnTo>
                  <a:cubicBezTo>
                    <a:pt x="1742523" y="2258553"/>
                    <a:pt x="1726806" y="2274270"/>
                    <a:pt x="1707418" y="2274270"/>
                  </a:cubicBezTo>
                  <a:lnTo>
                    <a:pt x="35105" y="2274270"/>
                  </a:lnTo>
                  <a:cubicBezTo>
                    <a:pt x="15717" y="2274270"/>
                    <a:pt x="0" y="2258553"/>
                    <a:pt x="0" y="2239165"/>
                  </a:cubicBezTo>
                  <a:lnTo>
                    <a:pt x="0" y="35105"/>
                  </a:lnTo>
                  <a:cubicBezTo>
                    <a:pt x="0" y="15717"/>
                    <a:pt x="15717" y="0"/>
                    <a:pt x="351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txBox="1"/>
            <p:nvPr/>
          </p:nvSpPr>
          <p:spPr>
            <a:xfrm>
              <a:off x="0" y="-47625"/>
              <a:ext cx="1742523" cy="2321895"/>
            </a:xfrm>
            <a:prstGeom prst="rect">
              <a:avLst/>
            </a:prstGeom>
            <a:grp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267" name="Google Shape;267;p18"/>
          <p:cNvGrpSpPr/>
          <p:nvPr/>
        </p:nvGrpSpPr>
        <p:grpSpPr>
          <a:xfrm>
            <a:off x="7891397" y="122857"/>
            <a:ext cx="9825101" cy="3156576"/>
            <a:chOff x="0" y="-47625"/>
            <a:chExt cx="2793520" cy="822796"/>
          </a:xfrm>
        </p:grpSpPr>
        <p:sp>
          <p:nvSpPr>
            <p:cNvPr id="268" name="Google Shape;268;p18"/>
            <p:cNvSpPr/>
            <p:nvPr/>
          </p:nvSpPr>
          <p:spPr>
            <a:xfrm>
              <a:off x="0" y="0"/>
              <a:ext cx="2793520" cy="775171"/>
            </a:xfrm>
            <a:custGeom>
              <a:avLst/>
              <a:gdLst/>
              <a:ahLst/>
              <a:cxnLst/>
              <a:rect l="l" t="t" r="r" b="b"/>
              <a:pathLst>
                <a:path w="2793520" h="775171" extrusionOk="0">
                  <a:moveTo>
                    <a:pt x="24444" y="0"/>
                  </a:moveTo>
                  <a:lnTo>
                    <a:pt x="2769076" y="0"/>
                  </a:lnTo>
                  <a:cubicBezTo>
                    <a:pt x="2775559" y="0"/>
                    <a:pt x="2781776" y="2575"/>
                    <a:pt x="2786360" y="7160"/>
                  </a:cubicBezTo>
                  <a:cubicBezTo>
                    <a:pt x="2790945" y="11744"/>
                    <a:pt x="2793520" y="17961"/>
                    <a:pt x="2793520" y="24444"/>
                  </a:cubicBezTo>
                  <a:lnTo>
                    <a:pt x="2793520" y="750727"/>
                  </a:lnTo>
                  <a:cubicBezTo>
                    <a:pt x="2793520" y="764227"/>
                    <a:pt x="2782576" y="775171"/>
                    <a:pt x="2769076" y="775171"/>
                  </a:cubicBezTo>
                  <a:lnTo>
                    <a:pt x="24444" y="775171"/>
                  </a:lnTo>
                  <a:cubicBezTo>
                    <a:pt x="17961" y="775171"/>
                    <a:pt x="11744" y="772596"/>
                    <a:pt x="7160" y="768012"/>
                  </a:cubicBezTo>
                  <a:cubicBezTo>
                    <a:pt x="2575" y="763428"/>
                    <a:pt x="0" y="757210"/>
                    <a:pt x="0" y="750727"/>
                  </a:cubicBezTo>
                  <a:lnTo>
                    <a:pt x="0" y="24444"/>
                  </a:lnTo>
                  <a:cubicBezTo>
                    <a:pt x="0" y="17961"/>
                    <a:pt x="2575" y="11744"/>
                    <a:pt x="7160" y="7160"/>
                  </a:cubicBezTo>
                  <a:cubicBezTo>
                    <a:pt x="11744" y="2575"/>
                    <a:pt x="17961" y="0"/>
                    <a:pt x="24444"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txBox="1"/>
            <p:nvPr/>
          </p:nvSpPr>
          <p:spPr>
            <a:xfrm>
              <a:off x="0" y="-47625"/>
              <a:ext cx="2793520" cy="822796"/>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0" name="Google Shape;270;p18"/>
          <p:cNvGrpSpPr/>
          <p:nvPr/>
        </p:nvGrpSpPr>
        <p:grpSpPr>
          <a:xfrm>
            <a:off x="7891399" y="3483891"/>
            <a:ext cx="9825100" cy="3106174"/>
            <a:chOff x="0" y="-47625"/>
            <a:chExt cx="2793520" cy="822796"/>
          </a:xfrm>
        </p:grpSpPr>
        <p:sp>
          <p:nvSpPr>
            <p:cNvPr id="271" name="Google Shape;271;p18"/>
            <p:cNvSpPr/>
            <p:nvPr/>
          </p:nvSpPr>
          <p:spPr>
            <a:xfrm>
              <a:off x="0" y="0"/>
              <a:ext cx="2793520" cy="775171"/>
            </a:xfrm>
            <a:custGeom>
              <a:avLst/>
              <a:gdLst/>
              <a:ahLst/>
              <a:cxnLst/>
              <a:rect l="l" t="t" r="r" b="b"/>
              <a:pathLst>
                <a:path w="2793520" h="775171" extrusionOk="0">
                  <a:moveTo>
                    <a:pt x="24444" y="0"/>
                  </a:moveTo>
                  <a:lnTo>
                    <a:pt x="2769076" y="0"/>
                  </a:lnTo>
                  <a:cubicBezTo>
                    <a:pt x="2775559" y="0"/>
                    <a:pt x="2781776" y="2575"/>
                    <a:pt x="2786360" y="7160"/>
                  </a:cubicBezTo>
                  <a:cubicBezTo>
                    <a:pt x="2790945" y="11744"/>
                    <a:pt x="2793520" y="17961"/>
                    <a:pt x="2793520" y="24444"/>
                  </a:cubicBezTo>
                  <a:lnTo>
                    <a:pt x="2793520" y="750727"/>
                  </a:lnTo>
                  <a:cubicBezTo>
                    <a:pt x="2793520" y="764227"/>
                    <a:pt x="2782576" y="775171"/>
                    <a:pt x="2769076" y="775171"/>
                  </a:cubicBezTo>
                  <a:lnTo>
                    <a:pt x="24444" y="775171"/>
                  </a:lnTo>
                  <a:cubicBezTo>
                    <a:pt x="17961" y="775171"/>
                    <a:pt x="11744" y="772596"/>
                    <a:pt x="7160" y="768012"/>
                  </a:cubicBezTo>
                  <a:cubicBezTo>
                    <a:pt x="2575" y="763428"/>
                    <a:pt x="0" y="757210"/>
                    <a:pt x="0" y="750727"/>
                  </a:cubicBezTo>
                  <a:lnTo>
                    <a:pt x="0" y="24444"/>
                  </a:lnTo>
                  <a:cubicBezTo>
                    <a:pt x="0" y="17961"/>
                    <a:pt x="2575" y="11744"/>
                    <a:pt x="7160" y="7160"/>
                  </a:cubicBezTo>
                  <a:cubicBezTo>
                    <a:pt x="11744" y="2575"/>
                    <a:pt x="17961" y="0"/>
                    <a:pt x="24444"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txBox="1"/>
            <p:nvPr/>
          </p:nvSpPr>
          <p:spPr>
            <a:xfrm>
              <a:off x="0" y="-47625"/>
              <a:ext cx="2793520" cy="822796"/>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3" name="Google Shape;273;p18"/>
          <p:cNvGrpSpPr/>
          <p:nvPr/>
        </p:nvGrpSpPr>
        <p:grpSpPr>
          <a:xfrm>
            <a:off x="7891398" y="6817683"/>
            <a:ext cx="9825101" cy="3193144"/>
            <a:chOff x="0" y="-47625"/>
            <a:chExt cx="2793520" cy="822796"/>
          </a:xfrm>
        </p:grpSpPr>
        <p:sp>
          <p:nvSpPr>
            <p:cNvPr id="274" name="Google Shape;274;p18"/>
            <p:cNvSpPr/>
            <p:nvPr/>
          </p:nvSpPr>
          <p:spPr>
            <a:xfrm>
              <a:off x="0" y="0"/>
              <a:ext cx="2793520" cy="775171"/>
            </a:xfrm>
            <a:custGeom>
              <a:avLst/>
              <a:gdLst/>
              <a:ahLst/>
              <a:cxnLst/>
              <a:rect l="l" t="t" r="r" b="b"/>
              <a:pathLst>
                <a:path w="2793520" h="775171" extrusionOk="0">
                  <a:moveTo>
                    <a:pt x="24444" y="0"/>
                  </a:moveTo>
                  <a:lnTo>
                    <a:pt x="2769076" y="0"/>
                  </a:lnTo>
                  <a:cubicBezTo>
                    <a:pt x="2775559" y="0"/>
                    <a:pt x="2781776" y="2575"/>
                    <a:pt x="2786360" y="7160"/>
                  </a:cubicBezTo>
                  <a:cubicBezTo>
                    <a:pt x="2790945" y="11744"/>
                    <a:pt x="2793520" y="17961"/>
                    <a:pt x="2793520" y="24444"/>
                  </a:cubicBezTo>
                  <a:lnTo>
                    <a:pt x="2793520" y="750727"/>
                  </a:lnTo>
                  <a:cubicBezTo>
                    <a:pt x="2793520" y="764227"/>
                    <a:pt x="2782576" y="775171"/>
                    <a:pt x="2769076" y="775171"/>
                  </a:cubicBezTo>
                  <a:lnTo>
                    <a:pt x="24444" y="775171"/>
                  </a:lnTo>
                  <a:cubicBezTo>
                    <a:pt x="17961" y="775171"/>
                    <a:pt x="11744" y="772596"/>
                    <a:pt x="7160" y="768012"/>
                  </a:cubicBezTo>
                  <a:cubicBezTo>
                    <a:pt x="2575" y="763428"/>
                    <a:pt x="0" y="757210"/>
                    <a:pt x="0" y="750727"/>
                  </a:cubicBezTo>
                  <a:lnTo>
                    <a:pt x="0" y="24444"/>
                  </a:lnTo>
                  <a:cubicBezTo>
                    <a:pt x="0" y="17961"/>
                    <a:pt x="2575" y="11744"/>
                    <a:pt x="7160" y="7160"/>
                  </a:cubicBezTo>
                  <a:cubicBezTo>
                    <a:pt x="11744" y="2575"/>
                    <a:pt x="17961" y="0"/>
                    <a:pt x="24444"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txBox="1"/>
            <p:nvPr/>
          </p:nvSpPr>
          <p:spPr>
            <a:xfrm>
              <a:off x="0" y="-47625"/>
              <a:ext cx="2793520" cy="822796"/>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6" name="Google Shape;276;p18"/>
          <p:cNvSpPr/>
          <p:nvPr/>
        </p:nvSpPr>
        <p:spPr>
          <a:xfrm>
            <a:off x="7512532" y="1419581"/>
            <a:ext cx="892126" cy="830488"/>
          </a:xfrm>
          <a:custGeom>
            <a:avLst/>
            <a:gdLst/>
            <a:ahLst/>
            <a:cxnLst/>
            <a:rect l="l" t="t" r="r" b="b"/>
            <a:pathLst>
              <a:path w="892126" h="830488" extrusionOk="0">
                <a:moveTo>
                  <a:pt x="0" y="0"/>
                </a:moveTo>
                <a:lnTo>
                  <a:pt x="892126" y="0"/>
                </a:lnTo>
                <a:lnTo>
                  <a:pt x="892126" y="830489"/>
                </a:lnTo>
                <a:lnTo>
                  <a:pt x="0" y="830489"/>
                </a:lnTo>
                <a:lnTo>
                  <a:pt x="0" y="0"/>
                </a:lnTo>
                <a:close/>
              </a:path>
            </a:pathLst>
          </a:custGeom>
          <a:blipFill rotWithShape="1">
            <a:blip r:embed="rId3">
              <a:alphaModFix/>
            </a:blip>
            <a:stretch>
              <a:fillRect/>
            </a:stretch>
          </a:blipFill>
          <a:ln>
            <a:noFill/>
          </a:ln>
        </p:spPr>
      </p:sp>
      <p:grpSp>
        <p:nvGrpSpPr>
          <p:cNvPr id="278" name="Google Shape;278;p18"/>
          <p:cNvGrpSpPr/>
          <p:nvPr/>
        </p:nvGrpSpPr>
        <p:grpSpPr>
          <a:xfrm>
            <a:off x="8535570" y="356444"/>
            <a:ext cx="9154649" cy="2982471"/>
            <a:chOff x="-1133661" y="-274875"/>
            <a:chExt cx="12801179" cy="4340750"/>
          </a:xfrm>
        </p:grpSpPr>
        <p:sp>
          <p:nvSpPr>
            <p:cNvPr id="279" name="Google Shape;279;p18"/>
            <p:cNvSpPr txBox="1"/>
            <p:nvPr/>
          </p:nvSpPr>
          <p:spPr>
            <a:xfrm>
              <a:off x="1" y="-274875"/>
              <a:ext cx="9853963" cy="86005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hr-HR" sz="3200" b="1" i="0" u="none" strike="noStrike" cap="none" dirty="0">
                  <a:solidFill>
                    <a:srgbClr val="000000"/>
                  </a:solidFill>
                  <a:latin typeface="Inter"/>
                  <a:ea typeface="Inter"/>
                  <a:cs typeface="Inter"/>
                  <a:sym typeface="Inter"/>
                </a:rPr>
                <a:t>Početni dio prve seanse</a:t>
              </a:r>
              <a:endParaRPr lang="hr-HR" b="1" dirty="0"/>
            </a:p>
          </p:txBody>
        </p:sp>
        <p:sp>
          <p:nvSpPr>
            <p:cNvPr id="280" name="Google Shape;280;p18"/>
            <p:cNvSpPr txBox="1"/>
            <p:nvPr/>
          </p:nvSpPr>
          <p:spPr>
            <a:xfrm>
              <a:off x="-1133661" y="553992"/>
              <a:ext cx="12801179" cy="3511883"/>
            </a:xfrm>
            <a:prstGeom prst="rect">
              <a:avLst/>
            </a:prstGeom>
            <a:noFill/>
            <a:ln>
              <a:noFill/>
            </a:ln>
          </p:spPr>
          <p:txBody>
            <a:bodyPr spcFirstLastPara="1" wrap="square" lIns="0" tIns="0" rIns="0" bIns="0" anchor="t" anchorCtr="0">
              <a:spAutoFit/>
            </a:bodyPr>
            <a:lstStyle/>
            <a:p>
              <a:pPr marL="457200" lvl="0" indent="-457200">
                <a:lnSpc>
                  <a:spcPct val="140000"/>
                </a:lnSpc>
                <a:buFont typeface="+mj-lt"/>
                <a:buAutoNum type="arabicPeriod"/>
              </a:pPr>
              <a:r>
                <a:rPr lang="hr-HR" sz="2800" dirty="0">
                  <a:latin typeface="Inter"/>
                  <a:ea typeface="Inter"/>
                  <a:cs typeface="Inter"/>
                  <a:sym typeface="Inter"/>
                </a:rPr>
                <a:t>Provjera raspoloženja </a:t>
              </a:r>
            </a:p>
            <a:p>
              <a:pPr marL="457200" lvl="0" indent="-457200">
                <a:lnSpc>
                  <a:spcPct val="140000"/>
                </a:lnSpc>
                <a:buFont typeface="+mj-lt"/>
                <a:buAutoNum type="arabicPeriod"/>
              </a:pPr>
              <a:r>
                <a:rPr lang="hr-HR" sz="2800" dirty="0">
                  <a:latin typeface="Inter"/>
                  <a:ea typeface="Inter"/>
                  <a:cs typeface="Inter"/>
                  <a:sym typeface="Inter"/>
                </a:rPr>
                <a:t>Postavljanje dnevnog reda</a:t>
              </a:r>
            </a:p>
            <a:p>
              <a:pPr marL="457200" lvl="0" indent="-457200">
                <a:lnSpc>
                  <a:spcPct val="140000"/>
                </a:lnSpc>
                <a:buFont typeface="+mj-lt"/>
                <a:buAutoNum type="arabicPeriod"/>
              </a:pPr>
              <a:r>
                <a:rPr lang="hr-HR" sz="2800" dirty="0">
                  <a:latin typeface="Inter"/>
                  <a:ea typeface="Inter"/>
                  <a:cs typeface="Inter"/>
                  <a:sym typeface="Inter"/>
                </a:rPr>
                <a:t>Osvrt i pregled akcijskog plana</a:t>
              </a:r>
            </a:p>
            <a:p>
              <a:pPr marL="457200" lvl="0" indent="-457200">
                <a:lnSpc>
                  <a:spcPct val="140000"/>
                </a:lnSpc>
                <a:buFont typeface="+mj-lt"/>
                <a:buAutoNum type="arabicPeriod"/>
              </a:pPr>
              <a:r>
                <a:rPr lang="hr-HR" sz="2800" dirty="0" err="1">
                  <a:latin typeface="Inter"/>
                  <a:ea typeface="Inter"/>
                  <a:cs typeface="Inter"/>
                  <a:sym typeface="Inter"/>
                </a:rPr>
                <a:t>Psihoedukacija</a:t>
              </a:r>
              <a:r>
                <a:rPr lang="hr-HR" sz="2800" dirty="0">
                  <a:latin typeface="Inter"/>
                  <a:ea typeface="Inter"/>
                  <a:cs typeface="Inter"/>
                  <a:sym typeface="Inter"/>
                </a:rPr>
                <a:t> o teškoćama klijenta</a:t>
              </a:r>
            </a:p>
          </p:txBody>
        </p:sp>
      </p:grpSp>
      <p:sp>
        <p:nvSpPr>
          <p:cNvPr id="282" name="Google Shape;282;p18"/>
          <p:cNvSpPr txBox="1"/>
          <p:nvPr/>
        </p:nvSpPr>
        <p:spPr>
          <a:xfrm>
            <a:off x="9346297" y="3666276"/>
            <a:ext cx="7390473" cy="5909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hr-HR" sz="3200" b="1" i="0" u="none" strike="noStrike" cap="none" dirty="0">
                <a:solidFill>
                  <a:srgbClr val="000000"/>
                </a:solidFill>
                <a:latin typeface="Inter"/>
                <a:ea typeface="Inter"/>
                <a:cs typeface="Inter"/>
                <a:sym typeface="Inter"/>
              </a:rPr>
              <a:t>Središnji dio prve seanse</a:t>
            </a:r>
            <a:endParaRPr lang="hr-HR" b="1" dirty="0"/>
          </a:p>
        </p:txBody>
      </p:sp>
      <p:sp>
        <p:nvSpPr>
          <p:cNvPr id="285" name="Google Shape;285;p18"/>
          <p:cNvSpPr txBox="1"/>
          <p:nvPr/>
        </p:nvSpPr>
        <p:spPr>
          <a:xfrm>
            <a:off x="9468332" y="6965640"/>
            <a:ext cx="7390473" cy="5909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hr-HR" sz="3200" b="1" i="0" u="none" strike="noStrike" cap="none" dirty="0">
                <a:solidFill>
                  <a:srgbClr val="000000"/>
                </a:solidFill>
                <a:latin typeface="Inter"/>
                <a:ea typeface="Inter"/>
                <a:cs typeface="Inter"/>
                <a:sym typeface="Inter"/>
              </a:rPr>
              <a:t>Kraj prve seanse</a:t>
            </a:r>
            <a:endParaRPr lang="hr-HR" b="1" dirty="0"/>
          </a:p>
        </p:txBody>
      </p:sp>
      <p:sp>
        <p:nvSpPr>
          <p:cNvPr id="288" name="Google Shape;288;p18"/>
          <p:cNvSpPr txBox="1"/>
          <p:nvPr/>
        </p:nvSpPr>
        <p:spPr>
          <a:xfrm>
            <a:off x="7741760" y="1671382"/>
            <a:ext cx="564582" cy="609398"/>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3600" b="0" i="0" u="none" strike="noStrike" cap="none" dirty="0">
                <a:solidFill>
                  <a:srgbClr val="000000"/>
                </a:solidFill>
                <a:latin typeface="Over the Rainbow"/>
                <a:ea typeface="Over the Rainbow"/>
                <a:cs typeface="Over the Rainbow"/>
                <a:sym typeface="Over the Rainbow"/>
              </a:rPr>
              <a:t>1</a:t>
            </a:r>
            <a:endParaRPr dirty="0"/>
          </a:p>
        </p:txBody>
      </p:sp>
      <p:sp>
        <p:nvSpPr>
          <p:cNvPr id="289" name="Google Shape;289;p18"/>
          <p:cNvSpPr/>
          <p:nvPr/>
        </p:nvSpPr>
        <p:spPr>
          <a:xfrm>
            <a:off x="7577368" y="4617664"/>
            <a:ext cx="892126" cy="830488"/>
          </a:xfrm>
          <a:custGeom>
            <a:avLst/>
            <a:gdLst/>
            <a:ahLst/>
            <a:cxnLst/>
            <a:rect l="l" t="t" r="r" b="b"/>
            <a:pathLst>
              <a:path w="892126" h="830488" extrusionOk="0">
                <a:moveTo>
                  <a:pt x="0" y="0"/>
                </a:moveTo>
                <a:lnTo>
                  <a:pt x="892126" y="0"/>
                </a:lnTo>
                <a:lnTo>
                  <a:pt x="892126" y="830488"/>
                </a:lnTo>
                <a:lnTo>
                  <a:pt x="0" y="830488"/>
                </a:lnTo>
                <a:lnTo>
                  <a:pt x="0" y="0"/>
                </a:lnTo>
                <a:close/>
              </a:path>
            </a:pathLst>
          </a:custGeom>
          <a:blipFill rotWithShape="1">
            <a:blip r:embed="rId3">
              <a:alphaModFix/>
            </a:blip>
            <a:stretch>
              <a:fillRect/>
            </a:stretch>
          </a:blipFill>
          <a:ln>
            <a:noFill/>
          </a:ln>
        </p:spPr>
      </p:sp>
      <p:sp>
        <p:nvSpPr>
          <p:cNvPr id="290" name="Google Shape;290;p18"/>
          <p:cNvSpPr txBox="1"/>
          <p:nvPr/>
        </p:nvSpPr>
        <p:spPr>
          <a:xfrm>
            <a:off x="7747751" y="4820738"/>
            <a:ext cx="564582" cy="609398"/>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3600" b="0" i="0" u="none" strike="noStrike" cap="none" dirty="0">
                <a:solidFill>
                  <a:srgbClr val="000000"/>
                </a:solidFill>
                <a:latin typeface="Over the Rainbow"/>
                <a:ea typeface="Over the Rainbow"/>
                <a:cs typeface="Over the Rainbow"/>
                <a:sym typeface="Over the Rainbow"/>
              </a:rPr>
              <a:t>2</a:t>
            </a:r>
            <a:endParaRPr dirty="0"/>
          </a:p>
        </p:txBody>
      </p:sp>
      <p:sp>
        <p:nvSpPr>
          <p:cNvPr id="291" name="Google Shape;291;p18"/>
          <p:cNvSpPr/>
          <p:nvPr/>
        </p:nvSpPr>
        <p:spPr>
          <a:xfrm>
            <a:off x="7532124" y="7938862"/>
            <a:ext cx="892126" cy="830488"/>
          </a:xfrm>
          <a:custGeom>
            <a:avLst/>
            <a:gdLst/>
            <a:ahLst/>
            <a:cxnLst/>
            <a:rect l="l" t="t" r="r" b="b"/>
            <a:pathLst>
              <a:path w="892126" h="830488" extrusionOk="0">
                <a:moveTo>
                  <a:pt x="0" y="0"/>
                </a:moveTo>
                <a:lnTo>
                  <a:pt x="892126" y="0"/>
                </a:lnTo>
                <a:lnTo>
                  <a:pt x="892126" y="830488"/>
                </a:lnTo>
                <a:lnTo>
                  <a:pt x="0" y="830488"/>
                </a:lnTo>
                <a:lnTo>
                  <a:pt x="0" y="0"/>
                </a:lnTo>
                <a:close/>
              </a:path>
            </a:pathLst>
          </a:custGeom>
          <a:blipFill rotWithShape="1">
            <a:blip r:embed="rId3">
              <a:alphaModFix/>
            </a:blip>
            <a:stretch>
              <a:fillRect/>
            </a:stretch>
          </a:blipFill>
          <a:ln>
            <a:noFill/>
          </a:ln>
        </p:spPr>
      </p:sp>
      <p:sp>
        <p:nvSpPr>
          <p:cNvPr id="292" name="Google Shape;292;p18"/>
          <p:cNvSpPr txBox="1"/>
          <p:nvPr/>
        </p:nvSpPr>
        <p:spPr>
          <a:xfrm>
            <a:off x="7710054" y="8109556"/>
            <a:ext cx="536266" cy="609398"/>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3600" b="0" i="0" u="none" strike="noStrike" cap="none" dirty="0">
                <a:solidFill>
                  <a:srgbClr val="000000"/>
                </a:solidFill>
                <a:latin typeface="Over the Rainbow"/>
                <a:ea typeface="Over the Rainbow"/>
                <a:cs typeface="Over the Rainbow"/>
                <a:sym typeface="Over the Rainbow"/>
              </a:rPr>
              <a:t>3</a:t>
            </a:r>
            <a:endParaRPr dirty="0"/>
          </a:p>
        </p:txBody>
      </p:sp>
      <p:pic>
        <p:nvPicPr>
          <p:cNvPr id="8" name="Picture 7">
            <a:extLst>
              <a:ext uri="{FF2B5EF4-FFF2-40B4-BE49-F238E27FC236}">
                <a16:creationId xmlns:a16="http://schemas.microsoft.com/office/drawing/2014/main" id="{007A8B0A-E27D-9147-9C21-2FE47ECB9E22}"/>
              </a:ext>
            </a:extLst>
          </p:cNvPr>
          <p:cNvPicPr>
            <a:picLocks noChangeAspect="1"/>
          </p:cNvPicPr>
          <p:nvPr/>
        </p:nvPicPr>
        <p:blipFill>
          <a:blip r:embed="rId4"/>
          <a:stretch>
            <a:fillRect/>
          </a:stretch>
        </p:blipFill>
        <p:spPr>
          <a:xfrm>
            <a:off x="559469" y="1835481"/>
            <a:ext cx="6579912" cy="6579912"/>
          </a:xfrm>
          <a:prstGeom prst="rect">
            <a:avLst/>
          </a:prstGeom>
        </p:spPr>
      </p:pic>
      <p:sp>
        <p:nvSpPr>
          <p:cNvPr id="38" name="Google Shape;280;p18">
            <a:extLst>
              <a:ext uri="{FF2B5EF4-FFF2-40B4-BE49-F238E27FC236}">
                <a16:creationId xmlns:a16="http://schemas.microsoft.com/office/drawing/2014/main" id="{2D849921-EE3A-1D4B-ABD7-9B8D6AA3E156}"/>
              </a:ext>
            </a:extLst>
          </p:cNvPr>
          <p:cNvSpPr txBox="1"/>
          <p:nvPr/>
        </p:nvSpPr>
        <p:spPr>
          <a:xfrm>
            <a:off x="8535568" y="4257207"/>
            <a:ext cx="9180930" cy="2412968"/>
          </a:xfrm>
          <a:prstGeom prst="rect">
            <a:avLst/>
          </a:prstGeom>
          <a:noFill/>
          <a:ln>
            <a:noFill/>
          </a:ln>
        </p:spPr>
        <p:txBody>
          <a:bodyPr spcFirstLastPara="1" wrap="square" lIns="0" tIns="0" rIns="0" bIns="0" anchor="t" anchorCtr="0">
            <a:spAutoFit/>
          </a:bodyPr>
          <a:lstStyle/>
          <a:p>
            <a:pPr marL="457200" lvl="0" indent="-457200">
              <a:lnSpc>
                <a:spcPct val="140000"/>
              </a:lnSpc>
              <a:buFont typeface="+mj-lt"/>
              <a:buAutoNum type="arabicPeriod" startAt="5"/>
            </a:pPr>
            <a:r>
              <a:rPr lang="hr-HR" sz="2800" dirty="0">
                <a:latin typeface="Inter"/>
                <a:ea typeface="Inter"/>
                <a:cs typeface="Inter"/>
                <a:sym typeface="Inter"/>
              </a:rPr>
              <a:t>Identifikacija želja, vrijednosti i ciljeva</a:t>
            </a:r>
          </a:p>
          <a:p>
            <a:pPr marL="457200" lvl="0" indent="-457200">
              <a:lnSpc>
                <a:spcPct val="140000"/>
              </a:lnSpc>
              <a:buFont typeface="+mj-lt"/>
              <a:buAutoNum type="arabicPeriod" startAt="5"/>
            </a:pPr>
            <a:r>
              <a:rPr lang="hr-HR" sz="2800" dirty="0">
                <a:latin typeface="Inter"/>
                <a:ea typeface="Inter"/>
                <a:cs typeface="Inter"/>
                <a:sym typeface="Inter"/>
              </a:rPr>
              <a:t>Sastavljanje rasporeda aktivnosti ili rad na problemu</a:t>
            </a:r>
          </a:p>
          <a:p>
            <a:pPr marL="457200" lvl="0" indent="-457200">
              <a:lnSpc>
                <a:spcPct val="140000"/>
              </a:lnSpc>
              <a:buFont typeface="+mj-lt"/>
              <a:buAutoNum type="arabicPeriod" startAt="5"/>
            </a:pPr>
            <a:r>
              <a:rPr lang="hr-HR" sz="2800" dirty="0">
                <a:latin typeface="Inter"/>
                <a:ea typeface="Inter"/>
                <a:cs typeface="Inter"/>
                <a:sym typeface="Inter"/>
              </a:rPr>
              <a:t>Zajedničko sastavljanje novog akcijskog plana</a:t>
            </a:r>
          </a:p>
        </p:txBody>
      </p:sp>
      <p:sp>
        <p:nvSpPr>
          <p:cNvPr id="39" name="Google Shape;280;p18">
            <a:extLst>
              <a:ext uri="{FF2B5EF4-FFF2-40B4-BE49-F238E27FC236}">
                <a16:creationId xmlns:a16="http://schemas.microsoft.com/office/drawing/2014/main" id="{8AD18735-C134-1448-9173-0D2E5033A22B}"/>
              </a:ext>
            </a:extLst>
          </p:cNvPr>
          <p:cNvSpPr txBox="1"/>
          <p:nvPr/>
        </p:nvSpPr>
        <p:spPr>
          <a:xfrm>
            <a:off x="8535568" y="7556571"/>
            <a:ext cx="9154651" cy="2412968"/>
          </a:xfrm>
          <a:prstGeom prst="rect">
            <a:avLst/>
          </a:prstGeom>
          <a:noFill/>
          <a:ln>
            <a:noFill/>
          </a:ln>
        </p:spPr>
        <p:txBody>
          <a:bodyPr spcFirstLastPara="1" wrap="square" lIns="0" tIns="0" rIns="0" bIns="0" anchor="t" anchorCtr="0">
            <a:spAutoFit/>
          </a:bodyPr>
          <a:lstStyle/>
          <a:p>
            <a:pPr marL="514350" lvl="0" indent="-514350">
              <a:lnSpc>
                <a:spcPct val="140000"/>
              </a:lnSpc>
              <a:buFont typeface="+mj-lt"/>
              <a:buAutoNum type="arabicPeriod" startAt="8"/>
            </a:pPr>
            <a:r>
              <a:rPr lang="hr-HR" sz="2800" dirty="0">
                <a:latin typeface="Inter"/>
                <a:ea typeface="Inter"/>
                <a:cs typeface="Inter"/>
                <a:sym typeface="Inter"/>
              </a:rPr>
              <a:t>Sažimanje seanse</a:t>
            </a:r>
          </a:p>
          <a:p>
            <a:pPr marL="514350" lvl="0" indent="-514350">
              <a:lnSpc>
                <a:spcPct val="140000"/>
              </a:lnSpc>
              <a:buFont typeface="+mj-lt"/>
              <a:buAutoNum type="arabicPeriod" startAt="8"/>
            </a:pPr>
            <a:r>
              <a:rPr lang="hr-HR" sz="2800" dirty="0">
                <a:latin typeface="Inter"/>
                <a:ea typeface="Inter"/>
                <a:cs typeface="Inter"/>
                <a:sym typeface="Inter"/>
              </a:rPr>
              <a:t>Procjena vjerojatnosti provedbe novog akcijskog plana</a:t>
            </a:r>
          </a:p>
          <a:p>
            <a:pPr marL="514350" lvl="0" indent="-514350">
              <a:lnSpc>
                <a:spcPct val="140000"/>
              </a:lnSpc>
              <a:buFont typeface="+mj-lt"/>
              <a:buAutoNum type="arabicPeriod" startAt="8"/>
            </a:pPr>
            <a:r>
              <a:rPr lang="hr-HR" sz="2800" dirty="0">
                <a:latin typeface="Inter"/>
                <a:ea typeface="Inter"/>
                <a:cs typeface="Inter"/>
                <a:sym typeface="Inter"/>
              </a:rPr>
              <a:t>Poticanje povratne informacije (</a:t>
            </a:r>
            <a:r>
              <a:rPr lang="hr-HR" sz="2800" i="1" dirty="0" err="1">
                <a:latin typeface="Inter"/>
                <a:ea typeface="Inter"/>
                <a:cs typeface="Inter"/>
                <a:sym typeface="Inter"/>
              </a:rPr>
              <a:t>feedback</a:t>
            </a:r>
            <a:r>
              <a:rPr lang="hr-HR" sz="2800" dirty="0">
                <a:latin typeface="Inter"/>
                <a:ea typeface="Inter"/>
                <a:cs typeface="Inter"/>
                <a:sym typeface="Inter"/>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41E9A7-1407-1D4F-8554-5685D64A7770}"/>
              </a:ext>
            </a:extLst>
          </p:cNvPr>
          <p:cNvSpPr>
            <a:spLocks noGrp="1"/>
          </p:cNvSpPr>
          <p:nvPr>
            <p:ph type="title" idx="4294967295"/>
          </p:nvPr>
        </p:nvSpPr>
        <p:spPr>
          <a:xfrm>
            <a:off x="2128899" y="1032650"/>
            <a:ext cx="6722076" cy="1013866"/>
          </a:xfrm>
        </p:spPr>
        <p:txBody>
          <a:bodyPr>
            <a:normAutofit/>
          </a:bodyPr>
          <a:lstStyle/>
          <a:p>
            <a:r>
              <a:rPr lang="hr-HR" sz="4800" dirty="0"/>
              <a:t>Provjera raspoloženja</a:t>
            </a:r>
          </a:p>
        </p:txBody>
      </p:sp>
      <p:sp>
        <p:nvSpPr>
          <p:cNvPr id="8" name="Google Shape;276;p18">
            <a:extLst>
              <a:ext uri="{FF2B5EF4-FFF2-40B4-BE49-F238E27FC236}">
                <a16:creationId xmlns:a16="http://schemas.microsoft.com/office/drawing/2014/main" id="{58346739-A15A-EE4F-A49E-B21F78F04FEE}"/>
              </a:ext>
            </a:extLst>
          </p:cNvPr>
          <p:cNvSpPr/>
          <p:nvPr/>
        </p:nvSpPr>
        <p:spPr>
          <a:xfrm>
            <a:off x="421601" y="766562"/>
            <a:ext cx="1707296" cy="1546041"/>
          </a:xfrm>
          <a:custGeom>
            <a:avLst/>
            <a:gdLst/>
            <a:ahLst/>
            <a:cxnLst/>
            <a:rect l="l" t="t" r="r" b="b"/>
            <a:pathLst>
              <a:path w="892126" h="830488" extrusionOk="0">
                <a:moveTo>
                  <a:pt x="0" y="0"/>
                </a:moveTo>
                <a:lnTo>
                  <a:pt x="892126" y="0"/>
                </a:lnTo>
                <a:lnTo>
                  <a:pt x="892126" y="830489"/>
                </a:lnTo>
                <a:lnTo>
                  <a:pt x="0" y="830489"/>
                </a:lnTo>
                <a:lnTo>
                  <a:pt x="0" y="0"/>
                </a:lnTo>
                <a:close/>
              </a:path>
            </a:pathLst>
          </a:custGeom>
          <a:blipFill rotWithShape="1">
            <a:blip r:embed="rId2">
              <a:alphaModFix/>
            </a:blip>
            <a:stretch>
              <a:fillRect/>
            </a:stretch>
          </a:blipFill>
          <a:ln>
            <a:noFill/>
          </a:ln>
        </p:spPr>
        <p:txBody>
          <a:bodyPr/>
          <a:lstStyle/>
          <a:p>
            <a:endParaRPr lang="hr-HR" dirty="0"/>
          </a:p>
        </p:txBody>
      </p:sp>
      <p:sp>
        <p:nvSpPr>
          <p:cNvPr id="12" name="Google Shape;288;p18">
            <a:extLst>
              <a:ext uri="{FF2B5EF4-FFF2-40B4-BE49-F238E27FC236}">
                <a16:creationId xmlns:a16="http://schemas.microsoft.com/office/drawing/2014/main" id="{16FE125E-6491-8043-8B2B-0B93B3FF87CB}"/>
              </a:ext>
            </a:extLst>
          </p:cNvPr>
          <p:cNvSpPr txBox="1"/>
          <p:nvPr/>
        </p:nvSpPr>
        <p:spPr>
          <a:xfrm>
            <a:off x="853647" y="1132420"/>
            <a:ext cx="864090" cy="914096"/>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400" b="0" i="0" u="none" strike="noStrike" cap="none" dirty="0">
                <a:solidFill>
                  <a:srgbClr val="000000"/>
                </a:solidFill>
                <a:latin typeface="Over the Rainbow"/>
                <a:ea typeface="Over the Rainbow"/>
                <a:cs typeface="Over the Rainbow"/>
                <a:sym typeface="Over the Rainbow"/>
              </a:rPr>
              <a:t>1</a:t>
            </a:r>
            <a:endParaRPr sz="2400" dirty="0"/>
          </a:p>
        </p:txBody>
      </p:sp>
      <p:pic>
        <p:nvPicPr>
          <p:cNvPr id="16" name="Picture 15">
            <a:extLst>
              <a:ext uri="{FF2B5EF4-FFF2-40B4-BE49-F238E27FC236}">
                <a16:creationId xmlns:a16="http://schemas.microsoft.com/office/drawing/2014/main" id="{00E2CEBF-D0D2-D143-846E-911B2D468F1E}"/>
              </a:ext>
            </a:extLst>
          </p:cNvPr>
          <p:cNvPicPr>
            <a:picLocks noChangeAspect="1"/>
          </p:cNvPicPr>
          <p:nvPr/>
        </p:nvPicPr>
        <p:blipFill>
          <a:blip r:embed="rId3"/>
          <a:stretch>
            <a:fillRect/>
          </a:stretch>
        </p:blipFill>
        <p:spPr>
          <a:xfrm>
            <a:off x="11318875" y="5352490"/>
            <a:ext cx="6350000" cy="4241800"/>
          </a:xfrm>
          <a:prstGeom prst="rect">
            <a:avLst/>
          </a:prstGeom>
        </p:spPr>
      </p:pic>
      <p:sp>
        <p:nvSpPr>
          <p:cNvPr id="26" name="Google Shape;1062;p16">
            <a:extLst>
              <a:ext uri="{FF2B5EF4-FFF2-40B4-BE49-F238E27FC236}">
                <a16:creationId xmlns:a16="http://schemas.microsoft.com/office/drawing/2014/main" id="{CC098A11-0B3B-2347-B564-EEAB8373D0D6}"/>
              </a:ext>
            </a:extLst>
          </p:cNvPr>
          <p:cNvSpPr txBox="1">
            <a:spLocks/>
          </p:cNvSpPr>
          <p:nvPr/>
        </p:nvSpPr>
        <p:spPr>
          <a:xfrm>
            <a:off x="1101725" y="2037766"/>
            <a:ext cx="17186275" cy="77577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9E98"/>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00000"/>
              </a:lnSpc>
              <a:spcBef>
                <a:spcPts val="0"/>
              </a:spcBef>
              <a:spcAft>
                <a:spcPts val="0"/>
              </a:spcAft>
              <a:buClr>
                <a:srgbClr val="534844"/>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3pPr>
            <a:lvl4pPr marL="1828800" marR="0" lvl="3"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4pPr>
            <a:lvl5pPr marL="2286000" marR="0" lvl="4"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5pPr>
            <a:lvl6pPr marL="2743200" marR="0" lvl="5"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6pPr>
            <a:lvl7pPr marL="3200400" marR="0" lvl="6"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7pPr>
            <a:lvl8pPr marL="3657600" marR="0" lvl="7"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8pPr>
            <a:lvl9pPr marL="4114800" marR="0" lvl="8"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9pPr>
          </a:lstStyle>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kumimoji="0" lang="hr-HR" sz="3200" b="1" i="0" u="none" strike="noStrike" kern="0" cap="none" spc="0" normalizeH="0" baseline="0" noProof="0" dirty="0">
                <a:ln>
                  <a:noFill/>
                </a:ln>
                <a:solidFill>
                  <a:srgbClr val="000000"/>
                </a:solidFill>
                <a:effectLst/>
                <a:uLnTx/>
                <a:uFillTx/>
                <a:latin typeface="Hind Vadodara Light"/>
                <a:cs typeface="Hind Vadodara Light"/>
                <a:sym typeface="Hind Vadodara Light"/>
              </a:rPr>
              <a:t>Upitnici</a:t>
            </a: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 (npr. BDI, BAI, BHS)</a:t>
            </a:r>
          </a:p>
          <a:p>
            <a:pPr marL="914400" marR="0" lvl="1"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Bitna je i </a:t>
            </a:r>
            <a:r>
              <a:rPr kumimoji="0" lang="hr-HR" sz="3200" b="0" i="0" u="none" strike="noStrike" kern="0" cap="none" spc="0" normalizeH="0" baseline="0" noProof="0" dirty="0" err="1">
                <a:ln>
                  <a:noFill/>
                </a:ln>
                <a:solidFill>
                  <a:srgbClr val="000000"/>
                </a:solidFill>
                <a:effectLst/>
                <a:uLnTx/>
                <a:uFillTx/>
                <a:latin typeface="Hind Vadodara Light"/>
                <a:cs typeface="Hind Vadodara Light"/>
                <a:sym typeface="Hind Vadodara Light"/>
              </a:rPr>
              <a:t>klijentova</a:t>
            </a: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 </a:t>
            </a:r>
            <a:r>
              <a:rPr kumimoji="0" lang="hr-HR" sz="3200" i="0" u="none" strike="noStrike" kern="0" cap="none" spc="0" normalizeH="0" baseline="0" noProof="0" dirty="0">
                <a:ln>
                  <a:noFill/>
                </a:ln>
                <a:solidFill>
                  <a:srgbClr val="000000"/>
                </a:solidFill>
                <a:effectLst/>
                <a:uLnTx/>
                <a:uFillTx/>
                <a:latin typeface="Hind Vadodara Light"/>
                <a:cs typeface="Hind Vadodara Light"/>
                <a:sym typeface="Hind Vadodara Light"/>
              </a:rPr>
              <a:t>subjektivna procjena </a:t>
            </a: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osjećaja dobrobiti</a:t>
            </a:r>
          </a:p>
          <a:p>
            <a:pPr marL="914400" marR="0" lvl="1"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lang="hr-HR" sz="3200" dirty="0">
                <a:solidFill>
                  <a:srgbClr val="000000"/>
                </a:solidFill>
              </a:rPr>
              <a:t>Važnost procjene</a:t>
            </a: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 razine suicidalnosti </a:t>
            </a: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Wingdings" pitchFamily="2" charset="2"/>
              </a:rPr>
              <a:t> plan za zaštitu klijenta</a:t>
            </a:r>
            <a:endPar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endParaRPr>
          </a:p>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kumimoji="0" lang="hr-HR" sz="3200" b="1" i="0" u="none" strike="noStrike" kern="0" cap="none" spc="0" normalizeH="0" baseline="0" noProof="0" dirty="0">
                <a:ln>
                  <a:noFill/>
                </a:ln>
                <a:solidFill>
                  <a:srgbClr val="000000"/>
                </a:solidFill>
                <a:effectLst/>
                <a:uLnTx/>
                <a:uFillTx/>
                <a:latin typeface="Hind Vadodara Light"/>
                <a:cs typeface="Hind Vadodara Light"/>
                <a:sym typeface="Hind Vadodara Light"/>
              </a:rPr>
              <a:t>Procjena raspoloženja </a:t>
            </a: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na skali od 0 do 10</a:t>
            </a:r>
          </a:p>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Praćenje napretka klijenta kroz vrijeme</a:t>
            </a:r>
          </a:p>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lang="hr-HR" sz="3200" dirty="0">
                <a:solidFill>
                  <a:srgbClr val="000000"/>
                </a:solidFill>
              </a:rPr>
              <a:t>Farmakoterapija </a:t>
            </a:r>
          </a:p>
          <a:p>
            <a:pPr lvl="1">
              <a:lnSpc>
                <a:spcPct val="150000"/>
              </a:lnSpc>
              <a:buClr>
                <a:schemeClr val="tx1"/>
              </a:buClr>
              <a:buSzPct val="50000"/>
              <a:buFont typeface="Hind Vadodara Light"/>
              <a:buChar char="●"/>
            </a:pP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Provjera pridržavanja</a:t>
            </a:r>
          </a:p>
          <a:p>
            <a:pPr lvl="1">
              <a:lnSpc>
                <a:spcPct val="150000"/>
              </a:lnSpc>
              <a:buClr>
                <a:schemeClr val="tx1"/>
              </a:buClr>
              <a:buSzPct val="50000"/>
              <a:buFont typeface="Hind Vadodara Light"/>
              <a:buChar char="●"/>
            </a:pPr>
            <a:r>
              <a:rPr lang="hr-HR" sz="3200" dirty="0">
                <a:solidFill>
                  <a:srgbClr val="000000"/>
                </a:solidFill>
              </a:rPr>
              <a:t>Pomoć u preprekama</a:t>
            </a:r>
          </a:p>
          <a:p>
            <a:pPr lvl="1">
              <a:lnSpc>
                <a:spcPct val="150000"/>
              </a:lnSpc>
              <a:buClr>
                <a:schemeClr val="tx1"/>
              </a:buClr>
              <a:buSzPct val="50000"/>
              <a:buFont typeface="Hind Vadodara Light"/>
              <a:buChar char="●"/>
            </a:pP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Konzultacije s</a:t>
            </a:r>
            <a:r>
              <a:rPr lang="hr-HR" sz="3200" dirty="0">
                <a:solidFill>
                  <a:srgbClr val="000000"/>
                </a:solidFill>
              </a:rPr>
              <a:t>a psihijatrom</a:t>
            </a:r>
            <a:endPar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endParaRPr>
          </a:p>
        </p:txBody>
      </p:sp>
    </p:spTree>
    <p:extLst>
      <p:ext uri="{BB962C8B-B14F-4D97-AF65-F5344CB8AC3E}">
        <p14:creationId xmlns:p14="http://schemas.microsoft.com/office/powerpoint/2010/main" val="212944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025720ED-F5D5-9142-A557-469334F03235}"/>
              </a:ext>
            </a:extLst>
          </p:cNvPr>
          <p:cNvSpPr txBox="1">
            <a:spLocks/>
          </p:cNvSpPr>
          <p:nvPr/>
        </p:nvSpPr>
        <p:spPr>
          <a:xfrm>
            <a:off x="8918012" y="1210141"/>
            <a:ext cx="7680888" cy="234295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400"/>
              <a:buFont typeface="Fraunces"/>
              <a:buNone/>
              <a:defRPr sz="4400" b="0" i="0" u="none" strike="noStrike" cap="none">
                <a:solidFill>
                  <a:schemeClr val="dk1"/>
                </a:solidFill>
                <a:latin typeface="Fraunces"/>
                <a:ea typeface="Fraunces"/>
                <a:cs typeface="Fraunces"/>
                <a:sym typeface="Fraunce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hr-HR" sz="4800" dirty="0"/>
              <a:t>Postavljanje dnevnog reda</a:t>
            </a:r>
          </a:p>
        </p:txBody>
      </p:sp>
      <p:sp>
        <p:nvSpPr>
          <p:cNvPr id="9" name="Google Shape;276;p18">
            <a:extLst>
              <a:ext uri="{FF2B5EF4-FFF2-40B4-BE49-F238E27FC236}">
                <a16:creationId xmlns:a16="http://schemas.microsoft.com/office/drawing/2014/main" id="{CD095930-ADDE-EC4B-86D3-F45376E74C84}"/>
              </a:ext>
            </a:extLst>
          </p:cNvPr>
          <p:cNvSpPr/>
          <p:nvPr/>
        </p:nvSpPr>
        <p:spPr>
          <a:xfrm>
            <a:off x="7559169" y="944054"/>
            <a:ext cx="1707296" cy="1546041"/>
          </a:xfrm>
          <a:custGeom>
            <a:avLst/>
            <a:gdLst/>
            <a:ahLst/>
            <a:cxnLst/>
            <a:rect l="l" t="t" r="r" b="b"/>
            <a:pathLst>
              <a:path w="892126" h="830488" extrusionOk="0">
                <a:moveTo>
                  <a:pt x="0" y="0"/>
                </a:moveTo>
                <a:lnTo>
                  <a:pt x="892126" y="0"/>
                </a:lnTo>
                <a:lnTo>
                  <a:pt x="892126" y="830489"/>
                </a:lnTo>
                <a:lnTo>
                  <a:pt x="0" y="830489"/>
                </a:lnTo>
                <a:lnTo>
                  <a:pt x="0" y="0"/>
                </a:lnTo>
                <a:close/>
              </a:path>
            </a:pathLst>
          </a:custGeom>
          <a:blipFill rotWithShape="1">
            <a:blip r:embed="rId2">
              <a:alphaModFix/>
            </a:blip>
            <a:stretch>
              <a:fillRect/>
            </a:stretch>
          </a:blipFill>
          <a:ln>
            <a:noFill/>
          </a:ln>
        </p:spPr>
        <p:txBody>
          <a:bodyPr/>
          <a:lstStyle/>
          <a:p>
            <a:endParaRPr lang="hr-HR" dirty="0"/>
          </a:p>
        </p:txBody>
      </p:sp>
      <p:sp>
        <p:nvSpPr>
          <p:cNvPr id="11" name="Google Shape;288;p18">
            <a:extLst>
              <a:ext uri="{FF2B5EF4-FFF2-40B4-BE49-F238E27FC236}">
                <a16:creationId xmlns:a16="http://schemas.microsoft.com/office/drawing/2014/main" id="{C53139CC-014D-8845-929B-F7609C2AD001}"/>
              </a:ext>
            </a:extLst>
          </p:cNvPr>
          <p:cNvSpPr txBox="1"/>
          <p:nvPr/>
        </p:nvSpPr>
        <p:spPr>
          <a:xfrm>
            <a:off x="7959200" y="1260026"/>
            <a:ext cx="864090" cy="914096"/>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400" dirty="0">
                <a:latin typeface="Over the Rainbow"/>
                <a:sym typeface="Over the Rainbow"/>
              </a:rPr>
              <a:t>2</a:t>
            </a:r>
            <a:endParaRPr sz="2400" dirty="0"/>
          </a:p>
        </p:txBody>
      </p:sp>
      <p:pic>
        <p:nvPicPr>
          <p:cNvPr id="15" name="Picture 14">
            <a:extLst>
              <a:ext uri="{FF2B5EF4-FFF2-40B4-BE49-F238E27FC236}">
                <a16:creationId xmlns:a16="http://schemas.microsoft.com/office/drawing/2014/main" id="{1B085371-F97A-3246-9D20-A77C8E703C6D}"/>
              </a:ext>
            </a:extLst>
          </p:cNvPr>
          <p:cNvPicPr>
            <a:picLocks noChangeAspect="1"/>
          </p:cNvPicPr>
          <p:nvPr/>
        </p:nvPicPr>
        <p:blipFill>
          <a:blip r:embed="rId3"/>
          <a:stretch>
            <a:fillRect/>
          </a:stretch>
        </p:blipFill>
        <p:spPr>
          <a:xfrm>
            <a:off x="822154" y="2174122"/>
            <a:ext cx="5703940" cy="5454587"/>
          </a:xfrm>
          <a:prstGeom prst="rect">
            <a:avLst/>
          </a:prstGeom>
        </p:spPr>
      </p:pic>
      <p:grpSp>
        <p:nvGrpSpPr>
          <p:cNvPr id="16" name="Google Shape;85;p9">
            <a:extLst>
              <a:ext uri="{FF2B5EF4-FFF2-40B4-BE49-F238E27FC236}">
                <a16:creationId xmlns:a16="http://schemas.microsoft.com/office/drawing/2014/main" id="{032215DA-9BB1-5E45-97EB-6EF5B9D1E9E3}"/>
              </a:ext>
            </a:extLst>
          </p:cNvPr>
          <p:cNvGrpSpPr/>
          <p:nvPr/>
        </p:nvGrpSpPr>
        <p:grpSpPr>
          <a:xfrm>
            <a:off x="8918012" y="6114810"/>
            <a:ext cx="7279931" cy="2715681"/>
            <a:chOff x="0" y="-47625"/>
            <a:chExt cx="2567025" cy="2321895"/>
          </a:xfrm>
        </p:grpSpPr>
        <p:sp>
          <p:nvSpPr>
            <p:cNvPr id="17" name="Google Shape;86;p9">
              <a:extLst>
                <a:ext uri="{FF2B5EF4-FFF2-40B4-BE49-F238E27FC236}">
                  <a16:creationId xmlns:a16="http://schemas.microsoft.com/office/drawing/2014/main" id="{C0ACC671-13DF-D844-A3DB-F2D22CD0CCB7}"/>
                </a:ext>
              </a:extLst>
            </p:cNvPr>
            <p:cNvSpPr/>
            <p:nvPr/>
          </p:nvSpPr>
          <p:spPr>
            <a:xfrm>
              <a:off x="0" y="0"/>
              <a:ext cx="2567025" cy="2274270"/>
            </a:xfrm>
            <a:custGeom>
              <a:avLst/>
              <a:gdLst/>
              <a:ahLst/>
              <a:cxnLst/>
              <a:rect l="l" t="t" r="r" b="b"/>
              <a:pathLst>
                <a:path w="2567025" h="2274270" extrusionOk="0">
                  <a:moveTo>
                    <a:pt x="23829" y="0"/>
                  </a:moveTo>
                  <a:lnTo>
                    <a:pt x="2543195" y="0"/>
                  </a:lnTo>
                  <a:cubicBezTo>
                    <a:pt x="2549515" y="0"/>
                    <a:pt x="2555576" y="2511"/>
                    <a:pt x="2560045" y="6979"/>
                  </a:cubicBezTo>
                  <a:cubicBezTo>
                    <a:pt x="2564514" y="11448"/>
                    <a:pt x="2567025" y="17509"/>
                    <a:pt x="2567025" y="23829"/>
                  </a:cubicBezTo>
                  <a:lnTo>
                    <a:pt x="2567025" y="2250440"/>
                  </a:lnTo>
                  <a:cubicBezTo>
                    <a:pt x="2567025" y="2263601"/>
                    <a:pt x="2556356" y="2274270"/>
                    <a:pt x="2543195" y="2274270"/>
                  </a:cubicBezTo>
                  <a:lnTo>
                    <a:pt x="23829" y="2274270"/>
                  </a:lnTo>
                  <a:cubicBezTo>
                    <a:pt x="17509" y="2274270"/>
                    <a:pt x="11448" y="2271759"/>
                    <a:pt x="6979" y="2267290"/>
                  </a:cubicBezTo>
                  <a:cubicBezTo>
                    <a:pt x="2511" y="2262821"/>
                    <a:pt x="0" y="2256760"/>
                    <a:pt x="0" y="2250440"/>
                  </a:cubicBezTo>
                  <a:lnTo>
                    <a:pt x="0" y="23829"/>
                  </a:lnTo>
                  <a:cubicBezTo>
                    <a:pt x="0" y="17509"/>
                    <a:pt x="2511" y="11448"/>
                    <a:pt x="6979" y="6979"/>
                  </a:cubicBezTo>
                  <a:cubicBezTo>
                    <a:pt x="11448" y="2511"/>
                    <a:pt x="17509" y="0"/>
                    <a:pt x="23829"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p9">
              <a:extLst>
                <a:ext uri="{FF2B5EF4-FFF2-40B4-BE49-F238E27FC236}">
                  <a16:creationId xmlns:a16="http://schemas.microsoft.com/office/drawing/2014/main" id="{C9E9E00A-DC50-294B-B067-D8EAACD8682D}"/>
                </a:ext>
              </a:extLst>
            </p:cNvPr>
            <p:cNvSpPr txBox="1"/>
            <p:nvPr/>
          </p:nvSpPr>
          <p:spPr>
            <a:xfrm>
              <a:off x="0" y="-47625"/>
              <a:ext cx="2567025" cy="232189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 name="Google Shape;1062;p16">
            <a:extLst>
              <a:ext uri="{FF2B5EF4-FFF2-40B4-BE49-F238E27FC236}">
                <a16:creationId xmlns:a16="http://schemas.microsoft.com/office/drawing/2014/main" id="{E24432CB-96F2-C945-956A-2A275B13FD27}"/>
              </a:ext>
            </a:extLst>
          </p:cNvPr>
          <p:cNvSpPr txBox="1">
            <a:spLocks/>
          </p:cNvSpPr>
          <p:nvPr/>
        </p:nvSpPr>
        <p:spPr>
          <a:xfrm>
            <a:off x="7903492" y="1905946"/>
            <a:ext cx="9709928" cy="77577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9E98"/>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00000"/>
              </a:lnSpc>
              <a:spcBef>
                <a:spcPts val="0"/>
              </a:spcBef>
              <a:spcAft>
                <a:spcPts val="0"/>
              </a:spcAft>
              <a:buClr>
                <a:srgbClr val="534844"/>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3pPr>
            <a:lvl4pPr marL="1828800" marR="0" lvl="3"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4pPr>
            <a:lvl5pPr marL="2286000" marR="0" lvl="4"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5pPr>
            <a:lvl6pPr marL="2743200" marR="0" lvl="5"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6pPr>
            <a:lvl7pPr marL="3200400" marR="0" lvl="6"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7pPr>
            <a:lvl8pPr marL="3657600" marR="0" lvl="7"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8pPr>
            <a:lvl9pPr marL="4114800" marR="0" lvl="8"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9pPr>
          </a:lstStyle>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lang="hr-HR" sz="3200" dirty="0">
                <a:solidFill>
                  <a:srgbClr val="000000"/>
                </a:solidFill>
              </a:rPr>
              <a:t>Terapeut predlaže točke dnevnog reda</a:t>
            </a:r>
            <a:endParaRPr kumimoji="0" lang="hr-HR" sz="3200" i="0" u="none" strike="noStrike" kern="0" cap="none" spc="0" normalizeH="0" baseline="0" noProof="0" dirty="0">
              <a:ln>
                <a:noFill/>
              </a:ln>
              <a:solidFill>
                <a:srgbClr val="000000"/>
              </a:solidFill>
              <a:effectLst/>
              <a:uLnTx/>
              <a:uFillTx/>
              <a:latin typeface="Hind Vadodara Light"/>
              <a:cs typeface="Hind Vadodara Light"/>
              <a:sym typeface="Hind Vadodara Light"/>
            </a:endParaRPr>
          </a:p>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kumimoji="0" lang="hr-HR" sz="3200" i="0" u="none" strike="noStrike" kern="0" cap="none" spc="0" normalizeH="0" baseline="0" noProof="0" dirty="0">
                <a:ln>
                  <a:noFill/>
                </a:ln>
                <a:solidFill>
                  <a:srgbClr val="000000"/>
                </a:solidFill>
                <a:effectLst/>
                <a:uLnTx/>
                <a:uFillTx/>
                <a:latin typeface="Hind Vadodara Light"/>
                <a:cs typeface="Hind Vadodara Light"/>
                <a:sym typeface="Hind Vadodara Light"/>
              </a:rPr>
              <a:t>Većina klijenata se osjeća </a:t>
            </a:r>
            <a:r>
              <a:rPr kumimoji="0" lang="hr-HR" sz="3200" b="1" i="0" u="none" strike="noStrike" kern="0" cap="none" spc="0" normalizeH="0" baseline="0" noProof="0" dirty="0">
                <a:ln>
                  <a:noFill/>
                </a:ln>
                <a:solidFill>
                  <a:srgbClr val="000000"/>
                </a:solidFill>
                <a:effectLst/>
                <a:uLnTx/>
                <a:uFillTx/>
                <a:latin typeface="Hind Vadodara Light"/>
                <a:cs typeface="Hind Vadodara Light"/>
                <a:sym typeface="Hind Vadodara Light"/>
              </a:rPr>
              <a:t>ugodnije </a:t>
            </a:r>
            <a:r>
              <a:rPr kumimoji="0" lang="hr-HR" sz="3200" i="0" u="none" strike="noStrike" kern="0" cap="none" spc="0" normalizeH="0" baseline="0" noProof="0" dirty="0">
                <a:ln>
                  <a:noFill/>
                </a:ln>
                <a:solidFill>
                  <a:srgbClr val="000000"/>
                </a:solidFill>
                <a:effectLst/>
                <a:uLnTx/>
                <a:uFillTx/>
                <a:latin typeface="Hind Vadodara Light"/>
                <a:cs typeface="Hind Vadodara Light"/>
                <a:sym typeface="Hind Vadodara Light"/>
              </a:rPr>
              <a:t>kad im se objasni struktura seanse</a:t>
            </a:r>
          </a:p>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lang="hr-HR" sz="3200" dirty="0">
                <a:solidFill>
                  <a:srgbClr val="000000"/>
                </a:solidFill>
              </a:rPr>
              <a:t>Čini terapijski proces </a:t>
            </a:r>
            <a:r>
              <a:rPr lang="hr-HR" sz="3200" b="1" dirty="0">
                <a:solidFill>
                  <a:srgbClr val="000000"/>
                </a:solidFill>
              </a:rPr>
              <a:t>razumljivijim</a:t>
            </a:r>
            <a:r>
              <a:rPr lang="hr-HR" sz="3200" dirty="0">
                <a:solidFill>
                  <a:srgbClr val="000000"/>
                </a:solidFill>
              </a:rPr>
              <a:t> za klijenta</a:t>
            </a:r>
            <a:endParaRPr kumimoji="0" lang="hr-HR" sz="3200" i="0" u="none" strike="noStrike" kern="0" cap="none" spc="0" normalizeH="0" baseline="0" noProof="0" dirty="0">
              <a:ln>
                <a:noFill/>
              </a:ln>
              <a:solidFill>
                <a:srgbClr val="000000"/>
              </a:solidFill>
              <a:effectLst/>
              <a:uLnTx/>
              <a:uFillTx/>
              <a:latin typeface="Hind Vadodara Light"/>
              <a:cs typeface="Hind Vadodara Light"/>
              <a:sym typeface="Hind Vadodara Light"/>
            </a:endParaRPr>
          </a:p>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lang="hr-HR" sz="3200" dirty="0">
                <a:solidFill>
                  <a:srgbClr val="000000"/>
                </a:solidFill>
              </a:rPr>
              <a:t>Potiče </a:t>
            </a:r>
            <a:r>
              <a:rPr lang="hr-HR" sz="3200" b="1" dirty="0">
                <a:solidFill>
                  <a:srgbClr val="000000"/>
                </a:solidFill>
              </a:rPr>
              <a:t>aktivno sudjelovanje</a:t>
            </a:r>
          </a:p>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lang="hr-HR" sz="3200" dirty="0">
                <a:solidFill>
                  <a:srgbClr val="000000"/>
                </a:solidFill>
              </a:rPr>
              <a:t>Odstupanje od planiranog dnevnog reda ukoliko se pojave nove bitne teškoće</a:t>
            </a:r>
          </a:p>
        </p:txBody>
      </p:sp>
    </p:spTree>
    <p:extLst>
      <p:ext uri="{BB962C8B-B14F-4D97-AF65-F5344CB8AC3E}">
        <p14:creationId xmlns:p14="http://schemas.microsoft.com/office/powerpoint/2010/main" val="272709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C"/>
        </a:solidFill>
        <a:effectLst/>
      </p:bgPr>
    </p:bg>
    <p:spTree>
      <p:nvGrpSpPr>
        <p:cNvPr id="1" name="Shape 163"/>
        <p:cNvGrpSpPr/>
        <p:nvPr/>
      </p:nvGrpSpPr>
      <p:grpSpPr>
        <a:xfrm>
          <a:off x="0" y="0"/>
          <a:ext cx="0" cy="0"/>
          <a:chOff x="0" y="0"/>
          <a:chExt cx="0" cy="0"/>
        </a:xfrm>
      </p:grpSpPr>
      <p:grpSp>
        <p:nvGrpSpPr>
          <p:cNvPr id="166" name="Google Shape;166;p13"/>
          <p:cNvGrpSpPr/>
          <p:nvPr/>
        </p:nvGrpSpPr>
        <p:grpSpPr>
          <a:xfrm>
            <a:off x="9281692" y="809311"/>
            <a:ext cx="8666674" cy="9127956"/>
            <a:chOff x="0" y="-47625"/>
            <a:chExt cx="2136271" cy="2321895"/>
          </a:xfrm>
        </p:grpSpPr>
        <p:sp>
          <p:nvSpPr>
            <p:cNvPr id="167" name="Google Shape;167;p13"/>
            <p:cNvSpPr/>
            <p:nvPr/>
          </p:nvSpPr>
          <p:spPr>
            <a:xfrm>
              <a:off x="0" y="0"/>
              <a:ext cx="2136271" cy="2274270"/>
            </a:xfrm>
            <a:custGeom>
              <a:avLst/>
              <a:gdLst/>
              <a:ahLst/>
              <a:cxnLst/>
              <a:rect l="l" t="t" r="r" b="b"/>
              <a:pathLst>
                <a:path w="2136271" h="2274270" extrusionOk="0">
                  <a:moveTo>
                    <a:pt x="28634" y="0"/>
                  </a:moveTo>
                  <a:lnTo>
                    <a:pt x="2107636" y="0"/>
                  </a:lnTo>
                  <a:cubicBezTo>
                    <a:pt x="2123451" y="0"/>
                    <a:pt x="2136271" y="12820"/>
                    <a:pt x="2136271" y="28634"/>
                  </a:cubicBezTo>
                  <a:lnTo>
                    <a:pt x="2136271" y="2245635"/>
                  </a:lnTo>
                  <a:cubicBezTo>
                    <a:pt x="2136271" y="2261450"/>
                    <a:pt x="2123451" y="2274270"/>
                    <a:pt x="2107636" y="2274270"/>
                  </a:cubicBezTo>
                  <a:lnTo>
                    <a:pt x="28634" y="2274270"/>
                  </a:lnTo>
                  <a:cubicBezTo>
                    <a:pt x="12820" y="2274270"/>
                    <a:pt x="0" y="2261450"/>
                    <a:pt x="0" y="2245635"/>
                  </a:cubicBezTo>
                  <a:lnTo>
                    <a:pt x="0" y="28634"/>
                  </a:lnTo>
                  <a:cubicBezTo>
                    <a:pt x="0" y="12820"/>
                    <a:pt x="12820" y="0"/>
                    <a:pt x="28634"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txBox="1"/>
            <p:nvPr/>
          </p:nvSpPr>
          <p:spPr>
            <a:xfrm>
              <a:off x="0" y="-47625"/>
              <a:ext cx="2136270" cy="232189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9" name="Google Shape;169;p13"/>
          <p:cNvSpPr txBox="1"/>
          <p:nvPr/>
        </p:nvSpPr>
        <p:spPr>
          <a:xfrm>
            <a:off x="2024222" y="828786"/>
            <a:ext cx="7293000" cy="1181862"/>
          </a:xfrm>
          <a:prstGeom prst="rect">
            <a:avLst/>
          </a:prstGeom>
          <a:noFill/>
          <a:ln>
            <a:noFill/>
          </a:ln>
        </p:spPr>
        <p:txBody>
          <a:bodyPr spcFirstLastPara="1" wrap="square" lIns="0" tIns="0" rIns="0" bIns="0" anchor="t" anchorCtr="0">
            <a:spAutoFit/>
          </a:bodyPr>
          <a:lstStyle/>
          <a:p>
            <a:pPr marL="0" marR="0" lvl="0" indent="0" rtl="0">
              <a:lnSpc>
                <a:spcPct val="80000"/>
              </a:lnSpc>
              <a:spcBef>
                <a:spcPts val="0"/>
              </a:spcBef>
              <a:spcAft>
                <a:spcPts val="0"/>
              </a:spcAft>
              <a:buNone/>
            </a:pPr>
            <a:r>
              <a:rPr lang="hr-HR" sz="4800" b="0" i="0" u="none" strike="noStrike" cap="none" dirty="0">
                <a:solidFill>
                  <a:srgbClr val="000000"/>
                </a:solidFill>
                <a:latin typeface="Fraunces Light"/>
                <a:ea typeface="Fraunces Light"/>
                <a:cs typeface="Fraunces Light"/>
                <a:sym typeface="Fraunces Light"/>
              </a:rPr>
              <a:t>Osvrt  i pregled akcijskog plana</a:t>
            </a:r>
            <a:endParaRPr lang="hr-HR" sz="4800" dirty="0"/>
          </a:p>
        </p:txBody>
      </p:sp>
      <p:sp>
        <p:nvSpPr>
          <p:cNvPr id="15" name="Google Shape;1062;p16">
            <a:extLst>
              <a:ext uri="{FF2B5EF4-FFF2-40B4-BE49-F238E27FC236}">
                <a16:creationId xmlns:a16="http://schemas.microsoft.com/office/drawing/2014/main" id="{A490F089-1A50-2B46-8706-DAFF28F69996}"/>
              </a:ext>
            </a:extLst>
          </p:cNvPr>
          <p:cNvSpPr txBox="1">
            <a:spLocks/>
          </p:cNvSpPr>
          <p:nvPr/>
        </p:nvSpPr>
        <p:spPr>
          <a:xfrm>
            <a:off x="9281688" y="1494423"/>
            <a:ext cx="8379291" cy="77577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9E98"/>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00000"/>
              </a:lnSpc>
              <a:spcBef>
                <a:spcPts val="0"/>
              </a:spcBef>
              <a:spcAft>
                <a:spcPts val="0"/>
              </a:spcAft>
              <a:buClr>
                <a:srgbClr val="534844"/>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3pPr>
            <a:lvl4pPr marL="1828800" marR="0" lvl="3"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4pPr>
            <a:lvl5pPr marL="2286000" marR="0" lvl="4"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5pPr>
            <a:lvl6pPr marL="2743200" marR="0" lvl="5"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6pPr>
            <a:lvl7pPr marL="3200400" marR="0" lvl="6"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7pPr>
            <a:lvl8pPr marL="3657600" marR="0" lvl="7"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8pPr>
            <a:lvl9pPr marL="4114800" marR="0" lvl="8"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9pPr>
          </a:lstStyle>
          <a:p>
            <a:pPr algn="just">
              <a:lnSpc>
                <a:spcPct val="150000"/>
              </a:lnSpc>
              <a:buClr>
                <a:schemeClr val="tx1"/>
              </a:buClr>
              <a:buSzPct val="50000"/>
            </a:pPr>
            <a:r>
              <a:rPr lang="hr-HR" sz="2800" i="1" dirty="0">
                <a:solidFill>
                  <a:srgbClr val="000000"/>
                </a:solidFill>
              </a:rPr>
              <a:t>	Kada se počnem osjećati depresivnije, podsjetit ću se da terapijski plan ima smisla. Uz pomoć terapeutkinje, prema cilju ću ići korak po korak. Naučit ću evaluirati svoje misli koje mogu biti 100% točne, 0% točne ili negdje u sredini. Osjećat ću se bolje radeći male promjene u mišljenju i ponašanju svaki dan.</a:t>
            </a:r>
          </a:p>
          <a:p>
            <a:pPr algn="just">
              <a:lnSpc>
                <a:spcPct val="150000"/>
              </a:lnSpc>
              <a:buClr>
                <a:schemeClr val="tx1"/>
              </a:buClr>
              <a:buSzPct val="50000"/>
            </a:pPr>
            <a:r>
              <a:rPr kumimoji="0" lang="hr-HR" sz="2800" i="1" u="none" strike="noStrike" kern="0" cap="none" spc="0" normalizeH="0" baseline="0" noProof="0" dirty="0">
                <a:ln>
                  <a:noFill/>
                </a:ln>
                <a:solidFill>
                  <a:srgbClr val="000000"/>
                </a:solidFill>
                <a:effectLst/>
                <a:uLnTx/>
                <a:uFillTx/>
                <a:latin typeface="Hind Vadodara Light"/>
                <a:cs typeface="Hind Vadodara Light"/>
                <a:sym typeface="Hind Vadodara Light"/>
              </a:rPr>
              <a:t>	Izvesti u</a:t>
            </a:r>
            <a:r>
              <a:rPr lang="hr-HR" sz="2800" i="1" dirty="0">
                <a:solidFill>
                  <a:srgbClr val="000000"/>
                </a:solidFill>
              </a:rPr>
              <a:t>nuka na sladoled.</a:t>
            </a:r>
          </a:p>
          <a:p>
            <a:pPr algn="just">
              <a:lnSpc>
                <a:spcPct val="150000"/>
              </a:lnSpc>
              <a:buClr>
                <a:schemeClr val="tx1"/>
              </a:buClr>
              <a:buSzPct val="50000"/>
            </a:pPr>
            <a:r>
              <a:rPr kumimoji="0" lang="hr-HR" sz="2800" i="1" u="none" strike="noStrike" kern="0" cap="none" spc="0" normalizeH="0" baseline="0" noProof="0" dirty="0">
                <a:ln>
                  <a:noFill/>
                </a:ln>
                <a:solidFill>
                  <a:srgbClr val="000000"/>
                </a:solidFill>
                <a:effectLst/>
                <a:uLnTx/>
                <a:uFillTx/>
                <a:latin typeface="Hind Vadodara Light"/>
                <a:cs typeface="Hind Vadodara Light"/>
                <a:sym typeface="Hind Vadodara Light"/>
              </a:rPr>
              <a:t>	Pohvalit ću se </a:t>
            </a:r>
            <a:r>
              <a:rPr lang="hr-HR" sz="2800" i="1" dirty="0">
                <a:solidFill>
                  <a:srgbClr val="000000"/>
                </a:solidFill>
              </a:rPr>
              <a:t>kada napravim navedeno, kada napravim bilo što što mi pomogne s depresijom te kada napravim nešto što mi je teško, ali sam to ipak učinio.</a:t>
            </a:r>
            <a:endParaRPr kumimoji="0" lang="hr-HR" sz="2800" i="1" u="none" strike="noStrike" kern="0" cap="none" spc="0" normalizeH="0" baseline="0" noProof="0" dirty="0">
              <a:ln>
                <a:noFill/>
              </a:ln>
              <a:solidFill>
                <a:srgbClr val="000000"/>
              </a:solidFill>
              <a:effectLst/>
              <a:uLnTx/>
              <a:uFillTx/>
              <a:latin typeface="Hind Vadodara Light"/>
              <a:cs typeface="Hind Vadodara Light"/>
              <a:sym typeface="Hind Vadodara Light"/>
            </a:endParaRPr>
          </a:p>
        </p:txBody>
      </p:sp>
      <p:sp>
        <p:nvSpPr>
          <p:cNvPr id="16" name="Google Shape;276;p18">
            <a:extLst>
              <a:ext uri="{FF2B5EF4-FFF2-40B4-BE49-F238E27FC236}">
                <a16:creationId xmlns:a16="http://schemas.microsoft.com/office/drawing/2014/main" id="{549787F9-A4E6-274D-B842-3546E263605B}"/>
              </a:ext>
            </a:extLst>
          </p:cNvPr>
          <p:cNvSpPr/>
          <p:nvPr/>
        </p:nvSpPr>
        <p:spPr>
          <a:xfrm>
            <a:off x="189606" y="524543"/>
            <a:ext cx="1707296" cy="1546041"/>
          </a:xfrm>
          <a:custGeom>
            <a:avLst/>
            <a:gdLst/>
            <a:ahLst/>
            <a:cxnLst/>
            <a:rect l="l" t="t" r="r" b="b"/>
            <a:pathLst>
              <a:path w="892126" h="830488" extrusionOk="0">
                <a:moveTo>
                  <a:pt x="0" y="0"/>
                </a:moveTo>
                <a:lnTo>
                  <a:pt x="892126" y="0"/>
                </a:lnTo>
                <a:lnTo>
                  <a:pt x="892126" y="830489"/>
                </a:lnTo>
                <a:lnTo>
                  <a:pt x="0" y="830489"/>
                </a:lnTo>
                <a:lnTo>
                  <a:pt x="0" y="0"/>
                </a:lnTo>
                <a:close/>
              </a:path>
            </a:pathLst>
          </a:custGeom>
          <a:blipFill rotWithShape="1">
            <a:blip r:embed="rId3">
              <a:alphaModFix/>
            </a:blip>
            <a:stretch>
              <a:fillRect/>
            </a:stretch>
          </a:blipFill>
          <a:ln>
            <a:noFill/>
          </a:ln>
        </p:spPr>
        <p:txBody>
          <a:bodyPr/>
          <a:lstStyle/>
          <a:p>
            <a:endParaRPr lang="hr-HR" dirty="0"/>
          </a:p>
        </p:txBody>
      </p:sp>
      <p:sp>
        <p:nvSpPr>
          <p:cNvPr id="17" name="Google Shape;288;p18">
            <a:extLst>
              <a:ext uri="{FF2B5EF4-FFF2-40B4-BE49-F238E27FC236}">
                <a16:creationId xmlns:a16="http://schemas.microsoft.com/office/drawing/2014/main" id="{B7C52043-96D9-DD4D-9B65-389A3C644606}"/>
              </a:ext>
            </a:extLst>
          </p:cNvPr>
          <p:cNvSpPr txBox="1"/>
          <p:nvPr/>
        </p:nvSpPr>
        <p:spPr>
          <a:xfrm>
            <a:off x="611209" y="789731"/>
            <a:ext cx="864090" cy="1015663"/>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6000" dirty="0">
                <a:latin typeface="Over the Rainbow"/>
                <a:sym typeface="Over the Rainbow"/>
              </a:rPr>
              <a:t>3</a:t>
            </a:r>
            <a:endParaRPr sz="2800" dirty="0"/>
          </a:p>
        </p:txBody>
      </p:sp>
      <p:pic>
        <p:nvPicPr>
          <p:cNvPr id="4" name="Picture 3">
            <a:extLst>
              <a:ext uri="{FF2B5EF4-FFF2-40B4-BE49-F238E27FC236}">
                <a16:creationId xmlns:a16="http://schemas.microsoft.com/office/drawing/2014/main" id="{01AAFF3B-47B2-BF44-BFDF-5AA730BC8AC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7833" y1="33417" x2="67833" y2="33417"/>
                      </a14:backgroundRemoval>
                    </a14:imgEffect>
                  </a14:imgLayer>
                </a14:imgProps>
              </a:ext>
            </a:extLst>
          </a:blip>
          <a:stretch>
            <a:fillRect/>
          </a:stretch>
        </p:blipFill>
        <p:spPr>
          <a:xfrm>
            <a:off x="15352120" y="7771154"/>
            <a:ext cx="2962002" cy="2962002"/>
          </a:xfrm>
          <a:prstGeom prst="rect">
            <a:avLst/>
          </a:prstGeom>
        </p:spPr>
      </p:pic>
      <p:pic>
        <p:nvPicPr>
          <p:cNvPr id="8" name="Picture 7">
            <a:extLst>
              <a:ext uri="{FF2B5EF4-FFF2-40B4-BE49-F238E27FC236}">
                <a16:creationId xmlns:a16="http://schemas.microsoft.com/office/drawing/2014/main" id="{7E00C5D2-48F9-B44D-BAF7-15AF8FA01A5F}"/>
              </a:ext>
            </a:extLst>
          </p:cNvPr>
          <p:cNvPicPr>
            <a:picLocks noChangeAspect="1"/>
          </p:cNvPicPr>
          <p:nvPr/>
        </p:nvPicPr>
        <p:blipFill rotWithShape="1">
          <a:blip r:embed="rId6"/>
          <a:srcRect r="10686"/>
          <a:stretch/>
        </p:blipFill>
        <p:spPr>
          <a:xfrm>
            <a:off x="5044570" y="3753757"/>
            <a:ext cx="4191223" cy="3521496"/>
          </a:xfrm>
          <a:prstGeom prst="rect">
            <a:avLst/>
          </a:prstGeom>
        </p:spPr>
      </p:pic>
      <p:sp>
        <p:nvSpPr>
          <p:cNvPr id="22" name="Google Shape;1062;p16">
            <a:extLst>
              <a:ext uri="{FF2B5EF4-FFF2-40B4-BE49-F238E27FC236}">
                <a16:creationId xmlns:a16="http://schemas.microsoft.com/office/drawing/2014/main" id="{DB3308C7-0034-D94D-98EF-A6E275D9CFE7}"/>
              </a:ext>
            </a:extLst>
          </p:cNvPr>
          <p:cNvSpPr txBox="1">
            <a:spLocks/>
          </p:cNvSpPr>
          <p:nvPr/>
        </p:nvSpPr>
        <p:spPr>
          <a:xfrm>
            <a:off x="189606" y="1040510"/>
            <a:ext cx="9709928" cy="101053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9E98"/>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00000"/>
              </a:lnSpc>
              <a:spcBef>
                <a:spcPts val="0"/>
              </a:spcBef>
              <a:spcAft>
                <a:spcPts val="0"/>
              </a:spcAft>
              <a:buClr>
                <a:srgbClr val="534844"/>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3pPr>
            <a:lvl4pPr marL="1828800" marR="0" lvl="3"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4pPr>
            <a:lvl5pPr marL="2286000" marR="0" lvl="4"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5pPr>
            <a:lvl6pPr marL="2743200" marR="0" lvl="5"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6pPr>
            <a:lvl7pPr marL="3200400" marR="0" lvl="6"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7pPr>
            <a:lvl8pPr marL="3657600" marR="0" lvl="7"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8pPr>
            <a:lvl9pPr marL="4114800" marR="0" lvl="8"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9pPr>
          </a:lstStyle>
          <a:p>
            <a:pPr lvl="0">
              <a:lnSpc>
                <a:spcPct val="150000"/>
              </a:lnSpc>
              <a:buClr>
                <a:schemeClr val="tx1"/>
              </a:buClr>
              <a:buSzPct val="50000"/>
            </a:pPr>
            <a:r>
              <a:rPr lang="hr-HR" sz="3200" dirty="0"/>
              <a:t>„Što se dogodilo od našeg posljednjeg susreta do danas?“ i </a:t>
            </a:r>
            <a:r>
              <a:rPr lang="hr-HR" sz="3200" dirty="0">
                <a:solidFill>
                  <a:srgbClr val="000000"/>
                </a:solidFill>
              </a:rPr>
              <a:t>”Što se </a:t>
            </a:r>
            <a:r>
              <a:rPr lang="hr-HR" sz="3200" b="1" dirty="0">
                <a:solidFill>
                  <a:srgbClr val="000000"/>
                </a:solidFill>
              </a:rPr>
              <a:t>pozitivno</a:t>
            </a:r>
            <a:r>
              <a:rPr lang="hr-HR" sz="3200" dirty="0">
                <a:solidFill>
                  <a:srgbClr val="000000"/>
                </a:solidFill>
              </a:rPr>
              <a:t> dogodilo?”</a:t>
            </a:r>
          </a:p>
          <a:p>
            <a:pPr lvl="0">
              <a:lnSpc>
                <a:spcPct val="150000"/>
              </a:lnSpc>
              <a:buClr>
                <a:schemeClr val="tx1"/>
              </a:buClr>
              <a:buSzPct val="50000"/>
            </a:pPr>
            <a:r>
              <a:rPr lang="hr-HR" sz="3200" dirty="0">
                <a:solidFill>
                  <a:srgbClr val="000000"/>
                </a:solidFill>
              </a:rPr>
              <a:t>Učvršćivanje kognitivnog modela</a:t>
            </a:r>
          </a:p>
          <a:p>
            <a:pPr lvl="0">
              <a:lnSpc>
                <a:spcPct val="150000"/>
              </a:lnSpc>
              <a:buClr>
                <a:schemeClr val="tx1"/>
              </a:buClr>
              <a:buSzPct val="50000"/>
            </a:pPr>
            <a:endParaRPr lang="hr-HR" sz="3200" dirty="0">
              <a:solidFill>
                <a:srgbClr val="000000"/>
              </a:solidFill>
            </a:endParaRPr>
          </a:p>
          <a:p>
            <a:pPr lvl="0">
              <a:lnSpc>
                <a:spcPct val="150000"/>
              </a:lnSpc>
              <a:buClr>
                <a:schemeClr val="tx1"/>
              </a:buClr>
              <a:buSzPct val="50000"/>
            </a:pPr>
            <a:endParaRPr lang="hr-HR" sz="3200" dirty="0">
              <a:solidFill>
                <a:srgbClr val="000000"/>
              </a:solidFill>
            </a:endParaRPr>
          </a:p>
          <a:p>
            <a:pPr lvl="0">
              <a:lnSpc>
                <a:spcPct val="150000"/>
              </a:lnSpc>
              <a:buClr>
                <a:schemeClr val="tx1"/>
              </a:buClr>
              <a:buSzPct val="50000"/>
            </a:pPr>
            <a:endParaRPr lang="hr-HR" sz="3200" dirty="0">
              <a:solidFill>
                <a:srgbClr val="000000"/>
              </a:solidFill>
            </a:endParaRPr>
          </a:p>
          <a:p>
            <a:pPr lvl="0">
              <a:lnSpc>
                <a:spcPct val="150000"/>
              </a:lnSpc>
              <a:buClr>
                <a:schemeClr val="tx1"/>
              </a:buClr>
              <a:buSzPct val="50000"/>
            </a:pPr>
            <a:endParaRPr lang="hr-HR" sz="3200" dirty="0">
              <a:solidFill>
                <a:srgbClr val="000000"/>
              </a:solidFill>
            </a:endParaRPr>
          </a:p>
          <a:p>
            <a:pPr lvl="0">
              <a:lnSpc>
                <a:spcPct val="150000"/>
              </a:lnSpc>
              <a:buClr>
                <a:schemeClr val="tx1"/>
              </a:buClr>
              <a:buSzPct val="50000"/>
            </a:pPr>
            <a:r>
              <a:rPr lang="hr-HR" sz="3200" dirty="0">
                <a:solidFill>
                  <a:srgbClr val="000000"/>
                </a:solidFill>
              </a:rPr>
              <a:t>Pregled akcijskog plana s procjene</a:t>
            </a:r>
          </a:p>
          <a:p>
            <a:pPr lvl="0">
              <a:lnSpc>
                <a:spcPct val="150000"/>
              </a:lnSpc>
              <a:buClr>
                <a:schemeClr val="tx1"/>
              </a:buClr>
              <a:buSzPct val="50000"/>
            </a:pPr>
            <a:endParaRPr lang="hr-HR" sz="3200" dirty="0">
              <a:solidFill>
                <a:srgbClr val="000000"/>
              </a:solidFill>
            </a:endParaRPr>
          </a:p>
          <a:p>
            <a:pPr lvl="0">
              <a:lnSpc>
                <a:spcPct val="150000"/>
              </a:lnSpc>
              <a:buClr>
                <a:schemeClr val="tx1"/>
              </a:buClr>
              <a:buSzPct val="50000"/>
            </a:pPr>
            <a:endParaRPr lang="hr-HR" sz="32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41E9A7-1407-1D4F-8554-5685D64A7770}"/>
              </a:ext>
            </a:extLst>
          </p:cNvPr>
          <p:cNvSpPr>
            <a:spLocks noGrp="1"/>
          </p:cNvSpPr>
          <p:nvPr>
            <p:ph type="title" idx="4294967295"/>
          </p:nvPr>
        </p:nvSpPr>
        <p:spPr>
          <a:xfrm>
            <a:off x="2485275" y="1032650"/>
            <a:ext cx="10601984" cy="1502500"/>
          </a:xfrm>
        </p:spPr>
        <p:txBody>
          <a:bodyPr>
            <a:normAutofit/>
          </a:bodyPr>
          <a:lstStyle/>
          <a:p>
            <a:r>
              <a:rPr lang="hr-HR" sz="4800" dirty="0" err="1"/>
              <a:t>Psihoedukacija</a:t>
            </a:r>
            <a:r>
              <a:rPr lang="hr-HR" sz="4800" dirty="0"/>
              <a:t> o teškoćama klijenta</a:t>
            </a:r>
          </a:p>
        </p:txBody>
      </p:sp>
      <p:sp>
        <p:nvSpPr>
          <p:cNvPr id="8" name="Google Shape;276;p18">
            <a:extLst>
              <a:ext uri="{FF2B5EF4-FFF2-40B4-BE49-F238E27FC236}">
                <a16:creationId xmlns:a16="http://schemas.microsoft.com/office/drawing/2014/main" id="{58346739-A15A-EE4F-A49E-B21F78F04FEE}"/>
              </a:ext>
            </a:extLst>
          </p:cNvPr>
          <p:cNvSpPr/>
          <p:nvPr/>
        </p:nvSpPr>
        <p:spPr>
          <a:xfrm>
            <a:off x="421601" y="766562"/>
            <a:ext cx="1707296" cy="1546041"/>
          </a:xfrm>
          <a:custGeom>
            <a:avLst/>
            <a:gdLst/>
            <a:ahLst/>
            <a:cxnLst/>
            <a:rect l="l" t="t" r="r" b="b"/>
            <a:pathLst>
              <a:path w="892126" h="830488" extrusionOk="0">
                <a:moveTo>
                  <a:pt x="0" y="0"/>
                </a:moveTo>
                <a:lnTo>
                  <a:pt x="892126" y="0"/>
                </a:lnTo>
                <a:lnTo>
                  <a:pt x="892126" y="830489"/>
                </a:lnTo>
                <a:lnTo>
                  <a:pt x="0" y="830489"/>
                </a:lnTo>
                <a:lnTo>
                  <a:pt x="0" y="0"/>
                </a:lnTo>
                <a:close/>
              </a:path>
            </a:pathLst>
          </a:custGeom>
          <a:blipFill rotWithShape="1">
            <a:blip r:embed="rId2">
              <a:alphaModFix/>
            </a:blip>
            <a:stretch>
              <a:fillRect/>
            </a:stretch>
          </a:blipFill>
          <a:ln>
            <a:noFill/>
          </a:ln>
        </p:spPr>
        <p:txBody>
          <a:bodyPr/>
          <a:lstStyle/>
          <a:p>
            <a:endParaRPr lang="hr-HR" dirty="0"/>
          </a:p>
        </p:txBody>
      </p:sp>
      <p:sp>
        <p:nvSpPr>
          <p:cNvPr id="12" name="Google Shape;288;p18">
            <a:extLst>
              <a:ext uri="{FF2B5EF4-FFF2-40B4-BE49-F238E27FC236}">
                <a16:creationId xmlns:a16="http://schemas.microsoft.com/office/drawing/2014/main" id="{16FE125E-6491-8043-8B2B-0B93B3FF87CB}"/>
              </a:ext>
            </a:extLst>
          </p:cNvPr>
          <p:cNvSpPr txBox="1"/>
          <p:nvPr/>
        </p:nvSpPr>
        <p:spPr>
          <a:xfrm>
            <a:off x="853647" y="1132420"/>
            <a:ext cx="864090" cy="914096"/>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400" dirty="0">
                <a:latin typeface="Over the Rainbow"/>
                <a:sym typeface="Over the Rainbow"/>
              </a:rPr>
              <a:t>4</a:t>
            </a:r>
            <a:endParaRPr sz="2400" dirty="0"/>
          </a:p>
        </p:txBody>
      </p:sp>
      <p:sp>
        <p:nvSpPr>
          <p:cNvPr id="26" name="Google Shape;1062;p16">
            <a:extLst>
              <a:ext uri="{FF2B5EF4-FFF2-40B4-BE49-F238E27FC236}">
                <a16:creationId xmlns:a16="http://schemas.microsoft.com/office/drawing/2014/main" id="{CC098A11-0B3B-2347-B564-EEAB8373D0D6}"/>
              </a:ext>
            </a:extLst>
          </p:cNvPr>
          <p:cNvSpPr txBox="1">
            <a:spLocks/>
          </p:cNvSpPr>
          <p:nvPr/>
        </p:nvSpPr>
        <p:spPr>
          <a:xfrm>
            <a:off x="421601" y="2535150"/>
            <a:ext cx="15436708" cy="69044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9E98"/>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00000"/>
              </a:lnSpc>
              <a:spcBef>
                <a:spcPts val="0"/>
              </a:spcBef>
              <a:spcAft>
                <a:spcPts val="0"/>
              </a:spcAft>
              <a:buClr>
                <a:srgbClr val="534844"/>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3pPr>
            <a:lvl4pPr marL="1828800" marR="0" lvl="3"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4pPr>
            <a:lvl5pPr marL="2286000" marR="0" lvl="4"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5pPr>
            <a:lvl6pPr marL="2743200" marR="0" lvl="5"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6pPr>
            <a:lvl7pPr marL="3200400" marR="0" lvl="6"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7pPr>
            <a:lvl8pPr marL="3657600" marR="0" lvl="7"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8pPr>
            <a:lvl9pPr marL="4114800" marR="0" lvl="8"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9pPr>
          </a:lstStyle>
          <a:p>
            <a:pPr>
              <a:lnSpc>
                <a:spcPct val="150000"/>
              </a:lnSpc>
              <a:buClr>
                <a:schemeClr val="tx1"/>
              </a:buClr>
              <a:buSzPct val="50000"/>
            </a:pPr>
            <a:r>
              <a:rPr kumimoji="0" lang="hr-HR" sz="3200" b="1" i="0" u="none" strike="noStrike" kern="0" cap="none" spc="0" normalizeH="0" baseline="0" noProof="0" dirty="0">
                <a:ln>
                  <a:noFill/>
                </a:ln>
                <a:solidFill>
                  <a:srgbClr val="000000"/>
                </a:solidFill>
                <a:effectLst/>
                <a:uLnTx/>
                <a:uFillTx/>
                <a:latin typeface="Hind Vadodara Light"/>
                <a:cs typeface="Hind Vadodara Light"/>
                <a:sym typeface="Hind Vadodara Light"/>
              </a:rPr>
              <a:t>Pažljivo</a:t>
            </a: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 objašnjavanje teškoća bez etiketiranja (na prvoj seansi izbjegavati davanje ozbiljnih dijagnoza poput PL)</a:t>
            </a:r>
          </a:p>
          <a:p>
            <a:pPr>
              <a:lnSpc>
                <a:spcPct val="150000"/>
              </a:lnSpc>
              <a:buClr>
                <a:schemeClr val="tx1"/>
              </a:buClr>
              <a:buSzPct val="50000"/>
            </a:pPr>
            <a:r>
              <a:rPr lang="hr-HR" sz="3200" dirty="0">
                <a:solidFill>
                  <a:srgbClr val="000000"/>
                </a:solidFill>
              </a:rPr>
              <a:t>Poželjno je objasniti </a:t>
            </a:r>
            <a:r>
              <a:rPr lang="hr-HR" sz="3200" b="1" dirty="0">
                <a:solidFill>
                  <a:srgbClr val="000000"/>
                </a:solidFill>
              </a:rPr>
              <a:t>kako </a:t>
            </a:r>
            <a:r>
              <a:rPr lang="hr-HR" sz="3200" dirty="0">
                <a:solidFill>
                  <a:srgbClr val="000000"/>
                </a:solidFill>
              </a:rPr>
              <a:t>smo postavili dijagnozu i pružiti </a:t>
            </a:r>
            <a:r>
              <a:rPr lang="hr-HR" sz="3200" b="1" dirty="0">
                <a:solidFill>
                  <a:srgbClr val="000000"/>
                </a:solidFill>
              </a:rPr>
              <a:t>inicijalnu </a:t>
            </a:r>
            <a:r>
              <a:rPr lang="hr-HR" sz="3200" b="1" dirty="0" err="1">
                <a:solidFill>
                  <a:srgbClr val="000000"/>
                </a:solidFill>
              </a:rPr>
              <a:t>psihoedukaciju</a:t>
            </a:r>
            <a:r>
              <a:rPr lang="hr-HR" sz="3200" b="1" dirty="0">
                <a:solidFill>
                  <a:srgbClr val="000000"/>
                </a:solidFill>
              </a:rPr>
              <a:t> </a:t>
            </a:r>
            <a:r>
              <a:rPr lang="hr-HR" sz="3200" dirty="0">
                <a:solidFill>
                  <a:srgbClr val="000000"/>
                </a:solidFill>
              </a:rPr>
              <a:t>o tom stanju</a:t>
            </a:r>
          </a:p>
          <a:p>
            <a:pPr>
              <a:lnSpc>
                <a:spcPct val="150000"/>
              </a:lnSpc>
              <a:buClr>
                <a:schemeClr val="tx1"/>
              </a:buClr>
              <a:buSzPct val="50000"/>
            </a:pP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Povezivanje teškoća s poremećajem umjesto s osobnosti klijenta („Ja sam lijen” ili</a:t>
            </a:r>
            <a:r>
              <a:rPr lang="hr-HR" sz="3200" dirty="0">
                <a:solidFill>
                  <a:srgbClr val="000000"/>
                </a:solidFill>
              </a:rPr>
              <a:t> „N</a:t>
            </a:r>
            <a:r>
              <a:rPr kumimoji="0" lang="hr-HR" sz="3200" b="0" i="0" u="none" strike="noStrike" kern="0" cap="none" spc="0" normalizeH="0" baseline="0" noProof="0" dirty="0" err="1">
                <a:ln>
                  <a:noFill/>
                </a:ln>
                <a:solidFill>
                  <a:srgbClr val="000000"/>
                </a:solidFill>
                <a:effectLst/>
                <a:uLnTx/>
                <a:uFillTx/>
                <a:latin typeface="Hind Vadodara Light"/>
                <a:cs typeface="Hind Vadodara Light"/>
                <a:sym typeface="Hind Vadodara Light"/>
              </a:rPr>
              <a:t>isa</a:t>
            </a:r>
            <a:r>
              <a:rPr lang="hr-HR" sz="3200" dirty="0">
                <a:solidFill>
                  <a:srgbClr val="000000"/>
                </a:solidFill>
              </a:rPr>
              <a:t>m dovoljno dobar”)</a:t>
            </a:r>
          </a:p>
          <a:p>
            <a:pPr>
              <a:lnSpc>
                <a:spcPct val="150000"/>
              </a:lnSpc>
              <a:buClr>
                <a:schemeClr val="tx1"/>
              </a:buClr>
              <a:buSzPct val="50000"/>
            </a:pPr>
            <a:r>
              <a:rPr lang="hr-HR" sz="3200" dirty="0">
                <a:solidFill>
                  <a:srgbClr val="000000"/>
                </a:solidFill>
              </a:rPr>
              <a:t>Korištenje </a:t>
            </a:r>
            <a:r>
              <a:rPr lang="hr-HR" sz="3200" b="1" dirty="0">
                <a:solidFill>
                  <a:srgbClr val="000000"/>
                </a:solidFill>
              </a:rPr>
              <a:t>analogija</a:t>
            </a:r>
          </a:p>
          <a:p>
            <a:pPr>
              <a:lnSpc>
                <a:spcPct val="150000"/>
              </a:lnSpc>
              <a:buClr>
                <a:schemeClr val="tx1"/>
              </a:buClr>
              <a:buSzPct val="50000"/>
            </a:pPr>
            <a:r>
              <a:rPr lang="hr-HR" sz="3200" dirty="0">
                <a:solidFill>
                  <a:srgbClr val="000000"/>
                </a:solidFill>
              </a:rPr>
              <a:t>Pružanje nade</a:t>
            </a:r>
          </a:p>
        </p:txBody>
      </p:sp>
      <p:pic>
        <p:nvPicPr>
          <p:cNvPr id="3" name="Picture 2">
            <a:extLst>
              <a:ext uri="{FF2B5EF4-FFF2-40B4-BE49-F238E27FC236}">
                <a16:creationId xmlns:a16="http://schemas.microsoft.com/office/drawing/2014/main" id="{6A1A0068-CA90-854B-8799-0797C9C45F4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417" b="100000" l="2250" r="98667"/>
                    </a14:imgEffect>
                  </a14:imgLayer>
                </a14:imgProps>
              </a:ext>
            </a:extLst>
          </a:blip>
          <a:stretch>
            <a:fillRect/>
          </a:stretch>
        </p:blipFill>
        <p:spPr>
          <a:xfrm>
            <a:off x="4865533" y="6970463"/>
            <a:ext cx="2469088" cy="2469088"/>
          </a:xfrm>
          <a:prstGeom prst="rect">
            <a:avLst/>
          </a:prstGeom>
        </p:spPr>
      </p:pic>
      <p:pic>
        <p:nvPicPr>
          <p:cNvPr id="5" name="Graphic 4">
            <a:extLst>
              <a:ext uri="{FF2B5EF4-FFF2-40B4-BE49-F238E27FC236}">
                <a16:creationId xmlns:a16="http://schemas.microsoft.com/office/drawing/2014/main" id="{6F796A4F-1594-2743-920B-FAF6F341161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4960393" y="412657"/>
            <a:ext cx="2659924" cy="3799891"/>
          </a:xfrm>
          <a:prstGeom prst="rect">
            <a:avLst/>
          </a:prstGeom>
        </p:spPr>
      </p:pic>
    </p:spTree>
    <p:extLst>
      <p:ext uri="{BB962C8B-B14F-4D97-AF65-F5344CB8AC3E}">
        <p14:creationId xmlns:p14="http://schemas.microsoft.com/office/powerpoint/2010/main" val="86648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062;p16">
            <a:extLst>
              <a:ext uri="{FF2B5EF4-FFF2-40B4-BE49-F238E27FC236}">
                <a16:creationId xmlns:a16="http://schemas.microsoft.com/office/drawing/2014/main" id="{CC098A11-0B3B-2347-B564-EEAB8373D0D6}"/>
              </a:ext>
            </a:extLst>
          </p:cNvPr>
          <p:cNvSpPr txBox="1">
            <a:spLocks/>
          </p:cNvSpPr>
          <p:nvPr/>
        </p:nvSpPr>
        <p:spPr>
          <a:xfrm>
            <a:off x="421601" y="-1513840"/>
            <a:ext cx="17866399" cy="99016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9E98"/>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00000"/>
              </a:lnSpc>
              <a:spcBef>
                <a:spcPts val="0"/>
              </a:spcBef>
              <a:spcAft>
                <a:spcPts val="0"/>
              </a:spcAft>
              <a:buClr>
                <a:srgbClr val="534844"/>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3pPr>
            <a:lvl4pPr marL="1828800" marR="0" lvl="3"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4pPr>
            <a:lvl5pPr marL="2286000" marR="0" lvl="4"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5pPr>
            <a:lvl6pPr marL="2743200" marR="0" lvl="5"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6pPr>
            <a:lvl7pPr marL="3200400" marR="0" lvl="6"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7pPr>
            <a:lvl8pPr marL="3657600" marR="0" lvl="7"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8pPr>
            <a:lvl9pPr marL="4114800" marR="0" lvl="8"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9pPr>
          </a:lstStyle>
          <a:p>
            <a:pPr>
              <a:lnSpc>
                <a:spcPct val="150000"/>
              </a:lnSpc>
              <a:buClr>
                <a:schemeClr val="tx1"/>
              </a:buClr>
              <a:buSzPct val="50000"/>
            </a:pPr>
            <a:r>
              <a:rPr kumimoji="0" lang="hr-HR" sz="3600" b="1" i="0" u="none" strike="noStrike" kern="0" cap="none" spc="0" normalizeH="0" baseline="0" noProof="0" dirty="0" err="1">
                <a:ln>
                  <a:noFill/>
                </a:ln>
                <a:solidFill>
                  <a:schemeClr val="tx1"/>
                </a:solidFill>
                <a:effectLst/>
                <a:uLnTx/>
                <a:uFillTx/>
                <a:latin typeface="Hind Vadodara Light"/>
                <a:cs typeface="Hind Vadodara Light"/>
                <a:sym typeface="Hind Vadodara Light"/>
              </a:rPr>
              <a:t>Psihoedukacija</a:t>
            </a:r>
            <a:r>
              <a:rPr kumimoji="0" lang="hr-HR" sz="3600" b="1" i="0" u="none" strike="noStrike" kern="0" cap="none" spc="0" normalizeH="0" baseline="0" noProof="0" dirty="0">
                <a:ln>
                  <a:noFill/>
                </a:ln>
                <a:solidFill>
                  <a:schemeClr val="tx1"/>
                </a:solidFill>
                <a:effectLst/>
                <a:uLnTx/>
                <a:uFillTx/>
                <a:latin typeface="Hind Vadodara Light"/>
                <a:cs typeface="Hind Vadodara Light"/>
                <a:sym typeface="Hind Vadodara Light"/>
              </a:rPr>
              <a:t> o depresiji i negativnim mislima</a:t>
            </a:r>
          </a:p>
          <a:p>
            <a:pPr lvl="1">
              <a:lnSpc>
                <a:spcPct val="150000"/>
              </a:lnSpc>
              <a:buClr>
                <a:schemeClr val="tx1"/>
              </a:buClr>
              <a:buSzPct val="50000"/>
            </a:pPr>
            <a:r>
              <a:rPr lang="hr-HR" sz="3200" dirty="0">
                <a:solidFill>
                  <a:srgbClr val="000000"/>
                </a:solidFill>
              </a:rPr>
              <a:t>Upoznavanje s automatskim mislima i provjerom njihove točnosti</a:t>
            </a:r>
          </a:p>
          <a:p>
            <a:pPr lvl="1">
              <a:lnSpc>
                <a:spcPct val="150000"/>
              </a:lnSpc>
              <a:buClr>
                <a:schemeClr val="tx1"/>
              </a:buClr>
              <a:buSzPct val="50000"/>
            </a:pPr>
            <a:r>
              <a:rPr kumimoji="0" lang="hr-HR" sz="3200" i="0" u="none" strike="noStrike" kern="0" cap="none" spc="0" normalizeH="0" baseline="0" noProof="0" dirty="0">
                <a:ln>
                  <a:noFill/>
                </a:ln>
                <a:solidFill>
                  <a:srgbClr val="000000"/>
                </a:solidFill>
                <a:effectLst/>
                <a:uLnTx/>
                <a:uFillTx/>
                <a:latin typeface="Hind Vadodara Light"/>
                <a:cs typeface="Hind Vadodara Light"/>
                <a:sym typeface="Hind Vadodara Light"/>
              </a:rPr>
              <a:t>Pružanje informacija o planu tretmana</a:t>
            </a:r>
          </a:p>
          <a:p>
            <a:pPr lvl="1">
              <a:lnSpc>
                <a:spcPct val="150000"/>
              </a:lnSpc>
              <a:buClr>
                <a:schemeClr val="tx1"/>
              </a:buClr>
              <a:buSzPct val="50000"/>
            </a:pPr>
            <a:r>
              <a:rPr lang="hr-HR" sz="3200" dirty="0">
                <a:solidFill>
                  <a:srgbClr val="000000"/>
                </a:solidFill>
              </a:rPr>
              <a:t>Poticanje sumiranja i zapisivanja</a:t>
            </a:r>
          </a:p>
          <a:p>
            <a:pPr marL="596900" lvl="1" indent="0">
              <a:lnSpc>
                <a:spcPct val="150000"/>
              </a:lnSpc>
              <a:buClr>
                <a:schemeClr val="tx1"/>
              </a:buClr>
              <a:buSzPct val="50000"/>
              <a:buNone/>
            </a:pPr>
            <a:endParaRPr kumimoji="0" lang="hr-HR" sz="3200" i="0" u="none" strike="noStrike" kern="0" cap="none" spc="0" normalizeH="0" baseline="0" noProof="0" dirty="0">
              <a:ln>
                <a:noFill/>
              </a:ln>
              <a:solidFill>
                <a:srgbClr val="000000"/>
              </a:solidFill>
              <a:effectLst/>
              <a:uLnTx/>
              <a:uFillTx/>
              <a:latin typeface="Hind Vadodara Light"/>
              <a:cs typeface="Hind Vadodara Light"/>
              <a:sym typeface="Hind Vadodara Light"/>
            </a:endParaRPr>
          </a:p>
          <a:p>
            <a:pPr>
              <a:lnSpc>
                <a:spcPct val="150000"/>
              </a:lnSpc>
              <a:buClr>
                <a:schemeClr val="tx1"/>
              </a:buClr>
              <a:buSzPct val="50000"/>
            </a:pPr>
            <a:r>
              <a:rPr lang="hr-HR" sz="3600" b="1" dirty="0" err="1">
                <a:solidFill>
                  <a:srgbClr val="000000"/>
                </a:solidFill>
              </a:rPr>
              <a:t>Psihoedukacija</a:t>
            </a:r>
            <a:r>
              <a:rPr lang="hr-HR" sz="3600" b="1" dirty="0">
                <a:solidFill>
                  <a:srgbClr val="000000"/>
                </a:solidFill>
              </a:rPr>
              <a:t> o kognitivnom modelu</a:t>
            </a:r>
          </a:p>
          <a:p>
            <a:pPr lvl="1">
              <a:lnSpc>
                <a:spcPct val="150000"/>
              </a:lnSpc>
              <a:buClr>
                <a:schemeClr val="tx1"/>
              </a:buClr>
              <a:buSzPct val="50000"/>
            </a:pP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Objašnjavanje i ilustracija pomoću </a:t>
            </a:r>
            <a:r>
              <a:rPr kumimoji="0" lang="hr-HR" sz="3200" b="0" i="0" u="none" strike="noStrike" kern="0" cap="none" spc="0" normalizeH="0" baseline="0" noProof="0" dirty="0" err="1">
                <a:ln>
                  <a:noFill/>
                </a:ln>
                <a:solidFill>
                  <a:srgbClr val="000000"/>
                </a:solidFill>
                <a:effectLst/>
                <a:uLnTx/>
                <a:uFillTx/>
                <a:latin typeface="Hind Vadodara Light"/>
                <a:cs typeface="Hind Vadodara Light"/>
                <a:sym typeface="Hind Vadodara Light"/>
              </a:rPr>
              <a:t>klijentovih</a:t>
            </a:r>
            <a:r>
              <a:rPr kumimoji="0" lang="hr-HR" sz="3200" b="0" i="0" u="none" strike="noStrike" kern="0" cap="none" spc="0" normalizeH="0" baseline="0" noProof="0" dirty="0">
                <a:ln>
                  <a:noFill/>
                </a:ln>
                <a:solidFill>
                  <a:srgbClr val="000000"/>
                </a:solidFill>
                <a:effectLst/>
                <a:uLnTx/>
                <a:uFillTx/>
                <a:latin typeface="Hind Vadodara Light"/>
                <a:cs typeface="Hind Vadodara Light"/>
                <a:sym typeface="Hind Vadodara Light"/>
              </a:rPr>
              <a:t> primjera</a:t>
            </a:r>
            <a:endParaRPr lang="hr-HR" sz="3200" dirty="0">
              <a:solidFill>
                <a:srgbClr val="000000"/>
              </a:solidFill>
            </a:endParaRPr>
          </a:p>
          <a:p>
            <a:pPr lvl="1">
              <a:lnSpc>
                <a:spcPct val="150000"/>
              </a:lnSpc>
              <a:buClr>
                <a:schemeClr val="tx1"/>
              </a:buClr>
              <a:buSzPct val="50000"/>
            </a:pPr>
            <a:r>
              <a:rPr lang="hr-HR" sz="3200" dirty="0">
                <a:solidFill>
                  <a:srgbClr val="000000"/>
                </a:solidFill>
              </a:rPr>
              <a:t>Poučavanje identifikacije i evaluacije </a:t>
            </a:r>
            <a:r>
              <a:rPr lang="hr-HR" sz="3200" dirty="0" err="1">
                <a:solidFill>
                  <a:srgbClr val="000000"/>
                </a:solidFill>
              </a:rPr>
              <a:t>NAMi</a:t>
            </a:r>
            <a:r>
              <a:rPr lang="hr-HR" sz="3200" dirty="0">
                <a:solidFill>
                  <a:srgbClr val="000000"/>
                </a:solidFill>
              </a:rPr>
              <a:t> (zadatak – radni list)</a:t>
            </a:r>
          </a:p>
        </p:txBody>
      </p:sp>
      <p:pic>
        <p:nvPicPr>
          <p:cNvPr id="10" name="Picture 9">
            <a:extLst>
              <a:ext uri="{FF2B5EF4-FFF2-40B4-BE49-F238E27FC236}">
                <a16:creationId xmlns:a16="http://schemas.microsoft.com/office/drawing/2014/main" id="{5334DD11-E18D-2A47-8F32-52BB29A2B1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backgroundMark x1="15833" y1="44444" x2="15833" y2="44444"/>
                        <a14:backgroundMark x1="64722" y1="47778" x2="64722" y2="47778"/>
                      </a14:backgroundRemoval>
                    </a14:imgEffect>
                  </a14:imgLayer>
                </a14:imgProps>
              </a:ext>
            </a:extLst>
          </a:blip>
          <a:stretch>
            <a:fillRect/>
          </a:stretch>
        </p:blipFill>
        <p:spPr>
          <a:xfrm>
            <a:off x="15394577" y="182881"/>
            <a:ext cx="2037806" cy="2037806"/>
          </a:xfrm>
          <a:prstGeom prst="rect">
            <a:avLst/>
          </a:prstGeom>
        </p:spPr>
      </p:pic>
      <p:pic>
        <p:nvPicPr>
          <p:cNvPr id="13" name="Picture 12">
            <a:extLst>
              <a:ext uri="{FF2B5EF4-FFF2-40B4-BE49-F238E27FC236}">
                <a16:creationId xmlns:a16="http://schemas.microsoft.com/office/drawing/2014/main" id="{EEA59D18-FA59-3B4E-BD6F-EAF39A7D1AB5}"/>
              </a:ext>
            </a:extLst>
          </p:cNvPr>
          <p:cNvPicPr>
            <a:picLocks noChangeAspect="1"/>
          </p:cNvPicPr>
          <p:nvPr/>
        </p:nvPicPr>
        <p:blipFill>
          <a:blip r:embed="rId4"/>
          <a:stretch>
            <a:fillRect/>
          </a:stretch>
        </p:blipFill>
        <p:spPr>
          <a:xfrm>
            <a:off x="13832840" y="1593669"/>
            <a:ext cx="2580640" cy="1843314"/>
          </a:xfrm>
          <a:prstGeom prst="rect">
            <a:avLst/>
          </a:prstGeom>
        </p:spPr>
      </p:pic>
      <p:sp>
        <p:nvSpPr>
          <p:cNvPr id="17" name="Rounded Rectangle 16">
            <a:extLst>
              <a:ext uri="{FF2B5EF4-FFF2-40B4-BE49-F238E27FC236}">
                <a16:creationId xmlns:a16="http://schemas.microsoft.com/office/drawing/2014/main" id="{BEDE47BF-4C05-8D42-9797-B50DED330AD0}"/>
              </a:ext>
            </a:extLst>
          </p:cNvPr>
          <p:cNvSpPr/>
          <p:nvPr/>
        </p:nvSpPr>
        <p:spPr>
          <a:xfrm>
            <a:off x="1939109" y="7098937"/>
            <a:ext cx="5225142" cy="19595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TextBox 17">
            <a:extLst>
              <a:ext uri="{FF2B5EF4-FFF2-40B4-BE49-F238E27FC236}">
                <a16:creationId xmlns:a16="http://schemas.microsoft.com/office/drawing/2014/main" id="{72B8FF36-F349-BB43-AD14-95319A3AAE7A}"/>
              </a:ext>
            </a:extLst>
          </p:cNvPr>
          <p:cNvSpPr txBox="1"/>
          <p:nvPr/>
        </p:nvSpPr>
        <p:spPr>
          <a:xfrm>
            <a:off x="2043612" y="7242628"/>
            <a:ext cx="5016136" cy="1815882"/>
          </a:xfrm>
          <a:prstGeom prst="rect">
            <a:avLst/>
          </a:prstGeom>
          <a:noFill/>
        </p:spPr>
        <p:txBody>
          <a:bodyPr wrap="square" rtlCol="0">
            <a:spAutoFit/>
          </a:bodyPr>
          <a:lstStyle/>
          <a:p>
            <a:r>
              <a:rPr lang="hr-HR" sz="2800" b="1" dirty="0"/>
              <a:t>Situacija</a:t>
            </a:r>
            <a:r>
              <a:rPr lang="hr-HR" sz="2800" dirty="0"/>
              <a:t>: razmišljanje o tome kako bi mogao nešto napraviti (npr. odvesti unuka na sladoled)</a:t>
            </a:r>
          </a:p>
        </p:txBody>
      </p:sp>
      <p:cxnSp>
        <p:nvCxnSpPr>
          <p:cNvPr id="19" name="Straight Arrow Connector 18">
            <a:extLst>
              <a:ext uri="{FF2B5EF4-FFF2-40B4-BE49-F238E27FC236}">
                <a16:creationId xmlns:a16="http://schemas.microsoft.com/office/drawing/2014/main" id="{DEA8AE78-0D7A-CE45-8A40-F32B79A8DCF6}"/>
              </a:ext>
            </a:extLst>
          </p:cNvPr>
          <p:cNvCxnSpPr>
            <a:cxnSpLocks/>
          </p:cNvCxnSpPr>
          <p:nvPr/>
        </p:nvCxnSpPr>
        <p:spPr>
          <a:xfrm>
            <a:off x="7347131" y="8078723"/>
            <a:ext cx="940526" cy="0"/>
          </a:xfrm>
          <a:prstGeom prst="straightConnector1">
            <a:avLst/>
          </a:prstGeom>
          <a:ln w="76200">
            <a:solidFill>
              <a:srgbClr val="DA799B"/>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F9C478C0-B797-2441-9946-09D804D9C928}"/>
              </a:ext>
            </a:extLst>
          </p:cNvPr>
          <p:cNvSpPr/>
          <p:nvPr/>
        </p:nvSpPr>
        <p:spPr>
          <a:xfrm>
            <a:off x="8470537" y="7268754"/>
            <a:ext cx="2690949" cy="1463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TextBox 20">
            <a:extLst>
              <a:ext uri="{FF2B5EF4-FFF2-40B4-BE49-F238E27FC236}">
                <a16:creationId xmlns:a16="http://schemas.microsoft.com/office/drawing/2014/main" id="{940A1A3F-A849-0848-B72D-756D34BA770E}"/>
              </a:ext>
            </a:extLst>
          </p:cNvPr>
          <p:cNvSpPr txBox="1"/>
          <p:nvPr/>
        </p:nvSpPr>
        <p:spPr>
          <a:xfrm>
            <a:off x="8757920" y="7523220"/>
            <a:ext cx="2403566" cy="954107"/>
          </a:xfrm>
          <a:prstGeom prst="rect">
            <a:avLst/>
          </a:prstGeom>
          <a:noFill/>
        </p:spPr>
        <p:txBody>
          <a:bodyPr wrap="square" rtlCol="0">
            <a:spAutoFit/>
          </a:bodyPr>
          <a:lstStyle/>
          <a:p>
            <a:r>
              <a:rPr lang="hr-HR" sz="2800" b="1" dirty="0"/>
              <a:t>AM: </a:t>
            </a:r>
            <a:r>
              <a:rPr lang="hr-HR" sz="2800" dirty="0"/>
              <a:t>„Sve je preteško.”</a:t>
            </a:r>
          </a:p>
        </p:txBody>
      </p:sp>
      <p:cxnSp>
        <p:nvCxnSpPr>
          <p:cNvPr id="22" name="Straight Arrow Connector 21">
            <a:extLst>
              <a:ext uri="{FF2B5EF4-FFF2-40B4-BE49-F238E27FC236}">
                <a16:creationId xmlns:a16="http://schemas.microsoft.com/office/drawing/2014/main" id="{D8D5042A-264E-5C40-BAB5-969FC50DFB87}"/>
              </a:ext>
            </a:extLst>
          </p:cNvPr>
          <p:cNvCxnSpPr/>
          <p:nvPr/>
        </p:nvCxnSpPr>
        <p:spPr>
          <a:xfrm flipV="1">
            <a:off x="11474994" y="7132785"/>
            <a:ext cx="1097280" cy="470263"/>
          </a:xfrm>
          <a:prstGeom prst="straightConnector1">
            <a:avLst/>
          </a:prstGeom>
          <a:ln w="76200">
            <a:solidFill>
              <a:srgbClr val="DA799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FE593F-48B1-4947-BB5B-971D9DEAEF66}"/>
              </a:ext>
            </a:extLst>
          </p:cNvPr>
          <p:cNvCxnSpPr>
            <a:cxnSpLocks/>
          </p:cNvCxnSpPr>
          <p:nvPr/>
        </p:nvCxnSpPr>
        <p:spPr>
          <a:xfrm>
            <a:off x="11474994" y="8205070"/>
            <a:ext cx="1097280" cy="526725"/>
          </a:xfrm>
          <a:prstGeom prst="straightConnector1">
            <a:avLst/>
          </a:prstGeom>
          <a:ln w="76200">
            <a:solidFill>
              <a:srgbClr val="DA799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F0A0D482-027E-154E-A6C4-F7E48BDF1922}"/>
              </a:ext>
            </a:extLst>
          </p:cNvPr>
          <p:cNvSpPr/>
          <p:nvPr/>
        </p:nvSpPr>
        <p:spPr>
          <a:xfrm>
            <a:off x="13169537" y="6060179"/>
            <a:ext cx="2934063" cy="1463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5" name="Rounded Rectangle 24">
            <a:extLst>
              <a:ext uri="{FF2B5EF4-FFF2-40B4-BE49-F238E27FC236}">
                <a16:creationId xmlns:a16="http://schemas.microsoft.com/office/drawing/2014/main" id="{D025BDA5-A46C-D24C-B1EE-9CE5B3CE0B2A}"/>
              </a:ext>
            </a:extLst>
          </p:cNvPr>
          <p:cNvSpPr/>
          <p:nvPr/>
        </p:nvSpPr>
        <p:spPr>
          <a:xfrm>
            <a:off x="13181148" y="8219512"/>
            <a:ext cx="2922452" cy="15790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7" name="TextBox 26">
            <a:extLst>
              <a:ext uri="{FF2B5EF4-FFF2-40B4-BE49-F238E27FC236}">
                <a16:creationId xmlns:a16="http://schemas.microsoft.com/office/drawing/2014/main" id="{AC85C696-852B-5940-A295-3320429C9700}"/>
              </a:ext>
            </a:extLst>
          </p:cNvPr>
          <p:cNvSpPr txBox="1"/>
          <p:nvPr/>
        </p:nvSpPr>
        <p:spPr>
          <a:xfrm>
            <a:off x="13313228" y="6314645"/>
            <a:ext cx="2403566" cy="954107"/>
          </a:xfrm>
          <a:prstGeom prst="rect">
            <a:avLst/>
          </a:prstGeom>
          <a:noFill/>
        </p:spPr>
        <p:txBody>
          <a:bodyPr wrap="square" rtlCol="0">
            <a:spAutoFit/>
          </a:bodyPr>
          <a:lstStyle/>
          <a:p>
            <a:r>
              <a:rPr lang="hr-HR" sz="2800" b="1" dirty="0"/>
              <a:t>Emocija:</a:t>
            </a:r>
          </a:p>
          <a:p>
            <a:r>
              <a:rPr lang="hr-HR" sz="2800" dirty="0"/>
              <a:t>Depresivnost </a:t>
            </a:r>
          </a:p>
        </p:txBody>
      </p:sp>
      <p:sp>
        <p:nvSpPr>
          <p:cNvPr id="28" name="TextBox 27">
            <a:extLst>
              <a:ext uri="{FF2B5EF4-FFF2-40B4-BE49-F238E27FC236}">
                <a16:creationId xmlns:a16="http://schemas.microsoft.com/office/drawing/2014/main" id="{60E75ABE-9609-4D4D-A076-A206D61660BE}"/>
              </a:ext>
            </a:extLst>
          </p:cNvPr>
          <p:cNvSpPr txBox="1"/>
          <p:nvPr/>
        </p:nvSpPr>
        <p:spPr>
          <a:xfrm>
            <a:off x="13313228" y="8316555"/>
            <a:ext cx="2713447" cy="1384995"/>
          </a:xfrm>
          <a:prstGeom prst="rect">
            <a:avLst/>
          </a:prstGeom>
          <a:noFill/>
        </p:spPr>
        <p:txBody>
          <a:bodyPr wrap="square" rtlCol="0">
            <a:spAutoFit/>
          </a:bodyPr>
          <a:lstStyle/>
          <a:p>
            <a:r>
              <a:rPr lang="hr-HR" sz="2800" b="1" dirty="0"/>
              <a:t>Ponašanje:</a:t>
            </a:r>
          </a:p>
          <a:p>
            <a:r>
              <a:rPr lang="hr-HR" sz="2800" dirty="0"/>
              <a:t>Ostajem sjediti na kauču</a:t>
            </a:r>
          </a:p>
        </p:txBody>
      </p:sp>
    </p:spTree>
    <p:extLst>
      <p:ext uri="{BB962C8B-B14F-4D97-AF65-F5344CB8AC3E}">
        <p14:creationId xmlns:p14="http://schemas.microsoft.com/office/powerpoint/2010/main" val="397348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658E-F442-A144-9DEE-94AD8B26B031}"/>
              </a:ext>
            </a:extLst>
          </p:cNvPr>
          <p:cNvSpPr>
            <a:spLocks noGrp="1"/>
          </p:cNvSpPr>
          <p:nvPr>
            <p:ph type="title"/>
          </p:nvPr>
        </p:nvSpPr>
        <p:spPr>
          <a:xfrm>
            <a:off x="542400" y="2453675"/>
            <a:ext cx="6442600" cy="4201125"/>
          </a:xfrm>
        </p:spPr>
        <p:txBody>
          <a:bodyPr>
            <a:noAutofit/>
          </a:bodyPr>
          <a:lstStyle/>
          <a:p>
            <a:r>
              <a:rPr lang="hr-HR" sz="4800" dirty="0"/>
              <a:t>Zadatak za sljedeći tjedan</a:t>
            </a:r>
            <a:br>
              <a:rPr lang="hr-HR" sz="4800" dirty="0"/>
            </a:br>
            <a:r>
              <a:rPr lang="hr-HR" sz="4800" dirty="0"/>
              <a:t/>
            </a:r>
            <a:br>
              <a:rPr lang="hr-HR" sz="4800" dirty="0"/>
            </a:br>
            <a:r>
              <a:rPr lang="hr-HR" sz="4800" dirty="0"/>
              <a:t/>
            </a:r>
            <a:br>
              <a:rPr lang="hr-HR" sz="4800" dirty="0"/>
            </a:br>
            <a:r>
              <a:rPr lang="hr-HR" sz="4800" dirty="0"/>
              <a:t>Identifikacija AM </a:t>
            </a:r>
            <a:br>
              <a:rPr lang="hr-HR" sz="4800" dirty="0"/>
            </a:br>
            <a:r>
              <a:rPr lang="hr-HR" sz="4800" dirty="0"/>
              <a:t>(radni list)</a:t>
            </a:r>
          </a:p>
        </p:txBody>
      </p:sp>
      <p:sp>
        <p:nvSpPr>
          <p:cNvPr id="3" name="Title 2">
            <a:extLst>
              <a:ext uri="{FF2B5EF4-FFF2-40B4-BE49-F238E27FC236}">
                <a16:creationId xmlns:a16="http://schemas.microsoft.com/office/drawing/2014/main" id="{F7C43125-612F-644F-B891-FB3D9B90BD58}"/>
              </a:ext>
            </a:extLst>
          </p:cNvPr>
          <p:cNvSpPr>
            <a:spLocks noGrp="1"/>
          </p:cNvSpPr>
          <p:nvPr>
            <p:ph type="title" idx="2"/>
          </p:nvPr>
        </p:nvSpPr>
        <p:spPr>
          <a:xfrm>
            <a:off x="9775300" y="1428724"/>
            <a:ext cx="5794900" cy="349275"/>
          </a:xfrm>
        </p:spPr>
        <p:txBody>
          <a:bodyPr>
            <a:normAutofit fontScale="90000"/>
          </a:bodyPr>
          <a:lstStyle/>
          <a:p>
            <a:endParaRPr lang="hr-HR"/>
          </a:p>
        </p:txBody>
      </p:sp>
      <p:pic>
        <p:nvPicPr>
          <p:cNvPr id="7" name="Picture 6">
            <a:extLst>
              <a:ext uri="{FF2B5EF4-FFF2-40B4-BE49-F238E27FC236}">
                <a16:creationId xmlns:a16="http://schemas.microsoft.com/office/drawing/2014/main" id="{15A9F82E-E73E-BB40-953A-0E99D3C5BA93}"/>
              </a:ext>
            </a:extLst>
          </p:cNvPr>
          <p:cNvPicPr>
            <a:picLocks noChangeAspect="1"/>
          </p:cNvPicPr>
          <p:nvPr/>
        </p:nvPicPr>
        <p:blipFill>
          <a:blip r:embed="rId2"/>
          <a:stretch>
            <a:fillRect/>
          </a:stretch>
        </p:blipFill>
        <p:spPr>
          <a:xfrm>
            <a:off x="8600374" y="398903"/>
            <a:ext cx="7447346" cy="9590917"/>
          </a:xfrm>
          <a:prstGeom prst="rect">
            <a:avLst/>
          </a:prstGeom>
        </p:spPr>
      </p:pic>
      <p:sp>
        <p:nvSpPr>
          <p:cNvPr id="8" name="Rectangle 7">
            <a:extLst>
              <a:ext uri="{FF2B5EF4-FFF2-40B4-BE49-F238E27FC236}">
                <a16:creationId xmlns:a16="http://schemas.microsoft.com/office/drawing/2014/main" id="{5ACC0F1F-6E80-E241-90C2-A923E368B65B}"/>
              </a:ext>
            </a:extLst>
          </p:cNvPr>
          <p:cNvSpPr/>
          <p:nvPr/>
        </p:nvSpPr>
        <p:spPr>
          <a:xfrm>
            <a:off x="9775300" y="1370187"/>
            <a:ext cx="5332627" cy="1261884"/>
          </a:xfrm>
          <a:prstGeom prst="rect">
            <a:avLst/>
          </a:prstGeom>
        </p:spPr>
        <p:txBody>
          <a:bodyPr wrap="square">
            <a:spAutoFit/>
          </a:bodyPr>
          <a:lstStyle/>
          <a:p>
            <a:pPr lvl="1"/>
            <a:r>
              <a:rPr lang="hr-HR" sz="2000" b="1" dirty="0"/>
              <a:t>Zapamti</a:t>
            </a:r>
            <a:r>
              <a:rPr lang="hr-HR" sz="2000" dirty="0"/>
              <a:t>: Samo zato što nešto pomislim, ne mora značiti da je to točno.</a:t>
            </a:r>
          </a:p>
          <a:p>
            <a:pPr lvl="1"/>
            <a:endParaRPr lang="hr-HR" sz="1800" dirty="0"/>
          </a:p>
          <a:p>
            <a:pPr lvl="1"/>
            <a:r>
              <a:rPr lang="hr-HR" sz="1800" dirty="0"/>
              <a:t> </a:t>
            </a:r>
            <a:endParaRPr lang="en-HR" sz="1800" dirty="0"/>
          </a:p>
        </p:txBody>
      </p:sp>
      <p:sp>
        <p:nvSpPr>
          <p:cNvPr id="9" name="Rectangle 8">
            <a:extLst>
              <a:ext uri="{FF2B5EF4-FFF2-40B4-BE49-F238E27FC236}">
                <a16:creationId xmlns:a16="http://schemas.microsoft.com/office/drawing/2014/main" id="{6FF09859-9BCE-2643-8E02-2EEE337AA056}"/>
              </a:ext>
            </a:extLst>
          </p:cNvPr>
          <p:cNvSpPr/>
          <p:nvPr/>
        </p:nvSpPr>
        <p:spPr>
          <a:xfrm>
            <a:off x="9775300" y="2108835"/>
            <a:ext cx="5441723" cy="707886"/>
          </a:xfrm>
          <a:prstGeom prst="rect">
            <a:avLst/>
          </a:prstGeom>
        </p:spPr>
        <p:txBody>
          <a:bodyPr wrap="square">
            <a:spAutoFit/>
          </a:bodyPr>
          <a:lstStyle/>
          <a:p>
            <a:r>
              <a:rPr lang="hr-HR" sz="2000" dirty="0"/>
              <a:t>Kada promijenim svoje netočne i nekorisne misli, vjerojatno ću se osjećati bolje.</a:t>
            </a:r>
          </a:p>
        </p:txBody>
      </p:sp>
      <p:sp>
        <p:nvSpPr>
          <p:cNvPr id="10" name="Rectangle 9">
            <a:extLst>
              <a:ext uri="{FF2B5EF4-FFF2-40B4-BE49-F238E27FC236}">
                <a16:creationId xmlns:a16="http://schemas.microsoft.com/office/drawing/2014/main" id="{34BDCF23-184E-F344-A0C8-FA2824DF0AED}"/>
              </a:ext>
            </a:extLst>
          </p:cNvPr>
          <p:cNvSpPr/>
          <p:nvPr/>
        </p:nvSpPr>
        <p:spPr>
          <a:xfrm>
            <a:off x="9775300" y="2962907"/>
            <a:ext cx="5794900" cy="707886"/>
          </a:xfrm>
          <a:prstGeom prst="rect">
            <a:avLst/>
          </a:prstGeom>
        </p:spPr>
        <p:txBody>
          <a:bodyPr wrap="square">
            <a:spAutoFit/>
          </a:bodyPr>
          <a:lstStyle/>
          <a:p>
            <a:pPr lvl="1"/>
            <a:r>
              <a:rPr lang="hr-HR" sz="2000" b="1" dirty="0"/>
              <a:t>Upute</a:t>
            </a:r>
            <a:r>
              <a:rPr lang="hr-HR" sz="2000" dirty="0"/>
              <a:t>: Kada mi se raspoloženje pogorša, zapitat ću se „Što mi je upravo prolazilo kroz glavu? </a:t>
            </a:r>
          </a:p>
        </p:txBody>
      </p:sp>
      <p:sp>
        <p:nvSpPr>
          <p:cNvPr id="11" name="Rectangle 10">
            <a:extLst>
              <a:ext uri="{FF2B5EF4-FFF2-40B4-BE49-F238E27FC236}">
                <a16:creationId xmlns:a16="http://schemas.microsoft.com/office/drawing/2014/main" id="{CE2EFBBC-EE3B-9D43-BDB6-BFF87C1C6FF1}"/>
              </a:ext>
            </a:extLst>
          </p:cNvPr>
          <p:cNvSpPr/>
          <p:nvPr/>
        </p:nvSpPr>
        <p:spPr>
          <a:xfrm>
            <a:off x="9775300" y="3685881"/>
            <a:ext cx="2880917" cy="400110"/>
          </a:xfrm>
          <a:prstGeom prst="rect">
            <a:avLst/>
          </a:prstGeom>
        </p:spPr>
        <p:txBody>
          <a:bodyPr wrap="none">
            <a:spAutoFit/>
          </a:bodyPr>
          <a:lstStyle/>
          <a:p>
            <a:pPr lvl="1"/>
            <a:r>
              <a:rPr lang="hr-HR" sz="2000" dirty="0"/>
              <a:t>Zapiši svoje misli dolje. </a:t>
            </a:r>
            <a:endParaRPr lang="en-HR" sz="2000" dirty="0"/>
          </a:p>
        </p:txBody>
      </p:sp>
    </p:spTree>
    <p:extLst>
      <p:ext uri="{BB962C8B-B14F-4D97-AF65-F5344CB8AC3E}">
        <p14:creationId xmlns:p14="http://schemas.microsoft.com/office/powerpoint/2010/main" val="309736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C"/>
        </a:solidFill>
        <a:effectLst/>
      </p:bgPr>
    </p:bg>
    <p:spTree>
      <p:nvGrpSpPr>
        <p:cNvPr id="1" name="Shape 215"/>
        <p:cNvGrpSpPr/>
        <p:nvPr/>
      </p:nvGrpSpPr>
      <p:grpSpPr>
        <a:xfrm>
          <a:off x="0" y="0"/>
          <a:ext cx="0" cy="0"/>
          <a:chOff x="0" y="0"/>
          <a:chExt cx="0" cy="0"/>
        </a:xfrm>
      </p:grpSpPr>
      <p:grpSp>
        <p:nvGrpSpPr>
          <p:cNvPr id="216" name="Google Shape;216;p16"/>
          <p:cNvGrpSpPr/>
          <p:nvPr/>
        </p:nvGrpSpPr>
        <p:grpSpPr>
          <a:xfrm>
            <a:off x="895152" y="645115"/>
            <a:ext cx="16497695" cy="1527267"/>
            <a:chOff x="0" y="-47625"/>
            <a:chExt cx="4345072" cy="858808"/>
          </a:xfrm>
        </p:grpSpPr>
        <p:sp>
          <p:nvSpPr>
            <p:cNvPr id="217" name="Google Shape;217;p16"/>
            <p:cNvSpPr/>
            <p:nvPr/>
          </p:nvSpPr>
          <p:spPr>
            <a:xfrm>
              <a:off x="0" y="0"/>
              <a:ext cx="4345072" cy="811183"/>
            </a:xfrm>
            <a:custGeom>
              <a:avLst/>
              <a:gdLst/>
              <a:ahLst/>
              <a:cxnLst/>
              <a:rect l="l" t="t" r="r" b="b"/>
              <a:pathLst>
                <a:path w="4345072" h="811183" extrusionOk="0">
                  <a:moveTo>
                    <a:pt x="14078" y="0"/>
                  </a:moveTo>
                  <a:lnTo>
                    <a:pt x="4330994" y="0"/>
                  </a:lnTo>
                  <a:cubicBezTo>
                    <a:pt x="4338769" y="0"/>
                    <a:pt x="4345072" y="6303"/>
                    <a:pt x="4345072" y="14078"/>
                  </a:cubicBezTo>
                  <a:lnTo>
                    <a:pt x="4345072" y="797105"/>
                  </a:lnTo>
                  <a:cubicBezTo>
                    <a:pt x="4345072" y="804880"/>
                    <a:pt x="4338769" y="811183"/>
                    <a:pt x="4330994" y="811183"/>
                  </a:cubicBezTo>
                  <a:lnTo>
                    <a:pt x="14078" y="811183"/>
                  </a:lnTo>
                  <a:cubicBezTo>
                    <a:pt x="10344" y="811183"/>
                    <a:pt x="6764" y="809700"/>
                    <a:pt x="4123" y="807060"/>
                  </a:cubicBezTo>
                  <a:cubicBezTo>
                    <a:pt x="1483" y="804420"/>
                    <a:pt x="0" y="800839"/>
                    <a:pt x="0" y="797105"/>
                  </a:cubicBezTo>
                  <a:lnTo>
                    <a:pt x="0" y="14078"/>
                  </a:lnTo>
                  <a:cubicBezTo>
                    <a:pt x="0" y="6303"/>
                    <a:pt x="6303" y="0"/>
                    <a:pt x="14078" y="0"/>
                  </a:cubicBezTo>
                  <a:close/>
                </a:path>
              </a:pathLst>
            </a:custGeom>
            <a:solidFill>
              <a:srgbClr val="DDA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txBox="1"/>
            <p:nvPr/>
          </p:nvSpPr>
          <p:spPr>
            <a:xfrm>
              <a:off x="0" y="-47625"/>
              <a:ext cx="4345072" cy="858808"/>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9" name="Google Shape;219;p16"/>
          <p:cNvGrpSpPr/>
          <p:nvPr/>
        </p:nvGrpSpPr>
        <p:grpSpPr>
          <a:xfrm>
            <a:off x="895151" y="2436620"/>
            <a:ext cx="16497695" cy="7024440"/>
            <a:chOff x="0" y="-47625"/>
            <a:chExt cx="2124470" cy="1413591"/>
          </a:xfrm>
        </p:grpSpPr>
        <p:sp>
          <p:nvSpPr>
            <p:cNvPr id="220" name="Google Shape;220;p16"/>
            <p:cNvSpPr/>
            <p:nvPr/>
          </p:nvSpPr>
          <p:spPr>
            <a:xfrm>
              <a:off x="0" y="0"/>
              <a:ext cx="2124470" cy="1365966"/>
            </a:xfrm>
            <a:custGeom>
              <a:avLst/>
              <a:gdLst/>
              <a:ahLst/>
              <a:cxnLst/>
              <a:rect l="l" t="t" r="r" b="b"/>
              <a:pathLst>
                <a:path w="2124470" h="1365966" extrusionOk="0">
                  <a:moveTo>
                    <a:pt x="28793" y="0"/>
                  </a:moveTo>
                  <a:lnTo>
                    <a:pt x="2095676" y="0"/>
                  </a:lnTo>
                  <a:cubicBezTo>
                    <a:pt x="2111578" y="0"/>
                    <a:pt x="2124470" y="12891"/>
                    <a:pt x="2124470" y="28793"/>
                  </a:cubicBezTo>
                  <a:lnTo>
                    <a:pt x="2124470" y="1337173"/>
                  </a:lnTo>
                  <a:cubicBezTo>
                    <a:pt x="2124470" y="1344809"/>
                    <a:pt x="2121436" y="1352133"/>
                    <a:pt x="2116036" y="1357533"/>
                  </a:cubicBezTo>
                  <a:cubicBezTo>
                    <a:pt x="2110636" y="1362933"/>
                    <a:pt x="2103313" y="1365966"/>
                    <a:pt x="2095676" y="1365966"/>
                  </a:cubicBezTo>
                  <a:lnTo>
                    <a:pt x="28793" y="1365966"/>
                  </a:lnTo>
                  <a:cubicBezTo>
                    <a:pt x="21157" y="1365966"/>
                    <a:pt x="13833" y="1362933"/>
                    <a:pt x="8433" y="1357533"/>
                  </a:cubicBezTo>
                  <a:cubicBezTo>
                    <a:pt x="3034" y="1352133"/>
                    <a:pt x="0" y="1344809"/>
                    <a:pt x="0" y="1337173"/>
                  </a:cubicBezTo>
                  <a:lnTo>
                    <a:pt x="0" y="28793"/>
                  </a:lnTo>
                  <a:cubicBezTo>
                    <a:pt x="0" y="21157"/>
                    <a:pt x="3034" y="13833"/>
                    <a:pt x="8433" y="8433"/>
                  </a:cubicBezTo>
                  <a:cubicBezTo>
                    <a:pt x="13833" y="3034"/>
                    <a:pt x="21157" y="0"/>
                    <a:pt x="28793" y="0"/>
                  </a:cubicBezTo>
                  <a:close/>
                </a:path>
              </a:pathLst>
            </a:custGeom>
            <a:solidFill>
              <a:srgbClr val="F4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txBox="1"/>
            <p:nvPr/>
          </p:nvSpPr>
          <p:spPr>
            <a:xfrm>
              <a:off x="0" y="-47625"/>
              <a:ext cx="2124470" cy="141359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7" name="Google Shape;227;p16"/>
          <p:cNvSpPr txBox="1"/>
          <p:nvPr/>
        </p:nvSpPr>
        <p:spPr>
          <a:xfrm>
            <a:off x="3328108" y="946615"/>
            <a:ext cx="12483649" cy="914096"/>
          </a:xfrm>
          <a:prstGeom prst="rect">
            <a:avLst/>
          </a:prstGeom>
          <a:noFill/>
          <a:ln>
            <a:noFill/>
          </a:ln>
        </p:spPr>
        <p:txBody>
          <a:bodyPr spcFirstLastPara="1" wrap="square" lIns="0" tIns="0" rIns="0" bIns="0" anchor="t" anchorCtr="0">
            <a:spAutoFit/>
          </a:bodyPr>
          <a:lstStyle/>
          <a:p>
            <a:pPr marL="0" marR="0" lvl="0" indent="0" rtl="0">
              <a:lnSpc>
                <a:spcPct val="110000"/>
              </a:lnSpc>
              <a:spcBef>
                <a:spcPts val="0"/>
              </a:spcBef>
              <a:spcAft>
                <a:spcPts val="0"/>
              </a:spcAft>
              <a:buNone/>
            </a:pPr>
            <a:r>
              <a:rPr lang="hr-HR" sz="5400" b="0" i="0" u="none" strike="noStrike" cap="none" dirty="0">
                <a:solidFill>
                  <a:srgbClr val="000000"/>
                </a:solidFill>
                <a:latin typeface="Fraunces Light"/>
                <a:ea typeface="Fraunces Light"/>
                <a:cs typeface="Fraunces Light"/>
                <a:sym typeface="Fraunces Light"/>
              </a:rPr>
              <a:t>Identifikacija želja, vrijednosti i ciljeva</a:t>
            </a:r>
            <a:endParaRPr lang="hr-HR" sz="1000" dirty="0"/>
          </a:p>
        </p:txBody>
      </p:sp>
      <p:sp>
        <p:nvSpPr>
          <p:cNvPr id="19" name="Google Shape;276;p18">
            <a:extLst>
              <a:ext uri="{FF2B5EF4-FFF2-40B4-BE49-F238E27FC236}">
                <a16:creationId xmlns:a16="http://schemas.microsoft.com/office/drawing/2014/main" id="{31405A1F-24C7-234B-9D67-E892C4A1515D}"/>
              </a:ext>
            </a:extLst>
          </p:cNvPr>
          <p:cNvSpPr/>
          <p:nvPr/>
        </p:nvSpPr>
        <p:spPr>
          <a:xfrm>
            <a:off x="1460792" y="678074"/>
            <a:ext cx="1707296" cy="1546041"/>
          </a:xfrm>
          <a:custGeom>
            <a:avLst/>
            <a:gdLst/>
            <a:ahLst/>
            <a:cxnLst/>
            <a:rect l="l" t="t" r="r" b="b"/>
            <a:pathLst>
              <a:path w="892126" h="830488" extrusionOk="0">
                <a:moveTo>
                  <a:pt x="0" y="0"/>
                </a:moveTo>
                <a:lnTo>
                  <a:pt x="892126" y="0"/>
                </a:lnTo>
                <a:lnTo>
                  <a:pt x="892126" y="830489"/>
                </a:lnTo>
                <a:lnTo>
                  <a:pt x="0" y="830489"/>
                </a:lnTo>
                <a:lnTo>
                  <a:pt x="0" y="0"/>
                </a:lnTo>
                <a:close/>
              </a:path>
            </a:pathLst>
          </a:custGeom>
          <a:blipFill rotWithShape="1">
            <a:blip r:embed="rId3">
              <a:alphaModFix/>
            </a:blip>
            <a:stretch>
              <a:fillRect/>
            </a:stretch>
          </a:blipFill>
          <a:ln>
            <a:noFill/>
          </a:ln>
        </p:spPr>
        <p:txBody>
          <a:bodyPr/>
          <a:lstStyle/>
          <a:p>
            <a:endParaRPr lang="hr-HR" dirty="0"/>
          </a:p>
        </p:txBody>
      </p:sp>
      <p:sp>
        <p:nvSpPr>
          <p:cNvPr id="20" name="Google Shape;288;p18">
            <a:extLst>
              <a:ext uri="{FF2B5EF4-FFF2-40B4-BE49-F238E27FC236}">
                <a16:creationId xmlns:a16="http://schemas.microsoft.com/office/drawing/2014/main" id="{4349E23F-7A87-8B4F-A98E-21FE1589C218}"/>
              </a:ext>
            </a:extLst>
          </p:cNvPr>
          <p:cNvSpPr txBox="1"/>
          <p:nvPr/>
        </p:nvSpPr>
        <p:spPr>
          <a:xfrm>
            <a:off x="1882395" y="994046"/>
            <a:ext cx="864090" cy="914096"/>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400" dirty="0">
                <a:latin typeface="Over the Rainbow"/>
                <a:sym typeface="Over the Rainbow"/>
              </a:rPr>
              <a:t>5</a:t>
            </a:r>
            <a:endParaRPr sz="2400" dirty="0"/>
          </a:p>
        </p:txBody>
      </p:sp>
      <p:sp>
        <p:nvSpPr>
          <p:cNvPr id="21" name="Google Shape;1062;p16">
            <a:extLst>
              <a:ext uri="{FF2B5EF4-FFF2-40B4-BE49-F238E27FC236}">
                <a16:creationId xmlns:a16="http://schemas.microsoft.com/office/drawing/2014/main" id="{392426E4-06DF-A942-940B-B51E15FC04DE}"/>
              </a:ext>
            </a:extLst>
          </p:cNvPr>
          <p:cNvSpPr txBox="1">
            <a:spLocks/>
          </p:cNvSpPr>
          <p:nvPr/>
        </p:nvSpPr>
        <p:spPr>
          <a:xfrm>
            <a:off x="895151" y="2077517"/>
            <a:ext cx="17072811" cy="85373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9E98"/>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00000"/>
              </a:lnSpc>
              <a:spcBef>
                <a:spcPts val="0"/>
              </a:spcBef>
              <a:spcAft>
                <a:spcPts val="0"/>
              </a:spcAft>
              <a:buClr>
                <a:srgbClr val="534844"/>
              </a:buClr>
              <a:buSzPts val="11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3pPr>
            <a:lvl4pPr marL="1828800" marR="0" lvl="3"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4pPr>
            <a:lvl5pPr marL="2286000" marR="0" lvl="4"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5pPr>
            <a:lvl6pPr marL="2743200" marR="0" lvl="5"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6pPr>
            <a:lvl7pPr marL="3200400" marR="0" lvl="6"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7pPr>
            <a:lvl8pPr marL="3657600" marR="0" lvl="7"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8pPr>
            <a:lvl9pPr marL="4114800" marR="0" lvl="8" indent="-317500" algn="l" rtl="0">
              <a:lnSpc>
                <a:spcPct val="100000"/>
              </a:lnSpc>
              <a:spcBef>
                <a:spcPts val="0"/>
              </a:spcBef>
              <a:spcAft>
                <a:spcPts val="0"/>
              </a:spcAft>
              <a:buClr>
                <a:srgbClr val="534844"/>
              </a:buClr>
              <a:buSzPts val="1100"/>
              <a:buFont typeface="Hind Vadodara Light"/>
              <a:buChar char="■"/>
              <a:defRPr sz="1000" b="0" i="0" u="none" strike="noStrike" cap="none">
                <a:solidFill>
                  <a:schemeClr val="dk1"/>
                </a:solidFill>
                <a:latin typeface="Hind Vadodara Light"/>
                <a:ea typeface="Hind Vadodara Light"/>
                <a:cs typeface="Hind Vadodara Light"/>
                <a:sym typeface="Hind Vadodara Light"/>
              </a:defRPr>
            </a:lvl9pPr>
          </a:lstStyle>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lang="hr-HR" sz="3200" dirty="0">
                <a:solidFill>
                  <a:srgbClr val="000000"/>
                </a:solidFill>
              </a:rPr>
              <a:t>Otkrivanje </a:t>
            </a:r>
            <a:r>
              <a:rPr lang="hr-HR" sz="3200" b="1" dirty="0">
                <a:solidFill>
                  <a:srgbClr val="000000"/>
                </a:solidFill>
              </a:rPr>
              <a:t>vrijednosti</a:t>
            </a:r>
            <a:r>
              <a:rPr lang="hr-HR" sz="3200" dirty="0">
                <a:solidFill>
                  <a:srgbClr val="000000"/>
                </a:solidFill>
              </a:rPr>
              <a:t> („Što je za Vas zaista važno u životu?”)</a:t>
            </a:r>
          </a:p>
          <a:p>
            <a:pPr lvl="1">
              <a:lnSpc>
                <a:spcPct val="150000"/>
              </a:lnSpc>
              <a:buClr>
                <a:schemeClr val="tx1"/>
              </a:buClr>
              <a:buSzPct val="50000"/>
              <a:buFont typeface="Hind Vadodara Light"/>
              <a:buChar char="●"/>
            </a:pPr>
            <a:r>
              <a:rPr lang="hr-HR" sz="3200" dirty="0">
                <a:solidFill>
                  <a:srgbClr val="000000"/>
                </a:solidFill>
              </a:rPr>
              <a:t>Pomaže u prepoznavanju </a:t>
            </a:r>
            <a:r>
              <a:rPr lang="hr-HR" sz="3200" dirty="0" err="1">
                <a:solidFill>
                  <a:srgbClr val="000000"/>
                </a:solidFill>
              </a:rPr>
              <a:t>klijentovih</a:t>
            </a:r>
            <a:r>
              <a:rPr lang="hr-HR" sz="3200" dirty="0">
                <a:solidFill>
                  <a:srgbClr val="000000"/>
                </a:solidFill>
              </a:rPr>
              <a:t> želja i postavljanju ciljeva</a:t>
            </a:r>
          </a:p>
          <a:p>
            <a:pPr lvl="1">
              <a:lnSpc>
                <a:spcPct val="150000"/>
              </a:lnSpc>
              <a:buClr>
                <a:schemeClr val="tx1"/>
              </a:buClr>
              <a:buSzPct val="50000"/>
              <a:buFont typeface="Hind Vadodara Light"/>
              <a:buChar char="●"/>
            </a:pPr>
            <a:r>
              <a:rPr kumimoji="0" lang="hr-HR" sz="3200" i="0" u="none" strike="noStrike" kern="0" cap="none" spc="0" normalizeH="0" baseline="0" noProof="0" dirty="0">
                <a:ln>
                  <a:noFill/>
                </a:ln>
                <a:solidFill>
                  <a:srgbClr val="000000"/>
                </a:solidFill>
                <a:effectLst/>
                <a:uLnTx/>
                <a:uFillTx/>
                <a:latin typeface="Hind Vadodara Light"/>
                <a:cs typeface="Hind Vadodara Light"/>
                <a:sym typeface="Hind Vadodara Light"/>
              </a:rPr>
              <a:t>Potiče nadu, motivaciju za uključenost u tretman i izvršavanje zadaća </a:t>
            </a:r>
          </a:p>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lang="hr-HR" sz="3200" dirty="0">
                <a:solidFill>
                  <a:srgbClr val="000000"/>
                </a:solidFill>
              </a:rPr>
              <a:t>Stvaranje slike o ostvarivanju</a:t>
            </a:r>
            <a:r>
              <a:rPr lang="hr-HR" sz="3200" b="1" dirty="0">
                <a:solidFill>
                  <a:srgbClr val="000000"/>
                </a:solidFill>
              </a:rPr>
              <a:t> želja </a:t>
            </a:r>
            <a:r>
              <a:rPr lang="hr-HR" sz="3200" dirty="0">
                <a:solidFill>
                  <a:srgbClr val="000000"/>
                </a:solidFill>
              </a:rPr>
              <a:t>(vizualizacija postizanja životnih ciljeva)</a:t>
            </a:r>
          </a:p>
          <a:p>
            <a:pPr lvl="1">
              <a:lnSpc>
                <a:spcPct val="150000"/>
              </a:lnSpc>
              <a:buClr>
                <a:schemeClr val="tx1"/>
              </a:buClr>
              <a:buSzPct val="50000"/>
              <a:buFont typeface="Hind Vadodara Light"/>
              <a:buChar char="●"/>
            </a:pPr>
            <a:r>
              <a:rPr lang="hr-HR" sz="3200" dirty="0">
                <a:solidFill>
                  <a:srgbClr val="000000"/>
                </a:solidFill>
              </a:rPr>
              <a:t>Potiče doživljavanje pozitivnih emocija tokom seanse</a:t>
            </a:r>
          </a:p>
          <a:p>
            <a:pPr marL="457200" marR="0" lvl="0" indent="-317500" algn="l" defTabSz="914400" rtl="0" eaLnBrk="1" fontAlgn="auto" latinLnBrk="0" hangingPunct="1">
              <a:lnSpc>
                <a:spcPct val="150000"/>
              </a:lnSpc>
              <a:spcBef>
                <a:spcPts val="0"/>
              </a:spcBef>
              <a:spcAft>
                <a:spcPts val="0"/>
              </a:spcAft>
              <a:buClr>
                <a:schemeClr val="tx1"/>
              </a:buClr>
              <a:buSzPct val="50000"/>
              <a:buFont typeface="Hind Vadodara Light"/>
              <a:buChar char="●"/>
              <a:tabLst/>
              <a:defRPr/>
            </a:pPr>
            <a:r>
              <a:rPr lang="hr-HR" sz="3200" dirty="0">
                <a:solidFill>
                  <a:srgbClr val="000000"/>
                </a:solidFill>
              </a:rPr>
              <a:t>K i T zajednički postavljaju </a:t>
            </a:r>
            <a:r>
              <a:rPr lang="hr-HR" sz="3200" b="1" dirty="0">
                <a:solidFill>
                  <a:srgbClr val="000000"/>
                </a:solidFill>
              </a:rPr>
              <a:t>specifične ciljeve</a:t>
            </a:r>
          </a:p>
          <a:p>
            <a:pPr lvl="1">
              <a:lnSpc>
                <a:spcPct val="150000"/>
              </a:lnSpc>
              <a:buClr>
                <a:schemeClr val="tx1"/>
              </a:buClr>
              <a:buSzPct val="50000"/>
              <a:buFont typeface="Hind Vadodara Light"/>
              <a:buChar char="●"/>
            </a:pPr>
            <a:r>
              <a:rPr lang="hr-HR" sz="3200" dirty="0">
                <a:solidFill>
                  <a:srgbClr val="000000"/>
                </a:solidFill>
              </a:rPr>
              <a:t>Paziti da ne preplavimo klijenta s previše ciljeva</a:t>
            </a:r>
          </a:p>
          <a:p>
            <a:pPr marL="596900" lvl="1" indent="0">
              <a:lnSpc>
                <a:spcPct val="150000"/>
              </a:lnSpc>
              <a:buClr>
                <a:schemeClr val="tx1"/>
              </a:buClr>
              <a:buSzPct val="50000"/>
              <a:buNone/>
            </a:pPr>
            <a:r>
              <a:rPr lang="hr-HR" sz="3200" dirty="0">
                <a:solidFill>
                  <a:srgbClr val="000000"/>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4307</TotalTime>
  <Words>681</Words>
  <Application>Microsoft Office PowerPoint</Application>
  <PresentationFormat>Custom</PresentationFormat>
  <Paragraphs>122</Paragraphs>
  <Slides>14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Calibri</vt:lpstr>
      <vt:lpstr>Wingdings</vt:lpstr>
      <vt:lpstr>Fraunces Light</vt:lpstr>
      <vt:lpstr>Arial</vt:lpstr>
      <vt:lpstr>Hind Vadodara Light</vt:lpstr>
      <vt:lpstr>Inter</vt:lpstr>
      <vt:lpstr>Over the Rainbow</vt:lpstr>
      <vt:lpstr>Fraunces</vt:lpstr>
      <vt:lpstr>Office Theme</vt:lpstr>
      <vt:lpstr>PowerPoint Presentation</vt:lpstr>
      <vt:lpstr>PowerPoint Presentation</vt:lpstr>
      <vt:lpstr>Provjera raspoloženja</vt:lpstr>
      <vt:lpstr>PowerPoint Presentation</vt:lpstr>
      <vt:lpstr>PowerPoint Presentation</vt:lpstr>
      <vt:lpstr>Psihoedukacija o teškoćama klijenta</vt:lpstr>
      <vt:lpstr>PowerPoint Presentation</vt:lpstr>
      <vt:lpstr>Zadatak za sljedeći tjedan   Identifikacija AM  (radni list)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hubik</dc:creator>
  <cp:lastModifiedBy>hubikotvr@outlook.com</cp:lastModifiedBy>
  <cp:revision>89</cp:revision>
  <dcterms:modified xsi:type="dcterms:W3CDTF">2025-12-09T10:49:18Z</dcterms:modified>
</cp:coreProperties>
</file>