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8288000" cy="10287000"/>
  <p:notesSz cx="6858000" cy="9144000"/>
  <p:embeddedFontLst>
    <p:embeddedFont>
      <p:font typeface="Public Sans" panose="020B0604020202020204" charset="-18"/>
      <p:regular r:id="rId14"/>
    </p:embeddedFont>
    <p:embeddedFont>
      <p:font typeface="Public Sans Bold" panose="020B0604020202020204" charset="-18"/>
      <p:regular r:id="rId15"/>
    </p:embeddedFont>
    <p:embeddedFont>
      <p:font typeface="Open Sans Italic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layfair Display" panose="020B0604020202020204" charset="-18"/>
      <p:regular r:id="rId21"/>
    </p:embeddedFont>
    <p:embeddedFont>
      <p:font typeface="Public Sans Italics" panose="020B0604020202020204" charset="-18"/>
      <p:regular r:id="rId22"/>
    </p:embeddedFont>
    <p:embeddedFont>
      <p:font typeface="Open San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7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814" autoAdjust="0"/>
  </p:normalViewPr>
  <p:slideViewPr>
    <p:cSldViewPr>
      <p:cViewPr varScale="1">
        <p:scale>
          <a:sx n="66" d="100"/>
          <a:sy n="66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6CD9-75CE-432B-A606-F924CC23CFE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8F12-ADFC-4703-BCBD-B9307FD15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4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</a:t>
            </a:r>
            <a:r>
              <a:rPr lang="en-GB" dirty="0" err="1"/>
              <a:t>ijekom</a:t>
            </a:r>
            <a:r>
              <a:rPr lang="en-GB" dirty="0"/>
              <a:t> </a:t>
            </a:r>
            <a:r>
              <a:rPr lang="en-GB" dirty="0" err="1"/>
              <a:t>seanse</a:t>
            </a:r>
            <a:r>
              <a:rPr lang="en-GB" dirty="0"/>
              <a:t> </a:t>
            </a:r>
            <a:r>
              <a:rPr lang="en-GB" dirty="0" err="1"/>
              <a:t>pokušati</a:t>
            </a:r>
            <a:r>
              <a:rPr lang="en-GB" dirty="0"/>
              <a:t> </a:t>
            </a:r>
            <a:r>
              <a:rPr lang="en-GB" dirty="0" err="1"/>
              <a:t>detektirati</a:t>
            </a:r>
            <a:r>
              <a:rPr lang="en-GB" dirty="0"/>
              <a:t> </a:t>
            </a:r>
            <a:r>
              <a:rPr lang="en-GB" dirty="0" err="1"/>
              <a:t>negativne</a:t>
            </a:r>
            <a:r>
              <a:rPr lang="en-GB" dirty="0"/>
              <a:t> </a:t>
            </a:r>
            <a:r>
              <a:rPr lang="en-GB" dirty="0" err="1"/>
              <a:t>automatske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</a:t>
            </a:r>
            <a:r>
              <a:rPr lang="en-GB" dirty="0" err="1"/>
              <a:t>osobe</a:t>
            </a:r>
            <a:endParaRPr lang="en-GB" dirty="0"/>
          </a:p>
          <a:p>
            <a:r>
              <a:rPr lang="hr-HR" dirty="0"/>
              <a:t>T</a:t>
            </a:r>
            <a:r>
              <a:rPr lang="en-GB" dirty="0" err="1"/>
              <a:t>ražiti</a:t>
            </a:r>
            <a:r>
              <a:rPr lang="en-GB" dirty="0"/>
              <a:t> </a:t>
            </a:r>
            <a:r>
              <a:rPr lang="en-GB" dirty="0" err="1"/>
              <a:t>prilike</a:t>
            </a:r>
            <a:r>
              <a:rPr lang="en-GB" dirty="0"/>
              <a:t> da </a:t>
            </a:r>
            <a:r>
              <a:rPr lang="en-GB" dirty="0" err="1"/>
              <a:t>izazovemo</a:t>
            </a:r>
            <a:r>
              <a:rPr lang="en-GB" dirty="0"/>
              <a:t> </a:t>
            </a:r>
            <a:r>
              <a:rPr lang="en-GB" dirty="0" err="1"/>
              <a:t>ugodne</a:t>
            </a:r>
            <a:r>
              <a:rPr lang="en-GB" dirty="0"/>
              <a:t> </a:t>
            </a:r>
            <a:r>
              <a:rPr lang="en-GB" dirty="0" err="1"/>
              <a:t>emocije</a:t>
            </a:r>
            <a:r>
              <a:rPr lang="en-GB" dirty="0"/>
              <a:t> (</a:t>
            </a:r>
            <a:r>
              <a:rPr lang="en-GB" dirty="0" err="1"/>
              <a:t>pričanje</a:t>
            </a:r>
            <a:r>
              <a:rPr lang="en-GB" dirty="0"/>
              <a:t> o </a:t>
            </a:r>
            <a:r>
              <a:rPr lang="en-GB" dirty="0" err="1"/>
              <a:t>interesima</a:t>
            </a:r>
            <a:r>
              <a:rPr lang="en-GB" dirty="0"/>
              <a:t>, </a:t>
            </a:r>
            <a:r>
              <a:rPr lang="en-GB" dirty="0" err="1"/>
              <a:t>vrijednostima</a:t>
            </a:r>
            <a:r>
              <a:rPr lang="en-GB" dirty="0"/>
              <a:t>, </a:t>
            </a:r>
            <a:r>
              <a:rPr lang="en-GB" dirty="0" err="1"/>
              <a:t>ambicijama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8F12-ADFC-4703-BCBD-B9307FD154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8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Check-in : „Ima li nešto što se dogodilo od zadnjeg puta kada smo se vidjeli, a da smatrate da je važno da znam?”</a:t>
            </a:r>
          </a:p>
          <a:p>
            <a:endParaRPr lang="hr-HR" dirty="0"/>
          </a:p>
          <a:p>
            <a:r>
              <a:rPr lang="hr-HR" dirty="0"/>
              <a:t>Kognitivni model: misli </a:t>
            </a:r>
            <a:r>
              <a:rPr lang="hr-HR" dirty="0">
                <a:sym typeface="Wingdings" panose="05000000000000000000" pitchFamily="2" charset="2"/>
              </a:rPr>
              <a:t> osjećaji  ponašanje 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8F12-ADFC-4703-BCBD-B9307FD154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3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*važno je prepoznati i adresirati negativne automatske misli koje otežavaju definiranje/ostvarivanje ciljevima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8F12-ADFC-4703-BCBD-B9307FD154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6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50968" y="1397551"/>
            <a:ext cx="16408332" cy="311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29"/>
              </a:lnSpc>
            </a:pPr>
            <a:r>
              <a:rPr lang="en-US" sz="12999" spc="6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Struktura prve terapijske seanse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96865" y="8568690"/>
            <a:ext cx="7862435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Praktikum II</a:t>
            </a:r>
          </a:p>
          <a:p>
            <a:pPr algn="r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Grupa C</a:t>
            </a:r>
          </a:p>
          <a:p>
            <a:pPr algn="r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6.12.2025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6105" y="137309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647082">
            <a:off x="10122638" y="3733749"/>
            <a:ext cx="5878726" cy="5827630"/>
          </a:xfrm>
          <a:custGeom>
            <a:avLst/>
            <a:gdLst/>
            <a:ahLst/>
            <a:cxnLst/>
            <a:rect l="l" t="t" r="r" b="b"/>
            <a:pathLst>
              <a:path w="5878726" h="5827630">
                <a:moveTo>
                  <a:pt x="0" y="0"/>
                </a:moveTo>
                <a:lnTo>
                  <a:pt x="5878726" y="0"/>
                </a:lnTo>
                <a:lnTo>
                  <a:pt x="5878726" y="5827629"/>
                </a:lnTo>
                <a:lnTo>
                  <a:pt x="0" y="582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425" t="-3133" r="-44684" b="-179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04281" y="555309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SAŽETAK I FEEDBACK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4281" y="2112193"/>
            <a:ext cx="15690396" cy="60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Sažetak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uglavnom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radimo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mi (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terapeut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),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ali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možemo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tražiti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klijenta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6105" y="3149479"/>
            <a:ext cx="15690396" cy="103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143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Tražiti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povratnu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informaciju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nakon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svake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seanse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npr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Kako Vam je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bilo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danas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 Ima li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nešto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što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Vam se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nije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svidjelo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ili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mislite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da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nisam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dobro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razumio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/la?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6105" y="4612011"/>
            <a:ext cx="15690396" cy="47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143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Obrazac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za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povratne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informacije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39EB7-3E0A-254D-9814-ADD546140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2E64649-AA02-3806-DA37-C34B26633A2C}"/>
              </a:ext>
            </a:extLst>
          </p:cNvPr>
          <p:cNvSpPr/>
          <p:nvPr/>
        </p:nvSpPr>
        <p:spPr>
          <a:xfrm flipV="1">
            <a:off x="826105" y="137309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B5ABA63-7757-DC09-3F4E-1D1C2FC4646F}"/>
              </a:ext>
            </a:extLst>
          </p:cNvPr>
          <p:cNvSpPr txBox="1"/>
          <p:nvPr/>
        </p:nvSpPr>
        <p:spPr>
          <a:xfrm>
            <a:off x="804281" y="555309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KAKO TO OSTVARITI?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9AD001-B71D-0C4C-25A6-F9E767399E54}"/>
              </a:ext>
            </a:extLst>
          </p:cNvPr>
          <p:cNvSpPr txBox="1"/>
          <p:nvPr/>
        </p:nvSpPr>
        <p:spPr>
          <a:xfrm>
            <a:off x="3657600" y="1525634"/>
            <a:ext cx="12863619" cy="3152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54941">
              <a:lnSpc>
                <a:spcPct val="150000"/>
              </a:lnSpc>
            </a:pPr>
            <a:r>
              <a:rPr lang="en-US" sz="2800" b="1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Početni</a:t>
            </a:r>
            <a:r>
              <a:rPr lang="en-US" sz="2800" b="1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2800" b="1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dio</a:t>
            </a:r>
            <a:r>
              <a:rPr lang="en-US" sz="2800" b="1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1. </a:t>
            </a:r>
            <a:r>
              <a:rPr lang="en-US" sz="2800" b="1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susreta</a:t>
            </a:r>
            <a:endParaRPr lang="en-US" sz="2800" b="1" dirty="0">
              <a:solidFill>
                <a:srgbClr val="2B2C30"/>
              </a:solidFill>
              <a:latin typeface="Public Sans Bold" panose="020B0604020202020204" charset="0"/>
              <a:ea typeface="Public Sans"/>
              <a:cs typeface="Public Sans"/>
              <a:sym typeface="Public Sans"/>
            </a:endParaRPr>
          </a:p>
          <a:p>
            <a:pPr marL="604519" lvl="1" indent="-30226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Postaviti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dnevni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plan (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objasniti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zašto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je to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važno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  <a:p>
            <a:pPr marL="604519" lvl="1" indent="-30226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Provjeriti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raspoloženje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604519" lvl="1" indent="-30226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Saznati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novosti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promjene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(od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procjene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do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sada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  <a:p>
            <a:pPr marL="604519" lvl="1" indent="-30226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Razgovarati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pacijentovoj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dijagnozi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provesti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psihoedukaciju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F4469-7FB5-65D0-7AA7-02AF53035AA5}"/>
              </a:ext>
            </a:extLst>
          </p:cNvPr>
          <p:cNvSpPr txBox="1"/>
          <p:nvPr/>
        </p:nvSpPr>
        <p:spPr>
          <a:xfrm>
            <a:off x="3657600" y="4847036"/>
            <a:ext cx="12863619" cy="2506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54941">
              <a:lnSpc>
                <a:spcPct val="150000"/>
              </a:lnSpc>
            </a:pP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Središnji</a:t>
            </a:r>
            <a:r>
              <a:rPr lang="en-US" sz="2800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dio</a:t>
            </a:r>
            <a:r>
              <a:rPr lang="en-US" sz="2800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1. </a:t>
            </a: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susreta</a:t>
            </a:r>
            <a:endParaRPr lang="en-US" sz="2800" dirty="0">
              <a:solidFill>
                <a:srgbClr val="2B2C30"/>
              </a:solidFill>
              <a:latin typeface="Public Sans Bold" panose="020B0604020202020204" charset="0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Identificirati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probleme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postaviti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ciljeve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Educirati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pacijenta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kognitivnom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modelu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Dublje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razmotriti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raspraviti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jedan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problem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2692E46-1891-1D74-D478-0AE7BA41B1F7}"/>
              </a:ext>
            </a:extLst>
          </p:cNvPr>
          <p:cNvSpPr txBox="1"/>
          <p:nvPr/>
        </p:nvSpPr>
        <p:spPr>
          <a:xfrm>
            <a:off x="3657600" y="7455577"/>
            <a:ext cx="12863619" cy="2506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54941">
              <a:lnSpc>
                <a:spcPct val="150000"/>
              </a:lnSpc>
            </a:pP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Završni</a:t>
            </a:r>
            <a:r>
              <a:rPr lang="en-US" sz="2800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dio</a:t>
            </a:r>
            <a:r>
              <a:rPr lang="en-US" sz="2800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1. </a:t>
            </a: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susreta</a:t>
            </a:r>
            <a:endParaRPr lang="en-US" sz="2800" dirty="0">
              <a:solidFill>
                <a:srgbClr val="2B2C30"/>
              </a:solidFill>
              <a:latin typeface="Public Sans Bold" panose="020B0604020202020204" charset="0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Pružiti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ili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potaknuti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iznošenje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sažetka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Pregledati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domaću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zadaću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Zatražiti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povratnu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informaciju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836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6105" y="1592170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156537" y="2386203"/>
            <a:ext cx="6878344" cy="6872097"/>
            <a:chOff x="0" y="0"/>
            <a:chExt cx="1065636" cy="10646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5636" cy="1064668"/>
            </a:xfrm>
            <a:custGeom>
              <a:avLst/>
              <a:gdLst/>
              <a:ahLst/>
              <a:cxnLst/>
              <a:rect l="l" t="t" r="r" b="b"/>
              <a:pathLst>
                <a:path w="1065636" h="1064668">
                  <a:moveTo>
                    <a:pt x="0" y="0"/>
                  </a:moveTo>
                  <a:lnTo>
                    <a:pt x="1065636" y="0"/>
                  </a:lnTo>
                  <a:lnTo>
                    <a:pt x="1065636" y="1064668"/>
                  </a:lnTo>
                  <a:lnTo>
                    <a:pt x="0" y="1064668"/>
                  </a:lnTo>
                  <a:close/>
                </a:path>
              </a:pathLst>
            </a:custGeom>
            <a:blipFill>
              <a:blip r:embed="rId2"/>
              <a:stretch>
                <a:fillRect l="-7255" r="-2124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4281" y="2232987"/>
            <a:ext cx="8734768" cy="126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Uspostaviti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odnos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povjerenje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s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klijentom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- 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normalizirati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njihove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teškoće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uliti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nadu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4281" y="774384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CILJEVI PRVE TERAPIJSKE SEANSE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4281" y="3668849"/>
            <a:ext cx="8734768" cy="192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Uvesti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u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tretman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tako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da ga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educiramo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njegovom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poremećaju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kognitivnom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modelu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procesu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terapije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6105" y="7210679"/>
            <a:ext cx="8734768" cy="60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Kreirati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listu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ciljeva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4281" y="5764222"/>
            <a:ext cx="8734768" cy="126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Prikupiti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dodatne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podatke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koji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će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pomoći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u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konceptualizaciji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klijenta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6105" y="7991602"/>
            <a:ext cx="8734768" cy="126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Započeti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rješavati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problem koji je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važan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/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ili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bihevioralno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aktivirati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6105" y="137309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04281" y="555309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KAKO TO OSTVARITI?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5AAEC22-F06D-826B-B385-205882268F80}"/>
              </a:ext>
            </a:extLst>
          </p:cNvPr>
          <p:cNvSpPr txBox="1"/>
          <p:nvPr/>
        </p:nvSpPr>
        <p:spPr>
          <a:xfrm>
            <a:off x="3657600" y="1525634"/>
            <a:ext cx="12863619" cy="3152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54941">
              <a:lnSpc>
                <a:spcPct val="150000"/>
              </a:lnSpc>
            </a:pPr>
            <a:r>
              <a:rPr lang="en-US" sz="2800" b="1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Početni</a:t>
            </a:r>
            <a:r>
              <a:rPr lang="en-US" sz="2800" b="1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2800" b="1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dio</a:t>
            </a:r>
            <a:r>
              <a:rPr lang="en-US" sz="2800" b="1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1. </a:t>
            </a:r>
            <a:r>
              <a:rPr lang="en-US" sz="2800" b="1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susreta</a:t>
            </a:r>
            <a:endParaRPr lang="en-US" sz="2800" b="1" dirty="0">
              <a:solidFill>
                <a:srgbClr val="2B2C30"/>
              </a:solidFill>
              <a:latin typeface="Public Sans Bold" panose="020B0604020202020204" charset="0"/>
              <a:ea typeface="Public Sans"/>
              <a:cs typeface="Public Sans"/>
              <a:sym typeface="Public Sans"/>
            </a:endParaRPr>
          </a:p>
          <a:p>
            <a:pPr marL="604519" lvl="1" indent="-30226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Postaviti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dnevni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plan (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objasniti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zašto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je to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važno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  <a:p>
            <a:pPr marL="604519" lvl="1" indent="-30226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Provjeriti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raspoloženje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604519" lvl="1" indent="-30226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Saznati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novosti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promjene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(od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procjene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do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sada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  <a:p>
            <a:pPr marL="604519" lvl="1" indent="-30226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Razgovarati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pacijentovoj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dijagnozi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provesti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psihoedukaciju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A0908-E54A-9F0E-1859-78249D816CA3}"/>
              </a:ext>
            </a:extLst>
          </p:cNvPr>
          <p:cNvSpPr txBox="1"/>
          <p:nvPr/>
        </p:nvSpPr>
        <p:spPr>
          <a:xfrm>
            <a:off x="3657600" y="4847036"/>
            <a:ext cx="12863619" cy="2506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54941">
              <a:lnSpc>
                <a:spcPct val="150000"/>
              </a:lnSpc>
            </a:pP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Središnji</a:t>
            </a:r>
            <a:r>
              <a:rPr lang="en-US" sz="2800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dio</a:t>
            </a:r>
            <a:r>
              <a:rPr lang="en-US" sz="2800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1. </a:t>
            </a: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susreta</a:t>
            </a:r>
            <a:endParaRPr lang="en-US" sz="2800" dirty="0">
              <a:solidFill>
                <a:srgbClr val="2B2C30"/>
              </a:solidFill>
              <a:latin typeface="Public Sans Bold" panose="020B0604020202020204" charset="0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Identificirati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probleme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postaviti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ciljeve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Educirati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pacijenta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kognitivnom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modelu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Dublje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razmotriti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raspraviti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jedan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problem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3922E2F-202E-AD2D-BE2D-34A0746188B6}"/>
              </a:ext>
            </a:extLst>
          </p:cNvPr>
          <p:cNvSpPr txBox="1"/>
          <p:nvPr/>
        </p:nvSpPr>
        <p:spPr>
          <a:xfrm>
            <a:off x="3657600" y="7455577"/>
            <a:ext cx="12863619" cy="2506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54941">
              <a:lnSpc>
                <a:spcPct val="150000"/>
              </a:lnSpc>
            </a:pP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Završni</a:t>
            </a:r>
            <a:r>
              <a:rPr lang="en-US" sz="2800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dio</a:t>
            </a:r>
            <a:r>
              <a:rPr lang="en-US" sz="2800" dirty="0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 1. </a:t>
            </a:r>
            <a:r>
              <a:rPr lang="en-US" sz="2800" dirty="0" err="1">
                <a:solidFill>
                  <a:srgbClr val="2B2C30"/>
                </a:solidFill>
                <a:latin typeface="Public Sans Bold" panose="020B0604020202020204" charset="0"/>
                <a:ea typeface="Public Sans"/>
                <a:cs typeface="Public Sans"/>
                <a:sym typeface="Public Sans"/>
              </a:rPr>
              <a:t>susreta</a:t>
            </a:r>
            <a:endParaRPr lang="en-US" sz="2800" dirty="0">
              <a:solidFill>
                <a:srgbClr val="2B2C30"/>
              </a:solidFill>
              <a:latin typeface="Public Sans Bold" panose="020B0604020202020204" charset="0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Pružiti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ili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potaknuti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iznošenje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sažetka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Pregledati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domaću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zadaću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75945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Zatražiti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povratnu</a:t>
            </a:r>
            <a:r>
              <a:rPr lang="en-US" sz="28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informaciju</a:t>
            </a:r>
            <a:endParaRPr lang="en-US" sz="28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6105" y="137309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04281" y="2103299"/>
            <a:ext cx="16230600" cy="2353268"/>
            <a:chOff x="0" y="0"/>
            <a:chExt cx="4274726" cy="6197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619791"/>
            </a:xfrm>
            <a:custGeom>
              <a:avLst/>
              <a:gdLst/>
              <a:ahLst/>
              <a:cxnLst/>
              <a:rect l="l" t="t" r="r" b="b"/>
              <a:pathLst>
                <a:path w="4274726" h="619791">
                  <a:moveTo>
                    <a:pt x="0" y="0"/>
                  </a:moveTo>
                  <a:lnTo>
                    <a:pt x="4274726" y="0"/>
                  </a:lnTo>
                  <a:lnTo>
                    <a:pt x="4274726" y="619791"/>
                  </a:lnTo>
                  <a:lnTo>
                    <a:pt x="0" y="619791"/>
                  </a:lnTo>
                  <a:close/>
                </a:path>
              </a:pathLst>
            </a:custGeom>
            <a:solidFill>
              <a:srgbClr val="2B2C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657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9844672" y="4884031"/>
            <a:ext cx="7190209" cy="4374269"/>
          </a:xfrm>
          <a:custGeom>
            <a:avLst/>
            <a:gdLst/>
            <a:ahLst/>
            <a:cxnLst/>
            <a:rect l="l" t="t" r="r" b="b"/>
            <a:pathLst>
              <a:path w="7190209" h="4374269">
                <a:moveTo>
                  <a:pt x="7190209" y="0"/>
                </a:moveTo>
                <a:lnTo>
                  <a:pt x="0" y="0"/>
                </a:lnTo>
                <a:lnTo>
                  <a:pt x="0" y="4374269"/>
                </a:lnTo>
                <a:lnTo>
                  <a:pt x="7190209" y="4374269"/>
                </a:lnTo>
                <a:lnTo>
                  <a:pt x="7190209" y="0"/>
                </a:lnTo>
                <a:close/>
              </a:path>
            </a:pathLst>
          </a:custGeom>
          <a:blipFill>
            <a:blip r:embed="rId2"/>
            <a:stretch>
              <a:fillRect b="-95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804281" y="555309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PROVJERA RASPOLOŽENJA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4281" y="2199082"/>
            <a:ext cx="13775577" cy="192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Korištenje</a:t>
            </a:r>
            <a:r>
              <a:rPr lang="en-US" sz="27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skala</a:t>
            </a:r>
            <a:r>
              <a:rPr lang="en-US" sz="27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upitnika</a:t>
            </a:r>
            <a:r>
              <a:rPr lang="en-US" sz="27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799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npr</a:t>
            </a:r>
            <a:r>
              <a:rPr lang="en-US" sz="27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. BAI, BDI)</a:t>
            </a: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Liste</a:t>
            </a:r>
            <a:r>
              <a:rPr lang="en-US" sz="27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za </a:t>
            </a:r>
            <a:r>
              <a:rPr lang="en-US" sz="2799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provjeru</a:t>
            </a:r>
            <a:r>
              <a:rPr lang="en-US" sz="27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simptoma</a:t>
            </a:r>
            <a:r>
              <a:rPr lang="en-US" sz="27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i="1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(check-lists)</a:t>
            </a: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Kako se </a:t>
            </a:r>
            <a:r>
              <a:rPr lang="en-US" sz="2799" i="1" dirty="0" err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osjećate</a:t>
            </a: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</a:t>
            </a: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skali</a:t>
            </a: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1-10 </a:t>
            </a:r>
            <a:r>
              <a:rPr lang="en-US" sz="2799" i="1" dirty="0" err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pri</a:t>
            </a: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čemu</a:t>
            </a: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je 1 </a:t>
            </a:r>
            <a:r>
              <a:rPr lang="en-US" sz="2799" i="1" dirty="0" err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najdepresivnije</a:t>
            </a: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/</a:t>
            </a:r>
            <a:r>
              <a:rPr lang="en-US" sz="2799" i="1" dirty="0" err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najlošije</a:t>
            </a: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ikad</a:t>
            </a:r>
            <a:r>
              <a:rPr lang="en-US" sz="2799" i="1" dirty="0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6105" y="5018542"/>
            <a:ext cx="7554815" cy="169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Važno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je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objasniti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zašto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ih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to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pitamo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napomenuti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da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ih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planiramo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pitati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svaki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idući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put.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4281" y="7273046"/>
            <a:ext cx="7554815" cy="224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Provjera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lijekova</a:t>
            </a:r>
            <a:endParaRPr lang="en-US" sz="2799" b="1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Koliko puta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ovaj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tjedan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ste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uzeli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lijekove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način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koji Vam je to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prepisao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liječnik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6105" y="137309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804276" y="5464973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04281" y="555309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POSTAVLJANJE DNEVNOG PLANA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4276" y="1553945"/>
            <a:ext cx="15828942" cy="192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Objasniti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najaviti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kako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će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izgledati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susret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 </a:t>
            </a:r>
          </a:p>
          <a:p>
            <a:pPr marL="1209039" lvl="2" indent="-403013" algn="l">
              <a:lnSpc>
                <a:spcPts val="5235"/>
              </a:lnSpc>
              <a:buFont typeface="Arial"/>
              <a:buChar char="⚬"/>
            </a:pP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Koji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je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cilj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ovoga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susreta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?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Zašto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je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važno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imati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plan? Kako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takav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strukturiran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pristup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može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pomoći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31793" y="3554068"/>
            <a:ext cx="2616408" cy="582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Što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postižemo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?                       </a:t>
            </a:r>
            <a:r>
              <a:rPr lang="hr-HR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>
            <a:off x="4832626" y="3796274"/>
            <a:ext cx="1735594" cy="315563"/>
          </a:xfrm>
          <a:custGeom>
            <a:avLst/>
            <a:gdLst/>
            <a:ahLst/>
            <a:cxnLst/>
            <a:rect l="l" t="t" r="r" b="b"/>
            <a:pathLst>
              <a:path w="1735594" h="315563">
                <a:moveTo>
                  <a:pt x="0" y="0"/>
                </a:moveTo>
                <a:lnTo>
                  <a:pt x="1735595" y="0"/>
                </a:lnTo>
                <a:lnTo>
                  <a:pt x="1735595" y="315562"/>
                </a:lnTo>
                <a:lnTo>
                  <a:pt x="0" y="315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804281" y="4685286"/>
            <a:ext cx="16712764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KONTINUIRANO REVIDIRANJE TERAPIJSKOG PLANA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6105" y="5613019"/>
            <a:ext cx="15807113" cy="58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Kratka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provjera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7933" y="6222492"/>
            <a:ext cx="13775577" cy="126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Razgovaranje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pozitivnim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iskustvima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ih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često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podcjenjuju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  <a:p>
            <a:pPr marL="1209039" lvl="2" indent="-403013" algn="l">
              <a:lnSpc>
                <a:spcPts val="5235"/>
              </a:lnSpc>
              <a:buFont typeface="Arial"/>
              <a:buChar char="⚬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Poticati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donošenje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pozitivnih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zaključaka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uvjerenja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4276" y="8279638"/>
            <a:ext cx="13775577" cy="126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Provjeriti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pridržavanje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akcijskog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plana </a:t>
            </a:r>
          </a:p>
          <a:p>
            <a:pPr marL="1209039" lvl="2" indent="-403013" algn="l">
              <a:lnSpc>
                <a:spcPts val="5235"/>
              </a:lnSpc>
              <a:buFont typeface="Arial"/>
              <a:buChar char="⚬"/>
            </a:pP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Je li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odradio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zadatke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se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dogovorili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? U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kojoj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mjeri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4276" y="7603490"/>
            <a:ext cx="15430359" cy="60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Adresiranje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negativnih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automatskih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misli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-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jačanje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razumijevanja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kognitivnog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modela</a:t>
            </a:r>
            <a:endParaRPr lang="en-US" sz="2799" i="1" dirty="0">
              <a:solidFill>
                <a:srgbClr val="2B2C30"/>
              </a:solidFill>
              <a:latin typeface="Public Sans Italics"/>
              <a:ea typeface="Public Sans Italics"/>
              <a:cs typeface="Public Sans Italics"/>
              <a:sym typeface="Public Sans Italics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A2353223-9FD9-78A5-DB0D-D54947176996}"/>
              </a:ext>
            </a:extLst>
          </p:cNvPr>
          <p:cNvSpPr txBox="1"/>
          <p:nvPr/>
        </p:nvSpPr>
        <p:spPr>
          <a:xfrm>
            <a:off x="6858000" y="3521683"/>
            <a:ext cx="6515052" cy="582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Opušteniji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koji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zna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što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očekivati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6105" y="137309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04281" y="555309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DIJAGNOZA I PSIHOEDUKACIJA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04281" y="2442846"/>
            <a:ext cx="13775577" cy="3250057"/>
            <a:chOff x="0" y="-190500"/>
            <a:chExt cx="18367436" cy="433341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8367436" cy="433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04519" lvl="1" indent="-302260" algn="l">
                <a:lnSpc>
                  <a:spcPts val="5235"/>
                </a:lnSpc>
                <a:buFont typeface="Arial"/>
                <a:buChar char="•"/>
              </a:pPr>
              <a:r>
                <a:rPr lang="en-US" sz="2799" b="1" dirty="0" err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Otvoreno</a:t>
              </a:r>
              <a:r>
                <a:rPr lang="en-US" sz="2799" b="1" dirty="0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</a:t>
              </a:r>
              <a:r>
                <a:rPr lang="en-US" sz="2799" b="1" dirty="0" err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razgovarati</a:t>
              </a:r>
              <a:r>
                <a:rPr lang="en-US" sz="2799" b="1" dirty="0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bolesti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/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poremećaju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s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kojom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se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klijent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nosi</a:t>
              </a:r>
              <a:endPara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marL="1209039" lvl="2" indent="-403013" algn="l">
                <a:lnSpc>
                  <a:spcPts val="5235"/>
                </a:lnSpc>
                <a:buFont typeface="Arial"/>
                <a:buChar char="⚬"/>
              </a:pP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Potičemo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ih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da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svoje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simptome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odvoje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od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sebe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samih</a:t>
              </a:r>
              <a:endPara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marL="1209039" lvl="2" indent="-403013" algn="l">
                <a:lnSpc>
                  <a:spcPts val="5235"/>
                </a:lnSpc>
                <a:buFont typeface="Arial"/>
                <a:buChar char="⚬"/>
              </a:pP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Preusmjeravanje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“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krivice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” s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klijenta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bolest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</a:p>
            <a:p>
              <a:pPr marL="1209039" lvl="2" indent="-403013" algn="l">
                <a:lnSpc>
                  <a:spcPts val="5235"/>
                </a:lnSpc>
                <a:buFont typeface="Arial"/>
                <a:buChar char="⚬"/>
              </a:pP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Korištenje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analogija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(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npr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.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depresija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=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plućna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embolija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) </a:t>
              </a:r>
            </a:p>
            <a:p>
              <a:pPr marL="1209039" lvl="2" indent="-403013" algn="l">
                <a:lnSpc>
                  <a:spcPts val="5235"/>
                </a:lnSpc>
                <a:buFont typeface="Arial"/>
                <a:buChar char="⚬"/>
              </a:pP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Pružanje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nade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                        za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većinu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bolesti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ima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lijeka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4874371" y="3584691"/>
              <a:ext cx="2314126" cy="420750"/>
            </a:xfrm>
            <a:custGeom>
              <a:avLst/>
              <a:gdLst/>
              <a:ahLst/>
              <a:cxnLst/>
              <a:rect l="l" t="t" r="r" b="b"/>
              <a:pathLst>
                <a:path w="2314126" h="420750">
                  <a:moveTo>
                    <a:pt x="0" y="0"/>
                  </a:moveTo>
                  <a:lnTo>
                    <a:pt x="2314125" y="0"/>
                  </a:lnTo>
                  <a:lnTo>
                    <a:pt x="2314125" y="420751"/>
                  </a:lnTo>
                  <a:lnTo>
                    <a:pt x="0" y="420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4281" y="1805306"/>
            <a:ext cx="3655778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spc="482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DIJAGNOZA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4280" y="6341306"/>
            <a:ext cx="4834519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spc="482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PSIHOEDUKACIJA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3268" y="6921696"/>
            <a:ext cx="16801464" cy="258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Psihoedukacija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negativnim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automatskim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mislima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kognitivnom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modelu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poremećaju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itd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Učiti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prepoznati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automatske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misli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uklopiti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ih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u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kognitivni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model)</a:t>
            </a: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Nakon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svake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psihoedukacije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provjeriti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razumijevanje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  <a:p>
            <a:pPr marL="1209039" lvl="2" indent="-403013" algn="l">
              <a:lnSpc>
                <a:spcPts val="5235"/>
              </a:lnSpc>
              <a:buFont typeface="Arial"/>
              <a:buChar char="⚬"/>
            </a:pP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Možete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li mi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svojim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riječima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objasniti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o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čemu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smo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sada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razgovarali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6105" y="137309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824039" y="2034371"/>
            <a:ext cx="6232659" cy="7009302"/>
            <a:chOff x="0" y="0"/>
            <a:chExt cx="965602" cy="10859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5602" cy="1085924"/>
            </a:xfrm>
            <a:custGeom>
              <a:avLst/>
              <a:gdLst/>
              <a:ahLst/>
              <a:cxnLst/>
              <a:rect l="l" t="t" r="r" b="b"/>
              <a:pathLst>
                <a:path w="965602" h="1085924">
                  <a:moveTo>
                    <a:pt x="0" y="0"/>
                  </a:moveTo>
                  <a:lnTo>
                    <a:pt x="965602" y="0"/>
                  </a:lnTo>
                  <a:lnTo>
                    <a:pt x="965602" y="1085924"/>
                  </a:lnTo>
                  <a:lnTo>
                    <a:pt x="0" y="1085924"/>
                  </a:lnTo>
                  <a:close/>
                </a:path>
              </a:pathLst>
            </a:custGeom>
            <a:blipFill>
              <a:blip r:embed="rId2"/>
              <a:stretch>
                <a:fillRect l="-52420" r="-3501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4281" y="555309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VRIJEDNOSTI I AMBICIJE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2376" y="3252936"/>
            <a:ext cx="9504935" cy="287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Vrlo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važne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!</a:t>
            </a:r>
          </a:p>
          <a:p>
            <a:pPr algn="l">
              <a:lnSpc>
                <a:spcPts val="4591"/>
              </a:lnSpc>
            </a:pPr>
            <a:endParaRPr lang="en-US" sz="2799" b="1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Dugoročno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determiniraju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kako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osoba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vidi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svijet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sebe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  <a:p>
            <a:pPr marL="1209039" lvl="2" indent="-403013" algn="l">
              <a:lnSpc>
                <a:spcPts val="4591"/>
              </a:lnSpc>
              <a:buFont typeface="Arial"/>
              <a:buChar char="⚬"/>
            </a:pP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Što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Vam je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važno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/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bilo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važno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u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životu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</a:t>
            </a:r>
          </a:p>
          <a:p>
            <a:pPr marL="1209039" lvl="2" indent="-403013" algn="l">
              <a:lnSpc>
                <a:spcPts val="4591"/>
              </a:lnSpc>
              <a:buFont typeface="Arial"/>
              <a:buChar char="⚬"/>
            </a:pP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Koliko Vam je </a:t>
            </a:r>
            <a:r>
              <a:rPr lang="en-US" sz="2799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važno</a:t>
            </a:r>
            <a:r>
              <a:rPr lang="en-US" sz="2799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_____________?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6105" y="1967696"/>
            <a:ext cx="324683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spc="482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VRIJEDNOSTI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4281" y="6620722"/>
            <a:ext cx="9504935" cy="229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4591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Determiranje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klijentovih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vrijednosti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pomaže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formuliranju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ciljeva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pružanju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nade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ali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kao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„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oslonac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“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kojem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se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možemo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vratiti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kad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naiđemo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na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prepreke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/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ili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probleme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26105" y="137309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26105" y="2463490"/>
            <a:ext cx="16230594" cy="2116871"/>
            <a:chOff x="0" y="0"/>
            <a:chExt cx="4274724" cy="5575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4" cy="557530"/>
            </a:xfrm>
            <a:custGeom>
              <a:avLst/>
              <a:gdLst/>
              <a:ahLst/>
              <a:cxnLst/>
              <a:rect l="l" t="t" r="r" b="b"/>
              <a:pathLst>
                <a:path w="4274724" h="557530">
                  <a:moveTo>
                    <a:pt x="0" y="0"/>
                  </a:moveTo>
                  <a:lnTo>
                    <a:pt x="4274724" y="0"/>
                  </a:lnTo>
                  <a:lnTo>
                    <a:pt x="4274724" y="557530"/>
                  </a:lnTo>
                  <a:lnTo>
                    <a:pt x="0" y="557530"/>
                  </a:lnTo>
                  <a:close/>
                </a:path>
              </a:pathLst>
            </a:custGeom>
            <a:solidFill>
              <a:srgbClr val="2B2C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74724" cy="586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4281" y="5747605"/>
            <a:ext cx="16230600" cy="1620436"/>
            <a:chOff x="0" y="0"/>
            <a:chExt cx="4274726" cy="4267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426782"/>
            </a:xfrm>
            <a:custGeom>
              <a:avLst/>
              <a:gdLst/>
              <a:ahLst/>
              <a:cxnLst/>
              <a:rect l="l" t="t" r="r" b="b"/>
              <a:pathLst>
                <a:path w="4274726" h="426782">
                  <a:moveTo>
                    <a:pt x="0" y="0"/>
                  </a:moveTo>
                  <a:lnTo>
                    <a:pt x="4274726" y="0"/>
                  </a:lnTo>
                  <a:lnTo>
                    <a:pt x="4274726" y="426782"/>
                  </a:lnTo>
                  <a:lnTo>
                    <a:pt x="0" y="426782"/>
                  </a:lnTo>
                  <a:close/>
                </a:path>
              </a:pathLst>
            </a:custGeom>
            <a:solidFill>
              <a:srgbClr val="2B2C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4726" cy="455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313911" flipH="1">
            <a:off x="1162143" y="8713182"/>
            <a:ext cx="560306" cy="823979"/>
          </a:xfrm>
          <a:custGeom>
            <a:avLst/>
            <a:gdLst/>
            <a:ahLst/>
            <a:cxnLst/>
            <a:rect l="l" t="t" r="r" b="b"/>
            <a:pathLst>
              <a:path w="560306" h="823979">
                <a:moveTo>
                  <a:pt x="560306" y="0"/>
                </a:moveTo>
                <a:lnTo>
                  <a:pt x="0" y="0"/>
                </a:lnTo>
                <a:lnTo>
                  <a:pt x="0" y="823979"/>
                </a:lnTo>
                <a:lnTo>
                  <a:pt x="560306" y="823979"/>
                </a:lnTo>
                <a:lnTo>
                  <a:pt x="5603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3765865" y="6048424"/>
            <a:ext cx="4238576" cy="4238576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541020" y="537210"/>
              <a:ext cx="5255260" cy="5255260"/>
            </a:xfrm>
            <a:custGeom>
              <a:avLst/>
              <a:gdLst/>
              <a:ahLst/>
              <a:cxnLst/>
              <a:rect l="l" t="t" r="r" b="b"/>
              <a:pathLst>
                <a:path w="5255260" h="5255260">
                  <a:moveTo>
                    <a:pt x="2627630" y="0"/>
                  </a:moveTo>
                  <a:cubicBezTo>
                    <a:pt x="1176430" y="0"/>
                    <a:pt x="0" y="1176430"/>
                    <a:pt x="0" y="2627630"/>
                  </a:cubicBezTo>
                  <a:cubicBezTo>
                    <a:pt x="0" y="4078830"/>
                    <a:pt x="1176430" y="5255260"/>
                    <a:pt x="2627630" y="5255260"/>
                  </a:cubicBezTo>
                  <a:cubicBezTo>
                    <a:pt x="4078830" y="5255260"/>
                    <a:pt x="5255260" y="4078830"/>
                    <a:pt x="5255260" y="2627630"/>
                  </a:cubicBezTo>
                  <a:cubicBezTo>
                    <a:pt x="5255260" y="1176430"/>
                    <a:pt x="4078830" y="0"/>
                    <a:pt x="2627630" y="0"/>
                  </a:cubicBezTo>
                  <a:close/>
                </a:path>
              </a:pathLst>
            </a:custGeom>
            <a:blipFill>
              <a:blip r:embed="rId4"/>
              <a:stretch>
                <a:fillRect l="-38888" r="-388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04281" y="555309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VRIJEDNOSTI I AMBICIJE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4281" y="1616400"/>
            <a:ext cx="23019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spc="482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AMBICIJE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3492" y="4827437"/>
            <a:ext cx="14152893" cy="58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5049"/>
              </a:lnSpc>
              <a:buFont typeface="Arial"/>
              <a:buChar char="•"/>
            </a:pP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Važnije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je</a:t>
            </a: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značenje</a:t>
            </a: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koje</a:t>
            </a: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klijent</a:t>
            </a: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pridaje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ambicijama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nego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sama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ambicija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2362" y="2642240"/>
            <a:ext cx="12592553" cy="165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2"/>
              </a:lnSpc>
            </a:pPr>
            <a:r>
              <a:rPr lang="en-US" sz="2700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Koje su Vaše nade za budućnost?</a:t>
            </a:r>
          </a:p>
          <a:p>
            <a:pPr algn="l">
              <a:lnSpc>
                <a:spcPts val="4482"/>
              </a:lnSpc>
            </a:pPr>
            <a:r>
              <a:rPr lang="en-US" sz="2700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Kako želite da Vaša budućnost izgleda?</a:t>
            </a:r>
          </a:p>
          <a:p>
            <a:pPr algn="l">
              <a:lnSpc>
                <a:spcPts val="4482"/>
              </a:lnSpc>
            </a:pPr>
            <a:r>
              <a:rPr lang="en-US" sz="2700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Dok ste odrastali, kakav ste život željeli? Čemu ste se nadali?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105" y="7768091"/>
            <a:ext cx="11777644" cy="877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VJEŽBA IMAGINACIJE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: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tražiti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osobu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da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zamisli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kako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bi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joj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izgledao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život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kad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bi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uspješno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riješio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/la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sve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svoje</a:t>
            </a:r>
            <a:r>
              <a:rPr lang="en-US" sz="270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probleme</a:t>
            </a:r>
            <a:endParaRPr lang="en-US" sz="270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92362" y="5948795"/>
            <a:ext cx="12379912" cy="109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2"/>
              </a:lnSpc>
              <a:spcBef>
                <a:spcPct val="0"/>
              </a:spcBef>
            </a:pP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Što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bi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bilo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posebno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dobro u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ostvarivanju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[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specifična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ambicija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]?</a:t>
            </a:r>
          </a:p>
          <a:p>
            <a:pPr marL="0" lvl="0" indent="0" algn="l">
              <a:lnSpc>
                <a:spcPts val="4482"/>
              </a:lnSpc>
              <a:spcBef>
                <a:spcPct val="0"/>
              </a:spcBef>
            </a:pP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Kako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biste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se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osjećali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?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Što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bi ono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reklo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o Vama? Kako bi Vas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mogli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700" i="1" u="none" strike="noStrike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vidjeti</a:t>
            </a:r>
            <a:r>
              <a:rPr lang="en-US" sz="2700" i="1" u="none" strike="noStrike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42436" y="8971670"/>
            <a:ext cx="11229839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</a:pPr>
            <a:r>
              <a:rPr lang="en-US" sz="2700" u="none" strike="noStrike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omogućava nam da jasnije razumijemo klijentove ciljeve i aspiracije, uz istovremeno poticanje pozitivnog razmišljanja i ugodnih emocija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6105" y="1411604"/>
            <a:ext cx="13772703" cy="1046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19224" y="418867"/>
            <a:ext cx="2750907" cy="2869341"/>
          </a:xfrm>
          <a:custGeom>
            <a:avLst/>
            <a:gdLst/>
            <a:ahLst/>
            <a:cxnLst/>
            <a:rect l="l" t="t" r="r" b="b"/>
            <a:pathLst>
              <a:path w="2750907" h="2869341">
                <a:moveTo>
                  <a:pt x="0" y="0"/>
                </a:moveTo>
                <a:lnTo>
                  <a:pt x="2750906" y="0"/>
                </a:lnTo>
                <a:lnTo>
                  <a:pt x="2750906" y="2869341"/>
                </a:lnTo>
                <a:lnTo>
                  <a:pt x="0" y="2869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04281" y="555309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POSTAVLJANJE CILJEVA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8062" y="2582672"/>
            <a:ext cx="16662628" cy="207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  <a:spcBef>
                <a:spcPct val="0"/>
              </a:spcBef>
            </a:pPr>
            <a:endParaRPr dirty="0"/>
          </a:p>
          <a:p>
            <a:pPr marL="1748790" lvl="3" indent="-437197" algn="l">
              <a:lnSpc>
                <a:spcPts val="4185"/>
              </a:lnSpc>
              <a:spcBef>
                <a:spcPct val="0"/>
              </a:spcBef>
              <a:buFont typeface="Arial"/>
              <a:buChar char="￭"/>
            </a:pP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Klijent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: Ne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znam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koji mi je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cilj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.</a:t>
            </a:r>
          </a:p>
          <a:p>
            <a:pPr marL="1748790" lvl="3" indent="-437197" algn="l">
              <a:lnSpc>
                <a:spcPts val="4185"/>
              </a:lnSpc>
              <a:spcBef>
                <a:spcPct val="0"/>
              </a:spcBef>
              <a:buFont typeface="Arial"/>
              <a:buChar char="￭"/>
            </a:pP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Terapeut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: Da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preko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noći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prestanete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biti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anksiozni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,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što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bi se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promijenilo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u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Vašem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životu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Što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bi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bilo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drugačije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 Kako bi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drugi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znali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da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više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niste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anksiozni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4281" y="1643987"/>
            <a:ext cx="15690396" cy="65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29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3 GLAVNA RAZLOGA KOJA NAJČEŠĆE OTEŽAVAJU POSTAVLJANJE CILJEVA: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6580" y="4918265"/>
            <a:ext cx="16662628" cy="207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</a:pPr>
            <a:endParaRPr dirty="0"/>
          </a:p>
          <a:p>
            <a:pPr marL="1748790" lvl="3" indent="-437197" algn="l">
              <a:lnSpc>
                <a:spcPts val="4185"/>
              </a:lnSpc>
              <a:buFont typeface="Arial"/>
              <a:buChar char="￭"/>
            </a:pP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Klijent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: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Želim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biti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sretniji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. </a:t>
            </a:r>
          </a:p>
          <a:p>
            <a:pPr marL="1748790" lvl="3" indent="-437197" algn="l">
              <a:lnSpc>
                <a:spcPts val="4185"/>
              </a:lnSpc>
              <a:buFont typeface="Arial"/>
              <a:buChar char="￭"/>
            </a:pP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Terapeut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: Da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ste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sretniji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što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bi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bilo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drugačije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Što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bi se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promijenilo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 Po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čemu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biste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znali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da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ste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sretniji</a:t>
            </a:r>
            <a:r>
              <a:rPr lang="en-US" sz="2700" i="1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6580" y="7144385"/>
            <a:ext cx="16662628" cy="25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  <a:spcBef>
                <a:spcPct val="0"/>
              </a:spcBef>
            </a:pPr>
            <a:endParaRPr dirty="0"/>
          </a:p>
          <a:p>
            <a:pPr marL="1748790" lvl="3" indent="-437197" algn="l">
              <a:lnSpc>
                <a:spcPts val="4185"/>
              </a:lnSpc>
              <a:spcBef>
                <a:spcPct val="0"/>
              </a:spcBef>
              <a:buFont typeface="Arial"/>
              <a:buChar char="￭"/>
            </a:pP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Klijent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: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Želim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da mi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šef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prestane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visiti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nad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vratom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.</a:t>
            </a:r>
          </a:p>
          <a:p>
            <a:pPr marL="1748790" lvl="3" indent="-437197" algn="l">
              <a:lnSpc>
                <a:spcPts val="4185"/>
              </a:lnSpc>
              <a:spcBef>
                <a:spcPct val="0"/>
              </a:spcBef>
              <a:buFont typeface="Arial"/>
              <a:buChar char="￭"/>
            </a:pP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Terapeut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: Ne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mogu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Vam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obećati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da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ćemo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direktno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utjecati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ponašanje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Vašeg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šefa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,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ali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ono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čemu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možemo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raditi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što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nam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može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biti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cilj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jest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usvajanje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novih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komunikacijskih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vještina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.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Moguće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je da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će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promjena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u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Vašem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ponašanju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izazvati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promjenu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 u </a:t>
            </a:r>
            <a:r>
              <a:rPr lang="en-US" sz="2700" i="1" u="none" strike="noStrike" dirty="0" err="1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šefovom</a:t>
            </a:r>
            <a:r>
              <a:rPr lang="en-US" sz="2700" i="1" u="none" strike="noStrike" dirty="0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3574" y="1495357"/>
            <a:ext cx="2662205" cy="35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8"/>
              </a:lnSpc>
            </a:pPr>
            <a:r>
              <a:rPr lang="en-US" sz="2134" i="1" dirty="0">
                <a:solidFill>
                  <a:srgbClr val="2B2C3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Ne </a:t>
            </a:r>
            <a:r>
              <a:rPr lang="en-US" sz="2134" i="1" dirty="0" err="1">
                <a:solidFill>
                  <a:srgbClr val="2B2C3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mogu</a:t>
            </a:r>
            <a:r>
              <a:rPr lang="en-US" sz="2134" i="1" dirty="0">
                <a:solidFill>
                  <a:srgbClr val="2B2C3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ja </a:t>
            </a:r>
            <a:r>
              <a:rPr lang="en-US" sz="2134" i="1" dirty="0" err="1">
                <a:solidFill>
                  <a:srgbClr val="2B2C3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ovo</a:t>
            </a:r>
            <a:r>
              <a:rPr lang="en-US" sz="2134" i="1" dirty="0">
                <a:solidFill>
                  <a:srgbClr val="2B2C3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8062" y="2582672"/>
            <a:ext cx="16662628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  <a:spcBef>
                <a:spcPct val="0"/>
              </a:spcBef>
            </a:pPr>
            <a:r>
              <a:rPr lang="en-US" sz="2700" b="1" u="none" strike="noStrike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Klijent</a:t>
            </a:r>
            <a:r>
              <a:rPr lang="en-US" sz="2700" b="1" u="none" strike="noStrike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u="none" strike="noStrike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ih</a:t>
            </a:r>
            <a:r>
              <a:rPr lang="en-US" sz="2700" b="1" u="none" strike="noStrike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se </a:t>
            </a:r>
            <a:r>
              <a:rPr lang="en-US" sz="2700" b="1" u="none" strike="noStrike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teško</a:t>
            </a:r>
            <a:r>
              <a:rPr lang="en-US" sz="2700" b="1" u="none" strike="noStrike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u="none" strike="noStrike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može</a:t>
            </a:r>
            <a:r>
              <a:rPr lang="en-US" sz="2700" b="1" u="none" strike="noStrike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u="none" strike="noStrike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dosjetiti</a:t>
            </a:r>
            <a:endParaRPr lang="en-US" sz="2700" b="1" u="none" strike="noStrike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58062" y="4901057"/>
            <a:ext cx="16662628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  <a:spcBef>
                <a:spcPct val="0"/>
              </a:spcBef>
            </a:pP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Preopširni</a:t>
            </a: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ciljevi</a:t>
            </a:r>
            <a:endParaRPr lang="en-US" sz="2700" b="1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4281" y="7162863"/>
            <a:ext cx="16662628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5"/>
              </a:lnSpc>
              <a:spcBef>
                <a:spcPct val="0"/>
              </a:spcBef>
            </a:pP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Ciljevi</a:t>
            </a: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usmjereni</a:t>
            </a: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na</a:t>
            </a:r>
            <a:r>
              <a:rPr lang="en-US" sz="27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druge</a:t>
            </a:r>
            <a:endParaRPr lang="en-US" sz="2700" b="1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917</Words>
  <Application>Microsoft Office PowerPoint</Application>
  <PresentationFormat>Custom</PresentationFormat>
  <Paragraphs>115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Public Sans</vt:lpstr>
      <vt:lpstr>Arial</vt:lpstr>
      <vt:lpstr>Public Sans Bold</vt:lpstr>
      <vt:lpstr>Open Sans Italics</vt:lpstr>
      <vt:lpstr>Aptos</vt:lpstr>
      <vt:lpstr>Calibri</vt:lpstr>
      <vt:lpstr>Wingdings</vt:lpstr>
      <vt:lpstr>Playfair Display</vt:lpstr>
      <vt:lpstr>Public Sans Italics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Korisnik</dc:creator>
  <cp:lastModifiedBy>hubikotvr@outlook.com</cp:lastModifiedBy>
  <cp:revision>8</cp:revision>
  <dcterms:created xsi:type="dcterms:W3CDTF">2006-08-16T00:00:00Z</dcterms:created>
  <dcterms:modified xsi:type="dcterms:W3CDTF">2025-12-04T18:05:46Z</dcterms:modified>
  <dc:identifier>DAG5iHwK5Ro</dc:identifier>
</cp:coreProperties>
</file>