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qyvrsdfx/C0fbxAOWSwXiHNT1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067161" y="6192281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flipH="1">
            <a:off x="15539468" y="5931514"/>
            <a:ext cx="3081270" cy="4787284"/>
          </a:xfrm>
          <a:custGeom>
            <a:avLst/>
            <a:gdLst/>
            <a:ahLst/>
            <a:cxnLst/>
            <a:rect l="l" t="t" r="r" b="b"/>
            <a:pathLst>
              <a:path w="3081270" h="4787284" extrusionOk="0">
                <a:moveTo>
                  <a:pt x="3081270" y="0"/>
                </a:moveTo>
                <a:lnTo>
                  <a:pt x="0" y="0"/>
                </a:lnTo>
                <a:lnTo>
                  <a:pt x="0" y="4787284"/>
                </a:lnTo>
                <a:lnTo>
                  <a:pt x="3081270" y="4787284"/>
                </a:lnTo>
                <a:lnTo>
                  <a:pt x="308127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6858159" y="5804098"/>
            <a:ext cx="1762580" cy="4552959"/>
          </a:xfrm>
          <a:custGeom>
            <a:avLst/>
            <a:gdLst/>
            <a:ahLst/>
            <a:cxnLst/>
            <a:rect l="l" t="t" r="r" b="b"/>
            <a:pathLst>
              <a:path w="1762580" h="4552959" extrusionOk="0">
                <a:moveTo>
                  <a:pt x="0" y="0"/>
                </a:moveTo>
                <a:lnTo>
                  <a:pt x="1762579" y="0"/>
                </a:lnTo>
                <a:lnTo>
                  <a:pt x="1762579" y="4552959"/>
                </a:lnTo>
                <a:lnTo>
                  <a:pt x="0" y="4552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322063" y="1170578"/>
            <a:ext cx="11643874" cy="42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KOMUNIKACIJA U PARTNERSKIM ODNOSIMA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21486" y="5996733"/>
            <a:ext cx="9645027" cy="207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en-US" sz="39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radionica</a:t>
            </a:r>
            <a:endParaRPr dirty="0"/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Praktikum</a:t>
            </a:r>
            <a:r>
              <a:rPr lang="en-US" sz="39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II </a:t>
            </a:r>
            <a:r>
              <a:rPr lang="en-US" sz="39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iz</a:t>
            </a:r>
            <a:r>
              <a:rPr lang="en-US" sz="39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bihevioralno-kognitivnih</a:t>
            </a:r>
            <a:r>
              <a:rPr lang="en-US" sz="39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terapija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12682164" y="9116060"/>
            <a:ext cx="2568699" cy="117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Nina Žuvanić</a:t>
            </a:r>
            <a:endParaRPr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 rot="10800000" flipH="1">
            <a:off x="-1563861" y="-138755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5" y="4256796"/>
                </a:lnTo>
                <a:lnTo>
                  <a:pt x="4376145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10"/>
          <p:cNvGrpSpPr/>
          <p:nvPr/>
        </p:nvGrpSpPr>
        <p:grpSpPr>
          <a:xfrm>
            <a:off x="2529404" y="4983453"/>
            <a:ext cx="13253507" cy="4429676"/>
            <a:chOff x="0" y="-38100"/>
            <a:chExt cx="3490635" cy="1166663"/>
          </a:xfrm>
        </p:grpSpPr>
        <p:sp>
          <p:nvSpPr>
            <p:cNvPr id="269" name="Google Shape;269;p10"/>
            <p:cNvSpPr/>
            <p:nvPr/>
          </p:nvSpPr>
          <p:spPr>
            <a:xfrm>
              <a:off x="0" y="0"/>
              <a:ext cx="3490635" cy="1128563"/>
            </a:xfrm>
            <a:custGeom>
              <a:avLst/>
              <a:gdLst/>
              <a:ahLst/>
              <a:cxnLst/>
              <a:rect l="l" t="t" r="r" b="b"/>
              <a:pathLst>
                <a:path w="3490635" h="1128563" extrusionOk="0">
                  <a:moveTo>
                    <a:pt x="29791" y="0"/>
                  </a:moveTo>
                  <a:lnTo>
                    <a:pt x="3460843" y="0"/>
                  </a:lnTo>
                  <a:cubicBezTo>
                    <a:pt x="3468744" y="0"/>
                    <a:pt x="3476322" y="3139"/>
                    <a:pt x="3481909" y="8726"/>
                  </a:cubicBezTo>
                  <a:cubicBezTo>
                    <a:pt x="3487496" y="14313"/>
                    <a:pt x="3490635" y="21890"/>
                    <a:pt x="3490635" y="29791"/>
                  </a:cubicBezTo>
                  <a:lnTo>
                    <a:pt x="3490635" y="1098771"/>
                  </a:lnTo>
                  <a:cubicBezTo>
                    <a:pt x="3490635" y="1106672"/>
                    <a:pt x="3487496" y="1114250"/>
                    <a:pt x="3481909" y="1119837"/>
                  </a:cubicBezTo>
                  <a:cubicBezTo>
                    <a:pt x="3476322" y="1125424"/>
                    <a:pt x="3468744" y="1128563"/>
                    <a:pt x="3460843" y="1128563"/>
                  </a:cubicBezTo>
                  <a:lnTo>
                    <a:pt x="29791" y="1128563"/>
                  </a:lnTo>
                  <a:cubicBezTo>
                    <a:pt x="21890" y="1128563"/>
                    <a:pt x="14313" y="1125424"/>
                    <a:pt x="8726" y="1119837"/>
                  </a:cubicBezTo>
                  <a:cubicBezTo>
                    <a:pt x="3139" y="1114250"/>
                    <a:pt x="0" y="1106672"/>
                    <a:pt x="0" y="1098771"/>
                  </a:cubicBezTo>
                  <a:lnTo>
                    <a:pt x="0" y="29791"/>
                  </a:lnTo>
                  <a:cubicBezTo>
                    <a:pt x="0" y="21890"/>
                    <a:pt x="3139" y="14313"/>
                    <a:pt x="8726" y="8726"/>
                  </a:cubicBezTo>
                  <a:cubicBezTo>
                    <a:pt x="14313" y="3139"/>
                    <a:pt x="21890" y="0"/>
                    <a:pt x="29791" y="0"/>
                  </a:cubicBezTo>
                  <a:close/>
                </a:path>
              </a:pathLst>
            </a:custGeom>
            <a:solidFill>
              <a:srgbClr val="D1C1AC">
                <a:alpha val="3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0" y="-38100"/>
              <a:ext cx="3490634" cy="11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10"/>
          <p:cNvSpPr/>
          <p:nvPr/>
        </p:nvSpPr>
        <p:spPr>
          <a:xfrm rot="10800000">
            <a:off x="2572719" y="2389271"/>
            <a:ext cx="498180" cy="331912"/>
          </a:xfrm>
          <a:custGeom>
            <a:avLst/>
            <a:gdLst/>
            <a:ahLst/>
            <a:cxnLst/>
            <a:rect l="l" t="t" r="r" b="b"/>
            <a:pathLst>
              <a:path w="498180" h="331912" extrusionOk="0">
                <a:moveTo>
                  <a:pt x="0" y="0"/>
                </a:moveTo>
                <a:lnTo>
                  <a:pt x="498180" y="0"/>
                </a:lnTo>
                <a:lnTo>
                  <a:pt x="498180" y="331912"/>
                </a:lnTo>
                <a:lnTo>
                  <a:pt x="0" y="331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rot="10800000">
            <a:off x="2572719" y="2910448"/>
            <a:ext cx="498180" cy="331912"/>
          </a:xfrm>
          <a:custGeom>
            <a:avLst/>
            <a:gdLst/>
            <a:ahLst/>
            <a:cxnLst/>
            <a:rect l="l" t="t" r="r" b="b"/>
            <a:pathLst>
              <a:path w="498180" h="331912" extrusionOk="0">
                <a:moveTo>
                  <a:pt x="0" y="0"/>
                </a:moveTo>
                <a:lnTo>
                  <a:pt x="498180" y="0"/>
                </a:lnTo>
                <a:lnTo>
                  <a:pt x="498180" y="331912"/>
                </a:lnTo>
                <a:lnTo>
                  <a:pt x="0" y="331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 rot="10800000">
            <a:off x="2572719" y="3446577"/>
            <a:ext cx="498180" cy="331912"/>
          </a:xfrm>
          <a:custGeom>
            <a:avLst/>
            <a:gdLst/>
            <a:ahLst/>
            <a:cxnLst/>
            <a:rect l="l" t="t" r="r" b="b"/>
            <a:pathLst>
              <a:path w="498180" h="331912" extrusionOk="0">
                <a:moveTo>
                  <a:pt x="0" y="0"/>
                </a:moveTo>
                <a:lnTo>
                  <a:pt x="498180" y="0"/>
                </a:lnTo>
                <a:lnTo>
                  <a:pt x="498180" y="331913"/>
                </a:lnTo>
                <a:lnTo>
                  <a:pt x="0" y="331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 rot="10800000">
            <a:off x="2572719" y="4016505"/>
            <a:ext cx="498180" cy="331912"/>
          </a:xfrm>
          <a:custGeom>
            <a:avLst/>
            <a:gdLst/>
            <a:ahLst/>
            <a:cxnLst/>
            <a:rect l="l" t="t" r="r" b="b"/>
            <a:pathLst>
              <a:path w="498180" h="331912" extrusionOk="0">
                <a:moveTo>
                  <a:pt x="0" y="0"/>
                </a:moveTo>
                <a:lnTo>
                  <a:pt x="498180" y="0"/>
                </a:lnTo>
                <a:lnTo>
                  <a:pt x="498180" y="331912"/>
                </a:lnTo>
                <a:lnTo>
                  <a:pt x="0" y="331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 rot="10800000">
            <a:off x="2572719" y="4556527"/>
            <a:ext cx="498180" cy="331912"/>
          </a:xfrm>
          <a:custGeom>
            <a:avLst/>
            <a:gdLst/>
            <a:ahLst/>
            <a:cxnLst/>
            <a:rect l="l" t="t" r="r" b="b"/>
            <a:pathLst>
              <a:path w="498180" h="331912" extrusionOk="0">
                <a:moveTo>
                  <a:pt x="0" y="0"/>
                </a:moveTo>
                <a:lnTo>
                  <a:pt x="498180" y="0"/>
                </a:lnTo>
                <a:lnTo>
                  <a:pt x="498180" y="331912"/>
                </a:lnTo>
                <a:lnTo>
                  <a:pt x="0" y="331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15588733" y="552574"/>
            <a:ext cx="1567524" cy="1542052"/>
          </a:xfrm>
          <a:custGeom>
            <a:avLst/>
            <a:gdLst/>
            <a:ahLst/>
            <a:cxnLst/>
            <a:rect l="l" t="t" r="r" b="b"/>
            <a:pathLst>
              <a:path w="1567524" h="1542052" extrusionOk="0">
                <a:moveTo>
                  <a:pt x="0" y="0"/>
                </a:moveTo>
                <a:lnTo>
                  <a:pt x="1567524" y="0"/>
                </a:lnTo>
                <a:lnTo>
                  <a:pt x="1567524" y="1542052"/>
                </a:lnTo>
                <a:lnTo>
                  <a:pt x="0" y="1542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3663385" y="581149"/>
            <a:ext cx="10914924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Korištenje pitanja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8109246" y="2022329"/>
            <a:ext cx="7862191" cy="89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Mogu izazvati nesporazume ako se dožive kao ispitivanje, sumnja ili provjera kompetencije.</a:t>
            </a:r>
            <a:endParaRPr/>
          </a:p>
        </p:txBody>
      </p:sp>
      <p:sp>
        <p:nvSpPr>
          <p:cNvPr id="279" name="Google Shape;279;p10"/>
          <p:cNvSpPr txBox="1"/>
          <p:nvPr/>
        </p:nvSpPr>
        <p:spPr>
          <a:xfrm>
            <a:off x="3195053" y="2247695"/>
            <a:ext cx="4866568" cy="272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dobili informacije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dobili podršku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saznali što druga osoba želi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pregovarali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donosili odluke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2572719" y="1650040"/>
            <a:ext cx="4866568" cy="4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Pitanja postavljamo kako bi: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8109246" y="3453096"/>
            <a:ext cx="8081284" cy="89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Pretjerano ispitivanje ili pogrešan tip pitanja može poslati poruku nepovjerenja ili nedostatka bliskosti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2890353" y="5337664"/>
            <a:ext cx="3055618" cy="44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PITANJE “</a:t>
            </a:r>
            <a:r>
              <a:rPr lang="en-US" sz="2600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ZAŠTO?</a:t>
            </a: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83" name="Google Shape;283;p10"/>
          <p:cNvSpPr txBox="1"/>
          <p:nvPr/>
        </p:nvSpPr>
        <p:spPr>
          <a:xfrm>
            <a:off x="2890353" y="5909799"/>
            <a:ext cx="12552595" cy="409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Ponekad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impliciraju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nepovjerenje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sumnju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podsjećaju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roditeljska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predbacivanja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Druga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osoba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može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osjećati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napadnuto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započinje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obranom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iako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prva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osoba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pitala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da bi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razjasnila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neizravne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poruke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Umjesto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mjenjaš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bojler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?”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8378462" y="8356473"/>
            <a:ext cx="5275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„Možeš li mi pojasniti svoju odluku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o kupnji novog bojlera?”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 rot="10800000">
            <a:off x="7698009" y="8667391"/>
            <a:ext cx="498180" cy="331912"/>
          </a:xfrm>
          <a:custGeom>
            <a:avLst/>
            <a:gdLst/>
            <a:ahLst/>
            <a:cxnLst/>
            <a:rect l="l" t="t" r="r" b="b"/>
            <a:pathLst>
              <a:path w="498180" h="331912" extrusionOk="0">
                <a:moveTo>
                  <a:pt x="0" y="0"/>
                </a:moveTo>
                <a:lnTo>
                  <a:pt x="498180" y="0"/>
                </a:lnTo>
                <a:lnTo>
                  <a:pt x="498180" y="331913"/>
                </a:lnTo>
                <a:lnTo>
                  <a:pt x="0" y="331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7721579" y="209938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7721579" y="355147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/>
          <p:nvPr/>
        </p:nvSpPr>
        <p:spPr>
          <a:xfrm rot="-9941168">
            <a:off x="6021928" y="1842673"/>
            <a:ext cx="686968" cy="457693"/>
          </a:xfrm>
          <a:custGeom>
            <a:avLst/>
            <a:gdLst/>
            <a:ahLst/>
            <a:cxnLst/>
            <a:rect l="l" t="t" r="r" b="b"/>
            <a:pathLst>
              <a:path w="686229" h="457200" extrusionOk="0">
                <a:moveTo>
                  <a:pt x="0" y="0"/>
                </a:moveTo>
                <a:lnTo>
                  <a:pt x="686229" y="0"/>
                </a:lnTo>
                <a:lnTo>
                  <a:pt x="686229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2940101" y="1738197"/>
            <a:ext cx="289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Premalo pitanja 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7133858" y="1753149"/>
            <a:ext cx="8939941" cy="15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Osoba može djelovati nezainteresirano za partnera/icu ili donositi odluke prema pogrešnom “instinktu”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2940101" y="3853424"/>
            <a:ext cx="13425234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Upotreba pitanja često potječe iz obiteljskih obrazaca — neki su navikli na traženje objašnjavanja od strane roditelja, drugi ne.</a:t>
            </a: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>
            <a:off x="5042084" y="6126734"/>
            <a:ext cx="9305396" cy="2570444"/>
            <a:chOff x="0" y="-47625"/>
            <a:chExt cx="2450804" cy="676990"/>
          </a:xfrm>
        </p:grpSpPr>
        <p:sp>
          <p:nvSpPr>
            <p:cNvPr id="303" name="Google Shape;303;p11"/>
            <p:cNvSpPr/>
            <p:nvPr/>
          </p:nvSpPr>
          <p:spPr>
            <a:xfrm>
              <a:off x="0" y="0"/>
              <a:ext cx="2450804" cy="629365"/>
            </a:xfrm>
            <a:custGeom>
              <a:avLst/>
              <a:gdLst/>
              <a:ahLst/>
              <a:cxnLst/>
              <a:rect l="l" t="t" r="r" b="b"/>
              <a:pathLst>
                <a:path w="2450804" h="629365" extrusionOk="0">
                  <a:moveTo>
                    <a:pt x="42431" y="0"/>
                  </a:moveTo>
                  <a:lnTo>
                    <a:pt x="2408373" y="0"/>
                  </a:lnTo>
                  <a:cubicBezTo>
                    <a:pt x="2431807" y="0"/>
                    <a:pt x="2450804" y="18997"/>
                    <a:pt x="2450804" y="42431"/>
                  </a:cubicBezTo>
                  <a:lnTo>
                    <a:pt x="2450804" y="586933"/>
                  </a:lnTo>
                  <a:cubicBezTo>
                    <a:pt x="2450804" y="610367"/>
                    <a:pt x="2431807" y="629365"/>
                    <a:pt x="2408373" y="629365"/>
                  </a:cubicBezTo>
                  <a:lnTo>
                    <a:pt x="42431" y="629365"/>
                  </a:lnTo>
                  <a:cubicBezTo>
                    <a:pt x="18997" y="629365"/>
                    <a:pt x="0" y="610367"/>
                    <a:pt x="0" y="586933"/>
                  </a:cubicBezTo>
                  <a:lnTo>
                    <a:pt x="0" y="42431"/>
                  </a:lnTo>
                  <a:cubicBezTo>
                    <a:pt x="0" y="18997"/>
                    <a:pt x="18997" y="0"/>
                    <a:pt x="42431" y="0"/>
                  </a:cubicBezTo>
                  <a:close/>
                </a:path>
              </a:pathLst>
            </a:custGeom>
            <a:solidFill>
              <a:srgbClr val="D1C1AC">
                <a:alpha val="5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0" y="-47625"/>
              <a:ext cx="2450804" cy="676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1"/>
          <p:cNvSpPr txBox="1"/>
          <p:nvPr/>
        </p:nvSpPr>
        <p:spPr>
          <a:xfrm>
            <a:off x="4653693" y="5717585"/>
            <a:ext cx="3424472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VAŽNO!</a:t>
            </a:r>
            <a:endParaRPr dirty="0"/>
          </a:p>
        </p:txBody>
      </p:sp>
      <p:sp>
        <p:nvSpPr>
          <p:cNvPr id="306" name="Google Shape;306;p11"/>
          <p:cNvSpPr txBox="1"/>
          <p:nvPr/>
        </p:nvSpPr>
        <p:spPr>
          <a:xfrm>
            <a:off x="5650851" y="6704024"/>
            <a:ext cx="9215488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Stilovi razgovora su naučeni             ako ometaju učinkovitu komunikaciju mogu se naučiti novi, adaptivniji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1"/>
          <p:cNvSpPr/>
          <p:nvPr/>
        </p:nvSpPr>
        <p:spPr>
          <a:xfrm rot="-9941168">
            <a:off x="10779179" y="6837259"/>
            <a:ext cx="686968" cy="457693"/>
          </a:xfrm>
          <a:custGeom>
            <a:avLst/>
            <a:gdLst/>
            <a:ahLst/>
            <a:cxnLst/>
            <a:rect l="l" t="t" r="r" b="b"/>
            <a:pathLst>
              <a:path w="686229" h="457200" extrusionOk="0">
                <a:moveTo>
                  <a:pt x="0" y="0"/>
                </a:moveTo>
                <a:lnTo>
                  <a:pt x="686228" y="0"/>
                </a:lnTo>
                <a:lnTo>
                  <a:pt x="686228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/>
          <p:nvPr/>
        </p:nvSpPr>
        <p:spPr>
          <a:xfrm rot="10800000" flipH="1">
            <a:off x="-1159373" y="-1575824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12"/>
          <p:cNvGrpSpPr/>
          <p:nvPr/>
        </p:nvGrpSpPr>
        <p:grpSpPr>
          <a:xfrm>
            <a:off x="414253" y="2195620"/>
            <a:ext cx="7805402" cy="7882379"/>
            <a:chOff x="0" y="-47625"/>
            <a:chExt cx="2055744" cy="2076018"/>
          </a:xfrm>
        </p:grpSpPr>
        <p:sp>
          <p:nvSpPr>
            <p:cNvPr id="315" name="Google Shape;315;p12"/>
            <p:cNvSpPr/>
            <p:nvPr/>
          </p:nvSpPr>
          <p:spPr>
            <a:xfrm>
              <a:off x="0" y="0"/>
              <a:ext cx="2055744" cy="2028393"/>
            </a:xfrm>
            <a:custGeom>
              <a:avLst/>
              <a:gdLst/>
              <a:ahLst/>
              <a:cxnLst/>
              <a:rect l="l" t="t" r="r" b="b"/>
              <a:pathLst>
                <a:path w="2055744" h="2028393" extrusionOk="0">
                  <a:moveTo>
                    <a:pt x="50585" y="0"/>
                  </a:moveTo>
                  <a:lnTo>
                    <a:pt x="2005158" y="0"/>
                  </a:lnTo>
                  <a:cubicBezTo>
                    <a:pt x="2033096" y="0"/>
                    <a:pt x="2055744" y="22648"/>
                    <a:pt x="2055744" y="50585"/>
                  </a:cubicBezTo>
                  <a:lnTo>
                    <a:pt x="2055744" y="1977807"/>
                  </a:lnTo>
                  <a:cubicBezTo>
                    <a:pt x="2055744" y="2005745"/>
                    <a:pt x="2033096" y="2028393"/>
                    <a:pt x="2005158" y="2028393"/>
                  </a:cubicBezTo>
                  <a:lnTo>
                    <a:pt x="50585" y="2028393"/>
                  </a:lnTo>
                  <a:cubicBezTo>
                    <a:pt x="22648" y="2028393"/>
                    <a:pt x="0" y="2005745"/>
                    <a:pt x="0" y="1977807"/>
                  </a:cubicBezTo>
                  <a:lnTo>
                    <a:pt x="0" y="50585"/>
                  </a:lnTo>
                  <a:cubicBezTo>
                    <a:pt x="0" y="22648"/>
                    <a:pt x="22648" y="0"/>
                    <a:pt x="50585" y="0"/>
                  </a:cubicBezTo>
                  <a:close/>
                </a:path>
              </a:pathLst>
            </a:custGeom>
            <a:solidFill>
              <a:srgbClr val="D1C1AC">
                <a:alpha val="5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0" y="-47625"/>
              <a:ext cx="2055744" cy="207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2"/>
          <p:cNvGrpSpPr/>
          <p:nvPr/>
        </p:nvGrpSpPr>
        <p:grpSpPr>
          <a:xfrm>
            <a:off x="9511388" y="2195620"/>
            <a:ext cx="8264440" cy="7882379"/>
            <a:chOff x="0" y="-47625"/>
            <a:chExt cx="2176643" cy="2076018"/>
          </a:xfrm>
        </p:grpSpPr>
        <p:sp>
          <p:nvSpPr>
            <p:cNvPr id="318" name="Google Shape;318;p12"/>
            <p:cNvSpPr/>
            <p:nvPr/>
          </p:nvSpPr>
          <p:spPr>
            <a:xfrm>
              <a:off x="0" y="0"/>
              <a:ext cx="2176643" cy="2028393"/>
            </a:xfrm>
            <a:custGeom>
              <a:avLst/>
              <a:gdLst/>
              <a:ahLst/>
              <a:cxnLst/>
              <a:rect l="l" t="t" r="r" b="b"/>
              <a:pathLst>
                <a:path w="2176643" h="2028393" extrusionOk="0">
                  <a:moveTo>
                    <a:pt x="47776" y="0"/>
                  </a:moveTo>
                  <a:lnTo>
                    <a:pt x="2128867" y="0"/>
                  </a:lnTo>
                  <a:cubicBezTo>
                    <a:pt x="2155253" y="0"/>
                    <a:pt x="2176643" y="21390"/>
                    <a:pt x="2176643" y="47776"/>
                  </a:cubicBezTo>
                  <a:lnTo>
                    <a:pt x="2176643" y="1980617"/>
                  </a:lnTo>
                  <a:cubicBezTo>
                    <a:pt x="2176643" y="2007003"/>
                    <a:pt x="2155253" y="2028393"/>
                    <a:pt x="2128867" y="2028393"/>
                  </a:cubicBezTo>
                  <a:lnTo>
                    <a:pt x="47776" y="2028393"/>
                  </a:lnTo>
                  <a:cubicBezTo>
                    <a:pt x="35105" y="2028393"/>
                    <a:pt x="22953" y="2023359"/>
                    <a:pt x="13993" y="2014400"/>
                  </a:cubicBezTo>
                  <a:cubicBezTo>
                    <a:pt x="5033" y="2005440"/>
                    <a:pt x="0" y="1993288"/>
                    <a:pt x="0" y="1980617"/>
                  </a:cubicBezTo>
                  <a:lnTo>
                    <a:pt x="0" y="47776"/>
                  </a:lnTo>
                  <a:cubicBezTo>
                    <a:pt x="0" y="21390"/>
                    <a:pt x="21390" y="0"/>
                    <a:pt x="47776" y="0"/>
                  </a:cubicBezTo>
                  <a:close/>
                </a:path>
              </a:pathLst>
            </a:custGeom>
            <a:solidFill>
              <a:srgbClr val="D1C1AC">
                <a:alpha val="5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0" y="-47625"/>
              <a:ext cx="2176643" cy="207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2"/>
          <p:cNvSpPr txBox="1"/>
          <p:nvPr/>
        </p:nvSpPr>
        <p:spPr>
          <a:xfrm>
            <a:off x="10167495" y="2904225"/>
            <a:ext cx="7776520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Manje postavljaju osobna pitanja - “Ako mi želi nešto reći, reći će mi bez da je pitam.”</a:t>
            </a:r>
            <a:endParaRPr/>
          </a:p>
        </p:txBody>
      </p:sp>
      <p:sp>
        <p:nvSpPr>
          <p:cNvPr id="321" name="Google Shape;321;p12"/>
          <p:cNvSpPr txBox="1"/>
          <p:nvPr/>
        </p:nvSpPr>
        <p:spPr>
          <a:xfrm>
            <a:off x="1028700" y="2856600"/>
            <a:ext cx="6778502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Veća sklonost postavljanju pitanja - “Ako ne pitam, misliti će da me nije briga.”</a:t>
            </a:r>
            <a:endParaRPr/>
          </a:p>
        </p:txBody>
      </p:sp>
      <p:sp>
        <p:nvSpPr>
          <p:cNvPr id="322" name="Google Shape;322;p12"/>
          <p:cNvSpPr txBox="1"/>
          <p:nvPr/>
        </p:nvSpPr>
        <p:spPr>
          <a:xfrm>
            <a:off x="3584441" y="1581426"/>
            <a:ext cx="1465026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Žene</a:t>
            </a:r>
            <a:endParaRPr/>
          </a:p>
        </p:txBody>
      </p:sp>
      <p:sp>
        <p:nvSpPr>
          <p:cNvPr id="323" name="Google Shape;323;p12"/>
          <p:cNvSpPr txBox="1"/>
          <p:nvPr/>
        </p:nvSpPr>
        <p:spPr>
          <a:xfrm>
            <a:off x="3663385" y="581149"/>
            <a:ext cx="10914924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Rodne razlike</a:t>
            </a:r>
            <a:endParaRPr/>
          </a:p>
        </p:txBody>
      </p:sp>
      <p:sp>
        <p:nvSpPr>
          <p:cNvPr id="324" name="Google Shape;324;p12"/>
          <p:cNvSpPr txBox="1"/>
          <p:nvPr/>
        </p:nvSpPr>
        <p:spPr>
          <a:xfrm>
            <a:off x="12615495" y="1581426"/>
            <a:ext cx="2766221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Muškarci</a:t>
            </a:r>
            <a:endParaRPr/>
          </a:p>
        </p:txBody>
      </p:sp>
      <p:sp>
        <p:nvSpPr>
          <p:cNvPr id="325" name="Google Shape;325;p12"/>
          <p:cNvSpPr txBox="1"/>
          <p:nvPr/>
        </p:nvSpPr>
        <p:spPr>
          <a:xfrm>
            <a:off x="1028700" y="3959595"/>
            <a:ext cx="6778502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82932" marR="0" lvl="1" indent="-29146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znak intimnosti i izražavanja brige</a:t>
            </a:r>
            <a:endParaRPr/>
          </a:p>
        </p:txBody>
      </p:sp>
      <p:sp>
        <p:nvSpPr>
          <p:cNvPr id="326" name="Google Shape;326;p12"/>
          <p:cNvSpPr txBox="1"/>
          <p:nvPr/>
        </p:nvSpPr>
        <p:spPr>
          <a:xfrm>
            <a:off x="10167495" y="3950070"/>
            <a:ext cx="6980495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82932" marR="0" lvl="1" indent="-29146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nametljivost, narušavanje privatnosti</a:t>
            </a:r>
            <a:endParaRPr/>
          </a:p>
        </p:txBody>
      </p:sp>
      <p:sp>
        <p:nvSpPr>
          <p:cNvPr id="327" name="Google Shape;327;p12"/>
          <p:cNvSpPr txBox="1"/>
          <p:nvPr/>
        </p:nvSpPr>
        <p:spPr>
          <a:xfrm>
            <a:off x="1028700" y="4586340"/>
            <a:ext cx="6778502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Aktivno slušaju koristeći signale - klimanje glavom, “mhm”</a:t>
            </a:r>
            <a:endParaRPr/>
          </a:p>
        </p:txBody>
      </p:sp>
      <p:sp>
        <p:nvSpPr>
          <p:cNvPr id="328" name="Google Shape;328;p12"/>
          <p:cNvSpPr txBox="1"/>
          <p:nvPr/>
        </p:nvSpPr>
        <p:spPr>
          <a:xfrm>
            <a:off x="10210510" y="4596765"/>
            <a:ext cx="6778502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Koriste signale samo ako se slažu s onim što čuju</a:t>
            </a:r>
            <a:endParaRPr/>
          </a:p>
        </p:txBody>
      </p:sp>
      <p:sp>
        <p:nvSpPr>
          <p:cNvPr id="329" name="Google Shape;329;p12"/>
          <p:cNvSpPr txBox="1"/>
          <p:nvPr/>
        </p:nvSpPr>
        <p:spPr>
          <a:xfrm>
            <a:off x="10167495" y="5699760"/>
            <a:ext cx="6778502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Češće će komentirati prekidajući partnere u razgovoru, ne čekajući da završi</a:t>
            </a:r>
            <a:endParaRPr/>
          </a:p>
        </p:txBody>
      </p:sp>
      <p:sp>
        <p:nvSpPr>
          <p:cNvPr id="330" name="Google Shape;330;p12"/>
          <p:cNvSpPr txBox="1"/>
          <p:nvPr/>
        </p:nvSpPr>
        <p:spPr>
          <a:xfrm>
            <a:off x="1028700" y="5709285"/>
            <a:ext cx="6778502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Tiho prosvjeduju nakon što su bile prekinute ili nisu dobile reakciju slušanja</a:t>
            </a:r>
            <a:endParaRPr/>
          </a:p>
        </p:txBody>
      </p:sp>
      <p:sp>
        <p:nvSpPr>
          <p:cNvPr id="331" name="Google Shape;331;p12"/>
          <p:cNvSpPr txBox="1"/>
          <p:nvPr/>
        </p:nvSpPr>
        <p:spPr>
          <a:xfrm>
            <a:off x="1028700" y="6859683"/>
            <a:ext cx="6778502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Češće će koristiti zamjenice “ti” i “mi”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>
            <a:off x="10210510" y="6850158"/>
            <a:ext cx="6937480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Rijeđe će odgovarati na komentare govornika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0210510" y="7476902"/>
            <a:ext cx="6937480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Češće će osporavati tvrdnje svojih partnerica</a:t>
            </a:r>
            <a:endParaRPr/>
          </a:p>
        </p:txBody>
      </p:sp>
      <p:sp>
        <p:nvSpPr>
          <p:cNvPr id="334" name="Google Shape;334;p12"/>
          <p:cNvSpPr txBox="1"/>
          <p:nvPr/>
        </p:nvSpPr>
        <p:spPr>
          <a:xfrm>
            <a:off x="1028700" y="7543577"/>
            <a:ext cx="4283270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Češće dijele osjećaje i tajne</a:t>
            </a:r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10167495" y="8103647"/>
            <a:ext cx="6778502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Rijeđe dijele osjećaje i češće pričaju o manje intimnim temama</a:t>
            </a:r>
            <a:endParaRPr/>
          </a:p>
        </p:txBody>
      </p:sp>
      <p:sp>
        <p:nvSpPr>
          <p:cNvPr id="336" name="Google Shape;336;p12"/>
          <p:cNvSpPr txBox="1"/>
          <p:nvPr/>
        </p:nvSpPr>
        <p:spPr>
          <a:xfrm>
            <a:off x="1028700" y="8227472"/>
            <a:ext cx="6288640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Razgovor o problemima = iskazivanje suosjećanja, traženje podrške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10167495" y="9149492"/>
            <a:ext cx="7148955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Razgovor o problemima = traženje rješenja</a:t>
            </a:r>
            <a:endParaRPr/>
          </a:p>
        </p:txBody>
      </p:sp>
      <p:sp>
        <p:nvSpPr>
          <p:cNvPr id="338" name="Google Shape;338;p12"/>
          <p:cNvSpPr/>
          <p:nvPr/>
        </p:nvSpPr>
        <p:spPr>
          <a:xfrm>
            <a:off x="637625" y="291651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637625" y="465391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637625" y="5815116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637625" y="694980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637625" y="8275796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637625" y="7590372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9779440" y="297015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9779440" y="4637634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9779440" y="5740356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9779440" y="690494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9779440" y="7591202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9779440" y="820694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9779440" y="9232653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/>
          <p:nvPr/>
        </p:nvSpPr>
        <p:spPr>
          <a:xfrm rot="10800000" flipH="1">
            <a:off x="-1159373" y="-1575824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9437224" y="1474011"/>
            <a:ext cx="8740308" cy="8907320"/>
          </a:xfrm>
          <a:custGeom>
            <a:avLst/>
            <a:gdLst/>
            <a:ahLst/>
            <a:cxnLst/>
            <a:rect l="l" t="t" r="r" b="b"/>
            <a:pathLst>
              <a:path w="8740308" h="8907320" extrusionOk="0">
                <a:moveTo>
                  <a:pt x="0" y="0"/>
                </a:moveTo>
                <a:lnTo>
                  <a:pt x="8740308" y="0"/>
                </a:lnTo>
                <a:lnTo>
                  <a:pt x="8740308" y="8907320"/>
                </a:lnTo>
                <a:lnTo>
                  <a:pt x="0" y="8907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28575" y="1436830"/>
            <a:ext cx="8813276" cy="8981682"/>
          </a:xfrm>
          <a:custGeom>
            <a:avLst/>
            <a:gdLst/>
            <a:ahLst/>
            <a:cxnLst/>
            <a:rect l="l" t="t" r="r" b="b"/>
            <a:pathLst>
              <a:path w="8813276" h="8981682" extrusionOk="0">
                <a:moveTo>
                  <a:pt x="0" y="0"/>
                </a:moveTo>
                <a:lnTo>
                  <a:pt x="8813276" y="0"/>
                </a:lnTo>
                <a:lnTo>
                  <a:pt x="8813276" y="8981682"/>
                </a:lnTo>
                <a:lnTo>
                  <a:pt x="0" y="89816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 txBox="1"/>
          <p:nvPr/>
        </p:nvSpPr>
        <p:spPr>
          <a:xfrm>
            <a:off x="1935283" y="2429512"/>
            <a:ext cx="4819056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Komunikacija kao povezivanje</a:t>
            </a:r>
            <a:endParaRPr/>
          </a:p>
        </p:txBody>
      </p:sp>
      <p:sp>
        <p:nvSpPr>
          <p:cNvPr id="360" name="Google Shape;360;p13"/>
          <p:cNvSpPr txBox="1"/>
          <p:nvPr/>
        </p:nvSpPr>
        <p:spPr>
          <a:xfrm>
            <a:off x="2869852" y="1581426"/>
            <a:ext cx="2949919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Djevojčice</a:t>
            </a:r>
            <a:endParaRPr/>
          </a:p>
        </p:txBody>
      </p:sp>
      <p:sp>
        <p:nvSpPr>
          <p:cNvPr id="361" name="Google Shape;361;p13"/>
          <p:cNvSpPr txBox="1"/>
          <p:nvPr/>
        </p:nvSpPr>
        <p:spPr>
          <a:xfrm>
            <a:off x="3663385" y="581149"/>
            <a:ext cx="10914924" cy="137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Podrijetlo rodnih razlika - različite subkulture</a:t>
            </a:r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12759051" y="1581426"/>
            <a:ext cx="2092661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Dječaci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11589077" y="2417451"/>
            <a:ext cx="4819056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Komunikacija kao natjecanje</a:t>
            </a:r>
            <a:endParaRPr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1047750" y="3265652"/>
            <a:ext cx="7188154" cy="6127246"/>
            <a:chOff x="0" y="-47625"/>
            <a:chExt cx="9584205" cy="8169661"/>
          </a:xfrm>
        </p:grpSpPr>
        <p:sp>
          <p:nvSpPr>
            <p:cNvPr id="365" name="Google Shape;365;p13"/>
            <p:cNvSpPr txBox="1"/>
            <p:nvPr/>
          </p:nvSpPr>
          <p:spPr>
            <a:xfrm>
              <a:off x="546105" y="-47625"/>
              <a:ext cx="9038100" cy="75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Prijateljstva se grade kroz razgovor, dijeljenje i podršku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Važno im je ravnopravno sudjelovanje i međusobno uvažavanje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Razvijaju senzibilitet za emocije, namjere i nijanse u komunikaciji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Tajne, povjeravanje i razgovor o osjećajima stvaraju bliskost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Kritika i rasprava mogu se izreći bez doživljavanja kao napad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Riječima gradi mostove i održava odnose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0" y="50800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6"/>
                  </a:lnTo>
                  <a:lnTo>
                    <a:pt x="0" y="4487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0" y="3059549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6"/>
                  </a:lnTo>
                  <a:lnTo>
                    <a:pt x="0" y="4487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1459" y="4593900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7"/>
                  </a:lnTo>
                  <a:lnTo>
                    <a:pt x="0" y="4487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1459" y="1453575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7"/>
                  </a:lnTo>
                  <a:lnTo>
                    <a:pt x="0" y="4487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0" y="6113779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6"/>
                  </a:lnTo>
                  <a:lnTo>
                    <a:pt x="0" y="4487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0" y="7673240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6"/>
                  </a:lnTo>
                  <a:lnTo>
                    <a:pt x="0" y="4487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3"/>
          <p:cNvSpPr txBox="1"/>
          <p:nvPr/>
        </p:nvSpPr>
        <p:spPr>
          <a:xfrm>
            <a:off x="10814150" y="3253750"/>
            <a:ext cx="7263000" cy="7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Grupe su veće i hijerarhijski organizirane – naglasak na statusu i dominaciji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Komunikacija sadrži naredbe, zadirkivanje, izazivanje, hvalisanje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Razgovor se često koristi kao alat za nadmetanje, a ne povezivanje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U komunikaciji su češće sukobi, argumentiranje i testiranje granica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Najutjecajniji je onaj tko je najvještiji u verbalnim „igricama“, ne nužno najagresivniji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Riječi se češće koriste kao „oružje“, a ne kao „most” prema drugima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10404565" y="3339471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10404565" y="5625751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10413159" y="446721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10404565" y="6784307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10413153" y="794985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>
            <a:off x="10428240" y="9047676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5" y="0"/>
                </a:lnTo>
                <a:lnTo>
                  <a:pt x="296205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4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4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4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4"/>
          <p:cNvSpPr txBox="1"/>
          <p:nvPr/>
        </p:nvSpPr>
        <p:spPr>
          <a:xfrm>
            <a:off x="2724244" y="2209887"/>
            <a:ext cx="13425234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Žene </a:t>
            </a: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imaju stav da „brak funkcionira sve dok možemo pričati o njemu”, dok </a:t>
            </a:r>
            <a:r>
              <a:rPr lang="en-US" sz="2499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muškarci </a:t>
            </a: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imaju stav „veza ne funkcionira sve dok nastavljamo razgovarati o njoj”.</a:t>
            </a:r>
            <a:endParaRPr/>
          </a:p>
        </p:txBody>
      </p:sp>
      <p:sp>
        <p:nvSpPr>
          <p:cNvPr id="390" name="Google Shape;390;p14"/>
          <p:cNvSpPr txBox="1"/>
          <p:nvPr/>
        </p:nvSpPr>
        <p:spPr>
          <a:xfrm>
            <a:off x="5762800" y="581149"/>
            <a:ext cx="7348121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Razlike u značenju govora</a:t>
            </a:r>
            <a:endParaRPr/>
          </a:p>
        </p:txBody>
      </p:sp>
      <p:grpSp>
        <p:nvGrpSpPr>
          <p:cNvPr id="391" name="Google Shape;391;p14"/>
          <p:cNvGrpSpPr/>
          <p:nvPr/>
        </p:nvGrpSpPr>
        <p:grpSpPr>
          <a:xfrm>
            <a:off x="3486531" y="5952892"/>
            <a:ext cx="10730558" cy="3534859"/>
            <a:chOff x="0" y="-47625"/>
            <a:chExt cx="2826155" cy="930992"/>
          </a:xfrm>
        </p:grpSpPr>
        <p:sp>
          <p:nvSpPr>
            <p:cNvPr id="392" name="Google Shape;392;p14"/>
            <p:cNvSpPr/>
            <p:nvPr/>
          </p:nvSpPr>
          <p:spPr>
            <a:xfrm>
              <a:off x="0" y="0"/>
              <a:ext cx="2826155" cy="883367"/>
            </a:xfrm>
            <a:custGeom>
              <a:avLst/>
              <a:gdLst/>
              <a:ahLst/>
              <a:cxnLst/>
              <a:rect l="l" t="t" r="r" b="b"/>
              <a:pathLst>
                <a:path w="2826155" h="883367" extrusionOk="0">
                  <a:moveTo>
                    <a:pt x="36796" y="0"/>
                  </a:moveTo>
                  <a:lnTo>
                    <a:pt x="2789359" y="0"/>
                  </a:lnTo>
                  <a:cubicBezTo>
                    <a:pt x="2809681" y="0"/>
                    <a:pt x="2826155" y="16474"/>
                    <a:pt x="2826155" y="36796"/>
                  </a:cubicBezTo>
                  <a:lnTo>
                    <a:pt x="2826155" y="846571"/>
                  </a:lnTo>
                  <a:cubicBezTo>
                    <a:pt x="2826155" y="866893"/>
                    <a:pt x="2809681" y="883367"/>
                    <a:pt x="2789359" y="883367"/>
                  </a:cubicBezTo>
                  <a:lnTo>
                    <a:pt x="36796" y="883367"/>
                  </a:lnTo>
                  <a:cubicBezTo>
                    <a:pt x="16474" y="883367"/>
                    <a:pt x="0" y="866893"/>
                    <a:pt x="0" y="846571"/>
                  </a:cubicBezTo>
                  <a:lnTo>
                    <a:pt x="0" y="36796"/>
                  </a:lnTo>
                  <a:cubicBezTo>
                    <a:pt x="0" y="16474"/>
                    <a:pt x="16474" y="0"/>
                    <a:pt x="36796" y="0"/>
                  </a:cubicBezTo>
                  <a:close/>
                </a:path>
              </a:pathLst>
            </a:custGeom>
            <a:solidFill>
              <a:srgbClr val="D1C1AC">
                <a:alpha val="5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 txBox="1"/>
            <p:nvPr/>
          </p:nvSpPr>
          <p:spPr>
            <a:xfrm>
              <a:off x="0" y="-47625"/>
              <a:ext cx="2826155" cy="93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4"/>
          <p:cNvSpPr txBox="1"/>
          <p:nvPr/>
        </p:nvSpPr>
        <p:spPr>
          <a:xfrm>
            <a:off x="2724244" y="4149343"/>
            <a:ext cx="1316499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Žene </a:t>
            </a: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osjećaju povezanost kada partner s njima dijeli osjećaje, dok </a:t>
            </a:r>
            <a:r>
              <a:rPr lang="en-US" sz="2499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muškarci </a:t>
            </a: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to rjeđe čine, iako se najčešće povjeravaju upravo partnericama.</a:t>
            </a:r>
            <a:endParaRPr/>
          </a:p>
        </p:txBody>
      </p:sp>
      <p:sp>
        <p:nvSpPr>
          <p:cNvPr id="395" name="Google Shape;395;p14"/>
          <p:cNvSpPr txBox="1"/>
          <p:nvPr/>
        </p:nvSpPr>
        <p:spPr>
          <a:xfrm>
            <a:off x="3924694" y="6325744"/>
            <a:ext cx="98541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Razlike u komunikacijskim stilovima mogu lako dovesti do nesporazuma, ali ne znače nužno nezainteresiranost ili loše namjere.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Kada partneri osvijeste te razlike i usklade svoje stilove — posebno kroz aktivnije slušanje — njihova se povezanost i razumijevanje značajno produbljuju.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5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5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5"/>
          <p:cNvSpPr txBox="1"/>
          <p:nvPr/>
        </p:nvSpPr>
        <p:spPr>
          <a:xfrm>
            <a:off x="2724244" y="2635302"/>
            <a:ext cx="13425234" cy="411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Analiza rješavanja konflikata otkriva neke pozitivne razlike kod homoseksualnih parova u usporedbi s heteroseksualnim parovima:</a:t>
            </a:r>
            <a:endParaRPr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599"/>
              <a:buFont typeface="Arial"/>
              <a:buChar char="•"/>
            </a:pPr>
            <a:r>
              <a:rPr lang="en-US" sz="2599" b="1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Manje negativnog afekta i defenzivnosti</a:t>
            </a:r>
            <a:r>
              <a:rPr lang="en-US" sz="2599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: Primijećeno je da istosponi partneri/ce iznose probleme na “blaži” način te pokazuju manje obrambenih reakcija kada prime kritike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599"/>
              <a:buFont typeface="Arial"/>
              <a:buChar char="•"/>
            </a:pPr>
            <a:r>
              <a:rPr lang="en-US" sz="2599" b="1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Više pozitivnog afekta</a:t>
            </a:r>
            <a:r>
              <a:rPr lang="en-US" sz="2599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: Istospolni parovi češće koriste humor i toplinu u interakcijama, čak i tijekom sukoba.</a:t>
            </a:r>
            <a:endParaRPr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5762800" y="581149"/>
            <a:ext cx="7348121" cy="137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Komunikacija u istospolnim vezama</a:t>
            </a:r>
            <a:endParaRPr/>
          </a:p>
        </p:txBody>
      </p:sp>
      <p:sp>
        <p:nvSpPr>
          <p:cNvPr id="408" name="Google Shape;408;p15"/>
          <p:cNvSpPr txBox="1"/>
          <p:nvPr/>
        </p:nvSpPr>
        <p:spPr>
          <a:xfrm>
            <a:off x="6626485" y="7294145"/>
            <a:ext cx="5620752" cy="4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u="sng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Izostanak tradicionalnih rodnih uloga</a:t>
            </a:r>
            <a:endParaRPr/>
          </a:p>
        </p:txBody>
      </p:sp>
      <p:sp>
        <p:nvSpPr>
          <p:cNvPr id="409" name="Google Shape;409;p15"/>
          <p:cNvSpPr/>
          <p:nvPr/>
        </p:nvSpPr>
        <p:spPr>
          <a:xfrm>
            <a:off x="2932104" y="431183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2922579" y="5978946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/>
          <p:nvPr/>
        </p:nvSpPr>
        <p:spPr>
          <a:xfrm>
            <a:off x="-1067161" y="6192281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6"/>
          <p:cNvSpPr/>
          <p:nvPr/>
        </p:nvSpPr>
        <p:spPr>
          <a:xfrm flipH="1">
            <a:off x="15539468" y="5931514"/>
            <a:ext cx="3081270" cy="4787284"/>
          </a:xfrm>
          <a:custGeom>
            <a:avLst/>
            <a:gdLst/>
            <a:ahLst/>
            <a:cxnLst/>
            <a:rect l="l" t="t" r="r" b="b"/>
            <a:pathLst>
              <a:path w="3081270" h="4787284" extrusionOk="0">
                <a:moveTo>
                  <a:pt x="3081270" y="0"/>
                </a:moveTo>
                <a:lnTo>
                  <a:pt x="0" y="0"/>
                </a:lnTo>
                <a:lnTo>
                  <a:pt x="0" y="4787284"/>
                </a:lnTo>
                <a:lnTo>
                  <a:pt x="3081270" y="4787284"/>
                </a:lnTo>
                <a:lnTo>
                  <a:pt x="308127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6"/>
          <p:cNvSpPr/>
          <p:nvPr/>
        </p:nvSpPr>
        <p:spPr>
          <a:xfrm>
            <a:off x="16858159" y="5804098"/>
            <a:ext cx="1762580" cy="4552959"/>
          </a:xfrm>
          <a:custGeom>
            <a:avLst/>
            <a:gdLst/>
            <a:ahLst/>
            <a:cxnLst/>
            <a:rect l="l" t="t" r="r" b="b"/>
            <a:pathLst>
              <a:path w="1762580" h="4552959" extrusionOk="0">
                <a:moveTo>
                  <a:pt x="0" y="0"/>
                </a:moveTo>
                <a:lnTo>
                  <a:pt x="1762579" y="0"/>
                </a:lnTo>
                <a:lnTo>
                  <a:pt x="1762579" y="4552959"/>
                </a:lnTo>
                <a:lnTo>
                  <a:pt x="0" y="4552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6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6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6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 txBox="1"/>
          <p:nvPr/>
        </p:nvSpPr>
        <p:spPr>
          <a:xfrm>
            <a:off x="3322063" y="4105275"/>
            <a:ext cx="11643874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HVALA NA PAŽNJI!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7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-1559691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5" y="0"/>
                </a:lnTo>
                <a:lnTo>
                  <a:pt x="4283935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7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"/>
          <p:cNvSpPr txBox="1"/>
          <p:nvPr/>
        </p:nvSpPr>
        <p:spPr>
          <a:xfrm>
            <a:off x="2997251" y="2803692"/>
            <a:ext cx="12559850" cy="61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Beck, A. T. (1989). Love is never enough. New York: Harper &amp; Row, Publishers, Inc. – 5. poglavlje</a:t>
            </a:r>
            <a:endParaRPr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Beukeboom, C. J. i Pollmann, M. (2021). Partner phubbing: Why using your phone during interactions with your partner can be detrimental for your relationship. Computers in Human Behavior, 124, 106932.</a:t>
            </a:r>
            <a:endParaRPr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Gottman, J. M., Levenson, R. W., Swanson, C., Swanson, K., Tyson, R. i Yoshimoto, D. (2003). Observing Gay, Lesbian and Heterosexual Couples’ Relationships: Mathematical Modeling of Conflict Interaction. Journal of Homosexuality, 45(1), 65–91. </a:t>
            </a:r>
            <a:endParaRPr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 txBox="1"/>
          <p:nvPr/>
        </p:nvSpPr>
        <p:spPr>
          <a:xfrm>
            <a:off x="2829019" y="1838874"/>
            <a:ext cx="1714715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Izvori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13353" y="5982992"/>
            <a:ext cx="4908869" cy="3454617"/>
          </a:xfrm>
          <a:custGeom>
            <a:avLst/>
            <a:gdLst/>
            <a:ahLst/>
            <a:cxnLst/>
            <a:rect l="l" t="t" r="r" b="b"/>
            <a:pathLst>
              <a:path w="4908869" h="3454617" extrusionOk="0">
                <a:moveTo>
                  <a:pt x="0" y="0"/>
                </a:moveTo>
                <a:lnTo>
                  <a:pt x="4908869" y="0"/>
                </a:lnTo>
                <a:lnTo>
                  <a:pt x="4908869" y="3454617"/>
                </a:lnTo>
                <a:lnTo>
                  <a:pt x="0" y="3454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349760" y="686349"/>
            <a:ext cx="10914924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854728"/>
                </a:solidFill>
                <a:latin typeface="Arial"/>
                <a:ea typeface="Arial"/>
                <a:cs typeface="Arial"/>
                <a:sym typeface="Arial"/>
              </a:rPr>
              <a:t>Komunikacija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981200" y="2724694"/>
            <a:ext cx="5028806" cy="69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54728"/>
                </a:solidFill>
                <a:latin typeface="Arial"/>
                <a:ea typeface="Arial"/>
                <a:cs typeface="Arial"/>
                <a:sym typeface="Arial"/>
              </a:rPr>
              <a:t>Dobra komunikacija</a:t>
            </a:r>
            <a:endParaRPr sz="4100">
              <a:solidFill>
                <a:srgbClr val="8547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1045841" y="2559975"/>
            <a:ext cx="3869903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54728"/>
                </a:solidFill>
                <a:latin typeface="Arial"/>
                <a:ea typeface="Arial"/>
                <a:cs typeface="Arial"/>
                <a:sym typeface="Arial"/>
              </a:rPr>
              <a:t>Teškoće u komunikaciji</a:t>
            </a:r>
            <a:endParaRPr sz="3000">
              <a:solidFill>
                <a:srgbClr val="8547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1868378" y="4457700"/>
            <a:ext cx="2396306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54728"/>
                </a:solidFill>
                <a:latin typeface="Arial"/>
                <a:ea typeface="Arial"/>
                <a:cs typeface="Arial"/>
                <a:sym typeface="Arial"/>
              </a:rPr>
              <a:t>Nesporazumi</a:t>
            </a:r>
            <a:endParaRPr sz="3000">
              <a:solidFill>
                <a:srgbClr val="8547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1189459" y="6008373"/>
            <a:ext cx="3638327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54728"/>
                </a:solidFill>
                <a:latin typeface="Arial"/>
                <a:ea typeface="Arial"/>
                <a:cs typeface="Arial"/>
                <a:sym typeface="Arial"/>
              </a:rPr>
              <a:t>Frustracija i hostilnost</a:t>
            </a:r>
            <a:endParaRPr sz="3000">
              <a:solidFill>
                <a:srgbClr val="8547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086644" y="8058150"/>
            <a:ext cx="578829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54728"/>
                </a:solidFill>
                <a:latin typeface="Arial"/>
                <a:ea typeface="Arial"/>
                <a:cs typeface="Arial"/>
                <a:sym typeface="Arial"/>
              </a:rPr>
              <a:t>Dodatno pogoršanje komunikacije</a:t>
            </a:r>
            <a:endParaRPr sz="3000">
              <a:solidFill>
                <a:srgbClr val="8547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flipH="1">
            <a:off x="16053345" y="6294417"/>
            <a:ext cx="3081270" cy="4787284"/>
          </a:xfrm>
          <a:custGeom>
            <a:avLst/>
            <a:gdLst/>
            <a:ahLst/>
            <a:cxnLst/>
            <a:rect l="l" t="t" r="r" b="b"/>
            <a:pathLst>
              <a:path w="3081270" h="4787284" extrusionOk="0">
                <a:moveTo>
                  <a:pt x="3081270" y="0"/>
                </a:moveTo>
                <a:lnTo>
                  <a:pt x="0" y="0"/>
                </a:lnTo>
                <a:lnTo>
                  <a:pt x="0" y="4787284"/>
                </a:lnTo>
                <a:lnTo>
                  <a:pt x="3081270" y="4787284"/>
                </a:lnTo>
                <a:lnTo>
                  <a:pt x="308127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6858159" y="5804098"/>
            <a:ext cx="1762580" cy="4552959"/>
          </a:xfrm>
          <a:custGeom>
            <a:avLst/>
            <a:gdLst/>
            <a:ahLst/>
            <a:cxnLst/>
            <a:rect l="l" t="t" r="r" b="b"/>
            <a:pathLst>
              <a:path w="1762580" h="4552959" extrusionOk="0">
                <a:moveTo>
                  <a:pt x="0" y="0"/>
                </a:moveTo>
                <a:lnTo>
                  <a:pt x="1762579" y="0"/>
                </a:lnTo>
                <a:lnTo>
                  <a:pt x="1762579" y="4552959"/>
                </a:lnTo>
                <a:lnTo>
                  <a:pt x="0" y="4552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2213353" y="3593191"/>
            <a:ext cx="6890075" cy="1798479"/>
            <a:chOff x="0" y="-47625"/>
            <a:chExt cx="9186767" cy="2397971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630517" y="-47625"/>
              <a:ext cx="8556250" cy="2397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854728"/>
                  </a:solidFill>
                  <a:latin typeface="Arial"/>
                  <a:ea typeface="Arial"/>
                  <a:cs typeface="Arial"/>
                  <a:sym typeface="Arial"/>
                </a:rPr>
                <a:t>međusobno prenošenje vlastitih misli, ideja i stavova</a:t>
              </a:r>
              <a:endParaRPr/>
            </a:p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854728"/>
                  </a:solidFill>
                  <a:latin typeface="Arial"/>
                  <a:ea typeface="Arial"/>
                  <a:cs typeface="Arial"/>
                  <a:sym typeface="Arial"/>
                </a:rPr>
                <a:t>razumijevanje onoga što je rekla druga osoba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22955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7"/>
                  </a:lnTo>
                  <a:lnTo>
                    <a:pt x="0" y="4487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1582312"/>
              <a:ext cx="394941" cy="448796"/>
            </a:xfrm>
            <a:custGeom>
              <a:avLst/>
              <a:gdLst/>
              <a:ahLst/>
              <a:cxnLst/>
              <a:rect l="l" t="t" r="r" b="b"/>
              <a:pathLst>
                <a:path w="394941" h="448796" extrusionOk="0">
                  <a:moveTo>
                    <a:pt x="0" y="0"/>
                  </a:moveTo>
                  <a:lnTo>
                    <a:pt x="394941" y="0"/>
                  </a:lnTo>
                  <a:lnTo>
                    <a:pt x="394941" y="448797"/>
                  </a:lnTo>
                  <a:lnTo>
                    <a:pt x="0" y="4487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2"/>
          <p:cNvSpPr/>
          <p:nvPr/>
        </p:nvSpPr>
        <p:spPr>
          <a:xfrm rot="-4611666">
            <a:off x="12569154" y="3872640"/>
            <a:ext cx="823278" cy="548509"/>
          </a:xfrm>
          <a:custGeom>
            <a:avLst/>
            <a:gdLst/>
            <a:ahLst/>
            <a:cxnLst/>
            <a:rect l="l" t="t" r="r" b="b"/>
            <a:pathLst>
              <a:path w="823278" h="548509" extrusionOk="0">
                <a:moveTo>
                  <a:pt x="0" y="0"/>
                </a:moveTo>
                <a:lnTo>
                  <a:pt x="823279" y="0"/>
                </a:lnTo>
                <a:lnTo>
                  <a:pt x="823279" y="548509"/>
                </a:lnTo>
                <a:lnTo>
                  <a:pt x="0" y="548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 rot="-4611666">
            <a:off x="12562715" y="5320440"/>
            <a:ext cx="823278" cy="548509"/>
          </a:xfrm>
          <a:custGeom>
            <a:avLst/>
            <a:gdLst/>
            <a:ahLst/>
            <a:cxnLst/>
            <a:rect l="l" t="t" r="r" b="b"/>
            <a:pathLst>
              <a:path w="823278" h="548509" extrusionOk="0">
                <a:moveTo>
                  <a:pt x="0" y="0"/>
                </a:moveTo>
                <a:lnTo>
                  <a:pt x="823279" y="0"/>
                </a:lnTo>
                <a:lnTo>
                  <a:pt x="823279" y="548509"/>
                </a:lnTo>
                <a:lnTo>
                  <a:pt x="0" y="548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 rot="-4611666">
            <a:off x="12569154" y="7301640"/>
            <a:ext cx="823278" cy="548509"/>
          </a:xfrm>
          <a:custGeom>
            <a:avLst/>
            <a:gdLst/>
            <a:ahLst/>
            <a:cxnLst/>
            <a:rect l="l" t="t" r="r" b="b"/>
            <a:pathLst>
              <a:path w="823278" h="548509" extrusionOk="0">
                <a:moveTo>
                  <a:pt x="0" y="0"/>
                </a:moveTo>
                <a:lnTo>
                  <a:pt x="823279" y="0"/>
                </a:lnTo>
                <a:lnTo>
                  <a:pt x="823279" y="548509"/>
                </a:lnTo>
                <a:lnTo>
                  <a:pt x="0" y="548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173888" y="1375578"/>
            <a:ext cx="7320328" cy="59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Neizravnost i dvosmislenost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4020808" y="2454254"/>
            <a:ext cx="10962184" cy="181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2" marR="0" lvl="1" indent="-28067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kada odnos dobro funkcionira partneri mogu komunicirati pomoću hintova i aluzija</a:t>
            </a:r>
            <a:endParaRPr/>
          </a:p>
          <a:p>
            <a:pPr marL="561342" marR="0" lvl="1" indent="-28067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kada odnos zastrani, neizravna i dvosmislena komunikacija može dovesti do nesporazuma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585420" y="6030555"/>
            <a:ext cx="10160663" cy="226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proizlazi iz neizrečenih strahova (npr. od odbijanja ili omalovažavanja)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kako bi se zaštitili ljudi često govore neizravno i dvosmisleno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povećava nerazumijevanje i pokreće začarani krug pogrešnih tumačenja i konflikata u odnosu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 rot="-1208930">
            <a:off x="1242354" y="5016647"/>
            <a:ext cx="619379" cy="441448"/>
          </a:xfrm>
          <a:custGeom>
            <a:avLst/>
            <a:gdLst/>
            <a:ahLst/>
            <a:cxnLst/>
            <a:rect l="l" t="t" r="r" b="b"/>
            <a:pathLst>
              <a:path w="619379" h="441448" extrusionOk="0">
                <a:moveTo>
                  <a:pt x="0" y="0"/>
                </a:moveTo>
                <a:lnTo>
                  <a:pt x="619378" y="0"/>
                </a:lnTo>
                <a:lnTo>
                  <a:pt x="619378" y="441448"/>
                </a:lnTo>
                <a:lnTo>
                  <a:pt x="0" y="441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020808" y="5028505"/>
            <a:ext cx="5100690" cy="59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Obrambeni stav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4173888" y="2637851"/>
            <a:ext cx="306242" cy="348002"/>
          </a:xfrm>
          <a:custGeom>
            <a:avLst/>
            <a:gdLst/>
            <a:ahLst/>
            <a:cxnLst/>
            <a:rect l="l" t="t" r="r" b="b"/>
            <a:pathLst>
              <a:path w="306242" h="348002" extrusionOk="0">
                <a:moveTo>
                  <a:pt x="0" y="0"/>
                </a:moveTo>
                <a:lnTo>
                  <a:pt x="306242" y="0"/>
                </a:lnTo>
                <a:lnTo>
                  <a:pt x="306242" y="348002"/>
                </a:lnTo>
                <a:lnTo>
                  <a:pt x="0" y="34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203792" y="3672267"/>
            <a:ext cx="306242" cy="348002"/>
          </a:xfrm>
          <a:custGeom>
            <a:avLst/>
            <a:gdLst/>
            <a:ahLst/>
            <a:cxnLst/>
            <a:rect l="l" t="t" r="r" b="b"/>
            <a:pathLst>
              <a:path w="306242" h="348002" extrusionOk="0">
                <a:moveTo>
                  <a:pt x="0" y="0"/>
                </a:moveTo>
                <a:lnTo>
                  <a:pt x="306242" y="0"/>
                </a:lnTo>
                <a:lnTo>
                  <a:pt x="306242" y="348001"/>
                </a:lnTo>
                <a:lnTo>
                  <a:pt x="0" y="348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4173888" y="6215448"/>
            <a:ext cx="306242" cy="348002"/>
          </a:xfrm>
          <a:custGeom>
            <a:avLst/>
            <a:gdLst/>
            <a:ahLst/>
            <a:cxnLst/>
            <a:rect l="l" t="t" r="r" b="b"/>
            <a:pathLst>
              <a:path w="306242" h="348002" extrusionOk="0">
                <a:moveTo>
                  <a:pt x="0" y="0"/>
                </a:moveTo>
                <a:lnTo>
                  <a:pt x="306242" y="0"/>
                </a:lnTo>
                <a:lnTo>
                  <a:pt x="306242" y="348001"/>
                </a:lnTo>
                <a:lnTo>
                  <a:pt x="0" y="348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4173888" y="7242052"/>
            <a:ext cx="306242" cy="348002"/>
          </a:xfrm>
          <a:custGeom>
            <a:avLst/>
            <a:gdLst/>
            <a:ahLst/>
            <a:cxnLst/>
            <a:rect l="l" t="t" r="r" b="b"/>
            <a:pathLst>
              <a:path w="306242" h="348002" extrusionOk="0">
                <a:moveTo>
                  <a:pt x="0" y="0"/>
                </a:moveTo>
                <a:lnTo>
                  <a:pt x="306242" y="0"/>
                </a:lnTo>
                <a:lnTo>
                  <a:pt x="306242" y="348002"/>
                </a:lnTo>
                <a:lnTo>
                  <a:pt x="0" y="34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-5885831" flipH="1">
            <a:off x="5742092" y="2814352"/>
            <a:ext cx="948256" cy="1310198"/>
          </a:xfrm>
          <a:custGeom>
            <a:avLst/>
            <a:gdLst/>
            <a:ahLst/>
            <a:cxnLst/>
            <a:rect l="l" t="t" r="r" b="b"/>
            <a:pathLst>
              <a:path w="948256" h="1310198" extrusionOk="0">
                <a:moveTo>
                  <a:pt x="0" y="1310198"/>
                </a:moveTo>
                <a:lnTo>
                  <a:pt x="948256" y="1310198"/>
                </a:lnTo>
                <a:lnTo>
                  <a:pt x="948256" y="0"/>
                </a:lnTo>
                <a:lnTo>
                  <a:pt x="0" y="0"/>
                </a:lnTo>
                <a:lnTo>
                  <a:pt x="0" y="131019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10299907" flipH="1">
            <a:off x="5742092" y="6091830"/>
            <a:ext cx="948256" cy="1310198"/>
          </a:xfrm>
          <a:custGeom>
            <a:avLst/>
            <a:gdLst/>
            <a:ahLst/>
            <a:cxnLst/>
            <a:rect l="l" t="t" r="r" b="b"/>
            <a:pathLst>
              <a:path w="948256" h="1310198" extrusionOk="0">
                <a:moveTo>
                  <a:pt x="948256" y="0"/>
                </a:moveTo>
                <a:lnTo>
                  <a:pt x="0" y="0"/>
                </a:lnTo>
                <a:lnTo>
                  <a:pt x="0" y="1310198"/>
                </a:lnTo>
                <a:lnTo>
                  <a:pt x="948256" y="1310198"/>
                </a:lnTo>
                <a:lnTo>
                  <a:pt x="94825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-266070" flipH="1">
            <a:off x="10851187" y="2849050"/>
            <a:ext cx="948256" cy="1310198"/>
          </a:xfrm>
          <a:custGeom>
            <a:avLst/>
            <a:gdLst/>
            <a:ahLst/>
            <a:cxnLst/>
            <a:rect l="l" t="t" r="r" b="b"/>
            <a:pathLst>
              <a:path w="948256" h="1310198" extrusionOk="0">
                <a:moveTo>
                  <a:pt x="948256" y="0"/>
                </a:moveTo>
                <a:lnTo>
                  <a:pt x="0" y="0"/>
                </a:lnTo>
                <a:lnTo>
                  <a:pt x="0" y="1310198"/>
                </a:lnTo>
                <a:lnTo>
                  <a:pt x="948256" y="1310198"/>
                </a:lnTo>
                <a:lnTo>
                  <a:pt x="94825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rot="4307650" flipH="1">
            <a:off x="10940960" y="6054296"/>
            <a:ext cx="948256" cy="1310198"/>
          </a:xfrm>
          <a:custGeom>
            <a:avLst/>
            <a:gdLst/>
            <a:ahLst/>
            <a:cxnLst/>
            <a:rect l="l" t="t" r="r" b="b"/>
            <a:pathLst>
              <a:path w="948256" h="1310198" extrusionOk="0">
                <a:moveTo>
                  <a:pt x="948255" y="0"/>
                </a:moveTo>
                <a:lnTo>
                  <a:pt x="0" y="0"/>
                </a:lnTo>
                <a:lnTo>
                  <a:pt x="0" y="1310198"/>
                </a:lnTo>
                <a:lnTo>
                  <a:pt x="948255" y="1310198"/>
                </a:lnTo>
                <a:lnTo>
                  <a:pt x="94825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085897" y="3339475"/>
            <a:ext cx="3310591" cy="3466587"/>
          </a:xfrm>
          <a:custGeom>
            <a:avLst/>
            <a:gdLst/>
            <a:ahLst/>
            <a:cxnLst/>
            <a:rect l="l" t="t" r="r" b="b"/>
            <a:pathLst>
              <a:path w="3310591" h="3466587" extrusionOk="0">
                <a:moveTo>
                  <a:pt x="0" y="0"/>
                </a:moveTo>
                <a:lnTo>
                  <a:pt x="3310590" y="0"/>
                </a:lnTo>
                <a:lnTo>
                  <a:pt x="3310590" y="3466587"/>
                </a:lnTo>
                <a:lnTo>
                  <a:pt x="0" y="3466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7220028" y="2180726"/>
            <a:ext cx="3048446" cy="5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Obrambeni stav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9907126" y="4028030"/>
            <a:ext cx="4274700" cy="19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Neizravna</a:t>
            </a:r>
            <a:r>
              <a:rPr lang="en-US" sz="33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3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dvosmislena</a:t>
            </a:r>
            <a:r>
              <a:rPr lang="en-US" sz="33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komunikacija</a:t>
            </a:r>
            <a:endParaRPr dirty="0"/>
          </a:p>
        </p:txBody>
      </p:sp>
      <p:sp>
        <p:nvSpPr>
          <p:cNvPr id="149" name="Google Shape;149;p4"/>
          <p:cNvSpPr txBox="1"/>
          <p:nvPr/>
        </p:nvSpPr>
        <p:spPr>
          <a:xfrm>
            <a:off x="6606945" y="7162591"/>
            <a:ext cx="4274612" cy="5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Nerazumijevanje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3582754" y="3940319"/>
            <a:ext cx="3637274" cy="177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Pogrešno</a:t>
            </a:r>
            <a:r>
              <a:rPr lang="en-US" sz="33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tumačenje</a:t>
            </a:r>
            <a:r>
              <a:rPr lang="en-US" sz="33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399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99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konflikt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156303" y="2739000"/>
            <a:ext cx="11038062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Parovi u nesretnim brakovima manje točni u dešifriranju partnerovih poruka od parova u sretnim brakovima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3686538" y="286928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86538" y="623103"/>
            <a:ext cx="10914924" cy="137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Istraživanje na parovima u sretnim i nesretnim brakovima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4156303" y="4095750"/>
            <a:ext cx="11038062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Nema razlike u dešifriranju poruka</a:t>
            </a: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između parova u sretnim i nesretnim brakovima kada </a:t>
            </a:r>
            <a:r>
              <a:rPr lang="en-US" sz="3000" u="sng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poruke prenose stranci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3686538" y="422603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4156303" y="6143625"/>
            <a:ext cx="11038062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ZAKLJUČAK:</a:t>
            </a: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Uzrok nesporazuma nije kronični nedostatak komunikacijskih vještina, već poremećaj u bračnom odnosu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3686538" y="6273914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2955212" y="2282042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423155" y="2234417"/>
            <a:ext cx="12019793" cy="4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Neki problemi u komunikaciji proizlaze iz razlika u stilu komunikacije: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3686538" y="749427"/>
            <a:ext cx="10914924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Razlike u komunikacijskim stilovima</a:t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3306042" y="3480435"/>
            <a:ext cx="13129854" cy="1175076"/>
            <a:chOff x="0" y="-47625"/>
            <a:chExt cx="3458068" cy="309485"/>
          </a:xfrm>
        </p:grpSpPr>
        <p:sp>
          <p:nvSpPr>
            <p:cNvPr id="181" name="Google Shape;181;p6"/>
            <p:cNvSpPr/>
            <p:nvPr/>
          </p:nvSpPr>
          <p:spPr>
            <a:xfrm>
              <a:off x="0" y="0"/>
              <a:ext cx="3458068" cy="261860"/>
            </a:xfrm>
            <a:custGeom>
              <a:avLst/>
              <a:gdLst/>
              <a:ahLst/>
              <a:cxnLst/>
              <a:rect l="l" t="t" r="r" b="b"/>
              <a:pathLst>
                <a:path w="3458068" h="261860" extrusionOk="0">
                  <a:moveTo>
                    <a:pt x="30072" y="0"/>
                  </a:moveTo>
                  <a:lnTo>
                    <a:pt x="3427996" y="0"/>
                  </a:lnTo>
                  <a:cubicBezTo>
                    <a:pt x="3444604" y="0"/>
                    <a:pt x="3458068" y="13464"/>
                    <a:pt x="3458068" y="30072"/>
                  </a:cubicBezTo>
                  <a:lnTo>
                    <a:pt x="3458068" y="231788"/>
                  </a:lnTo>
                  <a:cubicBezTo>
                    <a:pt x="3458068" y="239764"/>
                    <a:pt x="3454899" y="247413"/>
                    <a:pt x="3449260" y="253052"/>
                  </a:cubicBezTo>
                  <a:cubicBezTo>
                    <a:pt x="3443620" y="258692"/>
                    <a:pt x="3435971" y="261860"/>
                    <a:pt x="3427996" y="261860"/>
                  </a:cubicBezTo>
                  <a:lnTo>
                    <a:pt x="30072" y="261860"/>
                  </a:lnTo>
                  <a:cubicBezTo>
                    <a:pt x="13464" y="261860"/>
                    <a:pt x="0" y="248397"/>
                    <a:pt x="0" y="231788"/>
                  </a:cubicBezTo>
                  <a:lnTo>
                    <a:pt x="0" y="30072"/>
                  </a:lnTo>
                  <a:cubicBezTo>
                    <a:pt x="0" y="13464"/>
                    <a:pt x="13464" y="0"/>
                    <a:pt x="30072" y="0"/>
                  </a:cubicBezTo>
                  <a:close/>
                </a:path>
              </a:pathLst>
            </a:custGeom>
            <a:solidFill>
              <a:srgbClr val="D1C1AC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0" y="-47625"/>
              <a:ext cx="3458067" cy="309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99">
                  <a:solidFill>
                    <a:srgbClr val="524539"/>
                  </a:solidFill>
                  <a:latin typeface="Arial"/>
                  <a:ea typeface="Arial"/>
                  <a:cs typeface="Arial"/>
                  <a:sym typeface="Arial"/>
                </a:rPr>
                <a:t>“On mene dominira, stavlja sebe u centar pažnje i ne poštuje moje stavove.”</a:t>
              </a:r>
              <a:endParaRPr/>
            </a:p>
          </p:txBody>
        </p:sp>
      </p:grpSp>
      <p:grpSp>
        <p:nvGrpSpPr>
          <p:cNvPr id="183" name="Google Shape;183;p6"/>
          <p:cNvGrpSpPr/>
          <p:nvPr/>
        </p:nvGrpSpPr>
        <p:grpSpPr>
          <a:xfrm>
            <a:off x="3306042" y="6258331"/>
            <a:ext cx="13129854" cy="1175076"/>
            <a:chOff x="0" y="-47625"/>
            <a:chExt cx="3458068" cy="309485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3458068" cy="261860"/>
            </a:xfrm>
            <a:custGeom>
              <a:avLst/>
              <a:gdLst/>
              <a:ahLst/>
              <a:cxnLst/>
              <a:rect l="l" t="t" r="r" b="b"/>
              <a:pathLst>
                <a:path w="3458068" h="261860" extrusionOk="0">
                  <a:moveTo>
                    <a:pt x="30072" y="0"/>
                  </a:moveTo>
                  <a:lnTo>
                    <a:pt x="3427996" y="0"/>
                  </a:lnTo>
                  <a:cubicBezTo>
                    <a:pt x="3444604" y="0"/>
                    <a:pt x="3458068" y="13464"/>
                    <a:pt x="3458068" y="30072"/>
                  </a:cubicBezTo>
                  <a:lnTo>
                    <a:pt x="3458068" y="231788"/>
                  </a:lnTo>
                  <a:cubicBezTo>
                    <a:pt x="3458068" y="239764"/>
                    <a:pt x="3454899" y="247413"/>
                    <a:pt x="3449260" y="253052"/>
                  </a:cubicBezTo>
                  <a:cubicBezTo>
                    <a:pt x="3443620" y="258692"/>
                    <a:pt x="3435971" y="261860"/>
                    <a:pt x="3427996" y="261860"/>
                  </a:cubicBezTo>
                  <a:lnTo>
                    <a:pt x="30072" y="261860"/>
                  </a:lnTo>
                  <a:cubicBezTo>
                    <a:pt x="13464" y="261860"/>
                    <a:pt x="0" y="248397"/>
                    <a:pt x="0" y="231788"/>
                  </a:cubicBezTo>
                  <a:lnTo>
                    <a:pt x="0" y="30072"/>
                  </a:lnTo>
                  <a:cubicBezTo>
                    <a:pt x="0" y="13464"/>
                    <a:pt x="13464" y="0"/>
                    <a:pt x="30072" y="0"/>
                  </a:cubicBezTo>
                  <a:close/>
                </a:path>
              </a:pathLst>
            </a:custGeom>
            <a:solidFill>
              <a:srgbClr val="D1C1AC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0" y="-47625"/>
              <a:ext cx="3458067" cy="309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99">
                  <a:solidFill>
                    <a:srgbClr val="524539"/>
                  </a:solidFill>
                  <a:latin typeface="Arial"/>
                  <a:ea typeface="Arial"/>
                  <a:cs typeface="Arial"/>
                  <a:sym typeface="Arial"/>
                </a:rPr>
                <a:t>“Uvijek me prekida... Nikad ne želi čuti moje mišljenje.”</a:t>
              </a:r>
              <a:endParaRPr/>
            </a:p>
          </p:txBody>
        </p:sp>
      </p:grpSp>
      <p:grpSp>
        <p:nvGrpSpPr>
          <p:cNvPr id="186" name="Google Shape;186;p6"/>
          <p:cNvGrpSpPr/>
          <p:nvPr/>
        </p:nvGrpSpPr>
        <p:grpSpPr>
          <a:xfrm>
            <a:off x="3306042" y="4987235"/>
            <a:ext cx="6822983" cy="1175513"/>
            <a:chOff x="0" y="-35811"/>
            <a:chExt cx="1797000" cy="309600"/>
          </a:xfrm>
        </p:grpSpPr>
        <p:sp>
          <p:nvSpPr>
            <p:cNvPr id="187" name="Google Shape;187;p6"/>
            <p:cNvSpPr/>
            <p:nvPr/>
          </p:nvSpPr>
          <p:spPr>
            <a:xfrm>
              <a:off x="0" y="0"/>
              <a:ext cx="1796980" cy="261860"/>
            </a:xfrm>
            <a:custGeom>
              <a:avLst/>
              <a:gdLst/>
              <a:ahLst/>
              <a:cxnLst/>
              <a:rect l="l" t="t" r="r" b="b"/>
              <a:pathLst>
                <a:path w="1796980" h="261860" extrusionOk="0">
                  <a:moveTo>
                    <a:pt x="57869" y="0"/>
                  </a:moveTo>
                  <a:lnTo>
                    <a:pt x="1739110" y="0"/>
                  </a:lnTo>
                  <a:cubicBezTo>
                    <a:pt x="1771071" y="0"/>
                    <a:pt x="1796980" y="25909"/>
                    <a:pt x="1796980" y="57869"/>
                  </a:cubicBezTo>
                  <a:lnTo>
                    <a:pt x="1796980" y="203991"/>
                  </a:lnTo>
                  <a:cubicBezTo>
                    <a:pt x="1796980" y="219339"/>
                    <a:pt x="1790883" y="234058"/>
                    <a:pt x="1780030" y="244911"/>
                  </a:cubicBezTo>
                  <a:cubicBezTo>
                    <a:pt x="1769177" y="255763"/>
                    <a:pt x="1754458" y="261860"/>
                    <a:pt x="1739110" y="261860"/>
                  </a:cubicBezTo>
                  <a:lnTo>
                    <a:pt x="57869" y="261860"/>
                  </a:lnTo>
                  <a:cubicBezTo>
                    <a:pt x="25909" y="261860"/>
                    <a:pt x="0" y="235951"/>
                    <a:pt x="0" y="203991"/>
                  </a:cubicBezTo>
                  <a:lnTo>
                    <a:pt x="0" y="57869"/>
                  </a:lnTo>
                  <a:cubicBezTo>
                    <a:pt x="0" y="25909"/>
                    <a:pt x="25909" y="0"/>
                    <a:pt x="57869" y="0"/>
                  </a:cubicBezTo>
                  <a:close/>
                </a:path>
              </a:pathLst>
            </a:custGeom>
            <a:solidFill>
              <a:srgbClr val="D1C1AC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0" y="-35811"/>
              <a:ext cx="17970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99">
                  <a:solidFill>
                    <a:srgbClr val="524539"/>
                  </a:solidFill>
                  <a:latin typeface="Arial"/>
                  <a:ea typeface="Arial"/>
                  <a:cs typeface="Arial"/>
                  <a:sym typeface="Arial"/>
                </a:rPr>
                <a:t>“Ona ne voli moje prijatelje, nikad ne priča u njihovom društvu.”</a:t>
              </a:r>
              <a:endParaRPr/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10282806" y="4947721"/>
            <a:ext cx="6153127" cy="1175084"/>
            <a:chOff x="0" y="-47625"/>
            <a:chExt cx="1620566" cy="309485"/>
          </a:xfrm>
        </p:grpSpPr>
        <p:sp>
          <p:nvSpPr>
            <p:cNvPr id="190" name="Google Shape;190;p6"/>
            <p:cNvSpPr/>
            <p:nvPr/>
          </p:nvSpPr>
          <p:spPr>
            <a:xfrm>
              <a:off x="0" y="0"/>
              <a:ext cx="1620566" cy="261860"/>
            </a:xfrm>
            <a:custGeom>
              <a:avLst/>
              <a:gdLst/>
              <a:ahLst/>
              <a:cxnLst/>
              <a:rect l="l" t="t" r="r" b="b"/>
              <a:pathLst>
                <a:path w="1620566" h="261860" extrusionOk="0">
                  <a:moveTo>
                    <a:pt x="64169" y="0"/>
                  </a:moveTo>
                  <a:lnTo>
                    <a:pt x="1556397" y="0"/>
                  </a:lnTo>
                  <a:cubicBezTo>
                    <a:pt x="1573415" y="0"/>
                    <a:pt x="1589737" y="6761"/>
                    <a:pt x="1601771" y="18795"/>
                  </a:cubicBezTo>
                  <a:cubicBezTo>
                    <a:pt x="1613805" y="30829"/>
                    <a:pt x="1620566" y="47150"/>
                    <a:pt x="1620566" y="64169"/>
                  </a:cubicBezTo>
                  <a:lnTo>
                    <a:pt x="1620566" y="197691"/>
                  </a:lnTo>
                  <a:cubicBezTo>
                    <a:pt x="1620566" y="233131"/>
                    <a:pt x="1591836" y="261860"/>
                    <a:pt x="1556397" y="261860"/>
                  </a:cubicBezTo>
                  <a:lnTo>
                    <a:pt x="64169" y="261860"/>
                  </a:lnTo>
                  <a:cubicBezTo>
                    <a:pt x="28729" y="261860"/>
                    <a:pt x="0" y="233131"/>
                    <a:pt x="0" y="197691"/>
                  </a:cubicBezTo>
                  <a:lnTo>
                    <a:pt x="0" y="64169"/>
                  </a:lnTo>
                  <a:cubicBezTo>
                    <a:pt x="0" y="28729"/>
                    <a:pt x="28729" y="0"/>
                    <a:pt x="64169" y="0"/>
                  </a:cubicBezTo>
                  <a:close/>
                </a:path>
              </a:pathLst>
            </a:custGeom>
            <a:solidFill>
              <a:srgbClr val="D1C1AC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0" y="-47625"/>
              <a:ext cx="1620566" cy="309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99">
                  <a:solidFill>
                    <a:srgbClr val="524539"/>
                  </a:solidFill>
                  <a:latin typeface="Arial"/>
                  <a:ea typeface="Arial"/>
                  <a:cs typeface="Arial"/>
                  <a:sym typeface="Arial"/>
                </a:rPr>
                <a:t>“Oni mene isključuju iz svojih razgovora.”</a:t>
              </a:r>
              <a:endParaRPr/>
            </a:p>
          </p:txBody>
        </p:sp>
      </p:grpSp>
      <p:sp>
        <p:nvSpPr>
          <p:cNvPr id="192" name="Google Shape;192;p6"/>
          <p:cNvSpPr txBox="1"/>
          <p:nvPr/>
        </p:nvSpPr>
        <p:spPr>
          <a:xfrm>
            <a:off x="2940101" y="2841211"/>
            <a:ext cx="32022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Brzina</a:t>
            </a:r>
            <a:r>
              <a:rPr lang="en-US" sz="2600" b="0" i="0" u="none" strike="noStrike" cap="none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odgovora</a:t>
            </a: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Tempo </a:t>
            </a:r>
            <a:r>
              <a:rPr lang="en-US" sz="2600" b="0" i="0" u="none" strike="noStrike" cap="none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govora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6"/>
          <p:cNvSpPr txBox="1"/>
          <p:nvPr/>
        </p:nvSpPr>
        <p:spPr>
          <a:xfrm>
            <a:off x="2940100" y="5952000"/>
            <a:ext cx="2586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</a:rPr>
              <a:t>Pauze</a:t>
            </a:r>
            <a:endParaRPr sz="2600">
              <a:solidFill>
                <a:srgbClr val="83512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 rot="10800000" flipH="1">
            <a:off x="-1343833" y="-1177254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5" y="4256796"/>
                </a:lnTo>
                <a:lnTo>
                  <a:pt x="4376145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-1343833" y="6307560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7"/>
                </a:lnTo>
                <a:lnTo>
                  <a:pt x="0" y="477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flipH="1">
            <a:off x="15691776" y="616815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16945283" y="6047032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13252157" y="404711"/>
            <a:ext cx="1247977" cy="1247977"/>
          </a:xfrm>
          <a:custGeom>
            <a:avLst/>
            <a:gdLst/>
            <a:ahLst/>
            <a:cxnLst/>
            <a:rect l="l" t="t" r="r" b="b"/>
            <a:pathLst>
              <a:path w="1247977" h="1247977" extrusionOk="0">
                <a:moveTo>
                  <a:pt x="0" y="0"/>
                </a:moveTo>
                <a:lnTo>
                  <a:pt x="1247978" y="0"/>
                </a:lnTo>
                <a:lnTo>
                  <a:pt x="1247978" y="1247978"/>
                </a:lnTo>
                <a:lnTo>
                  <a:pt x="0" y="1247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3686538" y="623103"/>
            <a:ext cx="10914924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Razlike u načinu slušanja</a:t>
            </a:r>
            <a:endParaRPr/>
          </a:p>
        </p:txBody>
      </p:sp>
      <p:grpSp>
        <p:nvGrpSpPr>
          <p:cNvPr id="206" name="Google Shape;206;p7"/>
          <p:cNvGrpSpPr/>
          <p:nvPr/>
        </p:nvGrpSpPr>
        <p:grpSpPr>
          <a:xfrm>
            <a:off x="3962802" y="3154039"/>
            <a:ext cx="3730657" cy="1175076"/>
            <a:chOff x="0" y="-47625"/>
            <a:chExt cx="982560" cy="309485"/>
          </a:xfrm>
        </p:grpSpPr>
        <p:sp>
          <p:nvSpPr>
            <p:cNvPr id="207" name="Google Shape;207;p7"/>
            <p:cNvSpPr/>
            <p:nvPr/>
          </p:nvSpPr>
          <p:spPr>
            <a:xfrm>
              <a:off x="0" y="0"/>
              <a:ext cx="982560" cy="261860"/>
            </a:xfrm>
            <a:custGeom>
              <a:avLst/>
              <a:gdLst/>
              <a:ahLst/>
              <a:cxnLst/>
              <a:rect l="l" t="t" r="r" b="b"/>
              <a:pathLst>
                <a:path w="982560" h="261860" extrusionOk="0">
                  <a:moveTo>
                    <a:pt x="105836" y="0"/>
                  </a:moveTo>
                  <a:lnTo>
                    <a:pt x="876724" y="0"/>
                  </a:lnTo>
                  <a:cubicBezTo>
                    <a:pt x="904793" y="0"/>
                    <a:pt x="931713" y="11151"/>
                    <a:pt x="951561" y="30999"/>
                  </a:cubicBezTo>
                  <a:cubicBezTo>
                    <a:pt x="971409" y="50847"/>
                    <a:pt x="982560" y="77767"/>
                    <a:pt x="982560" y="105836"/>
                  </a:cubicBezTo>
                  <a:lnTo>
                    <a:pt x="982560" y="156024"/>
                  </a:lnTo>
                  <a:cubicBezTo>
                    <a:pt x="982560" y="184094"/>
                    <a:pt x="971409" y="211013"/>
                    <a:pt x="951561" y="230861"/>
                  </a:cubicBezTo>
                  <a:cubicBezTo>
                    <a:pt x="931713" y="250710"/>
                    <a:pt x="904793" y="261860"/>
                    <a:pt x="876724" y="261860"/>
                  </a:cubicBezTo>
                  <a:lnTo>
                    <a:pt x="105836" y="261860"/>
                  </a:lnTo>
                  <a:cubicBezTo>
                    <a:pt x="77767" y="261860"/>
                    <a:pt x="50847" y="250710"/>
                    <a:pt x="30999" y="230861"/>
                  </a:cubicBezTo>
                  <a:cubicBezTo>
                    <a:pt x="11151" y="211013"/>
                    <a:pt x="0" y="184094"/>
                    <a:pt x="0" y="156024"/>
                  </a:cubicBezTo>
                  <a:lnTo>
                    <a:pt x="0" y="105836"/>
                  </a:lnTo>
                  <a:cubicBezTo>
                    <a:pt x="0" y="77767"/>
                    <a:pt x="11151" y="50847"/>
                    <a:pt x="30999" y="30999"/>
                  </a:cubicBezTo>
                  <a:cubicBezTo>
                    <a:pt x="50847" y="11151"/>
                    <a:pt x="77767" y="0"/>
                    <a:pt x="105836" y="0"/>
                  </a:cubicBezTo>
                  <a:close/>
                </a:path>
              </a:pathLst>
            </a:custGeom>
            <a:solidFill>
              <a:srgbClr val="D1C1AC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0" y="-47625"/>
              <a:ext cx="982560" cy="309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 txBox="1"/>
          <p:nvPr/>
        </p:nvSpPr>
        <p:spPr>
          <a:xfrm>
            <a:off x="4459329" y="3517665"/>
            <a:ext cx="2970656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Pasivno slušanje</a:t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8390432" y="3445909"/>
            <a:ext cx="2970656" cy="69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9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endParaRPr/>
          </a:p>
        </p:txBody>
      </p:sp>
      <p:grpSp>
        <p:nvGrpSpPr>
          <p:cNvPr id="211" name="Google Shape;211;p7"/>
          <p:cNvGrpSpPr/>
          <p:nvPr/>
        </p:nvGrpSpPr>
        <p:grpSpPr>
          <a:xfrm>
            <a:off x="9875760" y="1892133"/>
            <a:ext cx="4886181" cy="4098937"/>
            <a:chOff x="0" y="-241102"/>
            <a:chExt cx="6514908" cy="5465249"/>
          </a:xfrm>
        </p:grpSpPr>
        <p:grpSp>
          <p:nvGrpSpPr>
            <p:cNvPr id="212" name="Google Shape;212;p7"/>
            <p:cNvGrpSpPr/>
            <p:nvPr/>
          </p:nvGrpSpPr>
          <p:grpSpPr>
            <a:xfrm>
              <a:off x="0" y="-241102"/>
              <a:ext cx="6147512" cy="5465249"/>
              <a:chOff x="0" y="-47625"/>
              <a:chExt cx="1214323" cy="1079555"/>
            </a:xfrm>
          </p:grpSpPr>
          <p:sp>
            <p:nvSpPr>
              <p:cNvPr id="213" name="Google Shape;213;p7"/>
              <p:cNvSpPr/>
              <p:nvPr/>
            </p:nvSpPr>
            <p:spPr>
              <a:xfrm>
                <a:off x="0" y="0"/>
                <a:ext cx="1214323" cy="1031930"/>
              </a:xfrm>
              <a:custGeom>
                <a:avLst/>
                <a:gdLst/>
                <a:ahLst/>
                <a:cxnLst/>
                <a:rect l="l" t="t" r="r" b="b"/>
                <a:pathLst>
                  <a:path w="1214323" h="1031930" extrusionOk="0">
                    <a:moveTo>
                      <a:pt x="85636" y="0"/>
                    </a:moveTo>
                    <a:lnTo>
                      <a:pt x="1128687" y="0"/>
                    </a:lnTo>
                    <a:cubicBezTo>
                      <a:pt x="1175983" y="0"/>
                      <a:pt x="1214323" y="38341"/>
                      <a:pt x="1214323" y="85636"/>
                    </a:cubicBezTo>
                    <a:lnTo>
                      <a:pt x="1214323" y="946294"/>
                    </a:lnTo>
                    <a:cubicBezTo>
                      <a:pt x="1214323" y="993590"/>
                      <a:pt x="1175983" y="1031930"/>
                      <a:pt x="1128687" y="1031930"/>
                    </a:cubicBezTo>
                    <a:lnTo>
                      <a:pt x="85636" y="1031930"/>
                    </a:lnTo>
                    <a:cubicBezTo>
                      <a:pt x="38341" y="1031930"/>
                      <a:pt x="0" y="993590"/>
                      <a:pt x="0" y="946294"/>
                    </a:cubicBezTo>
                    <a:lnTo>
                      <a:pt x="0" y="85636"/>
                    </a:lnTo>
                    <a:cubicBezTo>
                      <a:pt x="0" y="38341"/>
                      <a:pt x="38341" y="0"/>
                      <a:pt x="85636" y="0"/>
                    </a:cubicBezTo>
                    <a:close/>
                  </a:path>
                </a:pathLst>
              </a:custGeom>
              <a:solidFill>
                <a:srgbClr val="D1C1AC">
                  <a:alpha val="8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 txBox="1"/>
              <p:nvPr/>
            </p:nvSpPr>
            <p:spPr>
              <a:xfrm>
                <a:off x="0" y="-47625"/>
                <a:ext cx="1214323" cy="1079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7"/>
            <p:cNvSpPr txBox="1"/>
            <p:nvPr/>
          </p:nvSpPr>
          <p:spPr>
            <a:xfrm>
              <a:off x="522568" y="300884"/>
              <a:ext cx="3960875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Gestikuliranje</a:t>
              </a: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1921295" y="1298470"/>
              <a:ext cx="3960875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Klimanje glavom</a:t>
              </a: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522568" y="2239007"/>
              <a:ext cx="4593613" cy="137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Mjenjanje facijalnih ekspresija</a:t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1921295" y="3890007"/>
              <a:ext cx="4593613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835128"/>
                  </a:solidFill>
                  <a:latin typeface="Arial"/>
                  <a:ea typeface="Arial"/>
                  <a:cs typeface="Arial"/>
                  <a:sym typeface="Arial"/>
                </a:rPr>
                <a:t>“Aha”, “Mhm”</a:t>
              </a:r>
              <a:endParaRPr/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3801414" y="6102048"/>
            <a:ext cx="6074346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3000" b="1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3000" b="1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modernim</a:t>
            </a:r>
            <a:r>
              <a:rPr lang="en-US" sz="3000" b="1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vezama</a:t>
            </a:r>
            <a:endParaRPr dirty="0"/>
          </a:p>
        </p:txBody>
      </p:sp>
      <p:sp>
        <p:nvSpPr>
          <p:cNvPr id="220" name="Google Shape;220;p7"/>
          <p:cNvSpPr txBox="1"/>
          <p:nvPr/>
        </p:nvSpPr>
        <p:spPr>
          <a:xfrm>
            <a:off x="4459329" y="6816768"/>
            <a:ext cx="10821522" cy="40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Korištenje mobitela tijekom interakcija s partnerom/icom (“Phubbing”)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4459329" y="7474755"/>
            <a:ext cx="10821522" cy="200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82932" marR="0" lvl="1" indent="-291465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negativno povezano za zadovoljstvom u vezi</a:t>
            </a:r>
            <a:endParaRPr/>
          </a:p>
          <a:p>
            <a:pPr marL="1165863" marR="0" lvl="2" indent="-388621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⚬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medijatori: </a:t>
            </a:r>
            <a:endParaRPr/>
          </a:p>
          <a:p>
            <a:pPr marL="1748795" marR="0" lvl="3" indent="-437199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￭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osjećaj isključenosti</a:t>
            </a:r>
            <a:endParaRPr/>
          </a:p>
          <a:p>
            <a:pPr marL="1748795" marR="0" lvl="3" indent="-437199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￭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percipirana partnerova responzivnost</a:t>
            </a:r>
            <a:endParaRPr/>
          </a:p>
          <a:p>
            <a:pPr marL="1748795" marR="0" lvl="3" indent="-437199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700"/>
              <a:buFont typeface="Arial"/>
              <a:buChar char="￭"/>
            </a:pPr>
            <a:r>
              <a:rPr lang="en-US" sz="27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percipirana intimnost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/>
          <p:nvPr/>
        </p:nvSpPr>
        <p:spPr>
          <a:xfrm rot="10800000" flipH="1">
            <a:off x="-1159373" y="-1632529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-1711229" y="6868682"/>
            <a:ext cx="4283934" cy="4779237"/>
          </a:xfrm>
          <a:custGeom>
            <a:avLst/>
            <a:gdLst/>
            <a:ahLst/>
            <a:cxnLst/>
            <a:rect l="l" t="t" r="r" b="b"/>
            <a:pathLst>
              <a:path w="4283934" h="4779237" extrusionOk="0">
                <a:moveTo>
                  <a:pt x="0" y="0"/>
                </a:moveTo>
                <a:lnTo>
                  <a:pt x="4283934" y="0"/>
                </a:lnTo>
                <a:lnTo>
                  <a:pt x="4283934" y="4779236"/>
                </a:lnTo>
                <a:lnTo>
                  <a:pt x="0" y="4779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 flipH="1">
            <a:off x="15691776" y="6580770"/>
            <a:ext cx="2928962" cy="4550648"/>
          </a:xfrm>
          <a:custGeom>
            <a:avLst/>
            <a:gdLst/>
            <a:ahLst/>
            <a:cxnLst/>
            <a:rect l="l" t="t" r="r" b="b"/>
            <a:pathLst>
              <a:path w="2928962" h="4550648" extrusionOk="0">
                <a:moveTo>
                  <a:pt x="2928962" y="0"/>
                </a:moveTo>
                <a:lnTo>
                  <a:pt x="0" y="0"/>
                </a:lnTo>
                <a:lnTo>
                  <a:pt x="0" y="4550648"/>
                </a:lnTo>
                <a:lnTo>
                  <a:pt x="2928962" y="4550648"/>
                </a:lnTo>
                <a:lnTo>
                  <a:pt x="29289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16945283" y="6580770"/>
            <a:ext cx="1675455" cy="4327906"/>
          </a:xfrm>
          <a:custGeom>
            <a:avLst/>
            <a:gdLst/>
            <a:ahLst/>
            <a:cxnLst/>
            <a:rect l="l" t="t" r="r" b="b"/>
            <a:pathLst>
              <a:path w="1675455" h="4327906" extrusionOk="0">
                <a:moveTo>
                  <a:pt x="0" y="0"/>
                </a:moveTo>
                <a:lnTo>
                  <a:pt x="1675455" y="0"/>
                </a:lnTo>
                <a:lnTo>
                  <a:pt x="1675455" y="4327906"/>
                </a:lnTo>
                <a:lnTo>
                  <a:pt x="0" y="432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-732322" y="5931514"/>
            <a:ext cx="1917597" cy="4526518"/>
          </a:xfrm>
          <a:custGeom>
            <a:avLst/>
            <a:gdLst/>
            <a:ahLst/>
            <a:cxnLst/>
            <a:rect l="l" t="t" r="r" b="b"/>
            <a:pathLst>
              <a:path w="1917597" h="4526518" extrusionOk="0">
                <a:moveTo>
                  <a:pt x="0" y="0"/>
                </a:moveTo>
                <a:lnTo>
                  <a:pt x="1917598" y="0"/>
                </a:lnTo>
                <a:lnTo>
                  <a:pt x="1917598" y="4526518"/>
                </a:lnTo>
                <a:lnTo>
                  <a:pt x="0" y="4526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3231875" y="992610"/>
            <a:ext cx="11450480" cy="465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Signalima se pridaju simbolična značenja: </a:t>
            </a:r>
            <a:endParaRPr/>
          </a:p>
          <a:p>
            <a:pPr marL="0" marR="0" lvl="0" indent="0" algn="l" rtl="0">
              <a:lnSpc>
                <a:spcPct val="121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„Slušam”, „Uživam u onome što pričaš”, „Stalo mi je do tvojeg mišljenja”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„Stalo mi je do tebe”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Nedostatak signala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„Ne poštujem te”, „Nije mi stalo do tebe”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231875" y="6629400"/>
            <a:ext cx="12001574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Signali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povezuju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implicitnim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značenjima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prihvaćanja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poštovanja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naklonosti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odbijanja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nepoštovanja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neprijateljstva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Osvještavanje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smanjenje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frustracije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mogućnost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učenja</a:t>
            </a:r>
            <a:r>
              <a:rPr lang="en-US" sz="30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835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2820303" y="1139525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2820303" y="6800328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2820303" y="8683850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8"/>
                </a:lnTo>
                <a:lnTo>
                  <a:pt x="0" y="33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/>
          <p:nvPr/>
        </p:nvSpPr>
        <p:spPr>
          <a:xfrm rot="10800000" flipH="1">
            <a:off x="-1159373" y="-1219208"/>
            <a:ext cx="4376146" cy="4256796"/>
          </a:xfrm>
          <a:custGeom>
            <a:avLst/>
            <a:gdLst/>
            <a:ahLst/>
            <a:cxnLst/>
            <a:rect l="l" t="t" r="r" b="b"/>
            <a:pathLst>
              <a:path w="4376146" h="4256796" extrusionOk="0">
                <a:moveTo>
                  <a:pt x="0" y="4256796"/>
                </a:moveTo>
                <a:lnTo>
                  <a:pt x="4376146" y="4256796"/>
                </a:lnTo>
                <a:lnTo>
                  <a:pt x="4376146" y="0"/>
                </a:lnTo>
                <a:lnTo>
                  <a:pt x="0" y="0"/>
                </a:lnTo>
                <a:lnTo>
                  <a:pt x="0" y="42567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 rot="-5400000" flipH="1">
            <a:off x="16286827" y="-2231437"/>
            <a:ext cx="3197857" cy="4885615"/>
          </a:xfrm>
          <a:custGeom>
            <a:avLst/>
            <a:gdLst/>
            <a:ahLst/>
            <a:cxnLst/>
            <a:rect l="l" t="t" r="r" b="b"/>
            <a:pathLst>
              <a:path w="3197857" h="4885615" extrusionOk="0">
                <a:moveTo>
                  <a:pt x="0" y="4885615"/>
                </a:moveTo>
                <a:lnTo>
                  <a:pt x="3197857" y="4885615"/>
                </a:lnTo>
                <a:lnTo>
                  <a:pt x="3197857" y="0"/>
                </a:lnTo>
                <a:lnTo>
                  <a:pt x="0" y="0"/>
                </a:lnTo>
                <a:lnTo>
                  <a:pt x="0" y="48856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9"/>
          <p:cNvGrpSpPr/>
          <p:nvPr/>
        </p:nvGrpSpPr>
        <p:grpSpPr>
          <a:xfrm>
            <a:off x="514200" y="4119875"/>
            <a:ext cx="3160830" cy="3091867"/>
            <a:chOff x="0" y="0"/>
            <a:chExt cx="4214440" cy="4122489"/>
          </a:xfrm>
        </p:grpSpPr>
        <p:sp>
          <p:nvSpPr>
            <p:cNvPr id="244" name="Google Shape;244;p9"/>
            <p:cNvSpPr/>
            <p:nvPr/>
          </p:nvSpPr>
          <p:spPr>
            <a:xfrm flipH="1">
              <a:off x="0" y="0"/>
              <a:ext cx="4214440" cy="4122489"/>
            </a:xfrm>
            <a:custGeom>
              <a:avLst/>
              <a:gdLst/>
              <a:ahLst/>
              <a:cxnLst/>
              <a:rect l="l" t="t" r="r" b="b"/>
              <a:pathLst>
                <a:path w="4214440" h="4122489" extrusionOk="0">
                  <a:moveTo>
                    <a:pt x="4214440" y="0"/>
                  </a:moveTo>
                  <a:lnTo>
                    <a:pt x="0" y="0"/>
                  </a:lnTo>
                  <a:lnTo>
                    <a:pt x="0" y="4122489"/>
                  </a:lnTo>
                  <a:lnTo>
                    <a:pt x="4214440" y="4122489"/>
                  </a:lnTo>
                  <a:lnTo>
                    <a:pt x="421444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71505" y="783897"/>
              <a:ext cx="2725374" cy="3206322"/>
            </a:xfrm>
            <a:custGeom>
              <a:avLst/>
              <a:gdLst/>
              <a:ahLst/>
              <a:cxnLst/>
              <a:rect l="l" t="t" r="r" b="b"/>
              <a:pathLst>
                <a:path w="2725374" h="3206322" extrusionOk="0">
                  <a:moveTo>
                    <a:pt x="0" y="0"/>
                  </a:moveTo>
                  <a:lnTo>
                    <a:pt x="2725374" y="0"/>
                  </a:lnTo>
                  <a:lnTo>
                    <a:pt x="2725374" y="3206322"/>
                  </a:lnTo>
                  <a:lnTo>
                    <a:pt x="0" y="3206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14419098" y="4031497"/>
            <a:ext cx="3175802" cy="3180244"/>
            <a:chOff x="0" y="0"/>
            <a:chExt cx="4234403" cy="4240325"/>
          </a:xfrm>
        </p:grpSpPr>
        <p:sp>
          <p:nvSpPr>
            <p:cNvPr id="247" name="Google Shape;247;p9"/>
            <p:cNvSpPr/>
            <p:nvPr/>
          </p:nvSpPr>
          <p:spPr>
            <a:xfrm>
              <a:off x="0" y="0"/>
              <a:ext cx="4234403" cy="4240325"/>
            </a:xfrm>
            <a:custGeom>
              <a:avLst/>
              <a:gdLst/>
              <a:ahLst/>
              <a:cxnLst/>
              <a:rect l="l" t="t" r="r" b="b"/>
              <a:pathLst>
                <a:path w="4234403" h="4240325" extrusionOk="0">
                  <a:moveTo>
                    <a:pt x="0" y="0"/>
                  </a:moveTo>
                  <a:lnTo>
                    <a:pt x="4234403" y="0"/>
                  </a:lnTo>
                  <a:lnTo>
                    <a:pt x="4234403" y="4240325"/>
                  </a:lnTo>
                  <a:lnTo>
                    <a:pt x="0" y="42403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2847" y="868239"/>
              <a:ext cx="3368710" cy="3313168"/>
            </a:xfrm>
            <a:custGeom>
              <a:avLst/>
              <a:gdLst/>
              <a:ahLst/>
              <a:cxnLst/>
              <a:rect l="l" t="t" r="r" b="b"/>
              <a:pathLst>
                <a:path w="3368710" h="3313168" extrusionOk="0">
                  <a:moveTo>
                    <a:pt x="0" y="0"/>
                  </a:moveTo>
                  <a:lnTo>
                    <a:pt x="3368709" y="0"/>
                  </a:lnTo>
                  <a:lnTo>
                    <a:pt x="3368709" y="3313168"/>
                  </a:lnTo>
                  <a:lnTo>
                    <a:pt x="0" y="33131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t="-2231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8621123" y="5698163"/>
            <a:ext cx="5573719" cy="1331854"/>
            <a:chOff x="0" y="-47625"/>
            <a:chExt cx="1467975" cy="350776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1467975" cy="303151"/>
            </a:xfrm>
            <a:custGeom>
              <a:avLst/>
              <a:gdLst/>
              <a:ahLst/>
              <a:cxnLst/>
              <a:rect l="l" t="t" r="r" b="b"/>
              <a:pathLst>
                <a:path w="1467975" h="303151" extrusionOk="0">
                  <a:moveTo>
                    <a:pt x="70839" y="0"/>
                  </a:moveTo>
                  <a:lnTo>
                    <a:pt x="1397136" y="0"/>
                  </a:lnTo>
                  <a:cubicBezTo>
                    <a:pt x="1436260" y="0"/>
                    <a:pt x="1467975" y="31716"/>
                    <a:pt x="1467975" y="70839"/>
                  </a:cubicBezTo>
                  <a:lnTo>
                    <a:pt x="1467975" y="232312"/>
                  </a:lnTo>
                  <a:cubicBezTo>
                    <a:pt x="1467975" y="271436"/>
                    <a:pt x="1436260" y="303151"/>
                    <a:pt x="1397136" y="303151"/>
                  </a:cubicBezTo>
                  <a:lnTo>
                    <a:pt x="70839" y="303151"/>
                  </a:lnTo>
                  <a:cubicBezTo>
                    <a:pt x="31716" y="303151"/>
                    <a:pt x="0" y="271436"/>
                    <a:pt x="0" y="232312"/>
                  </a:cubicBezTo>
                  <a:lnTo>
                    <a:pt x="0" y="70839"/>
                  </a:lnTo>
                  <a:cubicBezTo>
                    <a:pt x="0" y="31716"/>
                    <a:pt x="31716" y="0"/>
                    <a:pt x="70839" y="0"/>
                  </a:cubicBezTo>
                  <a:close/>
                </a:path>
              </a:pathLst>
            </a:custGeom>
            <a:solidFill>
              <a:srgbClr val="D1C1AC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47625"/>
              <a:ext cx="1467975" cy="35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 rot="-4611666">
            <a:off x="8859688" y="2829376"/>
            <a:ext cx="823278" cy="548509"/>
          </a:xfrm>
          <a:custGeom>
            <a:avLst/>
            <a:gdLst/>
            <a:ahLst/>
            <a:cxnLst/>
            <a:rect l="l" t="t" r="r" b="b"/>
            <a:pathLst>
              <a:path w="823278" h="548509" extrusionOk="0">
                <a:moveTo>
                  <a:pt x="0" y="0"/>
                </a:moveTo>
                <a:lnTo>
                  <a:pt x="823278" y="0"/>
                </a:lnTo>
                <a:lnTo>
                  <a:pt x="823278" y="548509"/>
                </a:lnTo>
                <a:lnTo>
                  <a:pt x="0" y="548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4377805" y="562102"/>
            <a:ext cx="9532391" cy="68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Slijepe točke i gluhe točke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4011393" y="2142109"/>
            <a:ext cx="10560095" cy="43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Partner ne registrira stvarnu poruku (riječi, ton, gestu) 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4011400" y="5095875"/>
            <a:ext cx="4943700" cy="2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Gluhe i slijepe točke često proizlaze iz:</a:t>
            </a:r>
            <a:endParaRPr/>
          </a:p>
          <a:p>
            <a:pPr marL="561342" marR="0" lvl="1" indent="-28067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pretjerane osjetljivosti</a:t>
            </a:r>
            <a:endParaRPr/>
          </a:p>
          <a:p>
            <a:pPr marL="561342" marR="0" lvl="1" indent="-28067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obrambenosti </a:t>
            </a:r>
            <a:endParaRPr/>
          </a:p>
          <a:p>
            <a:pPr marL="561342" marR="0" lvl="1" indent="-28067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35128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neosjetljivosti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9020175" y="5907980"/>
            <a:ext cx="4943685" cy="89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Ljudi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nesvjesno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ignoriraju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ono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što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prijeti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samopoštovanju</a:t>
            </a:r>
            <a:r>
              <a:rPr lang="en-US" sz="2600" dirty="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57" name="Google Shape;257;p9"/>
          <p:cNvSpPr txBox="1"/>
          <p:nvPr/>
        </p:nvSpPr>
        <p:spPr>
          <a:xfrm>
            <a:off x="4011393" y="3559692"/>
            <a:ext cx="10560095" cy="89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Osjećaji “ne znaš što želim” „uopće me ne poznaješ “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Poteškoće u donošenju zajedničkih odluka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3991279" y="8001635"/>
            <a:ext cx="10560095" cy="89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35128"/>
                </a:solidFill>
                <a:latin typeface="Arial"/>
                <a:ea typeface="Arial"/>
                <a:cs typeface="Arial"/>
                <a:sym typeface="Arial"/>
              </a:rPr>
              <a:t>Ponekad osoba uopće ne vidi negativan utjecaj vlastitog ponašanja na partnera, što dugoročno može dovesti do velikih problema u odnosu.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3598830" y="8101389"/>
            <a:ext cx="296206" cy="336597"/>
          </a:xfrm>
          <a:custGeom>
            <a:avLst/>
            <a:gdLst/>
            <a:ahLst/>
            <a:cxnLst/>
            <a:rect l="l" t="t" r="r" b="b"/>
            <a:pathLst>
              <a:path w="296206" h="336597" extrusionOk="0">
                <a:moveTo>
                  <a:pt x="0" y="0"/>
                </a:moveTo>
                <a:lnTo>
                  <a:pt x="296206" y="0"/>
                </a:lnTo>
                <a:lnTo>
                  <a:pt x="29620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Custom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hubik</dc:creator>
  <cp:lastModifiedBy>hubikotvr@outlook.com</cp:lastModifiedBy>
  <cp:revision>2</cp:revision>
  <dcterms:created xsi:type="dcterms:W3CDTF">2006-08-16T00:00:00Z</dcterms:created>
  <dcterms:modified xsi:type="dcterms:W3CDTF">2025-12-04T18:42:54Z</dcterms:modified>
</cp:coreProperties>
</file>