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</p:sldMasterIdLst>
  <p:sldIdLst>
    <p:sldId id="256" r:id="rId2"/>
    <p:sldId id="286" r:id="rId3"/>
    <p:sldId id="257" r:id="rId4"/>
    <p:sldId id="258" r:id="rId5"/>
    <p:sldId id="281" r:id="rId6"/>
    <p:sldId id="282" r:id="rId7"/>
    <p:sldId id="290" r:id="rId8"/>
    <p:sldId id="259" r:id="rId9"/>
    <p:sldId id="289" r:id="rId10"/>
    <p:sldId id="283" r:id="rId11"/>
    <p:sldId id="288" r:id="rId12"/>
    <p:sldId id="260" r:id="rId13"/>
    <p:sldId id="284" r:id="rId14"/>
    <p:sldId id="291" r:id="rId15"/>
    <p:sldId id="261" r:id="rId16"/>
    <p:sldId id="292" r:id="rId17"/>
    <p:sldId id="262" r:id="rId18"/>
    <p:sldId id="287" r:id="rId19"/>
    <p:sldId id="263" r:id="rId20"/>
    <p:sldId id="285" r:id="rId21"/>
    <p:sldId id="264" r:id="rId22"/>
    <p:sldId id="265" r:id="rId23"/>
    <p:sldId id="267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79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F2FDC-C818-4DB3-8ED0-6AC1704F71AE}" type="datetimeFigureOut">
              <a:rPr lang="hr-HR" smtClean="0"/>
              <a:t>04.12.2025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FA5F4-2C04-4A40-9D5B-1B3038D189B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18353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F2FDC-C818-4DB3-8ED0-6AC1704F71AE}" type="datetimeFigureOut">
              <a:rPr lang="hr-HR" smtClean="0"/>
              <a:t>04.12.2025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FA5F4-2C04-4A40-9D5B-1B3038D189B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76799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F2FDC-C818-4DB3-8ED0-6AC1704F71AE}" type="datetimeFigureOut">
              <a:rPr lang="hr-HR" smtClean="0"/>
              <a:t>04.12.2025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FA5F4-2C04-4A40-9D5B-1B3038D189B4}" type="slidenum">
              <a:rPr lang="hr-HR" smtClean="0"/>
              <a:t>‹#›</a:t>
            </a:fld>
            <a:endParaRPr lang="hr-H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247286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F2FDC-C818-4DB3-8ED0-6AC1704F71AE}" type="datetimeFigureOut">
              <a:rPr lang="hr-HR" smtClean="0"/>
              <a:t>04.12.2025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FA5F4-2C04-4A40-9D5B-1B3038D189B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980791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F2FDC-C818-4DB3-8ED0-6AC1704F71AE}" type="datetimeFigureOut">
              <a:rPr lang="hr-HR" smtClean="0"/>
              <a:t>04.12.2025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FA5F4-2C04-4A40-9D5B-1B3038D189B4}" type="slidenum">
              <a:rPr lang="hr-HR" smtClean="0"/>
              <a:t>‹#›</a:t>
            </a:fld>
            <a:endParaRPr lang="hr-H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030063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F2FDC-C818-4DB3-8ED0-6AC1704F71AE}" type="datetimeFigureOut">
              <a:rPr lang="hr-HR" smtClean="0"/>
              <a:t>04.12.2025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FA5F4-2C04-4A40-9D5B-1B3038D189B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274514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F2FDC-C818-4DB3-8ED0-6AC1704F71AE}" type="datetimeFigureOut">
              <a:rPr lang="hr-HR" smtClean="0"/>
              <a:t>04.12.2025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FA5F4-2C04-4A40-9D5B-1B3038D189B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909759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F2FDC-C818-4DB3-8ED0-6AC1704F71AE}" type="datetimeFigureOut">
              <a:rPr lang="hr-HR" smtClean="0"/>
              <a:t>04.12.2025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FA5F4-2C04-4A40-9D5B-1B3038D189B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64659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F2FDC-C818-4DB3-8ED0-6AC1704F71AE}" type="datetimeFigureOut">
              <a:rPr lang="hr-HR" smtClean="0"/>
              <a:t>04.12.2025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FA5F4-2C04-4A40-9D5B-1B3038D189B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9134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F2FDC-C818-4DB3-8ED0-6AC1704F71AE}" type="datetimeFigureOut">
              <a:rPr lang="hr-HR" smtClean="0"/>
              <a:t>04.12.2025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FA5F4-2C04-4A40-9D5B-1B3038D189B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35064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F2FDC-C818-4DB3-8ED0-6AC1704F71AE}" type="datetimeFigureOut">
              <a:rPr lang="hr-HR" smtClean="0"/>
              <a:t>04.12.2025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FA5F4-2C04-4A40-9D5B-1B3038D189B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47612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F2FDC-C818-4DB3-8ED0-6AC1704F71AE}" type="datetimeFigureOut">
              <a:rPr lang="hr-HR" smtClean="0"/>
              <a:t>04.12.2025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FA5F4-2C04-4A40-9D5B-1B3038D189B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52417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F2FDC-C818-4DB3-8ED0-6AC1704F71AE}" type="datetimeFigureOut">
              <a:rPr lang="hr-HR" smtClean="0"/>
              <a:t>04.12.2025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FA5F4-2C04-4A40-9D5B-1B3038D189B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16426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F2FDC-C818-4DB3-8ED0-6AC1704F71AE}" type="datetimeFigureOut">
              <a:rPr lang="hr-HR" smtClean="0"/>
              <a:t>04.12.2025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FA5F4-2C04-4A40-9D5B-1B3038D189B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31025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F2FDC-C818-4DB3-8ED0-6AC1704F71AE}" type="datetimeFigureOut">
              <a:rPr lang="hr-HR" smtClean="0"/>
              <a:t>04.12.2025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FA5F4-2C04-4A40-9D5B-1B3038D189B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45049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F2FDC-C818-4DB3-8ED0-6AC1704F71AE}" type="datetimeFigureOut">
              <a:rPr lang="hr-HR" smtClean="0"/>
              <a:t>04.12.2025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FA5F4-2C04-4A40-9D5B-1B3038D189B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4892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F2FDC-C818-4DB3-8ED0-6AC1704F71AE}" type="datetimeFigureOut">
              <a:rPr lang="hr-HR" smtClean="0"/>
              <a:t>04.12.2025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3CFA5F4-2C04-4A40-9D5B-1B3038D189B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66890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  <p:sldLayoutId id="2147483759" r:id="rId12"/>
    <p:sldLayoutId id="2147483760" r:id="rId13"/>
    <p:sldLayoutId id="2147483761" r:id="rId14"/>
    <p:sldLayoutId id="2147483762" r:id="rId15"/>
    <p:sldLayoutId id="214748376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8F1AA-2458-8073-4148-B345D6FDF28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Planiranje tretmana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48DD03-BDA9-EA87-CA97-4863D30EEB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9732" y="4507011"/>
            <a:ext cx="9144000" cy="1655762"/>
          </a:xfrm>
        </p:spPr>
        <p:txBody>
          <a:bodyPr/>
          <a:lstStyle/>
          <a:p>
            <a:r>
              <a:rPr lang="hr-HR" dirty="0"/>
              <a:t>Marija Cetinić</a:t>
            </a:r>
          </a:p>
        </p:txBody>
      </p:sp>
    </p:spTree>
    <p:extLst>
      <p:ext uri="{BB962C8B-B14F-4D97-AF65-F5344CB8AC3E}">
        <p14:creationId xmlns:p14="http://schemas.microsoft.com/office/powerpoint/2010/main" val="26260895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C7337-E82F-DC00-34DD-4012BD3C28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Planiranje tretmana kroz seanse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30BE05-98B7-C852-17B2-9EA759D1CD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96825"/>
            <a:ext cx="8596668" cy="43445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200" dirty="0">
                <a:solidFill>
                  <a:srgbClr val="92D050"/>
                </a:solidFill>
              </a:rPr>
              <a:t>2. </a:t>
            </a:r>
            <a:r>
              <a:rPr lang="hr-HR" sz="2200" dirty="0"/>
              <a:t>Srednja faza </a:t>
            </a:r>
          </a:p>
          <a:p>
            <a:pPr marL="0" indent="0">
              <a:buNone/>
            </a:pPr>
            <a:endParaRPr lang="hr-HR" sz="2200" dirty="0"/>
          </a:p>
          <a:p>
            <a:pPr>
              <a:buFontTx/>
              <a:buChar char="-"/>
            </a:pPr>
            <a:r>
              <a:rPr lang="hr-HR" dirty="0"/>
              <a:t>Nastaviti raditi na prethodnim ciljevima</a:t>
            </a:r>
          </a:p>
          <a:p>
            <a:pPr>
              <a:buFontTx/>
              <a:buChar char="-"/>
            </a:pPr>
            <a:r>
              <a:rPr lang="hr-HR" dirty="0"/>
              <a:t>Naglasiti jačanje </a:t>
            </a:r>
            <a:r>
              <a:rPr lang="hr-HR" dirty="0" err="1"/>
              <a:t>klijentovih</a:t>
            </a:r>
            <a:r>
              <a:rPr lang="hr-HR" dirty="0"/>
              <a:t> adaptivnih, pozitivnih uvjerenja</a:t>
            </a:r>
          </a:p>
          <a:p>
            <a:pPr>
              <a:buFontTx/>
              <a:buChar char="-"/>
            </a:pPr>
            <a:r>
              <a:rPr lang="hr-HR" dirty="0"/>
              <a:t>Izravnije identificirati, evaluirati i modificirati </a:t>
            </a:r>
            <a:r>
              <a:rPr lang="hr-HR" dirty="0" err="1"/>
              <a:t>klijentova</a:t>
            </a:r>
            <a:r>
              <a:rPr lang="hr-HR" dirty="0"/>
              <a:t> </a:t>
            </a:r>
            <a:r>
              <a:rPr lang="hr-HR" dirty="0" err="1"/>
              <a:t>disfukcionalna</a:t>
            </a:r>
            <a:r>
              <a:rPr lang="hr-HR" dirty="0"/>
              <a:t> uvjerenja</a:t>
            </a:r>
          </a:p>
          <a:p>
            <a:pPr marL="0" indent="0">
              <a:buNone/>
            </a:pPr>
            <a:endParaRPr lang="hr-HR" dirty="0"/>
          </a:p>
          <a:p>
            <a:pPr>
              <a:buFontTx/>
              <a:buChar char="-"/>
            </a:pPr>
            <a:endParaRPr lang="hr-HR" dirty="0"/>
          </a:p>
          <a:p>
            <a:pPr>
              <a:buFontTx/>
              <a:buChar char="-"/>
            </a:pPr>
            <a:endParaRPr lang="hr-HR" dirty="0"/>
          </a:p>
          <a:p>
            <a:pPr>
              <a:buFontTx/>
              <a:buChar char="-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298421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59E8A-8E08-4502-11CC-459E145C73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Planiranje tretmana kroz seanse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D5FD8F-6AAB-E8CC-F243-73591CB1D4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sz="2200" dirty="0">
                <a:solidFill>
                  <a:srgbClr val="92D050"/>
                </a:solidFill>
              </a:rPr>
              <a:t>3. </a:t>
            </a:r>
            <a:r>
              <a:rPr lang="hr-HR" sz="2200" dirty="0"/>
              <a:t>Završna faza </a:t>
            </a:r>
          </a:p>
          <a:p>
            <a:pPr marL="0" indent="0">
              <a:buNone/>
            </a:pPr>
            <a:endParaRPr lang="hr-HR" sz="2200" dirty="0"/>
          </a:p>
          <a:p>
            <a:pPr>
              <a:buFontTx/>
              <a:buChar char="-"/>
            </a:pPr>
            <a:r>
              <a:rPr lang="hr-HR" dirty="0"/>
              <a:t>Priprema za završetak terapije</a:t>
            </a:r>
          </a:p>
          <a:p>
            <a:pPr>
              <a:buFontTx/>
              <a:buChar char="-"/>
            </a:pPr>
            <a:r>
              <a:rPr lang="hr-HR" dirty="0"/>
              <a:t>Nastavak rada prema ciljevima</a:t>
            </a:r>
          </a:p>
          <a:p>
            <a:pPr>
              <a:buFontTx/>
              <a:buChar char="-"/>
            </a:pPr>
            <a:r>
              <a:rPr lang="hr-HR" dirty="0"/>
              <a:t>Povećanje osjećaja blagostanja i otpornosti</a:t>
            </a:r>
          </a:p>
          <a:p>
            <a:pPr>
              <a:buFontTx/>
              <a:buChar char="-"/>
            </a:pPr>
            <a:r>
              <a:rPr lang="hr-HR" dirty="0"/>
              <a:t>Prevencija </a:t>
            </a:r>
            <a:r>
              <a:rPr lang="hr-HR" dirty="0" err="1"/>
              <a:t>relapsa</a:t>
            </a:r>
            <a:endParaRPr lang="hr-HR" dirty="0"/>
          </a:p>
          <a:p>
            <a:pPr>
              <a:buFontTx/>
              <a:buChar char="-"/>
            </a:pPr>
            <a:r>
              <a:rPr lang="hr-HR" dirty="0"/>
              <a:t>Klijent mnogo aktivniji i samostalniji u tretmanu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050986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238EB-DDE6-3AF3-96F4-B0FFBDB1F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Kreiranje plana tretmana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21A1BA-096D-AD8A-ADD5-4839DDB221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Na temelju dijagnostičke evaluacije</a:t>
            </a:r>
          </a:p>
          <a:p>
            <a:r>
              <a:rPr lang="hr-HR" dirty="0"/>
              <a:t>Principa tretmana za određeni poremećaj</a:t>
            </a:r>
          </a:p>
          <a:p>
            <a:r>
              <a:rPr lang="hr-HR" dirty="0"/>
              <a:t>Konceptualizacije klijenta</a:t>
            </a:r>
          </a:p>
          <a:p>
            <a:r>
              <a:rPr lang="hr-HR" dirty="0" err="1"/>
              <a:t>Klijentovih</a:t>
            </a:r>
            <a:r>
              <a:rPr lang="hr-HR" dirty="0"/>
              <a:t> aspiracija, snaga, vrijednosti i osjećaja svrhe</a:t>
            </a:r>
          </a:p>
          <a:p>
            <a:r>
              <a:rPr lang="hr-HR" dirty="0"/>
              <a:t>Prepreka na putu postizanja ciljeva</a:t>
            </a:r>
          </a:p>
          <a:p>
            <a:r>
              <a:rPr lang="hr-HR" dirty="0"/>
              <a:t>Potencijalne intervencije</a:t>
            </a:r>
          </a:p>
        </p:txBody>
      </p:sp>
    </p:spTree>
    <p:extLst>
      <p:ext uri="{BB962C8B-B14F-4D97-AF65-F5344CB8AC3E}">
        <p14:creationId xmlns:p14="http://schemas.microsoft.com/office/powerpoint/2010/main" val="11715295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DA044E-6C93-7D79-FABF-31E45AFD31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236" y="1018096"/>
            <a:ext cx="9164251" cy="6287678"/>
          </a:xfrm>
        </p:spPr>
        <p:txBody>
          <a:bodyPr/>
          <a:lstStyle/>
          <a:p>
            <a:pPr marL="0" indent="0">
              <a:buNone/>
            </a:pPr>
            <a:r>
              <a:rPr lang="hr-HR" dirty="0">
                <a:solidFill>
                  <a:srgbClr val="92D050"/>
                </a:solidFill>
              </a:rPr>
              <a:t>Primjer:</a:t>
            </a:r>
          </a:p>
          <a:p>
            <a:pPr marL="0" indent="0">
              <a:buNone/>
            </a:pPr>
            <a:endParaRPr lang="hr-HR" dirty="0">
              <a:solidFill>
                <a:srgbClr val="92D050"/>
              </a:solidFill>
            </a:endParaRPr>
          </a:p>
          <a:p>
            <a:pPr marL="0" indent="0">
              <a:buNone/>
            </a:pPr>
            <a:r>
              <a:rPr lang="hr-HR" dirty="0"/>
              <a:t>SVEOBUHVATNI PLAN TRETMANA</a:t>
            </a:r>
          </a:p>
          <a:p>
            <a:pPr>
              <a:buFontTx/>
              <a:buChar char="-"/>
            </a:pPr>
            <a:r>
              <a:rPr lang="hr-HR" sz="1600" dirty="0"/>
              <a:t>Smanjiti depresiju, anksioznost, povećati optimizam</a:t>
            </a:r>
          </a:p>
          <a:p>
            <a:pPr>
              <a:buFontTx/>
              <a:buChar char="-"/>
            </a:pPr>
            <a:r>
              <a:rPr lang="hr-HR" sz="1600" dirty="0"/>
              <a:t>Poboljšati funkcioniranje, socijalne interakcije i brigu o sebi</a:t>
            </a:r>
          </a:p>
          <a:p>
            <a:pPr>
              <a:buFontTx/>
              <a:buChar char="-"/>
            </a:pPr>
            <a:r>
              <a:rPr lang="hr-HR" sz="1600" dirty="0"/>
              <a:t>Poboljšati sliku o sebi i samouvjerenost</a:t>
            </a:r>
          </a:p>
          <a:p>
            <a:pPr>
              <a:buFontTx/>
              <a:buChar char="-"/>
            </a:pPr>
            <a:r>
              <a:rPr lang="hr-HR" sz="1600" dirty="0"/>
              <a:t>Spriječiti </a:t>
            </a:r>
            <a:r>
              <a:rPr lang="hr-HR" sz="1600" dirty="0" err="1"/>
              <a:t>relaps</a:t>
            </a:r>
            <a:endParaRPr lang="hr-HR" sz="1600" dirty="0"/>
          </a:p>
          <a:p>
            <a:pPr>
              <a:buFontTx/>
              <a:buChar char="-"/>
            </a:pPr>
            <a:endParaRPr lang="hr-HR" sz="1600" dirty="0"/>
          </a:p>
          <a:p>
            <a:pPr marL="0" indent="0">
              <a:buNone/>
            </a:pPr>
            <a:r>
              <a:rPr lang="hr-HR" dirty="0"/>
              <a:t>VRIJEDNOSTI, ASPIRACIJE, CILJEVI</a:t>
            </a:r>
          </a:p>
          <a:p>
            <a:pPr>
              <a:buFontTx/>
              <a:buChar char="-"/>
            </a:pPr>
            <a:r>
              <a:rPr lang="hr-HR" sz="1600" dirty="0"/>
              <a:t>vrijednosti: obitelj, biti odgovoran, koristan</a:t>
            </a:r>
          </a:p>
          <a:p>
            <a:pPr>
              <a:buFontTx/>
              <a:buChar char="-"/>
            </a:pPr>
            <a:r>
              <a:rPr lang="hr-HR" sz="1600" dirty="0"/>
              <a:t>Aspiracije: vratiti „starog” sebe, biti produktivan, „biti dobar otac”</a:t>
            </a:r>
          </a:p>
          <a:p>
            <a:pPr>
              <a:buFontTx/>
              <a:buChar char="-"/>
            </a:pPr>
            <a:r>
              <a:rPr lang="hr-HR" sz="1600" dirty="0"/>
              <a:t>Ciljevi: naći posao, provoditi više vremena s djecom, srediti apartman</a:t>
            </a:r>
          </a:p>
          <a:p>
            <a:pPr>
              <a:buFontTx/>
              <a:buChar char="-"/>
            </a:pPr>
            <a:endParaRPr lang="hr-HR" dirty="0"/>
          </a:p>
          <a:p>
            <a:pPr>
              <a:buFontTx/>
              <a:buChar char="-"/>
            </a:pPr>
            <a:endParaRPr lang="hr-HR" dirty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0485066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7A5F9-52F8-78D5-1F30-63DD083E7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8DFF2F-A792-5D96-353A-8368041C4D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8613"/>
            <a:ext cx="8596668" cy="3880773"/>
          </a:xfrm>
        </p:spPr>
        <p:txBody>
          <a:bodyPr/>
          <a:lstStyle/>
          <a:p>
            <a:pPr marL="0" indent="0">
              <a:buNone/>
            </a:pPr>
            <a:r>
              <a:rPr lang="hr-HR" dirty="0">
                <a:solidFill>
                  <a:srgbClr val="92D050"/>
                </a:solidFill>
              </a:rPr>
              <a:t>Primjer: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/>
              <a:t>POTENCIJALNE PREPREKE</a:t>
            </a:r>
          </a:p>
          <a:p>
            <a:pPr>
              <a:buFontTx/>
              <a:buChar char="-"/>
            </a:pPr>
            <a:r>
              <a:rPr lang="hr-HR" dirty="0"/>
              <a:t>pesimizam, anksioznost, nedostatak motivacije, </a:t>
            </a:r>
            <a:r>
              <a:rPr lang="hr-HR" dirty="0" err="1"/>
              <a:t>samokritiziranje</a:t>
            </a:r>
            <a:r>
              <a:rPr lang="hr-HR" dirty="0"/>
              <a:t>, ruminacije</a:t>
            </a:r>
          </a:p>
          <a:p>
            <a:pPr>
              <a:buFontTx/>
              <a:buChar char="-"/>
            </a:pPr>
            <a:endParaRPr lang="hr-HR" dirty="0"/>
          </a:p>
          <a:p>
            <a:pPr marL="0" indent="0">
              <a:buNone/>
            </a:pPr>
            <a:r>
              <a:rPr lang="hr-HR" dirty="0"/>
              <a:t>POTENCIJALNE INTERVENCIJE</a:t>
            </a:r>
          </a:p>
          <a:p>
            <a:pPr>
              <a:buFontTx/>
              <a:buChar char="-"/>
            </a:pPr>
            <a:r>
              <a:rPr lang="hr-HR" dirty="0"/>
              <a:t>Provesti </a:t>
            </a:r>
            <a:r>
              <a:rPr lang="hr-HR" dirty="0" err="1"/>
              <a:t>psihoedukaciju</a:t>
            </a:r>
            <a:r>
              <a:rPr lang="hr-HR" dirty="0"/>
              <a:t> o anksioznosti i depresiji</a:t>
            </a:r>
          </a:p>
          <a:p>
            <a:pPr>
              <a:buFontTx/>
              <a:buChar char="-"/>
            </a:pPr>
            <a:r>
              <a:rPr lang="hr-HR" dirty="0"/>
              <a:t>Povećati pozitivne emocije kreirajući pozitivna iskustva, raspored aktivnosti</a:t>
            </a:r>
          </a:p>
          <a:p>
            <a:pPr>
              <a:buFontTx/>
              <a:buChar char="-"/>
            </a:pPr>
            <a:r>
              <a:rPr lang="hr-HR" dirty="0"/>
              <a:t>Ponovno se povezati s obitelji i prijateljima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921388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73B3FF-23C8-95E4-ED5C-2E4D28CE9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944" y="385452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hr-HR" dirty="0"/>
              <a:t>Planiranje tretmana radi postizanja specifičnog cilja ili rješenja </a:t>
            </a:r>
            <a:r>
              <a:rPr lang="hr-HR" dirty="0" err="1"/>
              <a:t>spec</a:t>
            </a:r>
            <a:r>
              <a:rPr lang="hr-HR" dirty="0"/>
              <a:t>. problema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D52294-1C53-8D8C-72A1-98AC024399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944" y="2452016"/>
            <a:ext cx="10163492" cy="5349711"/>
          </a:xfrm>
        </p:spPr>
        <p:txBody>
          <a:bodyPr>
            <a:normAutofit/>
          </a:bodyPr>
          <a:lstStyle/>
          <a:p>
            <a:r>
              <a:rPr lang="hr-HR" dirty="0"/>
              <a:t>Odrediti:</a:t>
            </a:r>
          </a:p>
          <a:p>
            <a:pPr>
              <a:buFontTx/>
              <a:buChar char="-"/>
            </a:pPr>
            <a:r>
              <a:rPr lang="hr-HR" b="1" dirty="0"/>
              <a:t>Korake</a:t>
            </a:r>
          </a:p>
          <a:p>
            <a:pPr>
              <a:buFontTx/>
              <a:buChar char="-"/>
            </a:pPr>
            <a:r>
              <a:rPr lang="hr-HR" b="1" dirty="0"/>
              <a:t>potencijalne prepreke</a:t>
            </a:r>
          </a:p>
          <a:p>
            <a:pPr>
              <a:buFontTx/>
              <a:buChar char="-"/>
            </a:pPr>
            <a:r>
              <a:rPr lang="hr-HR" b="1" dirty="0"/>
              <a:t>plan savladavanja prepreka</a:t>
            </a:r>
          </a:p>
          <a:p>
            <a:pPr marL="0" indent="0">
              <a:buNone/>
            </a:pP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810885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F6AFF-13D6-5AF2-D03F-2A5FC770D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529" y="958392"/>
            <a:ext cx="8596668" cy="1320800"/>
          </a:xfrm>
        </p:spPr>
        <p:txBody>
          <a:bodyPr/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tabLst/>
              <a:defRPr/>
            </a:pPr>
            <a:r>
              <a:rPr kumimoji="0" lang="hr-HR" sz="1800" b="0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Primjer:</a:t>
            </a:r>
            <a:br>
              <a:rPr kumimoji="0" lang="hr-HR" sz="1800" b="0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864502-997D-4B95-E158-C1DF72CC3F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6504" y="1517716"/>
            <a:ext cx="8994567" cy="486423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hr-HR" dirty="0"/>
              <a:t> CILJ: naći posao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b="1" dirty="0"/>
              <a:t>   1. korak</a:t>
            </a:r>
            <a:r>
              <a:rPr lang="hr-HR" dirty="0"/>
              <a:t>: napisati životopis</a:t>
            </a:r>
          </a:p>
          <a:p>
            <a:pPr marL="0" indent="0">
              <a:buNone/>
            </a:pPr>
            <a:r>
              <a:rPr lang="hr-HR" i="1" dirty="0"/>
              <a:t>Potencijalne prepreke</a:t>
            </a:r>
            <a:r>
              <a:rPr lang="hr-HR" dirty="0"/>
              <a:t>: automatske misli</a:t>
            </a:r>
          </a:p>
          <a:p>
            <a:pPr marL="0" indent="0">
              <a:buNone/>
            </a:pPr>
            <a:r>
              <a:rPr lang="hr-HR" i="1" dirty="0"/>
              <a:t>Plan savladavanja prepreka</a:t>
            </a:r>
            <a:r>
              <a:rPr lang="hr-HR" dirty="0"/>
              <a:t>: sokratsko preispitivanje automatskih misli, pitati sina za pomoć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b="1" dirty="0"/>
              <a:t>   2. korak</a:t>
            </a:r>
            <a:r>
              <a:rPr lang="hr-HR" dirty="0"/>
              <a:t>: naći potencijalne poslove i javiti se na njih</a:t>
            </a:r>
          </a:p>
          <a:p>
            <a:pPr marL="0" indent="0">
              <a:buNone/>
            </a:pPr>
            <a:r>
              <a:rPr lang="hr-HR" i="1" dirty="0"/>
              <a:t>Potencijalne prepreke</a:t>
            </a:r>
            <a:r>
              <a:rPr lang="hr-HR" dirty="0"/>
              <a:t>: automatske misli, ne zna gdje tražiti poslove</a:t>
            </a:r>
          </a:p>
          <a:p>
            <a:pPr marL="0" indent="0">
              <a:buNone/>
            </a:pPr>
            <a:r>
              <a:rPr lang="hr-HR" i="1" dirty="0"/>
              <a:t>Plan savladavanja prepreka:… 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b="1" dirty="0"/>
              <a:t>   3. korak</a:t>
            </a:r>
            <a:r>
              <a:rPr lang="hr-HR" dirty="0"/>
              <a:t>: ići na intervju</a:t>
            </a:r>
          </a:p>
          <a:p>
            <a:pPr marL="0" indent="0">
              <a:buNone/>
            </a:pPr>
            <a:r>
              <a:rPr lang="hr-HR" i="1" dirty="0"/>
              <a:t>Potencijalne prepreke</a:t>
            </a:r>
            <a:r>
              <a:rPr lang="hr-HR" dirty="0"/>
              <a:t>: automatske misli</a:t>
            </a:r>
          </a:p>
          <a:p>
            <a:pPr marL="0" indent="0">
              <a:buNone/>
            </a:pPr>
            <a:r>
              <a:rPr lang="hr-HR" i="1" dirty="0"/>
              <a:t>Plan savladavanja prepreka: </a:t>
            </a:r>
            <a:r>
              <a:rPr lang="hr-HR" dirty="0"/>
              <a:t>igranje uloga, rad na govoru tijela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437875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22D70-9B48-5CB5-F2B1-E772518B91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Planiranje individualnih seansi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8B9F4C-28F6-3312-ED50-A5C0B77128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487" y="1432874"/>
            <a:ext cx="9285402" cy="5184741"/>
          </a:xfrm>
        </p:spPr>
        <p:txBody>
          <a:bodyPr>
            <a:normAutofit/>
          </a:bodyPr>
          <a:lstStyle/>
          <a:p>
            <a:r>
              <a:rPr lang="hr-HR" dirty="0"/>
              <a:t>Prije i tijekom seanse postavljati sebi pitanja u svrhu planiranja seanse i vođenja kroz seansu</a:t>
            </a:r>
          </a:p>
          <a:p>
            <a:pPr marL="0" indent="0" algn="ctr">
              <a:buNone/>
            </a:pPr>
            <a:r>
              <a:rPr lang="hr-HR" b="1" i="1" dirty="0"/>
              <a:t>„ Što nastojim postići i kako to postići najefikasnije?”</a:t>
            </a:r>
          </a:p>
          <a:p>
            <a:pPr marL="0" indent="0" algn="ctr">
              <a:buNone/>
            </a:pPr>
            <a:endParaRPr lang="hr-HR" dirty="0"/>
          </a:p>
          <a:p>
            <a:pPr marL="0" indent="0" algn="ctr">
              <a:buNone/>
            </a:pPr>
            <a:endParaRPr lang="hr-HR" dirty="0"/>
          </a:p>
          <a:p>
            <a:pPr>
              <a:buAutoNum type="arabicPeriod"/>
            </a:pPr>
            <a:r>
              <a:rPr lang="hr-HR" dirty="0"/>
              <a:t>Revidirajući bilješke s prethodne seanse, prije sljedeće seanse</a:t>
            </a:r>
          </a:p>
          <a:p>
            <a:pPr>
              <a:buAutoNum type="arabicPeriod"/>
            </a:pPr>
            <a:r>
              <a:rPr lang="hr-HR" dirty="0"/>
              <a:t>Na početku seanse nakon što uočimo </a:t>
            </a:r>
            <a:r>
              <a:rPr lang="hr-HR" dirty="0" err="1"/>
              <a:t>klijentovo</a:t>
            </a:r>
            <a:r>
              <a:rPr lang="hr-HR" dirty="0"/>
              <a:t> raspoloženje</a:t>
            </a:r>
          </a:p>
          <a:p>
            <a:pPr>
              <a:buAutoNum type="arabicPeriod"/>
            </a:pPr>
            <a:r>
              <a:rPr lang="hr-HR" dirty="0"/>
              <a:t>Dok klijent izlaže kratak pregled tjedna </a:t>
            </a:r>
          </a:p>
          <a:p>
            <a:pPr>
              <a:buAutoNum type="arabicPeriod"/>
            </a:pPr>
            <a:r>
              <a:rPr lang="hr-HR" dirty="0"/>
              <a:t>Dok provjeravamo </a:t>
            </a:r>
            <a:r>
              <a:rPr lang="hr-HR" dirty="0" err="1"/>
              <a:t>klijentovo</a:t>
            </a:r>
            <a:r>
              <a:rPr lang="hr-HR" dirty="0"/>
              <a:t> uživanje alkohola, droga i lijekova</a:t>
            </a:r>
          </a:p>
          <a:p>
            <a:pPr>
              <a:buAutoNum type="arabicPeriod"/>
            </a:pPr>
            <a:r>
              <a:rPr lang="hr-HR" dirty="0"/>
              <a:t>Dok s klijentom postavljamo agendu</a:t>
            </a:r>
          </a:p>
          <a:p>
            <a:pPr>
              <a:buAutoNum type="arabicPeriod"/>
            </a:pPr>
            <a:r>
              <a:rPr lang="hr-HR" dirty="0"/>
              <a:t>Dok s klijentom </a:t>
            </a:r>
            <a:r>
              <a:rPr lang="hr-HR" dirty="0" err="1"/>
              <a:t>prioritiziramo</a:t>
            </a:r>
            <a:r>
              <a:rPr lang="hr-HR" dirty="0"/>
              <a:t> dijelove agende</a:t>
            </a:r>
          </a:p>
          <a:p>
            <a:pPr>
              <a:buAutoNum type="arabicPeriod"/>
            </a:pPr>
            <a:r>
              <a:rPr lang="hr-HR" dirty="0"/>
              <a:t>Dok s klijentom revidiramo akcijski plan</a:t>
            </a:r>
          </a:p>
          <a:p>
            <a:pPr marL="0" indent="0">
              <a:buNone/>
            </a:pPr>
            <a:endParaRPr lang="hr-HR" dirty="0"/>
          </a:p>
          <a:p>
            <a:pPr>
              <a:buAutoNum type="arabicPeriod"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pPr>
              <a:buAutoNum type="arabicPeriod"/>
            </a:pPr>
            <a:endParaRPr lang="hr-HR" dirty="0"/>
          </a:p>
          <a:p>
            <a:pPr>
              <a:buAutoNum type="arabicPeriod"/>
            </a:pPr>
            <a:endParaRPr lang="hr-HR" dirty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748086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AD2609-9BE9-B9E4-03FB-3FE53793E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Planiranje individualnih seansi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EF61BE-A34B-E73B-AC6D-5A3397E2EA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66887"/>
            <a:ext cx="8596668" cy="514703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r>
              <a:rPr lang="hr-HR" b="1" i="1" dirty="0"/>
              <a:t>„ Što nastojim postići i kako to postići najefikasnije?”</a:t>
            </a:r>
          </a:p>
          <a:p>
            <a:pPr marL="0" indent="0">
              <a:buNone/>
            </a:pPr>
            <a:endParaRPr lang="hr-HR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hr-HR" dirty="0">
                <a:solidFill>
                  <a:schemeClr val="accent1"/>
                </a:solidFill>
              </a:rPr>
              <a:t>8. </a:t>
            </a:r>
            <a:r>
              <a:rPr lang="hr-HR" dirty="0"/>
              <a:t>Dok s klijentom diskutiramo prvu stavku agende pitati se pitanja u 4 područja:</a:t>
            </a:r>
          </a:p>
          <a:p>
            <a:pPr>
              <a:buFontTx/>
              <a:buChar char="-"/>
            </a:pPr>
            <a:r>
              <a:rPr lang="hr-HR" dirty="0"/>
              <a:t>Definiranje problema ili ciljeva</a:t>
            </a:r>
          </a:p>
          <a:p>
            <a:pPr>
              <a:buFontTx/>
              <a:buChar char="-"/>
            </a:pPr>
            <a:r>
              <a:rPr lang="hr-HR" dirty="0"/>
              <a:t>Osmišljavanje strategije</a:t>
            </a:r>
          </a:p>
          <a:p>
            <a:pPr>
              <a:buFontTx/>
              <a:buChar char="-"/>
            </a:pPr>
            <a:r>
              <a:rPr lang="hr-HR" dirty="0"/>
              <a:t>Izbor tehnika</a:t>
            </a:r>
          </a:p>
          <a:p>
            <a:pPr>
              <a:buFontTx/>
              <a:buChar char="-"/>
            </a:pPr>
            <a:r>
              <a:rPr lang="hr-HR" dirty="0"/>
              <a:t>Praćenje procesa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>
                <a:solidFill>
                  <a:schemeClr val="accent1"/>
                </a:solidFill>
              </a:rPr>
              <a:t>9.  </a:t>
            </a:r>
            <a:r>
              <a:rPr lang="hr-HR" dirty="0"/>
              <a:t>Nakon rasprave o prvoj stavci agende</a:t>
            </a:r>
          </a:p>
          <a:p>
            <a:pPr marL="0" indent="0">
              <a:buNone/>
            </a:pPr>
            <a:r>
              <a:rPr lang="hr-HR" dirty="0">
                <a:solidFill>
                  <a:schemeClr val="accent1"/>
                </a:solidFill>
              </a:rPr>
              <a:t>10. </a:t>
            </a:r>
            <a:r>
              <a:rPr lang="hr-HR" dirty="0"/>
              <a:t>Prije zaključivanja seanse</a:t>
            </a:r>
          </a:p>
          <a:p>
            <a:pPr marL="0" indent="0">
              <a:buNone/>
            </a:pPr>
            <a:r>
              <a:rPr lang="hr-HR" dirty="0">
                <a:solidFill>
                  <a:schemeClr val="accent1"/>
                </a:solidFill>
              </a:rPr>
              <a:t>11. </a:t>
            </a:r>
            <a:r>
              <a:rPr lang="hr-HR" dirty="0"/>
              <a:t>Nakon seanse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925863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32315-162C-12EC-BF28-4733FCD8C1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Odlučivanje da li se fokusirati na problem ili cilj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FEE646-CEE1-B912-12FE-458EAABCA6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/>
              <a:t>Zapitati se:</a:t>
            </a:r>
          </a:p>
          <a:p>
            <a:pPr marL="0" indent="0">
              <a:buNone/>
            </a:pPr>
            <a:r>
              <a:rPr lang="hr-HR" b="1" dirty="0"/>
              <a:t>„ Na kojim problemima ili ciljevima moramo raditi kako bi pomogli da se klijent osjeća bolje do kraja seanse te ima bolji tjedan?”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/>
              <a:t>Nježno odvratiti klijenta od rasprava o problemima:</a:t>
            </a:r>
          </a:p>
          <a:p>
            <a:pPr>
              <a:buFontTx/>
              <a:buChar char="-"/>
            </a:pPr>
            <a:r>
              <a:rPr lang="hr-HR" dirty="0"/>
              <a:t>koje može riješiti sam</a:t>
            </a:r>
          </a:p>
          <a:p>
            <a:pPr>
              <a:buFontTx/>
              <a:buChar char="-"/>
            </a:pPr>
            <a:r>
              <a:rPr lang="hr-HR" dirty="0"/>
              <a:t>Izolirani incidenti za koje postoji mala vjerojatnost da će se ponovno pojaviti</a:t>
            </a:r>
          </a:p>
          <a:p>
            <a:pPr>
              <a:buFontTx/>
              <a:buChar char="-"/>
            </a:pPr>
            <a:r>
              <a:rPr lang="hr-HR" dirty="0"/>
              <a:t>Ne uzrokuju veliki stres ili nisu povezani s disfunkcionalnim ponašanjima</a:t>
            </a:r>
          </a:p>
          <a:p>
            <a:pPr>
              <a:buFontTx/>
              <a:buChar char="-"/>
            </a:pPr>
            <a:r>
              <a:rPr lang="hr-HR" dirty="0"/>
              <a:t>Ne vidi se mogućnost napretka, a postoje prioritetnija pitanja kojima se potrebno baviti</a:t>
            </a:r>
          </a:p>
          <a:p>
            <a:pPr>
              <a:buFontTx/>
              <a:buChar char="-"/>
            </a:pPr>
            <a:r>
              <a:rPr lang="hr-HR" dirty="0"/>
              <a:t>Na kojima klijent ne želi raditi, osim ako terapeut ne odluči da je važno raditi na određenom problemu/cilju. </a:t>
            </a:r>
            <a:r>
              <a:rPr lang="hr-HR" dirty="0" err="1"/>
              <a:t>Konceptualizirati</a:t>
            </a:r>
            <a:r>
              <a:rPr lang="hr-HR" dirty="0"/>
              <a:t> zašto klijent ne želi raspraviti o njima. Konačno poštivati </a:t>
            </a:r>
            <a:r>
              <a:rPr lang="hr-HR" dirty="0" err="1"/>
              <a:t>klijentovu</a:t>
            </a:r>
            <a:r>
              <a:rPr lang="hr-HR" dirty="0"/>
              <a:t> odluku.</a:t>
            </a:r>
          </a:p>
          <a:p>
            <a:pPr>
              <a:buFontTx/>
              <a:buChar char="-"/>
            </a:pPr>
            <a:endParaRPr lang="hr-HR" dirty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19420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6FC684-24A1-D706-7E93-C019FACA0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118647"/>
            <a:ext cx="8596668" cy="1320800"/>
          </a:xfrm>
        </p:spPr>
        <p:txBody>
          <a:bodyPr>
            <a:normAutofit/>
          </a:bodyPr>
          <a:lstStyle/>
          <a:p>
            <a:r>
              <a:rPr lang="hr-HR" sz="2800" dirty="0">
                <a:solidFill>
                  <a:schemeClr val="tx2"/>
                </a:solidFill>
              </a:rPr>
              <a:t>Na primjeru klijenta s depresijom: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D5FB04-8C46-D2E7-5DF9-92DC11ED6F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Što su i kako postići terapijske ciljeve</a:t>
            </a:r>
          </a:p>
          <a:p>
            <a:r>
              <a:rPr lang="hr-HR" dirty="0"/>
              <a:t>Kako planirati tretman kroz seanse</a:t>
            </a:r>
          </a:p>
          <a:p>
            <a:r>
              <a:rPr lang="hr-HR" dirty="0"/>
              <a:t>Kako napraviti terapijski plan</a:t>
            </a:r>
          </a:p>
          <a:p>
            <a:r>
              <a:rPr lang="hr-HR" dirty="0"/>
              <a:t>Kako planirati tretman radi postizanja specifičnog cilja</a:t>
            </a:r>
          </a:p>
          <a:p>
            <a:r>
              <a:rPr lang="hr-HR" dirty="0"/>
              <a:t>Kako planirati individualne seanse</a:t>
            </a:r>
          </a:p>
          <a:p>
            <a:r>
              <a:rPr lang="hr-HR" dirty="0"/>
              <a:t>Kako odlučiti da li se fokusirati na određeni cilj ili pitanje</a:t>
            </a:r>
          </a:p>
          <a:p>
            <a:r>
              <a:rPr lang="hr-HR" dirty="0"/>
              <a:t>Kako pomoći klijentu koji ima poteškoća identificirati problem</a:t>
            </a:r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723567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1E2FEE-9020-5D8C-BA69-E03D1B865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Odlučivanje</a:t>
            </a:r>
            <a:r>
              <a:rPr lang="it-IT" dirty="0"/>
              <a:t> da li se </a:t>
            </a:r>
            <a:r>
              <a:rPr lang="it-IT" dirty="0" err="1"/>
              <a:t>fokusirati</a:t>
            </a:r>
            <a:r>
              <a:rPr lang="it-IT" dirty="0"/>
              <a:t> </a:t>
            </a:r>
            <a:r>
              <a:rPr lang="it-IT" dirty="0" err="1"/>
              <a:t>na</a:t>
            </a:r>
            <a:r>
              <a:rPr lang="it-IT" dirty="0"/>
              <a:t> </a:t>
            </a:r>
            <a:r>
              <a:rPr lang="it-IT" dirty="0" err="1"/>
              <a:t>problem</a:t>
            </a:r>
            <a:r>
              <a:rPr lang="it-IT" dirty="0"/>
              <a:t> ili </a:t>
            </a:r>
            <a:r>
              <a:rPr lang="it-IT" dirty="0" err="1"/>
              <a:t>cilj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E3297-E109-5562-9CEB-E5E6D534FB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Zajedno s klijentom odlučiti koliko vremena i truda provesti u rješavanju problema/cilja</a:t>
            </a:r>
          </a:p>
          <a:p>
            <a:r>
              <a:rPr lang="hr-HR" dirty="0"/>
              <a:t>Procijeniti prirodu problema i pretvoriti ga u cilj te tako procijeniti koliko vremena provesti u postizanju njegova rješenja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/>
              <a:t>Npr. </a:t>
            </a:r>
          </a:p>
          <a:p>
            <a:pPr marL="0" indent="0">
              <a:buNone/>
            </a:pPr>
            <a:r>
              <a:rPr lang="hr-HR" dirty="0"/>
              <a:t>Terapeut: „ Htjeli ste pričati da biste možda nabavili novi apartman?”</a:t>
            </a:r>
          </a:p>
          <a:p>
            <a:pPr marL="0" indent="0">
              <a:buNone/>
            </a:pPr>
            <a:r>
              <a:rPr lang="hr-HR" dirty="0"/>
              <a:t>Klijent: „ Jesam. Ali već samo razmišljanje o tome me čini jako nervoznim. Ne znam gdje početi.”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296267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827A8-262E-2B0A-9CE5-45AF6BB48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Pomaganje klijentima identificirati problematičnu situaciju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EB4C31-9212-670E-14E2-078FB000BB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Kad klijenti ne mogu odrediti situaciju/dio situacije koja ih uznemiruje</a:t>
            </a:r>
          </a:p>
          <a:p>
            <a:r>
              <a:rPr lang="hr-HR" dirty="0"/>
              <a:t>Predložiti nekoliko potencijalnih problema, upitati klijenta koliko bi olakšanje osjećao kad bi hipotetski riješio taj problem/dio problema</a:t>
            </a:r>
          </a:p>
          <a:p>
            <a:r>
              <a:rPr lang="hr-HR" dirty="0"/>
              <a:t>Lakše se otkriju automatske misli</a:t>
            </a:r>
          </a:p>
          <a:p>
            <a:r>
              <a:rPr lang="hr-HR" dirty="0"/>
              <a:t>Kada su intervencije na određenom cilju bezuspješne ili se klijentu aktivirao jači stres, prebaciti se na rješavanje drugog cilja u dogovoru s klijentom</a:t>
            </a:r>
          </a:p>
        </p:txBody>
      </p:sp>
    </p:spTree>
    <p:extLst>
      <p:ext uri="{BB962C8B-B14F-4D97-AF65-F5344CB8AC3E}">
        <p14:creationId xmlns:p14="http://schemas.microsoft.com/office/powerpoint/2010/main" val="131885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4AF69F-5639-344B-4B24-245ED9AD9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Zaključak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954A2E-C972-FF7E-7558-03E71BFE53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Sveobuhvatni ciljevi tretmana: </a:t>
            </a:r>
          </a:p>
          <a:p>
            <a:pPr>
              <a:buFontTx/>
              <a:buChar char="-"/>
            </a:pPr>
            <a:r>
              <a:rPr lang="hr-HR" dirty="0"/>
              <a:t>Facilitacija remisije </a:t>
            </a:r>
            <a:r>
              <a:rPr lang="hr-HR" dirty="0" err="1"/>
              <a:t>klijentova</a:t>
            </a:r>
            <a:r>
              <a:rPr lang="hr-HR" dirty="0"/>
              <a:t> poremećaja</a:t>
            </a:r>
          </a:p>
          <a:p>
            <a:pPr>
              <a:buFontTx/>
              <a:buChar char="-"/>
            </a:pPr>
            <a:r>
              <a:rPr lang="hr-HR" dirty="0"/>
              <a:t>Povećanje osjećaja svrhe, povezanosti i </a:t>
            </a:r>
            <a:r>
              <a:rPr lang="hr-HR" dirty="0" err="1"/>
              <a:t>dobrostanja</a:t>
            </a:r>
            <a:r>
              <a:rPr lang="hr-HR" dirty="0"/>
              <a:t> u svrhu povećanja otpornosti i </a:t>
            </a:r>
            <a:r>
              <a:rPr lang="hr-HR" dirty="0" err="1"/>
              <a:t>preveniranja</a:t>
            </a:r>
            <a:r>
              <a:rPr lang="hr-HR" dirty="0"/>
              <a:t> </a:t>
            </a:r>
            <a:r>
              <a:rPr lang="hr-HR" dirty="0" err="1"/>
              <a:t>relapsa</a:t>
            </a:r>
            <a:endParaRPr lang="hr-HR" dirty="0"/>
          </a:p>
          <a:p>
            <a:r>
              <a:rPr lang="hr-HR" dirty="0"/>
              <a:t>Potrebno dobro razumijevanje </a:t>
            </a:r>
            <a:r>
              <a:rPr lang="hr-HR" dirty="0" err="1"/>
              <a:t>klijentovih</a:t>
            </a:r>
            <a:r>
              <a:rPr lang="hr-HR" dirty="0"/>
              <a:t> trenutnih simptoma i funkcioniranja, aspiracija, ciljeva i vrijednosti, prikazanih problema, </a:t>
            </a:r>
            <a:r>
              <a:rPr lang="hr-HR" dirty="0" err="1"/>
              <a:t>precipitirajućih</a:t>
            </a:r>
            <a:r>
              <a:rPr lang="hr-HR" dirty="0"/>
              <a:t> događaja, anamneze i dijagnoze</a:t>
            </a:r>
          </a:p>
          <a:p>
            <a:r>
              <a:rPr lang="hr-HR" dirty="0"/>
              <a:t>Plan tretmana treba biti baziran na trenutnoj konceptualizaciji</a:t>
            </a:r>
          </a:p>
          <a:p>
            <a:r>
              <a:rPr lang="hr-HR" dirty="0"/>
              <a:t>Podijeliti plan tretmana s klijentom i tražiti povratnu informaciju</a:t>
            </a:r>
          </a:p>
          <a:p>
            <a:r>
              <a:rPr lang="hr-HR" dirty="0"/>
              <a:t>Važno je planirati tretman za individualne seanse te tijekom cijelog razdoblja terapije</a:t>
            </a:r>
          </a:p>
          <a:p>
            <a:endParaRPr lang="hr-HR" dirty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807730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505E3647-6CF7-9BF4-B9DD-11199C411B3C}"/>
              </a:ext>
            </a:extLst>
          </p:cNvPr>
          <p:cNvSpPr txBox="1"/>
          <p:nvPr/>
        </p:nvSpPr>
        <p:spPr>
          <a:xfrm>
            <a:off x="2799760" y="2284670"/>
            <a:ext cx="401581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8000" i="1" dirty="0">
                <a:solidFill>
                  <a:srgbClr val="FFC000"/>
                </a:solidFill>
              </a:rPr>
              <a:t>HVALA</a:t>
            </a:r>
            <a:r>
              <a:rPr lang="hr-HR" sz="8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67334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-form: Shape 3">
            <a:extLst>
              <a:ext uri="{FF2B5EF4-FFF2-40B4-BE49-F238E27FC236}">
                <a16:creationId xmlns:a16="http://schemas.microsoft.com/office/drawing/2014/main" id="{A9E43DCC-2E9E-DA52-FB59-D1ABFEEBB2EC}"/>
              </a:ext>
            </a:extLst>
          </p:cNvPr>
          <p:cNvSpPr/>
          <p:nvPr/>
        </p:nvSpPr>
        <p:spPr>
          <a:xfrm>
            <a:off x="1589567" y="1116765"/>
            <a:ext cx="5094037" cy="5566839"/>
          </a:xfrm>
          <a:custGeom>
            <a:avLst/>
            <a:gdLst>
              <a:gd name="connsiteX0" fmla="*/ 5094037 w 5094037"/>
              <a:gd name="connsiteY0" fmla="*/ 61586 h 5566839"/>
              <a:gd name="connsiteX1" fmla="*/ 4311612 w 5094037"/>
              <a:gd name="connsiteY1" fmla="*/ 5025 h 5566839"/>
              <a:gd name="connsiteX2" fmla="*/ 3896833 w 5094037"/>
              <a:gd name="connsiteY2" fmla="*/ 108720 h 5566839"/>
              <a:gd name="connsiteX3" fmla="*/ 3755431 w 5094037"/>
              <a:gd name="connsiteY3" fmla="*/ 202988 h 5566839"/>
              <a:gd name="connsiteX4" fmla="*/ 3595175 w 5094037"/>
              <a:gd name="connsiteY4" fmla="*/ 617767 h 5566839"/>
              <a:gd name="connsiteX5" fmla="*/ 3698870 w 5094037"/>
              <a:gd name="connsiteY5" fmla="*/ 844010 h 5566839"/>
              <a:gd name="connsiteX6" fmla="*/ 3849699 w 5094037"/>
              <a:gd name="connsiteY6" fmla="*/ 1296497 h 5566839"/>
              <a:gd name="connsiteX7" fmla="*/ 3830845 w 5094037"/>
              <a:gd name="connsiteY7" fmla="*/ 1767837 h 5566839"/>
              <a:gd name="connsiteX8" fmla="*/ 3811992 w 5094037"/>
              <a:gd name="connsiteY8" fmla="*/ 1843251 h 5566839"/>
              <a:gd name="connsiteX9" fmla="*/ 3736577 w 5094037"/>
              <a:gd name="connsiteY9" fmla="*/ 2003507 h 5566839"/>
              <a:gd name="connsiteX10" fmla="*/ 3642309 w 5094037"/>
              <a:gd name="connsiteY10" fmla="*/ 2097775 h 5566839"/>
              <a:gd name="connsiteX11" fmla="*/ 3576322 w 5094037"/>
              <a:gd name="connsiteY11" fmla="*/ 2135482 h 5566839"/>
              <a:gd name="connsiteX12" fmla="*/ 3312371 w 5094037"/>
              <a:gd name="connsiteY12" fmla="*/ 2239177 h 5566839"/>
              <a:gd name="connsiteX13" fmla="*/ 3208676 w 5094037"/>
              <a:gd name="connsiteY13" fmla="*/ 2276884 h 5566839"/>
              <a:gd name="connsiteX14" fmla="*/ 3001287 w 5094037"/>
              <a:gd name="connsiteY14" fmla="*/ 2380579 h 5566839"/>
              <a:gd name="connsiteX15" fmla="*/ 2925872 w 5094037"/>
              <a:gd name="connsiteY15" fmla="*/ 2446567 h 5566839"/>
              <a:gd name="connsiteX16" fmla="*/ 2841031 w 5094037"/>
              <a:gd name="connsiteY16" fmla="*/ 2587969 h 5566839"/>
              <a:gd name="connsiteX17" fmla="*/ 2614788 w 5094037"/>
              <a:gd name="connsiteY17" fmla="*/ 3257272 h 5566839"/>
              <a:gd name="connsiteX18" fmla="*/ 2539373 w 5094037"/>
              <a:gd name="connsiteY18" fmla="*/ 3474089 h 5566839"/>
              <a:gd name="connsiteX19" fmla="*/ 2520520 w 5094037"/>
              <a:gd name="connsiteY19" fmla="*/ 3502369 h 5566839"/>
              <a:gd name="connsiteX20" fmla="*/ 2331984 w 5094037"/>
              <a:gd name="connsiteY20" fmla="*/ 3709759 h 5566839"/>
              <a:gd name="connsiteX21" fmla="*/ 1879497 w 5094037"/>
              <a:gd name="connsiteY21" fmla="*/ 3832307 h 5566839"/>
              <a:gd name="connsiteX22" fmla="*/ 1455291 w 5094037"/>
              <a:gd name="connsiteY22" fmla="*/ 3954856 h 5566839"/>
              <a:gd name="connsiteX23" fmla="*/ 1068792 w 5094037"/>
              <a:gd name="connsiteY23" fmla="*/ 4077404 h 5566839"/>
              <a:gd name="connsiteX24" fmla="*/ 927390 w 5094037"/>
              <a:gd name="connsiteY24" fmla="*/ 4152819 h 5566839"/>
              <a:gd name="connsiteX25" fmla="*/ 823695 w 5094037"/>
              <a:gd name="connsiteY25" fmla="*/ 4199953 h 5566839"/>
              <a:gd name="connsiteX26" fmla="*/ 795414 w 5094037"/>
              <a:gd name="connsiteY26" fmla="*/ 4218806 h 5566839"/>
              <a:gd name="connsiteX27" fmla="*/ 663439 w 5094037"/>
              <a:gd name="connsiteY27" fmla="*/ 4360208 h 5566839"/>
              <a:gd name="connsiteX28" fmla="*/ 635159 w 5094037"/>
              <a:gd name="connsiteY28" fmla="*/ 4426196 h 5566839"/>
              <a:gd name="connsiteX29" fmla="*/ 625732 w 5094037"/>
              <a:gd name="connsiteY29" fmla="*/ 4454476 h 5566839"/>
              <a:gd name="connsiteX30" fmla="*/ 616305 w 5094037"/>
              <a:gd name="connsiteY30" fmla="*/ 4567598 h 5566839"/>
              <a:gd name="connsiteX31" fmla="*/ 606878 w 5094037"/>
              <a:gd name="connsiteY31" fmla="*/ 4614732 h 5566839"/>
              <a:gd name="connsiteX32" fmla="*/ 569171 w 5094037"/>
              <a:gd name="connsiteY32" fmla="*/ 4652439 h 5566839"/>
              <a:gd name="connsiteX33" fmla="*/ 352355 w 5094037"/>
              <a:gd name="connsiteY33" fmla="*/ 4718427 h 5566839"/>
              <a:gd name="connsiteX34" fmla="*/ 173245 w 5094037"/>
              <a:gd name="connsiteY34" fmla="*/ 4765561 h 5566839"/>
              <a:gd name="connsiteX35" fmla="*/ 41270 w 5094037"/>
              <a:gd name="connsiteY35" fmla="*/ 4963524 h 5566839"/>
              <a:gd name="connsiteX36" fmla="*/ 31843 w 5094037"/>
              <a:gd name="connsiteY36" fmla="*/ 5057792 h 5566839"/>
              <a:gd name="connsiteX37" fmla="*/ 3563 w 5094037"/>
              <a:gd name="connsiteY37" fmla="*/ 5133206 h 5566839"/>
              <a:gd name="connsiteX38" fmla="*/ 3563 w 5094037"/>
              <a:gd name="connsiteY38" fmla="*/ 5566839 h 55668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5094037" h="5566839">
                <a:moveTo>
                  <a:pt x="5094037" y="61586"/>
                </a:moveTo>
                <a:cubicBezTo>
                  <a:pt x="4829409" y="17481"/>
                  <a:pt x="4662056" y="-12352"/>
                  <a:pt x="4311612" y="5025"/>
                </a:cubicBezTo>
                <a:cubicBezTo>
                  <a:pt x="4169272" y="12083"/>
                  <a:pt x="4035093" y="74155"/>
                  <a:pt x="3896833" y="108720"/>
                </a:cubicBezTo>
                <a:cubicBezTo>
                  <a:pt x="3849699" y="140143"/>
                  <a:pt x="3788882" y="157271"/>
                  <a:pt x="3755431" y="202988"/>
                </a:cubicBezTo>
                <a:cubicBezTo>
                  <a:pt x="3617765" y="391132"/>
                  <a:pt x="3622182" y="442225"/>
                  <a:pt x="3595175" y="617767"/>
                </a:cubicBezTo>
                <a:cubicBezTo>
                  <a:pt x="3629740" y="693181"/>
                  <a:pt x="3667805" y="767088"/>
                  <a:pt x="3698870" y="844010"/>
                </a:cubicBezTo>
                <a:cubicBezTo>
                  <a:pt x="3771255" y="1023250"/>
                  <a:pt x="3797158" y="1121361"/>
                  <a:pt x="3849699" y="1296497"/>
                </a:cubicBezTo>
                <a:cubicBezTo>
                  <a:pt x="3843414" y="1453610"/>
                  <a:pt x="3841663" y="1610971"/>
                  <a:pt x="3830845" y="1767837"/>
                </a:cubicBezTo>
                <a:cubicBezTo>
                  <a:pt x="3829062" y="1793687"/>
                  <a:pt x="3821615" y="1819193"/>
                  <a:pt x="3811992" y="1843251"/>
                </a:cubicBezTo>
                <a:cubicBezTo>
                  <a:pt x="3790066" y="1898066"/>
                  <a:pt x="3769325" y="1954384"/>
                  <a:pt x="3736577" y="2003507"/>
                </a:cubicBezTo>
                <a:cubicBezTo>
                  <a:pt x="3711927" y="2040482"/>
                  <a:pt x="3676612" y="2069525"/>
                  <a:pt x="3642309" y="2097775"/>
                </a:cubicBezTo>
                <a:cubicBezTo>
                  <a:pt x="3622753" y="2113880"/>
                  <a:pt x="3599607" y="2125503"/>
                  <a:pt x="3576322" y="2135482"/>
                </a:cubicBezTo>
                <a:cubicBezTo>
                  <a:pt x="3489435" y="2172719"/>
                  <a:pt x="3400600" y="2205243"/>
                  <a:pt x="3312371" y="2239177"/>
                </a:cubicBezTo>
                <a:cubicBezTo>
                  <a:pt x="3278043" y="2252380"/>
                  <a:pt x="3241572" y="2260436"/>
                  <a:pt x="3208676" y="2276884"/>
                </a:cubicBezTo>
                <a:cubicBezTo>
                  <a:pt x="3139546" y="2311449"/>
                  <a:pt x="3059453" y="2329684"/>
                  <a:pt x="3001287" y="2380579"/>
                </a:cubicBezTo>
                <a:cubicBezTo>
                  <a:pt x="2976149" y="2402575"/>
                  <a:pt x="2946296" y="2420136"/>
                  <a:pt x="2925872" y="2446567"/>
                </a:cubicBezTo>
                <a:cubicBezTo>
                  <a:pt x="2892262" y="2490062"/>
                  <a:pt x="2841031" y="2587969"/>
                  <a:pt x="2841031" y="2587969"/>
                </a:cubicBezTo>
                <a:cubicBezTo>
                  <a:pt x="2680554" y="3278020"/>
                  <a:pt x="2839951" y="2735305"/>
                  <a:pt x="2614788" y="3257272"/>
                </a:cubicBezTo>
                <a:cubicBezTo>
                  <a:pt x="2584479" y="3327533"/>
                  <a:pt x="2566842" y="3402670"/>
                  <a:pt x="2539373" y="3474089"/>
                </a:cubicBezTo>
                <a:cubicBezTo>
                  <a:pt x="2535306" y="3484663"/>
                  <a:pt x="2528004" y="3493864"/>
                  <a:pt x="2520520" y="3502369"/>
                </a:cubicBezTo>
                <a:cubicBezTo>
                  <a:pt x="2458800" y="3572506"/>
                  <a:pt x="2415053" y="3667003"/>
                  <a:pt x="2331984" y="3709759"/>
                </a:cubicBezTo>
                <a:cubicBezTo>
                  <a:pt x="2193045" y="3781272"/>
                  <a:pt x="2030206" y="3791017"/>
                  <a:pt x="1879497" y="3832307"/>
                </a:cubicBezTo>
                <a:cubicBezTo>
                  <a:pt x="1594327" y="3910436"/>
                  <a:pt x="1710960" y="3879318"/>
                  <a:pt x="1455291" y="3954856"/>
                </a:cubicBezTo>
                <a:cubicBezTo>
                  <a:pt x="1360622" y="3982826"/>
                  <a:pt x="1169031" y="4033549"/>
                  <a:pt x="1068792" y="4077404"/>
                </a:cubicBezTo>
                <a:cubicBezTo>
                  <a:pt x="1019852" y="4098815"/>
                  <a:pt x="975169" y="4128929"/>
                  <a:pt x="927390" y="4152819"/>
                </a:cubicBezTo>
                <a:cubicBezTo>
                  <a:pt x="893430" y="4169799"/>
                  <a:pt x="857655" y="4182973"/>
                  <a:pt x="823695" y="4199953"/>
                </a:cubicBezTo>
                <a:cubicBezTo>
                  <a:pt x="813561" y="4205020"/>
                  <a:pt x="803144" y="4210523"/>
                  <a:pt x="795414" y="4218806"/>
                </a:cubicBezTo>
                <a:cubicBezTo>
                  <a:pt x="654125" y="4370188"/>
                  <a:pt x="742655" y="4307400"/>
                  <a:pt x="663439" y="4360208"/>
                </a:cubicBezTo>
                <a:cubicBezTo>
                  <a:pt x="654012" y="4382204"/>
                  <a:pt x="644047" y="4403977"/>
                  <a:pt x="635159" y="4426196"/>
                </a:cubicBezTo>
                <a:cubicBezTo>
                  <a:pt x="631469" y="4435422"/>
                  <a:pt x="627045" y="4444627"/>
                  <a:pt x="625732" y="4454476"/>
                </a:cubicBezTo>
                <a:cubicBezTo>
                  <a:pt x="620731" y="4491982"/>
                  <a:pt x="620726" y="4530019"/>
                  <a:pt x="616305" y="4567598"/>
                </a:cubicBezTo>
                <a:cubicBezTo>
                  <a:pt x="614433" y="4583511"/>
                  <a:pt x="614659" y="4600726"/>
                  <a:pt x="606878" y="4614732"/>
                </a:cubicBezTo>
                <a:cubicBezTo>
                  <a:pt x="598246" y="4630270"/>
                  <a:pt x="584663" y="4643725"/>
                  <a:pt x="569171" y="4652439"/>
                </a:cubicBezTo>
                <a:cubicBezTo>
                  <a:pt x="455043" y="4716636"/>
                  <a:pt x="469215" y="4689212"/>
                  <a:pt x="352355" y="4718427"/>
                </a:cubicBezTo>
                <a:cubicBezTo>
                  <a:pt x="114053" y="4778003"/>
                  <a:pt x="315560" y="4741841"/>
                  <a:pt x="173245" y="4765561"/>
                </a:cubicBezTo>
                <a:cubicBezTo>
                  <a:pt x="139121" y="4813334"/>
                  <a:pt x="56743" y="4926388"/>
                  <a:pt x="41270" y="4963524"/>
                </a:cubicBezTo>
                <a:cubicBezTo>
                  <a:pt x="29124" y="4992674"/>
                  <a:pt x="38694" y="5026965"/>
                  <a:pt x="31843" y="5057792"/>
                </a:cubicBezTo>
                <a:cubicBezTo>
                  <a:pt x="26019" y="5084000"/>
                  <a:pt x="5052" y="5106400"/>
                  <a:pt x="3563" y="5133206"/>
                </a:cubicBezTo>
                <a:cubicBezTo>
                  <a:pt x="-4455" y="5277528"/>
                  <a:pt x="3563" y="5422295"/>
                  <a:pt x="3563" y="5566839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5" name="Free-form: Shape 4">
            <a:extLst>
              <a:ext uri="{FF2B5EF4-FFF2-40B4-BE49-F238E27FC236}">
                <a16:creationId xmlns:a16="http://schemas.microsoft.com/office/drawing/2014/main" id="{CAC0FE0E-B742-00B9-4B62-5B275C2A2638}"/>
              </a:ext>
            </a:extLst>
          </p:cNvPr>
          <p:cNvSpPr/>
          <p:nvPr/>
        </p:nvSpPr>
        <p:spPr>
          <a:xfrm>
            <a:off x="2356576" y="1150070"/>
            <a:ext cx="5363977" cy="6325386"/>
          </a:xfrm>
          <a:custGeom>
            <a:avLst/>
            <a:gdLst>
              <a:gd name="connsiteX0" fmla="*/ 5363977 w 5363977"/>
              <a:gd name="connsiteY0" fmla="*/ 0 h 6325386"/>
              <a:gd name="connsiteX1" fmla="*/ 5269709 w 5363977"/>
              <a:gd name="connsiteY1" fmla="*/ 348792 h 6325386"/>
              <a:gd name="connsiteX2" fmla="*/ 5203721 w 5363977"/>
              <a:gd name="connsiteY2" fmla="*/ 395926 h 6325386"/>
              <a:gd name="connsiteX3" fmla="*/ 5156587 w 5363977"/>
              <a:gd name="connsiteY3" fmla="*/ 433633 h 6325386"/>
              <a:gd name="connsiteX4" fmla="*/ 5034038 w 5363977"/>
              <a:gd name="connsiteY4" fmla="*/ 490194 h 6325386"/>
              <a:gd name="connsiteX5" fmla="*/ 4675820 w 5363977"/>
              <a:gd name="connsiteY5" fmla="*/ 518474 h 6325386"/>
              <a:gd name="connsiteX6" fmla="*/ 4534418 w 5363977"/>
              <a:gd name="connsiteY6" fmla="*/ 499621 h 6325386"/>
              <a:gd name="connsiteX7" fmla="*/ 4147919 w 5363977"/>
              <a:gd name="connsiteY7" fmla="*/ 480767 h 6325386"/>
              <a:gd name="connsiteX8" fmla="*/ 4063078 w 5363977"/>
              <a:gd name="connsiteY8" fmla="*/ 471340 h 6325386"/>
              <a:gd name="connsiteX9" fmla="*/ 3742566 w 5363977"/>
              <a:gd name="connsiteY9" fmla="*/ 480767 h 6325386"/>
              <a:gd name="connsiteX10" fmla="*/ 3648298 w 5363977"/>
              <a:gd name="connsiteY10" fmla="*/ 518474 h 6325386"/>
              <a:gd name="connsiteX11" fmla="*/ 3535177 w 5363977"/>
              <a:gd name="connsiteY11" fmla="*/ 584462 h 6325386"/>
              <a:gd name="connsiteX12" fmla="*/ 3403201 w 5363977"/>
              <a:gd name="connsiteY12" fmla="*/ 754144 h 6325386"/>
              <a:gd name="connsiteX13" fmla="*/ 3412628 w 5363977"/>
              <a:gd name="connsiteY13" fmla="*/ 1102936 h 6325386"/>
              <a:gd name="connsiteX14" fmla="*/ 3450335 w 5363977"/>
              <a:gd name="connsiteY14" fmla="*/ 1216058 h 6325386"/>
              <a:gd name="connsiteX15" fmla="*/ 3506896 w 5363977"/>
              <a:gd name="connsiteY15" fmla="*/ 1414021 h 6325386"/>
              <a:gd name="connsiteX16" fmla="*/ 3563457 w 5363977"/>
              <a:gd name="connsiteY16" fmla="*/ 1706252 h 6325386"/>
              <a:gd name="connsiteX17" fmla="*/ 3582311 w 5363977"/>
              <a:gd name="connsiteY17" fmla="*/ 1800520 h 6325386"/>
              <a:gd name="connsiteX18" fmla="*/ 3572884 w 5363977"/>
              <a:gd name="connsiteY18" fmla="*/ 2073897 h 6325386"/>
              <a:gd name="connsiteX19" fmla="*/ 3525750 w 5363977"/>
              <a:gd name="connsiteY19" fmla="*/ 2196445 h 6325386"/>
              <a:gd name="connsiteX20" fmla="*/ 3374921 w 5363977"/>
              <a:gd name="connsiteY20" fmla="*/ 2413262 h 6325386"/>
              <a:gd name="connsiteX21" fmla="*/ 3120397 w 5363977"/>
              <a:gd name="connsiteY21" fmla="*/ 2516957 h 6325386"/>
              <a:gd name="connsiteX22" fmla="*/ 3073263 w 5363977"/>
              <a:gd name="connsiteY22" fmla="*/ 2535810 h 6325386"/>
              <a:gd name="connsiteX23" fmla="*/ 3007276 w 5363977"/>
              <a:gd name="connsiteY23" fmla="*/ 2554664 h 6325386"/>
              <a:gd name="connsiteX24" fmla="*/ 2875300 w 5363977"/>
              <a:gd name="connsiteY24" fmla="*/ 2601798 h 6325386"/>
              <a:gd name="connsiteX25" fmla="*/ 2818739 w 5363977"/>
              <a:gd name="connsiteY25" fmla="*/ 2639505 h 6325386"/>
              <a:gd name="connsiteX26" fmla="*/ 2752752 w 5363977"/>
              <a:gd name="connsiteY26" fmla="*/ 2667786 h 6325386"/>
              <a:gd name="connsiteX27" fmla="*/ 2696191 w 5363977"/>
              <a:gd name="connsiteY27" fmla="*/ 2724346 h 6325386"/>
              <a:gd name="connsiteX28" fmla="*/ 2601923 w 5363977"/>
              <a:gd name="connsiteY28" fmla="*/ 2828041 h 6325386"/>
              <a:gd name="connsiteX29" fmla="*/ 2526509 w 5363977"/>
              <a:gd name="connsiteY29" fmla="*/ 2941163 h 6325386"/>
              <a:gd name="connsiteX30" fmla="*/ 2356826 w 5363977"/>
              <a:gd name="connsiteY30" fmla="*/ 3242821 h 6325386"/>
              <a:gd name="connsiteX31" fmla="*/ 2253131 w 5363977"/>
              <a:gd name="connsiteY31" fmla="*/ 3497344 h 6325386"/>
              <a:gd name="connsiteX32" fmla="*/ 2224851 w 5363977"/>
              <a:gd name="connsiteY32" fmla="*/ 3553905 h 6325386"/>
              <a:gd name="connsiteX33" fmla="*/ 2092876 w 5363977"/>
              <a:gd name="connsiteY33" fmla="*/ 3827283 h 6325386"/>
              <a:gd name="connsiteX34" fmla="*/ 1753511 w 5363977"/>
              <a:gd name="connsiteY34" fmla="*/ 4053526 h 6325386"/>
              <a:gd name="connsiteX35" fmla="*/ 1659243 w 5363977"/>
              <a:gd name="connsiteY35" fmla="*/ 4081806 h 6325386"/>
              <a:gd name="connsiteX36" fmla="*/ 1517840 w 5363977"/>
              <a:gd name="connsiteY36" fmla="*/ 4100660 h 6325386"/>
              <a:gd name="connsiteX37" fmla="*/ 1310451 w 5363977"/>
              <a:gd name="connsiteY37" fmla="*/ 4138367 h 6325386"/>
              <a:gd name="connsiteX38" fmla="*/ 1121915 w 5363977"/>
              <a:gd name="connsiteY38" fmla="*/ 4166648 h 6325386"/>
              <a:gd name="connsiteX39" fmla="*/ 1037073 w 5363977"/>
              <a:gd name="connsiteY39" fmla="*/ 4194928 h 6325386"/>
              <a:gd name="connsiteX40" fmla="*/ 961659 w 5363977"/>
              <a:gd name="connsiteY40" fmla="*/ 4213782 h 6325386"/>
              <a:gd name="connsiteX41" fmla="*/ 829684 w 5363977"/>
              <a:gd name="connsiteY41" fmla="*/ 4270342 h 6325386"/>
              <a:gd name="connsiteX42" fmla="*/ 584587 w 5363977"/>
              <a:gd name="connsiteY42" fmla="*/ 4713402 h 6325386"/>
              <a:gd name="connsiteX43" fmla="*/ 452612 w 5363977"/>
              <a:gd name="connsiteY43" fmla="*/ 5052767 h 6325386"/>
              <a:gd name="connsiteX44" fmla="*/ 433758 w 5363977"/>
              <a:gd name="connsiteY44" fmla="*/ 5147035 h 6325386"/>
              <a:gd name="connsiteX45" fmla="*/ 414904 w 5363977"/>
              <a:gd name="connsiteY45" fmla="*/ 5250730 h 6325386"/>
              <a:gd name="connsiteX46" fmla="*/ 386624 w 5363977"/>
              <a:gd name="connsiteY46" fmla="*/ 5382705 h 6325386"/>
              <a:gd name="connsiteX47" fmla="*/ 377197 w 5363977"/>
              <a:gd name="connsiteY47" fmla="*/ 5495827 h 6325386"/>
              <a:gd name="connsiteX48" fmla="*/ 198088 w 5363977"/>
              <a:gd name="connsiteY48" fmla="*/ 5759777 h 6325386"/>
              <a:gd name="connsiteX49" fmla="*/ 47259 w 5363977"/>
              <a:gd name="connsiteY49" fmla="*/ 5863472 h 6325386"/>
              <a:gd name="connsiteX50" fmla="*/ 28405 w 5363977"/>
              <a:gd name="connsiteY50" fmla="*/ 5938887 h 6325386"/>
              <a:gd name="connsiteX51" fmla="*/ 9552 w 5363977"/>
              <a:gd name="connsiteY51" fmla="*/ 5995448 h 6325386"/>
              <a:gd name="connsiteX52" fmla="*/ 9552 w 5363977"/>
              <a:gd name="connsiteY52" fmla="*/ 6325386 h 63253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5363977" h="6325386">
                <a:moveTo>
                  <a:pt x="5363977" y="0"/>
                </a:moveTo>
                <a:cubicBezTo>
                  <a:pt x="5349837" y="141398"/>
                  <a:pt x="5352682" y="182845"/>
                  <a:pt x="5269709" y="348792"/>
                </a:cubicBezTo>
                <a:cubicBezTo>
                  <a:pt x="5257620" y="372969"/>
                  <a:pt x="5225346" y="379708"/>
                  <a:pt x="5203721" y="395926"/>
                </a:cubicBezTo>
                <a:cubicBezTo>
                  <a:pt x="5187625" y="407998"/>
                  <a:pt x="5174175" y="423862"/>
                  <a:pt x="5156587" y="433633"/>
                </a:cubicBezTo>
                <a:cubicBezTo>
                  <a:pt x="5117258" y="455482"/>
                  <a:pt x="5076720" y="475967"/>
                  <a:pt x="5034038" y="490194"/>
                </a:cubicBezTo>
                <a:cubicBezTo>
                  <a:pt x="4942550" y="520690"/>
                  <a:pt x="4734093" y="516316"/>
                  <a:pt x="4675820" y="518474"/>
                </a:cubicBezTo>
                <a:cubicBezTo>
                  <a:pt x="4628686" y="512190"/>
                  <a:pt x="4581717" y="504514"/>
                  <a:pt x="4534418" y="499621"/>
                </a:cubicBezTo>
                <a:cubicBezTo>
                  <a:pt x="4422213" y="488014"/>
                  <a:pt x="4245443" y="484379"/>
                  <a:pt x="4147919" y="480767"/>
                </a:cubicBezTo>
                <a:cubicBezTo>
                  <a:pt x="4119639" y="477625"/>
                  <a:pt x="4091532" y="471340"/>
                  <a:pt x="4063078" y="471340"/>
                </a:cubicBezTo>
                <a:cubicBezTo>
                  <a:pt x="3956194" y="471340"/>
                  <a:pt x="3848766" y="468699"/>
                  <a:pt x="3742566" y="480767"/>
                </a:cubicBezTo>
                <a:cubicBezTo>
                  <a:pt x="3708939" y="484588"/>
                  <a:pt x="3679304" y="504909"/>
                  <a:pt x="3648298" y="518474"/>
                </a:cubicBezTo>
                <a:cubicBezTo>
                  <a:pt x="3628129" y="527298"/>
                  <a:pt x="3548371" y="566871"/>
                  <a:pt x="3535177" y="584462"/>
                </a:cubicBezTo>
                <a:cubicBezTo>
                  <a:pt x="3435610" y="717217"/>
                  <a:pt x="3480510" y="661375"/>
                  <a:pt x="3403201" y="754144"/>
                </a:cubicBezTo>
                <a:cubicBezTo>
                  <a:pt x="3406343" y="870408"/>
                  <a:pt x="3400821" y="987230"/>
                  <a:pt x="3412628" y="1102936"/>
                </a:cubicBezTo>
                <a:cubicBezTo>
                  <a:pt x="3416663" y="1142478"/>
                  <a:pt x="3438808" y="1178019"/>
                  <a:pt x="3450335" y="1216058"/>
                </a:cubicBezTo>
                <a:cubicBezTo>
                  <a:pt x="3470238" y="1281737"/>
                  <a:pt x="3493437" y="1346725"/>
                  <a:pt x="3506896" y="1414021"/>
                </a:cubicBezTo>
                <a:cubicBezTo>
                  <a:pt x="3606832" y="1913705"/>
                  <a:pt x="3502803" y="1387825"/>
                  <a:pt x="3563457" y="1706252"/>
                </a:cubicBezTo>
                <a:cubicBezTo>
                  <a:pt x="3569453" y="1737731"/>
                  <a:pt x="3582311" y="1800520"/>
                  <a:pt x="3582311" y="1800520"/>
                </a:cubicBezTo>
                <a:cubicBezTo>
                  <a:pt x="3579169" y="1891646"/>
                  <a:pt x="3585779" y="1983634"/>
                  <a:pt x="3572884" y="2073897"/>
                </a:cubicBezTo>
                <a:cubicBezTo>
                  <a:pt x="3566694" y="2117224"/>
                  <a:pt x="3545323" y="2157299"/>
                  <a:pt x="3525750" y="2196445"/>
                </a:cubicBezTo>
                <a:cubicBezTo>
                  <a:pt x="3508449" y="2231048"/>
                  <a:pt x="3425620" y="2378787"/>
                  <a:pt x="3374921" y="2413262"/>
                </a:cubicBezTo>
                <a:cubicBezTo>
                  <a:pt x="3217103" y="2520577"/>
                  <a:pt x="3249663" y="2480024"/>
                  <a:pt x="3120397" y="2516957"/>
                </a:cubicBezTo>
                <a:cubicBezTo>
                  <a:pt x="3104127" y="2521606"/>
                  <a:pt x="3089316" y="2530459"/>
                  <a:pt x="3073263" y="2535810"/>
                </a:cubicBezTo>
                <a:cubicBezTo>
                  <a:pt x="3051561" y="2543044"/>
                  <a:pt x="3028819" y="2546970"/>
                  <a:pt x="3007276" y="2554664"/>
                </a:cubicBezTo>
                <a:cubicBezTo>
                  <a:pt x="2833253" y="2616815"/>
                  <a:pt x="3047472" y="2552605"/>
                  <a:pt x="2875300" y="2601798"/>
                </a:cubicBezTo>
                <a:cubicBezTo>
                  <a:pt x="2856446" y="2614367"/>
                  <a:pt x="2838690" y="2628762"/>
                  <a:pt x="2818739" y="2639505"/>
                </a:cubicBezTo>
                <a:cubicBezTo>
                  <a:pt x="2797669" y="2650851"/>
                  <a:pt x="2772428" y="2654164"/>
                  <a:pt x="2752752" y="2667786"/>
                </a:cubicBezTo>
                <a:cubicBezTo>
                  <a:pt x="2730830" y="2682963"/>
                  <a:pt x="2714465" y="2704930"/>
                  <a:pt x="2696191" y="2724346"/>
                </a:cubicBezTo>
                <a:cubicBezTo>
                  <a:pt x="2664175" y="2758362"/>
                  <a:pt x="2630713" y="2791254"/>
                  <a:pt x="2601923" y="2828041"/>
                </a:cubicBezTo>
                <a:cubicBezTo>
                  <a:pt x="2573993" y="2863730"/>
                  <a:pt x="2549344" y="2902018"/>
                  <a:pt x="2526509" y="2941163"/>
                </a:cubicBezTo>
                <a:cubicBezTo>
                  <a:pt x="2508741" y="2971622"/>
                  <a:pt x="2392254" y="3160156"/>
                  <a:pt x="2356826" y="3242821"/>
                </a:cubicBezTo>
                <a:cubicBezTo>
                  <a:pt x="2320738" y="3327026"/>
                  <a:pt x="2288910" y="3413008"/>
                  <a:pt x="2253131" y="3497344"/>
                </a:cubicBezTo>
                <a:cubicBezTo>
                  <a:pt x="2244899" y="3516749"/>
                  <a:pt x="2233232" y="3534564"/>
                  <a:pt x="2224851" y="3553905"/>
                </a:cubicBezTo>
                <a:cubicBezTo>
                  <a:pt x="2195534" y="3621559"/>
                  <a:pt x="2163718" y="3759983"/>
                  <a:pt x="2092876" y="3827283"/>
                </a:cubicBezTo>
                <a:cubicBezTo>
                  <a:pt x="1985312" y="3929469"/>
                  <a:pt x="1900680" y="4009376"/>
                  <a:pt x="1753511" y="4053526"/>
                </a:cubicBezTo>
                <a:cubicBezTo>
                  <a:pt x="1722088" y="4062953"/>
                  <a:pt x="1691177" y="4074292"/>
                  <a:pt x="1659243" y="4081806"/>
                </a:cubicBezTo>
                <a:cubicBezTo>
                  <a:pt x="1638937" y="4086584"/>
                  <a:pt x="1534622" y="4097863"/>
                  <a:pt x="1517840" y="4100660"/>
                </a:cubicBezTo>
                <a:cubicBezTo>
                  <a:pt x="1362470" y="4126555"/>
                  <a:pt x="1483355" y="4114789"/>
                  <a:pt x="1310451" y="4138367"/>
                </a:cubicBezTo>
                <a:cubicBezTo>
                  <a:pt x="1209590" y="4152121"/>
                  <a:pt x="1221484" y="4140446"/>
                  <a:pt x="1121915" y="4166648"/>
                </a:cubicBezTo>
                <a:cubicBezTo>
                  <a:pt x="1093086" y="4174235"/>
                  <a:pt x="1065672" y="4186517"/>
                  <a:pt x="1037073" y="4194928"/>
                </a:cubicBezTo>
                <a:cubicBezTo>
                  <a:pt x="1012214" y="4202239"/>
                  <a:pt x="986011" y="4204927"/>
                  <a:pt x="961659" y="4213782"/>
                </a:cubicBezTo>
                <a:cubicBezTo>
                  <a:pt x="916679" y="4230138"/>
                  <a:pt x="873676" y="4251489"/>
                  <a:pt x="829684" y="4270342"/>
                </a:cubicBezTo>
                <a:cubicBezTo>
                  <a:pt x="732504" y="4432309"/>
                  <a:pt x="658395" y="4542166"/>
                  <a:pt x="584587" y="4713402"/>
                </a:cubicBezTo>
                <a:cubicBezTo>
                  <a:pt x="536543" y="4824863"/>
                  <a:pt x="476416" y="4933750"/>
                  <a:pt x="452612" y="5052767"/>
                </a:cubicBezTo>
                <a:cubicBezTo>
                  <a:pt x="446327" y="5084190"/>
                  <a:pt x="439754" y="5115556"/>
                  <a:pt x="433758" y="5147035"/>
                </a:cubicBezTo>
                <a:cubicBezTo>
                  <a:pt x="427184" y="5181546"/>
                  <a:pt x="421794" y="5216281"/>
                  <a:pt x="414904" y="5250730"/>
                </a:cubicBezTo>
                <a:cubicBezTo>
                  <a:pt x="406081" y="5294847"/>
                  <a:pt x="396051" y="5338713"/>
                  <a:pt x="386624" y="5382705"/>
                </a:cubicBezTo>
                <a:cubicBezTo>
                  <a:pt x="383482" y="5420412"/>
                  <a:pt x="387153" y="5459322"/>
                  <a:pt x="377197" y="5495827"/>
                </a:cubicBezTo>
                <a:cubicBezTo>
                  <a:pt x="358153" y="5565657"/>
                  <a:pt x="228981" y="5742926"/>
                  <a:pt x="198088" y="5759777"/>
                </a:cubicBezTo>
                <a:cubicBezTo>
                  <a:pt x="74887" y="5826978"/>
                  <a:pt x="122234" y="5788497"/>
                  <a:pt x="47259" y="5863472"/>
                </a:cubicBezTo>
                <a:cubicBezTo>
                  <a:pt x="40974" y="5888610"/>
                  <a:pt x="35524" y="5913972"/>
                  <a:pt x="28405" y="5938887"/>
                </a:cubicBezTo>
                <a:cubicBezTo>
                  <a:pt x="22945" y="5957996"/>
                  <a:pt x="12237" y="5975757"/>
                  <a:pt x="9552" y="5995448"/>
                </a:cubicBezTo>
                <a:cubicBezTo>
                  <a:pt x="-7934" y="6123682"/>
                  <a:pt x="2616" y="6193606"/>
                  <a:pt x="9552" y="6325386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26958D-5B18-080A-2ACA-197C2B77B143}"/>
              </a:ext>
            </a:extLst>
          </p:cNvPr>
          <p:cNvSpPr txBox="1"/>
          <p:nvPr/>
        </p:nvSpPr>
        <p:spPr>
          <a:xfrm>
            <a:off x="6768445" y="527901"/>
            <a:ext cx="23094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3200" dirty="0">
                <a:solidFill>
                  <a:srgbClr val="00B050"/>
                </a:solidFill>
              </a:rPr>
              <a:t>DESTINACIJA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1406E7F-88CE-5D42-9EDF-0BE9E711DCDA}"/>
              </a:ext>
            </a:extLst>
          </p:cNvPr>
          <p:cNvSpPr txBox="1"/>
          <p:nvPr/>
        </p:nvSpPr>
        <p:spPr>
          <a:xfrm>
            <a:off x="7805394" y="1112676"/>
            <a:ext cx="17780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/>
              <a:t>(aspiracije i </a:t>
            </a:r>
          </a:p>
          <a:p>
            <a:r>
              <a:rPr lang="hr-HR" dirty="0"/>
              <a:t>ciljevi klijenta)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987002-C045-CA8B-EB54-A8AD7F49F023}"/>
              </a:ext>
            </a:extLst>
          </p:cNvPr>
          <p:cNvSpPr txBox="1"/>
          <p:nvPr/>
        </p:nvSpPr>
        <p:spPr>
          <a:xfrm rot="19433248">
            <a:off x="3793055" y="3330323"/>
            <a:ext cx="28972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dirty="0"/>
              <a:t>T E R A P I J A</a:t>
            </a:r>
          </a:p>
        </p:txBody>
      </p:sp>
      <p:sp>
        <p:nvSpPr>
          <p:cNvPr id="9" name="Scroll: Vertical 8">
            <a:extLst>
              <a:ext uri="{FF2B5EF4-FFF2-40B4-BE49-F238E27FC236}">
                <a16:creationId xmlns:a16="http://schemas.microsoft.com/office/drawing/2014/main" id="{4502BAC5-F110-DE4D-7E76-657D528355F8}"/>
              </a:ext>
            </a:extLst>
          </p:cNvPr>
          <p:cNvSpPr/>
          <p:nvPr/>
        </p:nvSpPr>
        <p:spPr>
          <a:xfrm>
            <a:off x="7805395" y="3167406"/>
            <a:ext cx="2875174" cy="2288357"/>
          </a:xfrm>
          <a:prstGeom prst="verticalScroll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>
                <a:solidFill>
                  <a:srgbClr val="0070C0"/>
                </a:solidFill>
              </a:rPr>
              <a:t>KARTA PUTA</a:t>
            </a:r>
          </a:p>
          <a:p>
            <a:pPr algn="ctr"/>
            <a:r>
              <a:rPr lang="hr-HR" dirty="0">
                <a:solidFill>
                  <a:schemeClr val="tx1"/>
                </a:solidFill>
              </a:rPr>
              <a:t>(konceptualizacija)</a:t>
            </a:r>
          </a:p>
        </p:txBody>
      </p:sp>
    </p:spTree>
    <p:extLst>
      <p:ext uri="{BB962C8B-B14F-4D97-AF65-F5344CB8AC3E}">
        <p14:creationId xmlns:p14="http://schemas.microsoft.com/office/powerpoint/2010/main" val="21597307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CADC6-6639-FA28-95F8-B7D24A0C21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317C76-9B9B-69D4-2B95-BCA2B8FB34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dirty="0"/>
              <a:t>Individualno </a:t>
            </a:r>
            <a:r>
              <a:rPr lang="hr-HR" dirty="0"/>
              <a:t>prilagođen plan tretmana- na temelju dijagnoze, </a:t>
            </a:r>
            <a:r>
              <a:rPr lang="hr-HR" dirty="0" err="1"/>
              <a:t>klijentovih</a:t>
            </a:r>
            <a:r>
              <a:rPr lang="hr-HR" dirty="0"/>
              <a:t> karakteristika, aspiracija, vrijednosti, osjećaja svrhe i ciljeva, motivacije klijenta, stadija tretmana, stanja svijesti klijenta te prirode i snage terapijskog saveza</a:t>
            </a:r>
          </a:p>
          <a:p>
            <a:pPr marL="0" indent="0">
              <a:buNone/>
            </a:pPr>
            <a:endParaRPr lang="hr-HR" dirty="0"/>
          </a:p>
          <a:p>
            <a:r>
              <a:rPr lang="hr-HR" dirty="0"/>
              <a:t>Određuje se: </a:t>
            </a:r>
          </a:p>
          <a:p>
            <a:pPr>
              <a:buAutoNum type="arabicPeriod"/>
            </a:pPr>
            <a:r>
              <a:rPr lang="hr-HR" dirty="0"/>
              <a:t>Sveukupna strategija</a:t>
            </a:r>
          </a:p>
          <a:p>
            <a:pPr>
              <a:buAutoNum type="arabicPeriod"/>
            </a:pPr>
            <a:r>
              <a:rPr lang="hr-HR" dirty="0"/>
              <a:t>Specifičan plan za svaku seansu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556757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811AFE-343C-C428-A242-3B0D12B76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Postizanje terapijskih ciljeva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077A86-6A7F-8E90-783F-ABF4763440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b="1" dirty="0"/>
              <a:t>Terapijski ciljevi</a:t>
            </a:r>
            <a:r>
              <a:rPr lang="hr-HR" dirty="0"/>
              <a:t>:</a:t>
            </a:r>
          </a:p>
          <a:p>
            <a:pPr>
              <a:buFontTx/>
              <a:buChar char="-"/>
            </a:pPr>
            <a:r>
              <a:rPr lang="hr-HR" dirty="0"/>
              <a:t>Facilitacija remisije </a:t>
            </a:r>
            <a:r>
              <a:rPr lang="hr-HR" dirty="0" err="1"/>
              <a:t>klijentova</a:t>
            </a:r>
            <a:r>
              <a:rPr lang="hr-HR" dirty="0"/>
              <a:t> poremećaja </a:t>
            </a:r>
          </a:p>
          <a:p>
            <a:pPr>
              <a:buFontTx/>
              <a:buChar char="-"/>
            </a:pPr>
            <a:r>
              <a:rPr lang="hr-HR" dirty="0"/>
              <a:t>Popravljanje raspoloženja klijenta, funkcioniranja i otpornosti</a:t>
            </a:r>
          </a:p>
          <a:p>
            <a:pPr>
              <a:buFontTx/>
              <a:buChar char="-"/>
            </a:pPr>
            <a:r>
              <a:rPr lang="hr-HR" dirty="0"/>
              <a:t>Prevencija </a:t>
            </a:r>
            <a:r>
              <a:rPr lang="hr-HR" dirty="0" err="1"/>
              <a:t>relapsa</a:t>
            </a:r>
            <a:endParaRPr lang="hr-HR" dirty="0"/>
          </a:p>
          <a:p>
            <a:pPr>
              <a:buFontTx/>
              <a:buChar char="-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10782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EF9528-A851-AFE6-DB17-5F4485901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Postizanje terapijskih ciljeva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2CD682-B520-8D7E-A880-266F3E43F7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Osigurati svrhovita </a:t>
            </a:r>
            <a:r>
              <a:rPr lang="hr-HR" b="1" dirty="0"/>
              <a:t>iskustva</a:t>
            </a:r>
            <a:r>
              <a:rPr lang="hr-HR" dirty="0"/>
              <a:t> za klijenta tijekom i izvan seansi u svrhu povećanja optimizma, nade, motivacije, osjećaja kontrole i vrijednosti, svrhe, povezanosti i blagostanja</a:t>
            </a:r>
          </a:p>
          <a:p>
            <a:r>
              <a:rPr lang="hr-HR" dirty="0"/>
              <a:t>Povećati povećanje</a:t>
            </a:r>
            <a:r>
              <a:rPr lang="hr-HR" b="1" dirty="0"/>
              <a:t> fleksibilnosti </a:t>
            </a:r>
            <a:r>
              <a:rPr lang="hr-HR" dirty="0"/>
              <a:t>u razmišljanjima i djelovanjima</a:t>
            </a:r>
          </a:p>
          <a:p>
            <a:r>
              <a:rPr lang="hr-HR" dirty="0"/>
              <a:t>Razviti i ojačati </a:t>
            </a:r>
            <a:r>
              <a:rPr lang="hr-HR" dirty="0" err="1"/>
              <a:t>klijentova</a:t>
            </a:r>
            <a:r>
              <a:rPr lang="hr-HR" dirty="0"/>
              <a:t> </a:t>
            </a:r>
            <a:r>
              <a:rPr lang="hr-HR" b="1" dirty="0"/>
              <a:t>pozitivna mišljenja </a:t>
            </a:r>
            <a:r>
              <a:rPr lang="hr-HR" dirty="0"/>
              <a:t>o sebi, drugima, svijetu i budućnosti</a:t>
            </a:r>
          </a:p>
          <a:p>
            <a:r>
              <a:rPr lang="hr-HR" dirty="0"/>
              <a:t>Izgraditi </a:t>
            </a:r>
            <a:r>
              <a:rPr lang="hr-HR" b="1" dirty="0"/>
              <a:t>zdravi terapijski odnos </a:t>
            </a:r>
            <a:r>
              <a:rPr lang="hr-HR" dirty="0"/>
              <a:t>s klijentom</a:t>
            </a:r>
          </a:p>
          <a:p>
            <a:r>
              <a:rPr lang="hr-HR" dirty="0"/>
              <a:t>Jasno odrediti</a:t>
            </a:r>
            <a:r>
              <a:rPr lang="hr-HR" b="1" dirty="0"/>
              <a:t> strukturu </a:t>
            </a:r>
            <a:r>
              <a:rPr lang="hr-HR" dirty="0"/>
              <a:t>i proces terapije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479947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9B138-2047-3924-DF25-F673679AD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Postizanje terapijskih ciljeva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B23C6F-710E-DDD1-BE69-6E7C337809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Tjedno pratiti napredak i </a:t>
            </a:r>
            <a:r>
              <a:rPr lang="hr-HR" b="1" dirty="0"/>
              <a:t>modificirati</a:t>
            </a:r>
            <a:r>
              <a:rPr lang="hr-HR" dirty="0"/>
              <a:t> plan tretmana prema potrebi</a:t>
            </a:r>
          </a:p>
          <a:p>
            <a:r>
              <a:rPr lang="hr-HR" dirty="0"/>
              <a:t>Učiti klijenta kognitivnom modelu i podijeliti konceptualizaciju s njim</a:t>
            </a:r>
          </a:p>
          <a:p>
            <a:r>
              <a:rPr lang="hr-HR" dirty="0"/>
              <a:t>Provoditi </a:t>
            </a:r>
            <a:r>
              <a:rPr lang="hr-HR" b="1" dirty="0"/>
              <a:t>intervencije</a:t>
            </a:r>
            <a:r>
              <a:rPr lang="hr-HR" dirty="0"/>
              <a:t> poput kognitivnog restrukturiranja, rješavanja problema i treninga vještina</a:t>
            </a:r>
          </a:p>
          <a:p>
            <a:r>
              <a:rPr lang="hr-HR" dirty="0"/>
              <a:t>Naučiti klijenta kako provoditi BKT i druge tehnike te ga motivirati na korištenje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320398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1C967F-EEC2-08D1-9028-114443C261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047" y="241955"/>
            <a:ext cx="8596668" cy="1320800"/>
          </a:xfrm>
        </p:spPr>
        <p:txBody>
          <a:bodyPr/>
          <a:lstStyle/>
          <a:p>
            <a:r>
              <a:rPr lang="hr-HR" dirty="0"/>
              <a:t>Planiranje tretmana kroz seanse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F0DC78-0F89-CE0D-AD52-462E5DC3B0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903" y="1084082"/>
            <a:ext cx="9312986" cy="5531963"/>
          </a:xfrm>
        </p:spPr>
        <p:txBody>
          <a:bodyPr>
            <a:normAutofit/>
          </a:bodyPr>
          <a:lstStyle/>
          <a:p>
            <a:r>
              <a:rPr lang="hr-HR" sz="2600" dirty="0"/>
              <a:t>Terapija u tri faze</a:t>
            </a:r>
          </a:p>
          <a:p>
            <a:pPr marL="0" indent="0">
              <a:buNone/>
            </a:pPr>
            <a:endParaRPr lang="hr-HR" dirty="0"/>
          </a:p>
          <a:p>
            <a:pPr marL="514350" indent="-514350">
              <a:buAutoNum type="arabicPeriod"/>
            </a:pPr>
            <a:r>
              <a:rPr lang="hr-HR" sz="2200" dirty="0"/>
              <a:t>Početna faza: važno rano smanjiti tegobe i poboljšati funkcioniranje</a:t>
            </a:r>
          </a:p>
          <a:p>
            <a:pPr marL="0" indent="0">
              <a:buNone/>
            </a:pPr>
            <a:endParaRPr lang="hr-HR" sz="2200" dirty="0"/>
          </a:p>
          <a:p>
            <a:pPr>
              <a:buFontTx/>
              <a:buChar char="-"/>
            </a:pPr>
            <a:r>
              <a:rPr lang="pl-PL" dirty="0"/>
              <a:t>Izgraditi zdravi terapijski odnos s klijentom</a:t>
            </a:r>
          </a:p>
          <a:p>
            <a:pPr>
              <a:buFontTx/>
              <a:buChar char="-"/>
            </a:pPr>
            <a:r>
              <a:rPr lang="pl-PL" dirty="0"/>
              <a:t>Identificirati klijentove aspiracije, vrijednosti i ciljeve</a:t>
            </a:r>
          </a:p>
          <a:p>
            <a:pPr>
              <a:buFontTx/>
              <a:buChar char="-"/>
            </a:pPr>
            <a:r>
              <a:rPr lang="pl-PL" dirty="0"/>
              <a:t>Odrediti korake za postizanje određenog cilja ili rješavanje određenog problema te riješiti prepreke na tom putu</a:t>
            </a:r>
          </a:p>
          <a:p>
            <a:pPr>
              <a:buFontTx/>
              <a:buChar char="-"/>
            </a:pPr>
            <a:r>
              <a:rPr lang="pl-PL" dirty="0"/>
              <a:t>Socijalizirati klijenta s proces terapije i poticanje na aktivno sudjelovanje u procesu</a:t>
            </a:r>
          </a:p>
          <a:p>
            <a:pPr>
              <a:buFontTx/>
              <a:buChar char="-"/>
            </a:pPr>
            <a:r>
              <a:rPr lang="pl-PL" dirty="0"/>
              <a:t>Edukacija klijenta o kognitivnom modelu, njegovu poremećaju i strategijama nošenja s problemom</a:t>
            </a:r>
          </a:p>
          <a:p>
            <a:pPr>
              <a:buFontTx/>
              <a:buChar char="-"/>
            </a:pPr>
            <a:endParaRPr lang="pl-PL" sz="1600" dirty="0"/>
          </a:p>
          <a:p>
            <a:pPr>
              <a:buFontTx/>
              <a:buChar char="-"/>
            </a:pPr>
            <a:endParaRPr lang="pl-PL" dirty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6064341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89680-CB2B-DF60-1EC2-675DC593C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6A3F07-EBC8-8235-0DF6-958D4E62AB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l-PL" dirty="0"/>
          </a:p>
          <a:p>
            <a:pPr>
              <a:buFontTx/>
              <a:buChar char="-"/>
            </a:pPr>
            <a:r>
              <a:rPr lang="pl-PL" dirty="0"/>
              <a:t>Naučiti klijenta kako identificirati, evaluirati i reagirati na automatske misli</a:t>
            </a:r>
          </a:p>
          <a:p>
            <a:pPr>
              <a:buFontTx/>
              <a:buChar char="-"/>
            </a:pPr>
            <a:r>
              <a:rPr lang="pl-PL" dirty="0"/>
              <a:t>Naglasiti pacijentove snage, resurse i pozitivna uvjerenja</a:t>
            </a:r>
          </a:p>
          <a:p>
            <a:pPr>
              <a:buFontTx/>
              <a:buChar char="-"/>
            </a:pPr>
            <a:r>
              <a:rPr lang="pl-PL" dirty="0"/>
              <a:t>Pomoći klijentu donijeti pozitivne zaključke o iskustvima, povećati pozitivne emocije</a:t>
            </a:r>
          </a:p>
          <a:p>
            <a:pPr>
              <a:buFontTx/>
              <a:buChar char="-"/>
            </a:pPr>
            <a:r>
              <a:rPr lang="pl-PL" dirty="0"/>
              <a:t>Naučiti klijenta potrebnim vještinama</a:t>
            </a:r>
          </a:p>
          <a:p>
            <a:pPr>
              <a:buFontTx/>
              <a:buChar char="-"/>
            </a:pPr>
            <a:r>
              <a:rPr lang="pl-PL" dirty="0"/>
              <a:t>Pomoći klijentu napraviti raspored aktivnosti</a:t>
            </a:r>
          </a:p>
          <a:p>
            <a:pPr>
              <a:buFontTx/>
              <a:buChar char="-"/>
            </a:pPr>
            <a:endParaRPr lang="pl-PL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9248763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564</TotalTime>
  <Words>1126</Words>
  <Application>Microsoft Office PowerPoint</Application>
  <PresentationFormat>Widescreen</PresentationFormat>
  <Paragraphs>178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Trebuchet MS</vt:lpstr>
      <vt:lpstr>Wingdings 3</vt:lpstr>
      <vt:lpstr>Facet</vt:lpstr>
      <vt:lpstr>Planiranje tretmana</vt:lpstr>
      <vt:lpstr>Na primjeru klijenta s depresijom:</vt:lpstr>
      <vt:lpstr>PowerPoint Presentation</vt:lpstr>
      <vt:lpstr>PowerPoint Presentation</vt:lpstr>
      <vt:lpstr>Postizanje terapijskih ciljeva</vt:lpstr>
      <vt:lpstr>Postizanje terapijskih ciljeva</vt:lpstr>
      <vt:lpstr>Postizanje terapijskih ciljeva</vt:lpstr>
      <vt:lpstr>Planiranje tretmana kroz seanse</vt:lpstr>
      <vt:lpstr>PowerPoint Presentation</vt:lpstr>
      <vt:lpstr>Planiranje tretmana kroz seanse</vt:lpstr>
      <vt:lpstr>Planiranje tretmana kroz seanse</vt:lpstr>
      <vt:lpstr>Kreiranje plana tretmana</vt:lpstr>
      <vt:lpstr>PowerPoint Presentation</vt:lpstr>
      <vt:lpstr>PowerPoint Presentation</vt:lpstr>
      <vt:lpstr>Planiranje tretmana radi postizanja specifičnog cilja ili rješenja spec. problema</vt:lpstr>
      <vt:lpstr>Primjer: </vt:lpstr>
      <vt:lpstr>Planiranje individualnih seansi</vt:lpstr>
      <vt:lpstr>Planiranje individualnih seansi</vt:lpstr>
      <vt:lpstr>Odlučivanje da li se fokusirati na problem ili cilj</vt:lpstr>
      <vt:lpstr>Odlučivanje da li se fokusirati na problem ili cilj</vt:lpstr>
      <vt:lpstr>Pomaganje klijentima identificirati problematičnu situaciju</vt:lpstr>
      <vt:lpstr>Zaključak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Planiranje tretmana</dc:title>
  <dc:creator>miledplayer</dc:creator>
  <cp:lastModifiedBy>hubikotvr@outlook.com</cp:lastModifiedBy>
  <cp:revision>9</cp:revision>
  <dcterms:created xsi:type="dcterms:W3CDTF">2025-11-20T10:28:04Z</dcterms:created>
  <dcterms:modified xsi:type="dcterms:W3CDTF">2025-12-04T17:00:28Z</dcterms:modified>
</cp:coreProperties>
</file>