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comments/comment1.xml" ContentType="application/vnd.openxmlformats-officedocument.presentationml.comment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2" r:id="rId7"/>
    <p:sldId id="263" r:id="rId8"/>
    <p:sldId id="264" r:id="rId9"/>
    <p:sldId id="268" r:id="rId10"/>
    <p:sldId id="266" r:id="rId11"/>
    <p:sldId id="267" r:id="rId12"/>
    <p:sldId id="269" r:id="rId1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. Marijana Knezović Florijan" initials="DMKF" lastIdx="11" clrIdx="0"/>
  <p:cmAuthor id="2" name="Arijana Zoric" initials="AZ" lastIdx="3" clrIdx="1">
    <p:extLst>
      <p:ext uri="{19B8F6BF-5375-455C-9EA6-DF929625EA0E}">
        <p15:presenceInfo xmlns:p15="http://schemas.microsoft.com/office/powerpoint/2012/main" userId="S::ARIJANA@xellia.com::35150df9-55a9-4f74-bea6-e3fca5d6bf2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中度样式 4 - 强调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D083AE6-46FA-4A59-8FB0-9F97EB10719F}" styleName="浅色样式 3 - 强调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howGuides="1">
      <p:cViewPr varScale="1">
        <p:scale>
          <a:sx n="111" d="100"/>
          <a:sy n="111" d="100"/>
        </p:scale>
        <p:origin x="510" y="96"/>
      </p:cViewPr>
      <p:guideLst>
        <p:guide orient="horz" pos="215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5-11-13T14:34:38.911" idx="2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Uredite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0874-E3F6-4A58-A4F0-4CF61930C1F2}" type="datetimeFigureOut">
              <a:rPr lang="hr-HR" smtClean="0"/>
              <a:t>26.11.2025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77C3-F605-4827-8146-312BDABDDA5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0874-E3F6-4A58-A4F0-4CF61930C1F2}" type="datetimeFigureOut">
              <a:rPr lang="hr-HR" smtClean="0"/>
              <a:t>26.11.2025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77C3-F605-4827-8146-312BDABDDA5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0874-E3F6-4A58-A4F0-4CF61930C1F2}" type="datetimeFigureOut">
              <a:rPr lang="hr-HR" smtClean="0"/>
              <a:t>26.11.2025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77C3-F605-4827-8146-312BDABDDA5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0874-E3F6-4A58-A4F0-4CF61930C1F2}" type="datetimeFigureOut">
              <a:rPr lang="hr-HR" smtClean="0"/>
              <a:t>26.11.2025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77C3-F605-4827-8146-312BDABDDA5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0874-E3F6-4A58-A4F0-4CF61930C1F2}" type="datetimeFigureOut">
              <a:rPr lang="hr-HR" smtClean="0"/>
              <a:t>26.11.2025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77C3-F605-4827-8146-312BDABDDA5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0874-E3F6-4A58-A4F0-4CF61930C1F2}" type="datetimeFigureOut">
              <a:rPr lang="hr-HR" smtClean="0"/>
              <a:t>26.11.2025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77C3-F605-4827-8146-312BDABDDA5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0874-E3F6-4A58-A4F0-4CF61930C1F2}" type="datetimeFigureOut">
              <a:rPr lang="hr-HR" smtClean="0"/>
              <a:t>26.11.2025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77C3-F605-4827-8146-312BDABDDA5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0874-E3F6-4A58-A4F0-4CF61930C1F2}" type="datetimeFigureOut">
              <a:rPr lang="hr-HR" smtClean="0"/>
              <a:t>26.11.2025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77C3-F605-4827-8146-312BDABDDA5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0874-E3F6-4A58-A4F0-4CF61930C1F2}" type="datetimeFigureOut">
              <a:rPr lang="hr-HR" smtClean="0"/>
              <a:t>26.11.2025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77C3-F605-4827-8146-312BDABDDA5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0874-E3F6-4A58-A4F0-4CF61930C1F2}" type="datetimeFigureOut">
              <a:rPr lang="hr-HR" smtClean="0"/>
              <a:t>26.11.2025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77C3-F605-4827-8146-312BDABDDA5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0874-E3F6-4A58-A4F0-4CF61930C1F2}" type="datetimeFigureOut">
              <a:rPr lang="hr-HR" smtClean="0"/>
              <a:t>26.11.2025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77C3-F605-4827-8146-312BDABDDA5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00874-E3F6-4A58-A4F0-4CF61930C1F2}" type="datetimeFigureOut">
              <a:rPr lang="hr-HR" smtClean="0"/>
              <a:t>26.11.2025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977C3-F605-4827-8146-312BDABDDA59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34704" y="1989568"/>
            <a:ext cx="9144000" cy="810873"/>
          </a:xfrm>
        </p:spPr>
        <p:txBody>
          <a:bodyPr>
            <a:normAutofit/>
          </a:bodyPr>
          <a:lstStyle/>
          <a:p>
            <a:r>
              <a:rPr lang="hr-HR" sz="4000" b="1" dirty="0"/>
              <a:t>KOGNITIVNO-BIHEVIORALNA PROCJENA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487895" y="3394076"/>
            <a:ext cx="9144000" cy="556305"/>
          </a:xfrm>
        </p:spPr>
        <p:txBody>
          <a:bodyPr/>
          <a:lstStyle/>
          <a:p>
            <a:r>
              <a:rPr lang="hr-HR" dirty="0"/>
              <a:t>Marijana Knezović Florijan</a:t>
            </a:r>
          </a:p>
        </p:txBody>
      </p:sp>
      <p:sp>
        <p:nvSpPr>
          <p:cNvPr id="4" name="Podnaslov 2"/>
          <p:cNvSpPr txBox="1"/>
          <p:nvPr/>
        </p:nvSpPr>
        <p:spPr>
          <a:xfrm>
            <a:off x="435429" y="5733370"/>
            <a:ext cx="3744686" cy="556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2000" dirty="0"/>
              <a:t>U Zagrebu, 29.11.2025.</a:t>
            </a:r>
          </a:p>
        </p:txBody>
      </p:sp>
      <p:sp>
        <p:nvSpPr>
          <p:cNvPr id="6" name="Podnaslov 2"/>
          <p:cNvSpPr txBox="1"/>
          <p:nvPr/>
        </p:nvSpPr>
        <p:spPr>
          <a:xfrm>
            <a:off x="5879465" y="5727065"/>
            <a:ext cx="5743575" cy="5626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2000" dirty="0"/>
              <a:t>Teorijska tema iz Praktikuma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37015" y="1701000"/>
            <a:ext cx="11442065" cy="5013960"/>
          </a:xfrm>
        </p:spPr>
        <p:txBody>
          <a:bodyPr>
            <a:normAutofit/>
          </a:bodyPr>
          <a:lstStyle/>
          <a:p>
            <a:r>
              <a:rPr lang="hr-HR" altLang="en-US" sz="1800" dirty="0"/>
              <a:t>Klijenti se informiraju o </a:t>
            </a:r>
            <a:r>
              <a:rPr lang="hr-HR" altLang="en-US" sz="1800" dirty="0">
                <a:solidFill>
                  <a:srgbClr val="FF0000"/>
                </a:solidFill>
              </a:rPr>
              <a:t>praktičnim stvarima </a:t>
            </a:r>
            <a:r>
              <a:rPr lang="hr-HR" altLang="en-US" sz="1800" dirty="0"/>
              <a:t>kao što su broj, trajanje i učestalost sesija, upotreba domaćih zadataka, način na koji će bolesnik doći u kontakt s terapeutom u slučaju potrebe i sl.</a:t>
            </a:r>
          </a:p>
          <a:p>
            <a:r>
              <a:rPr lang="hr-HR" sz="1800" dirty="0"/>
              <a:t>jasno prikazati </a:t>
            </a:r>
            <a:r>
              <a:rPr lang="pl-PL" sz="1800" u="sng" dirty="0" smtClean="0">
                <a:solidFill>
                  <a:srgbClr val="FF0000"/>
                </a:solidFill>
              </a:rPr>
              <a:t>temeljna</a:t>
            </a:r>
            <a:r>
              <a:rPr lang="pl-PL" sz="1800" dirty="0" smtClean="0">
                <a:solidFill>
                  <a:srgbClr val="FF0000"/>
                </a:solidFill>
              </a:rPr>
              <a:t> </a:t>
            </a:r>
            <a:r>
              <a:rPr lang="pl-PL" sz="1800" dirty="0">
                <a:solidFill>
                  <a:srgbClr val="FF0000"/>
                </a:solidFill>
              </a:rPr>
              <a:t>načela terapije </a:t>
            </a:r>
            <a:r>
              <a:rPr lang="pl-PL" sz="1800" dirty="0"/>
              <a:t>(strukturirana, vremenski ograničena, fokusirana na specifične ciljeve) na jednostavan i jasan način</a:t>
            </a:r>
            <a:endParaRPr lang="hr-HR" altLang="en-US" sz="1800" dirty="0"/>
          </a:p>
        </p:txBody>
      </p:sp>
      <p:sp>
        <p:nvSpPr>
          <p:cNvPr id="11" name="Zaobljeni pravokutnik 4"/>
          <p:cNvSpPr/>
          <p:nvPr/>
        </p:nvSpPr>
        <p:spPr>
          <a:xfrm>
            <a:off x="3007360" y="333375"/>
            <a:ext cx="8170545" cy="6934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3600" b="1" dirty="0">
                <a:solidFill>
                  <a:schemeClr val="tx1"/>
                </a:solidFill>
                <a:sym typeface="+mn-ea"/>
              </a:rPr>
              <a:t>5. RACIONALA TRETMANA</a:t>
            </a:r>
            <a:endParaRPr lang="hr-HR" sz="3600" b="1" kern="1200" dirty="0">
              <a:solidFill>
                <a:schemeClr val="tx1"/>
              </a:solidFill>
            </a:endParaRPr>
          </a:p>
        </p:txBody>
      </p:sp>
      <p:sp>
        <p:nvSpPr>
          <p:cNvPr id="30" name="Zaobljeni pravokutnik 4"/>
          <p:cNvSpPr/>
          <p:nvPr/>
        </p:nvSpPr>
        <p:spPr>
          <a:xfrm>
            <a:off x="911860" y="33337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2.</a:t>
            </a:r>
          </a:p>
        </p:txBody>
      </p:sp>
      <p:sp>
        <p:nvSpPr>
          <p:cNvPr id="32" name="Zaobljeni pravokutnik 4"/>
          <p:cNvSpPr/>
          <p:nvPr/>
        </p:nvSpPr>
        <p:spPr>
          <a:xfrm>
            <a:off x="2308860" y="33337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4.</a:t>
            </a:r>
          </a:p>
        </p:txBody>
      </p:sp>
      <p:sp>
        <p:nvSpPr>
          <p:cNvPr id="33" name="Zaobljeni pravokutnik 4"/>
          <p:cNvSpPr/>
          <p:nvPr/>
        </p:nvSpPr>
        <p:spPr>
          <a:xfrm>
            <a:off x="1610360" y="33337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3.</a:t>
            </a:r>
          </a:p>
        </p:txBody>
      </p:sp>
      <p:sp>
        <p:nvSpPr>
          <p:cNvPr id="34" name="Zaobljeni pravokutnik 4"/>
          <p:cNvSpPr/>
          <p:nvPr/>
        </p:nvSpPr>
        <p:spPr>
          <a:xfrm>
            <a:off x="226695" y="33337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1.</a:t>
            </a:r>
          </a:p>
        </p:txBody>
      </p:sp>
      <p:sp>
        <p:nvSpPr>
          <p:cNvPr id="22" name="Zaobljeni pravokutnik 4"/>
          <p:cNvSpPr/>
          <p:nvPr/>
        </p:nvSpPr>
        <p:spPr>
          <a:xfrm>
            <a:off x="11177905" y="33337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6.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4AECF3F-6635-1507-242F-D9201F881334}"/>
              </a:ext>
            </a:extLst>
          </p:cNvPr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62015259"/>
              </p:ext>
            </p:extLst>
          </p:nvPr>
        </p:nvGraphicFramePr>
        <p:xfrm>
          <a:off x="1610360" y="3425544"/>
          <a:ext cx="8064000" cy="2657475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8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435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altLang="en-US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TERAPEUT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8240"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Ako je u redu </a:t>
                      </a:r>
                      <a:r>
                        <a:rPr lang="hr-H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seanse ćemo održavati </a:t>
                      </a:r>
                      <a:r>
                        <a:rPr lang="hr-H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jednom tjedno dok ne osjetite poboljšanje. Potom jednom u dva tjedna, a zatim jednom u 3 do 4 tjedna. Zajednički ćemo se dogovoriti o učestalosti seansi. Preporučam da se nakon završetka liječenja nađemo na dodatnoj seansi svakih nekoliko mjeseci. Kako vam se to čini?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8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Teško mi je predvidjeti </a:t>
                      </a:r>
                      <a:r>
                        <a:rPr lang="hr-HR" sz="14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koliko dugo će terapija trajati</a:t>
                      </a: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, ali s obzirom na težinu vaše depresije, oko 15 do 20 seansi. Ako u procesu naletimo na neke dodatne probleme, možda će se terapija produžiti. Dogovorit ćemo se oko toga što bi bilo najbolje za vas. Ok?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aobljeni pravokutnik 4"/>
          <p:cNvSpPr/>
          <p:nvPr/>
        </p:nvSpPr>
        <p:spPr>
          <a:xfrm>
            <a:off x="335915" y="47688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1.</a:t>
            </a:r>
          </a:p>
        </p:txBody>
      </p:sp>
      <p:sp>
        <p:nvSpPr>
          <p:cNvPr id="4" name="Zaobljeni pravokutnik 4"/>
          <p:cNvSpPr/>
          <p:nvPr/>
        </p:nvSpPr>
        <p:spPr>
          <a:xfrm>
            <a:off x="1034415" y="47688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2.</a:t>
            </a:r>
          </a:p>
        </p:txBody>
      </p:sp>
      <p:sp>
        <p:nvSpPr>
          <p:cNvPr id="5" name="Zaobljeni pravokutnik 4"/>
          <p:cNvSpPr/>
          <p:nvPr/>
        </p:nvSpPr>
        <p:spPr>
          <a:xfrm>
            <a:off x="3129915" y="47688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5.</a:t>
            </a:r>
          </a:p>
        </p:txBody>
      </p:sp>
      <p:sp>
        <p:nvSpPr>
          <p:cNvPr id="7" name="Zaobljeni pravokutnik 4"/>
          <p:cNvSpPr/>
          <p:nvPr/>
        </p:nvSpPr>
        <p:spPr>
          <a:xfrm>
            <a:off x="2431415" y="47688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4.</a:t>
            </a:r>
          </a:p>
        </p:txBody>
      </p:sp>
      <p:sp>
        <p:nvSpPr>
          <p:cNvPr id="8" name="Zaobljeni pravokutnik 4"/>
          <p:cNvSpPr/>
          <p:nvPr/>
        </p:nvSpPr>
        <p:spPr>
          <a:xfrm>
            <a:off x="1732915" y="47688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3.</a:t>
            </a:r>
          </a:p>
        </p:txBody>
      </p:sp>
      <p:sp>
        <p:nvSpPr>
          <p:cNvPr id="9" name="Zaobljeni pravokutnik 4"/>
          <p:cNvSpPr/>
          <p:nvPr/>
        </p:nvSpPr>
        <p:spPr>
          <a:xfrm>
            <a:off x="3828415" y="476885"/>
            <a:ext cx="7992745" cy="6934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l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3600" b="1" kern="1200" dirty="0">
                <a:solidFill>
                  <a:schemeClr val="tx1"/>
                </a:solidFill>
              </a:rPr>
              <a:t>6. SAŽIMANJE I POVRATNA INFORMACIJA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35915" y="1774825"/>
            <a:ext cx="4854575" cy="3651885"/>
          </a:xfrm>
        </p:spPr>
        <p:txBody>
          <a:bodyPr>
            <a:normAutofit/>
          </a:bodyPr>
          <a:lstStyle/>
          <a:p>
            <a:r>
              <a:rPr lang="hr-HR" altLang="en-US" sz="1800" dirty="0"/>
              <a:t>sažimanje na kraju svake seanse-&gt; što je postignuto</a:t>
            </a:r>
          </a:p>
          <a:p>
            <a:r>
              <a:rPr lang="hr-HR" altLang="en-US" sz="1800" dirty="0"/>
              <a:t>podsjetiti klijenta da terapijski tretman započinje na slijedećoj seansi</a:t>
            </a:r>
          </a:p>
          <a:p>
            <a:r>
              <a:rPr lang="hr-HR" altLang="en-US" sz="1800" dirty="0"/>
              <a:t>povratna informacija od klijenta</a:t>
            </a:r>
          </a:p>
        </p:txBody>
      </p:sp>
      <p:graphicFrame>
        <p:nvGraphicFramePr>
          <p:cNvPr id="16" name="Table 15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85249872"/>
              </p:ext>
            </p:extLst>
          </p:nvPr>
        </p:nvGraphicFramePr>
        <p:xfrm>
          <a:off x="5519420" y="1629410"/>
          <a:ext cx="5782945" cy="451231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5782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499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altLang="en-US" sz="140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TERAPEUT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0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4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Sada ću sažeti </a:t>
                      </a: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o čemu smo danas razgovarali. Ovo je seansa u kojoj se radi procjena, nije terapijska seansa. Idući tjedan ćemo započeti raditi na ciljevima koje smo zajedno odredili. U redu?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Postavila sam mnogo pitanja i odredila </a:t>
                      </a:r>
                      <a:r>
                        <a:rPr lang="hr-HR" sz="14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privremenu dijagnozu</a:t>
                      </a: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. Ispričali ste mi kako provodite jedan </a:t>
                      </a:r>
                      <a:r>
                        <a:rPr lang="hr-HR" sz="14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tipičan dan</a:t>
                      </a: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. Razgovarali smo o tome kako vas vaše misli mogu učiniti depresivnim, i kako kad su ljudi depresivni njihove misli mogu biti oistinite ali i ne moraju biti. Ok?</a:t>
                      </a:r>
                    </a:p>
                    <a:p>
                      <a:pPr>
                        <a:buNone/>
                      </a:pPr>
                      <a:endParaRPr lang="hr-HR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183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Ispričala sam i neke </a:t>
                      </a:r>
                      <a:r>
                        <a:rPr lang="hr-HR" sz="14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činjenice o ovoj vrsti terapije </a:t>
                      </a: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 na što ćemo se fokusirati u terapiji i zajednički smo stvorili </a:t>
                      </a:r>
                      <a:r>
                        <a:rPr lang="hr-HR" sz="14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akcijski plan </a:t>
                      </a: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za slijedeći tjedan. Razgovarali smo o tome koliko </a:t>
                      </a:r>
                      <a:r>
                        <a:rPr lang="hr-HR" sz="14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često ćemo se viđati </a:t>
                      </a: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 koliko dugo će tretman trajati. Imate li još pitanja? Da li sam nešto krivo razumjela?</a:t>
                      </a:r>
                    </a:p>
                    <a:p>
                      <a:pPr>
                        <a:buNone/>
                      </a:pPr>
                      <a:endParaRPr lang="hr-HR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18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Vidimo se slijedeći tjedan na prvoj terapijskoj seansi.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348342" y="534341"/>
            <a:ext cx="11495314" cy="571046"/>
          </a:xfrm>
        </p:spPr>
        <p:txBody>
          <a:bodyPr>
            <a:normAutofit fontScale="90000"/>
          </a:bodyPr>
          <a:lstStyle/>
          <a:p>
            <a:pPr algn="ctr"/>
            <a:r>
              <a:rPr lang="hr-HR" sz="3555" b="1" dirty="0"/>
              <a:t>AKTIVNOSTI IZMEĐU KB PROCJENE I PRVE TERAPIJSKE SEANSE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63220" y="1525270"/>
            <a:ext cx="11460480" cy="3901440"/>
          </a:xfrm>
        </p:spPr>
        <p:txBody>
          <a:bodyPr>
            <a:normAutofit/>
          </a:bodyPr>
          <a:lstStyle/>
          <a:p>
            <a:r>
              <a:rPr lang="hr-HR" altLang="en-US" sz="1800" dirty="0"/>
              <a:t>napisati izvještaj procjene i inicijalni plan tretmana</a:t>
            </a:r>
          </a:p>
          <a:p>
            <a:r>
              <a:rPr lang="hr-HR" altLang="en-US" sz="1800" dirty="0"/>
              <a:t>pristanak od klijenta za kontakt s drugim </a:t>
            </a:r>
            <a:r>
              <a:rPr lang="hr-HR" altLang="en-US" sz="1800" dirty="0" smtClean="0"/>
              <a:t>terapeutima/liječnicima -&gt;nove informacije</a:t>
            </a:r>
            <a:endParaRPr lang="hr-HR" altLang="en-US" sz="1800" dirty="0"/>
          </a:p>
          <a:p>
            <a:r>
              <a:rPr lang="hr-HR" altLang="en-US" sz="1800" dirty="0"/>
              <a:t>osmišljavanje kognitivne konceptualizacije i inicijalnog plana tretmana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49943" y="546100"/>
            <a:ext cx="11495314" cy="571046"/>
          </a:xfrm>
        </p:spPr>
        <p:txBody>
          <a:bodyPr>
            <a:normAutofit fontScale="90000"/>
          </a:bodyPr>
          <a:lstStyle/>
          <a:p>
            <a:pPr algn="ctr"/>
            <a:r>
              <a:rPr lang="hr-HR" b="1" dirty="0"/>
              <a:t>DANAS ĆEMO UČITI O…..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48343" y="1284514"/>
            <a:ext cx="11495314" cy="5018315"/>
          </a:xfrm>
        </p:spPr>
        <p:txBody>
          <a:bodyPr/>
          <a:lstStyle/>
          <a:p>
            <a:r>
              <a:rPr lang="hr-HR" dirty="0"/>
              <a:t>koji su </a:t>
            </a:r>
            <a:r>
              <a:rPr lang="hr-HR" dirty="0">
                <a:solidFill>
                  <a:srgbClr val="FF0000"/>
                </a:solidFill>
              </a:rPr>
              <a:t>ciljevi</a:t>
            </a:r>
            <a:r>
              <a:rPr lang="hr-HR" dirty="0"/>
              <a:t> KB procjene?</a:t>
            </a:r>
          </a:p>
          <a:p>
            <a:r>
              <a:rPr lang="hr-HR" dirty="0"/>
              <a:t>u koje </a:t>
            </a:r>
            <a:r>
              <a:rPr lang="hr-HR" dirty="0">
                <a:solidFill>
                  <a:srgbClr val="FF0000"/>
                </a:solidFill>
              </a:rPr>
              <a:t>vrijeme</a:t>
            </a:r>
            <a:r>
              <a:rPr lang="hr-HR" dirty="0"/>
              <a:t> se obavlja KB procjena?</a:t>
            </a:r>
          </a:p>
          <a:p>
            <a:r>
              <a:rPr lang="hr-HR" dirty="0"/>
              <a:t>koja je </a:t>
            </a:r>
            <a:r>
              <a:rPr lang="hr-HR" dirty="0">
                <a:solidFill>
                  <a:srgbClr val="FF0000"/>
                </a:solidFill>
              </a:rPr>
              <a:t>struktura</a:t>
            </a:r>
            <a:r>
              <a:rPr lang="hr-HR" dirty="0"/>
              <a:t> KB procjene?</a:t>
            </a:r>
          </a:p>
          <a:p>
            <a:r>
              <a:rPr lang="hr-HR" dirty="0"/>
              <a:t>kako </a:t>
            </a:r>
            <a:r>
              <a:rPr lang="hr-HR" dirty="0">
                <a:solidFill>
                  <a:srgbClr val="FF0000"/>
                </a:solidFill>
              </a:rPr>
              <a:t>provoditi</a:t>
            </a:r>
            <a:r>
              <a:rPr lang="hr-HR" dirty="0"/>
              <a:t> KB procjenu?</a:t>
            </a:r>
          </a:p>
          <a:p>
            <a:r>
              <a:rPr lang="hr-HR" dirty="0"/>
              <a:t>što raditi </a:t>
            </a:r>
            <a:r>
              <a:rPr lang="hr-HR" dirty="0">
                <a:solidFill>
                  <a:srgbClr val="FF0000"/>
                </a:solidFill>
              </a:rPr>
              <a:t>između KB procjene i prve terapijske seanse</a:t>
            </a:r>
            <a:r>
              <a:rPr lang="hr-HR" dirty="0"/>
              <a:t>?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322943" y="482151"/>
            <a:ext cx="11495314" cy="571046"/>
          </a:xfrm>
        </p:spPr>
        <p:txBody>
          <a:bodyPr>
            <a:normAutofit fontScale="90000"/>
          </a:bodyPr>
          <a:lstStyle/>
          <a:p>
            <a:pPr algn="ctr"/>
            <a:r>
              <a:rPr lang="hr-HR" b="1" dirty="0"/>
              <a:t>CILJEVI KB PROCJENE </a:t>
            </a:r>
          </a:p>
        </p:txBody>
      </p:sp>
      <p:sp>
        <p:nvSpPr>
          <p:cNvPr id="8" name="Zaobljeni pravokutnik 4"/>
          <p:cNvSpPr/>
          <p:nvPr/>
        </p:nvSpPr>
        <p:spPr>
          <a:xfrm>
            <a:off x="667233" y="1111683"/>
            <a:ext cx="6580767" cy="70105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b="1" dirty="0">
                <a:solidFill>
                  <a:schemeClr val="tx1"/>
                </a:solidFill>
              </a:rPr>
              <a:t>PRIKUPLJANJE INFORMACIJA </a:t>
            </a:r>
            <a:r>
              <a:rPr lang="hr-HR" sz="1400" b="1" dirty="0">
                <a:solidFill>
                  <a:schemeClr val="tx1"/>
                </a:solidFill>
              </a:rPr>
              <a:t>(auto / </a:t>
            </a:r>
            <a:r>
              <a:rPr lang="hr-HR" sz="1400" b="1" dirty="0" err="1">
                <a:solidFill>
                  <a:schemeClr val="tx1"/>
                </a:solidFill>
              </a:rPr>
              <a:t>heteropodaci</a:t>
            </a:r>
            <a:r>
              <a:rPr lang="hr-HR" sz="1400" b="1" dirty="0">
                <a:solidFill>
                  <a:schemeClr val="tx1"/>
                </a:solidFill>
              </a:rPr>
              <a:t>)</a:t>
            </a:r>
          </a:p>
          <a:p>
            <a:pPr lvl="0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200" b="1" dirty="0">
                <a:solidFill>
                  <a:schemeClr val="tx1"/>
                </a:solidFill>
              </a:rPr>
              <a:t>Popis problema -&gt; preliminarna formulacija slučaja (kognitivna konceptualizacija)-&gt; plan tretmana</a:t>
            </a:r>
            <a:endParaRPr lang="hr-HR" sz="1200" b="1" kern="1200" dirty="0">
              <a:solidFill>
                <a:schemeClr val="tx1"/>
              </a:solidFill>
            </a:endParaRPr>
          </a:p>
        </p:txBody>
      </p:sp>
      <p:sp>
        <p:nvSpPr>
          <p:cNvPr id="9" name="Zaobljeni pravokutnik 4"/>
          <p:cNvSpPr/>
          <p:nvPr/>
        </p:nvSpPr>
        <p:spPr>
          <a:xfrm>
            <a:off x="667232" y="2029853"/>
            <a:ext cx="3676167" cy="70105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b="1" dirty="0">
                <a:solidFill>
                  <a:schemeClr val="tx1"/>
                </a:solidFill>
              </a:rPr>
              <a:t>OCJENA PRIKLADNOSTI TERAPEUTA</a:t>
            </a:r>
          </a:p>
          <a:p>
            <a:pPr lvl="0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200" b="1" kern="1200" dirty="0">
                <a:solidFill>
                  <a:schemeClr val="tx1"/>
                </a:solidFill>
              </a:rPr>
              <a:t>Razina i intenzitet skrbi</a:t>
            </a:r>
          </a:p>
        </p:txBody>
      </p:sp>
      <p:sp>
        <p:nvSpPr>
          <p:cNvPr id="10" name="Zaobljeni pravokutnik 4"/>
          <p:cNvSpPr/>
          <p:nvPr/>
        </p:nvSpPr>
        <p:spPr>
          <a:xfrm>
            <a:off x="667233" y="2948023"/>
            <a:ext cx="2956135" cy="70105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b="1" dirty="0">
                <a:solidFill>
                  <a:schemeClr val="tx1"/>
                </a:solidFill>
              </a:rPr>
              <a:t>ALTERNATIVNI TRETMANI</a:t>
            </a:r>
          </a:p>
          <a:p>
            <a:pPr lvl="0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200" b="1" kern="1200" dirty="0">
                <a:solidFill>
                  <a:schemeClr val="tx1"/>
                </a:solidFill>
              </a:rPr>
              <a:t>Psihijatar/lijekovi?</a:t>
            </a:r>
          </a:p>
        </p:txBody>
      </p:sp>
      <p:sp>
        <p:nvSpPr>
          <p:cNvPr id="11" name="Zaobljeni pravokutnik 4"/>
          <p:cNvSpPr/>
          <p:nvPr/>
        </p:nvSpPr>
        <p:spPr>
          <a:xfrm>
            <a:off x="667233" y="3866193"/>
            <a:ext cx="2376272" cy="70105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b="1" dirty="0">
                <a:solidFill>
                  <a:schemeClr val="tx1"/>
                </a:solidFill>
              </a:rPr>
              <a:t>TERAPIJSKI SAVEZ</a:t>
            </a:r>
            <a:endParaRPr lang="hr-HR" b="1" kern="1200" dirty="0">
              <a:solidFill>
                <a:schemeClr val="tx1"/>
              </a:solidFill>
            </a:endParaRPr>
          </a:p>
        </p:txBody>
      </p:sp>
      <p:sp>
        <p:nvSpPr>
          <p:cNvPr id="12" name="Zaobljeni pravokutnik 4"/>
          <p:cNvSpPr/>
          <p:nvPr/>
        </p:nvSpPr>
        <p:spPr>
          <a:xfrm>
            <a:off x="667233" y="4784363"/>
            <a:ext cx="2833472" cy="70105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b="1" dirty="0">
                <a:solidFill>
                  <a:schemeClr val="tx1"/>
                </a:solidFill>
              </a:rPr>
              <a:t>PSIHOEDUKACIJA O KBT-u</a:t>
            </a:r>
            <a:endParaRPr lang="hr-HR" b="1" kern="1200" dirty="0">
              <a:solidFill>
                <a:schemeClr val="tx1"/>
              </a:solidFill>
            </a:endParaRPr>
          </a:p>
        </p:txBody>
      </p:sp>
      <p:sp>
        <p:nvSpPr>
          <p:cNvPr id="13" name="Zaobljeni pravokutnik 4"/>
          <p:cNvSpPr/>
          <p:nvPr/>
        </p:nvSpPr>
        <p:spPr>
          <a:xfrm>
            <a:off x="667233" y="5702533"/>
            <a:ext cx="3676166" cy="76073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b="1" dirty="0">
                <a:solidFill>
                  <a:schemeClr val="tx1"/>
                </a:solidFill>
              </a:rPr>
              <a:t>POSTAVLJANJE AKCIJSKOG PLANA</a:t>
            </a:r>
            <a:endParaRPr lang="hr-HR" b="1" kern="1200" dirty="0">
              <a:solidFill>
                <a:schemeClr val="tx1"/>
              </a:solidFill>
            </a:endParaRPr>
          </a:p>
        </p:txBody>
      </p:sp>
      <p:pic>
        <p:nvPicPr>
          <p:cNvPr id="20" name="Slika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4722" y="1920960"/>
            <a:ext cx="4481376" cy="4294146"/>
          </a:xfrm>
          <a:prstGeom prst="rect">
            <a:avLst/>
          </a:prstGeom>
        </p:spPr>
      </p:pic>
      <p:pic>
        <p:nvPicPr>
          <p:cNvPr id="16" name="Slika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9992" y="5612198"/>
            <a:ext cx="2355546" cy="890092"/>
          </a:xfrm>
          <a:prstGeom prst="rect">
            <a:avLst/>
          </a:prstGeom>
        </p:spPr>
      </p:pic>
      <p:sp>
        <p:nvSpPr>
          <p:cNvPr id="19" name="Obični oblačić 18"/>
          <p:cNvSpPr/>
          <p:nvPr/>
        </p:nvSpPr>
        <p:spPr>
          <a:xfrm>
            <a:off x="7021058" y="2007412"/>
            <a:ext cx="2355546" cy="1781588"/>
          </a:xfrm>
          <a:prstGeom prst="cloudCallout">
            <a:avLst>
              <a:gd name="adj1" fmla="val 3710"/>
              <a:gd name="adj2" fmla="val 64358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JESAM LI PRIKLADAN KANDIDAT ZA KBT?</a:t>
            </a:r>
          </a:p>
        </p:txBody>
      </p:sp>
      <p:sp>
        <p:nvSpPr>
          <p:cNvPr id="18" name="Obični oblačić 17"/>
          <p:cNvSpPr/>
          <p:nvPr/>
        </p:nvSpPr>
        <p:spPr>
          <a:xfrm>
            <a:off x="9192000" y="2061000"/>
            <a:ext cx="2491060" cy="1687147"/>
          </a:xfrm>
          <a:prstGeom prst="cloudCallout">
            <a:avLst>
              <a:gd name="adj1" fmla="val -10930"/>
              <a:gd name="adj2" fmla="val 67854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JESAM LI PRIKLADAN TERAPEUT ZA OVOG KLIJENTA?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trelica dolje 22"/>
          <p:cNvSpPr/>
          <p:nvPr/>
        </p:nvSpPr>
        <p:spPr>
          <a:xfrm>
            <a:off x="1387106" y="2396670"/>
            <a:ext cx="484632" cy="248358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0" name="Zaobljeni pravokutnik 4"/>
          <p:cNvSpPr/>
          <p:nvPr/>
        </p:nvSpPr>
        <p:spPr>
          <a:xfrm>
            <a:off x="711200" y="2616200"/>
            <a:ext cx="11057224" cy="109439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b="1" dirty="0">
                <a:solidFill>
                  <a:schemeClr val="tx1"/>
                </a:solidFill>
              </a:rPr>
              <a:t>KB PROCJENA</a:t>
            </a:r>
            <a:endParaRPr lang="hr-HR" b="1" kern="1200" dirty="0">
              <a:solidFill>
                <a:schemeClr val="tx1"/>
              </a:solidFill>
            </a:endParaRPr>
          </a:p>
        </p:txBody>
      </p:sp>
      <p:sp>
        <p:nvSpPr>
          <p:cNvPr id="24" name="Strelica dolje 23"/>
          <p:cNvSpPr/>
          <p:nvPr/>
        </p:nvSpPr>
        <p:spPr>
          <a:xfrm>
            <a:off x="10944609" y="2426980"/>
            <a:ext cx="484632" cy="2375054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5" name="Strelica dolje 24"/>
          <p:cNvSpPr/>
          <p:nvPr/>
        </p:nvSpPr>
        <p:spPr>
          <a:xfrm>
            <a:off x="9510309" y="2426979"/>
            <a:ext cx="484632" cy="2360255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6" name="Strelica dolje 25"/>
          <p:cNvSpPr/>
          <p:nvPr/>
        </p:nvSpPr>
        <p:spPr>
          <a:xfrm>
            <a:off x="7947261" y="2426979"/>
            <a:ext cx="484632" cy="2359284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7" name="Strelica dolje 26"/>
          <p:cNvSpPr/>
          <p:nvPr/>
        </p:nvSpPr>
        <p:spPr>
          <a:xfrm>
            <a:off x="4949913" y="2396670"/>
            <a:ext cx="484632" cy="2405363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348342" y="534341"/>
            <a:ext cx="11495314" cy="571046"/>
          </a:xfrm>
        </p:spPr>
        <p:txBody>
          <a:bodyPr>
            <a:normAutofit fontScale="90000"/>
          </a:bodyPr>
          <a:lstStyle/>
          <a:p>
            <a:pPr algn="ctr"/>
            <a:r>
              <a:rPr lang="hr-HR" b="1" dirty="0"/>
              <a:t>U KOJE VRIJEME PROVODIMO KB PROCJENU?</a:t>
            </a:r>
          </a:p>
        </p:txBody>
      </p:sp>
      <p:sp>
        <p:nvSpPr>
          <p:cNvPr id="6" name="Zaobljeni pravokutnik 4"/>
          <p:cNvSpPr/>
          <p:nvPr/>
        </p:nvSpPr>
        <p:spPr>
          <a:xfrm>
            <a:off x="7729076" y="2733420"/>
            <a:ext cx="3562465" cy="7010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b="1" dirty="0">
                <a:solidFill>
                  <a:schemeClr val="tx1"/>
                </a:solidFill>
              </a:rPr>
              <a:t>OSTALE TERAPIJSKE SEANSE</a:t>
            </a:r>
            <a:endParaRPr lang="hr-HR" b="1" kern="1200" dirty="0">
              <a:solidFill>
                <a:schemeClr val="tx1"/>
              </a:solidFill>
            </a:endParaRPr>
          </a:p>
        </p:txBody>
      </p:sp>
      <p:sp>
        <p:nvSpPr>
          <p:cNvPr id="7" name="Zaobljeni pravokutnik 4"/>
          <p:cNvSpPr/>
          <p:nvPr/>
        </p:nvSpPr>
        <p:spPr>
          <a:xfrm>
            <a:off x="3589860" y="2733420"/>
            <a:ext cx="3490705" cy="7010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b="1" dirty="0">
                <a:solidFill>
                  <a:schemeClr val="tx1"/>
                </a:solidFill>
              </a:rPr>
              <a:t>PRVA TERAPIJSKA SEANSA </a:t>
            </a:r>
            <a:endParaRPr lang="hr-HR" b="1" kern="1200" dirty="0">
              <a:solidFill>
                <a:schemeClr val="tx1"/>
              </a:solidFill>
            </a:endParaRPr>
          </a:p>
        </p:txBody>
      </p:sp>
      <p:sp>
        <p:nvSpPr>
          <p:cNvPr id="9" name="Strelica udesno 8"/>
          <p:cNvSpPr/>
          <p:nvPr/>
        </p:nvSpPr>
        <p:spPr>
          <a:xfrm>
            <a:off x="423575" y="4785232"/>
            <a:ext cx="1134484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VRIJEME</a:t>
            </a:r>
          </a:p>
        </p:txBody>
      </p:sp>
      <p:pic>
        <p:nvPicPr>
          <p:cNvPr id="10" name="Slika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67" y="1299389"/>
            <a:ext cx="1380744" cy="1097280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614" y="1329699"/>
            <a:ext cx="1380744" cy="1097280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1818" y="1299390"/>
            <a:ext cx="1380744" cy="1097280"/>
          </a:xfrm>
          <a:prstGeom prst="rect">
            <a:avLst/>
          </a:prstGeom>
        </p:spPr>
      </p:pic>
      <p:pic>
        <p:nvPicPr>
          <p:cNvPr id="16" name="Slika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4237" y="1299390"/>
            <a:ext cx="1380744" cy="1097280"/>
          </a:xfrm>
          <a:prstGeom prst="rect">
            <a:avLst/>
          </a:prstGeom>
        </p:spPr>
      </p:pic>
      <p:pic>
        <p:nvPicPr>
          <p:cNvPr id="17" name="Slika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9191" y="1299390"/>
            <a:ext cx="1380744" cy="1097280"/>
          </a:xfrm>
          <a:prstGeom prst="rect">
            <a:avLst/>
          </a:prstGeom>
        </p:spPr>
      </p:pic>
      <p:sp>
        <p:nvSpPr>
          <p:cNvPr id="41" name="TekstniOkvir 40"/>
          <p:cNvSpPr txBox="1"/>
          <p:nvPr/>
        </p:nvSpPr>
        <p:spPr>
          <a:xfrm>
            <a:off x="805828" y="5698174"/>
            <a:ext cx="10580341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/>
              <a:t>KB procjenu provodimo </a:t>
            </a:r>
            <a:r>
              <a:rPr lang="hr-HR" dirty="0">
                <a:solidFill>
                  <a:srgbClr val="FF0000"/>
                </a:solidFill>
              </a:rPr>
              <a:t>PRIJE PRVOG SUSRETA </a:t>
            </a:r>
            <a:r>
              <a:rPr lang="hr-HR" dirty="0"/>
              <a:t>(dokumentacija, upitnici, samoprocjena), </a:t>
            </a:r>
            <a:r>
              <a:rPr lang="hr-HR" dirty="0">
                <a:solidFill>
                  <a:srgbClr val="FF0000"/>
                </a:solidFill>
              </a:rPr>
              <a:t>TIJEKOM PRVOG SUSRETA </a:t>
            </a:r>
            <a:r>
              <a:rPr lang="hr-HR" dirty="0"/>
              <a:t>s klijentom i </a:t>
            </a:r>
            <a:r>
              <a:rPr lang="hr-HR" dirty="0">
                <a:solidFill>
                  <a:srgbClr val="FF0000"/>
                </a:solidFill>
              </a:rPr>
              <a:t>TIJEKOM SVAKE SLIJEDEĆE TERAPIJSKE SEANSE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348342" y="534341"/>
            <a:ext cx="11495314" cy="571046"/>
          </a:xfrm>
        </p:spPr>
        <p:txBody>
          <a:bodyPr>
            <a:normAutofit fontScale="90000"/>
          </a:bodyPr>
          <a:lstStyle/>
          <a:p>
            <a:pPr algn="ctr"/>
            <a:r>
              <a:rPr lang="hr-HR" b="1" dirty="0"/>
              <a:t>STRUKTURA KB PROCJENE</a:t>
            </a:r>
          </a:p>
        </p:txBody>
      </p:sp>
      <p:sp>
        <p:nvSpPr>
          <p:cNvPr id="5" name="Zaobljeni pravokutnik 4"/>
          <p:cNvSpPr/>
          <p:nvPr/>
        </p:nvSpPr>
        <p:spPr>
          <a:xfrm>
            <a:off x="348615" y="1427480"/>
            <a:ext cx="4339590" cy="4724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b="1" dirty="0">
                <a:solidFill>
                  <a:schemeClr val="tx1"/>
                </a:solidFill>
              </a:rPr>
              <a:t>1. ZAPOČINJANJE KB PROCJENE</a:t>
            </a:r>
            <a:endParaRPr lang="hr-HR" b="1" kern="1200" dirty="0">
              <a:solidFill>
                <a:schemeClr val="tx1"/>
              </a:solidFill>
            </a:endParaRPr>
          </a:p>
        </p:txBody>
      </p:sp>
      <p:sp>
        <p:nvSpPr>
          <p:cNvPr id="6" name="Zaobljeni pravokutnik 4"/>
          <p:cNvSpPr/>
          <p:nvPr/>
        </p:nvSpPr>
        <p:spPr>
          <a:xfrm>
            <a:off x="348342" y="2153022"/>
            <a:ext cx="3347358" cy="4885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b="1" dirty="0">
                <a:solidFill>
                  <a:schemeClr val="tx1"/>
                </a:solidFill>
              </a:rPr>
              <a:t>2. PROVOĐENJE KB PROCJENE</a:t>
            </a:r>
            <a:endParaRPr lang="hr-HR" b="1" kern="1200" dirty="0">
              <a:solidFill>
                <a:schemeClr val="tx1"/>
              </a:solidFill>
            </a:endParaRPr>
          </a:p>
        </p:txBody>
      </p:sp>
      <p:sp>
        <p:nvSpPr>
          <p:cNvPr id="7" name="Zaobljeni pravokutnik 4"/>
          <p:cNvSpPr/>
          <p:nvPr/>
        </p:nvSpPr>
        <p:spPr>
          <a:xfrm>
            <a:off x="348615" y="2887345"/>
            <a:ext cx="4280535" cy="45275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b="1" dirty="0">
                <a:solidFill>
                  <a:schemeClr val="tx1"/>
                </a:solidFill>
              </a:rPr>
              <a:t>3. DIJAGNOZA, CILJEVI I PLAN TRETMANA</a:t>
            </a:r>
            <a:endParaRPr lang="hr-HR" b="1" kern="1200" dirty="0">
              <a:solidFill>
                <a:schemeClr val="tx1"/>
              </a:solidFill>
            </a:endParaRPr>
          </a:p>
        </p:txBody>
      </p:sp>
      <p:sp>
        <p:nvSpPr>
          <p:cNvPr id="8" name="Zaobljeni pravokutnik 4"/>
          <p:cNvSpPr/>
          <p:nvPr/>
        </p:nvSpPr>
        <p:spPr>
          <a:xfrm>
            <a:off x="348342" y="3556318"/>
            <a:ext cx="3728358" cy="49498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b="1" dirty="0">
                <a:solidFill>
                  <a:schemeClr val="tx1"/>
                </a:solidFill>
              </a:rPr>
              <a:t>4. POSTAVLJANJE AKCIJSKOG PLANA</a:t>
            </a:r>
            <a:endParaRPr lang="hr-HR" b="1" kern="1200" dirty="0">
              <a:solidFill>
                <a:schemeClr val="tx1"/>
              </a:solidFill>
            </a:endParaRPr>
          </a:p>
        </p:txBody>
      </p:sp>
      <p:sp>
        <p:nvSpPr>
          <p:cNvPr id="9" name="Zaobljeni pravokutnik 4"/>
          <p:cNvSpPr/>
          <p:nvPr/>
        </p:nvSpPr>
        <p:spPr>
          <a:xfrm>
            <a:off x="348615" y="4267835"/>
            <a:ext cx="2900680" cy="4343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b="1" dirty="0">
                <a:solidFill>
                  <a:schemeClr val="tx1"/>
                </a:solidFill>
              </a:rPr>
              <a:t>5. RACIONALA TRETMANA </a:t>
            </a:r>
            <a:endParaRPr lang="hr-HR" b="1" kern="1200" dirty="0">
              <a:solidFill>
                <a:schemeClr val="tx1"/>
              </a:solidFill>
            </a:endParaRPr>
          </a:p>
        </p:txBody>
      </p:sp>
      <p:sp>
        <p:nvSpPr>
          <p:cNvPr id="10" name="Zaobljeni pravokutnik 4"/>
          <p:cNvSpPr/>
          <p:nvPr/>
        </p:nvSpPr>
        <p:spPr>
          <a:xfrm>
            <a:off x="348615" y="4966335"/>
            <a:ext cx="4131945" cy="494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b="1" dirty="0">
                <a:solidFill>
                  <a:schemeClr val="tx1"/>
                </a:solidFill>
              </a:rPr>
              <a:t>6. SAŽIMANJE I POVRATNA INFROMACIJA</a:t>
            </a:r>
            <a:endParaRPr lang="hr-HR" b="1" kern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9935" y="1583055"/>
            <a:ext cx="11442065" cy="5013960"/>
          </a:xfrm>
        </p:spPr>
        <p:txBody>
          <a:bodyPr/>
          <a:lstStyle/>
          <a:p>
            <a:r>
              <a:rPr lang="hr-HR" altLang="en-US" sz="1800" dirty="0"/>
              <a:t>proučavanje zapisa o klijentu</a:t>
            </a:r>
          </a:p>
          <a:p>
            <a:r>
              <a:rPr lang="hr-HR" altLang="en-US" sz="1800" dirty="0"/>
              <a:t>predstavljanje terapeuta</a:t>
            </a:r>
          </a:p>
          <a:p>
            <a:r>
              <a:rPr lang="hr-HR" altLang="en-US" sz="1800" dirty="0"/>
              <a:t>određivanje dnevnog reda</a:t>
            </a:r>
          </a:p>
          <a:p>
            <a:endParaRPr lang="hr-HR" altLang="en-US" dirty="0"/>
          </a:p>
        </p:txBody>
      </p:sp>
      <p:pic>
        <p:nvPicPr>
          <p:cNvPr id="10" name="Slika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50" y="3357245"/>
            <a:ext cx="3833495" cy="3046730"/>
          </a:xfrm>
          <a:prstGeom prst="rect">
            <a:avLst/>
          </a:prstGeom>
        </p:spPr>
      </p:pic>
      <p:graphicFrame>
        <p:nvGraphicFramePr>
          <p:cNvPr id="16" name="Table 15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9370619"/>
              </p:ext>
            </p:extLst>
          </p:nvPr>
        </p:nvGraphicFramePr>
        <p:xfrm>
          <a:off x="5735955" y="1341120"/>
          <a:ext cx="5782945" cy="524383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5782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499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altLang="en-US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KAKO TERAPEUT ZAPOČINJE PROCJENU?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0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U ovoj seansi ćemo raditi </a:t>
                      </a:r>
                      <a:r>
                        <a:rPr lang="hr-HR" sz="14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KB procjenu</a:t>
                      </a: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, ovo </a:t>
                      </a:r>
                      <a:r>
                        <a:rPr lang="hr-HR" sz="14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nije terapijska seansa</a:t>
                      </a: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, stoga nećemo riješavati poteškoće zbog kojih dolazite. Danas ću postavljati puno pitanja. Da li je to u redu?</a:t>
                      </a:r>
                    </a:p>
                    <a:p>
                      <a:pPr>
                        <a:buNone/>
                      </a:pPr>
                      <a:endParaRPr lang="hr-HR" sz="14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Ponekad ću vas morati prekinuti kako bih mogla </a:t>
                      </a:r>
                      <a:r>
                        <a:rPr lang="hr-HR" sz="14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prikupiti informacije</a:t>
                      </a: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koje su potrebne. Da li je to prihvatljivo?</a:t>
                      </a:r>
                    </a:p>
                    <a:p>
                      <a:pPr>
                        <a:buNone/>
                      </a:pPr>
                      <a:endParaRPr lang="hr-HR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183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Prvo ću reći što možete očekivati. To zovemo određivanje</a:t>
                      </a:r>
                      <a:r>
                        <a:rPr lang="hr-HR" sz="14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dnevnog reda</a:t>
                      </a: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, i to ćemo raditi na svakom susretu. </a:t>
                      </a: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Danas </a:t>
                      </a: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moramo saznati zašto ste ovdje, ispitivat ću o vašim simptomima, funkcioniranju i o vašoj prošlosti. U redu?</a:t>
                      </a:r>
                    </a:p>
                    <a:p>
                      <a:pPr>
                        <a:buNone/>
                      </a:pPr>
                      <a:endParaRPr lang="hr-HR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18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sz="140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Zatim ću ispitivati </a:t>
                      </a:r>
                      <a:r>
                        <a:rPr lang="hr-HR" altLang="en-US" sz="1400" b="1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o trenutnoj situaciji  i o najboljem periodu u vašem životu</a:t>
                      </a:r>
                      <a:r>
                        <a:rPr lang="hr-HR" altLang="en-US" sz="140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. Zatim ću vas pitati da li imate </a:t>
                      </a:r>
                      <a:r>
                        <a:rPr lang="hr-HR" altLang="en-US" sz="1400" b="1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nešto dodatno za podijeliti</a:t>
                      </a:r>
                      <a:r>
                        <a:rPr lang="hr-HR" altLang="en-US" sz="140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. Kako vam to zvuči?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183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Kao treće, reći ću koja je vaša</a:t>
                      </a:r>
                      <a:r>
                        <a:rPr lang="hr-HR" altLang="en-US" sz="14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dijagnoza</a:t>
                      </a:r>
                      <a:r>
                        <a:rPr lang="hr-HR" altLang="en-US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, ali naknadno ću pogledati vašu dokumentaciju i reći ću što mislim na idućoj seansi. Također, reći ću i na što se trebamo </a:t>
                      </a:r>
                      <a:r>
                        <a:rPr lang="hr-HR" altLang="en-US" sz="14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fokusirati u tretman</a:t>
                      </a:r>
                      <a:r>
                        <a:rPr lang="hr-HR" altLang="en-US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u. Istodobno ću vas </a:t>
                      </a:r>
                      <a:r>
                        <a:rPr lang="hr-HR" altLang="en-US" sz="14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educirati o KBT metodi</a:t>
                      </a:r>
                      <a:r>
                        <a:rPr lang="hr-HR" altLang="en-US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. Na kraju ćemo </a:t>
                      </a:r>
                      <a:r>
                        <a:rPr lang="hr-HR" altLang="en-US" sz="14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postaviti ciljeve tretmana</a:t>
                      </a:r>
                      <a:r>
                        <a:rPr lang="hr-HR" altLang="en-US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ovisno o vašim željama. Zatim ću pitati </a:t>
                      </a:r>
                      <a:r>
                        <a:rPr lang="hr-HR" altLang="en-US" sz="14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da li imate pitanja</a:t>
                      </a:r>
                      <a:r>
                        <a:rPr lang="hr-HR" altLang="en-US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. Ok?</a:t>
                      </a:r>
                    </a:p>
                    <a:p>
                      <a:pPr>
                        <a:buNone/>
                      </a:pPr>
                      <a:endParaRPr lang="hr-HR" altLang="en-U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3" name="Zaobljeni pravokutnik 4"/>
          <p:cNvSpPr/>
          <p:nvPr/>
        </p:nvSpPr>
        <p:spPr>
          <a:xfrm>
            <a:off x="335915" y="260985"/>
            <a:ext cx="7992745" cy="6934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3600" b="1" kern="1200" dirty="0">
                <a:solidFill>
                  <a:schemeClr val="tx1"/>
                </a:solidFill>
              </a:rPr>
              <a:t>1. ZAPOČINJANJE KB PROCJENE</a:t>
            </a:r>
          </a:p>
        </p:txBody>
      </p:sp>
      <p:sp>
        <p:nvSpPr>
          <p:cNvPr id="30" name="Zaobljeni pravokutnik 4"/>
          <p:cNvSpPr/>
          <p:nvPr/>
        </p:nvSpPr>
        <p:spPr>
          <a:xfrm>
            <a:off x="8997315" y="26098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3.</a:t>
            </a:r>
          </a:p>
        </p:txBody>
      </p:sp>
      <p:sp>
        <p:nvSpPr>
          <p:cNvPr id="31" name="Zaobljeni pravokutnik 4"/>
          <p:cNvSpPr/>
          <p:nvPr/>
        </p:nvSpPr>
        <p:spPr>
          <a:xfrm>
            <a:off x="11092815" y="26098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6.</a:t>
            </a:r>
          </a:p>
        </p:txBody>
      </p:sp>
      <p:sp>
        <p:nvSpPr>
          <p:cNvPr id="32" name="Zaobljeni pravokutnik 4"/>
          <p:cNvSpPr/>
          <p:nvPr/>
        </p:nvSpPr>
        <p:spPr>
          <a:xfrm>
            <a:off x="10394315" y="26098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5.</a:t>
            </a:r>
          </a:p>
        </p:txBody>
      </p:sp>
      <p:sp>
        <p:nvSpPr>
          <p:cNvPr id="33" name="Zaobljeni pravokutnik 4"/>
          <p:cNvSpPr/>
          <p:nvPr/>
        </p:nvSpPr>
        <p:spPr>
          <a:xfrm>
            <a:off x="9695815" y="26098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4.</a:t>
            </a:r>
          </a:p>
        </p:txBody>
      </p:sp>
      <p:sp>
        <p:nvSpPr>
          <p:cNvPr id="34" name="Zaobljeni pravokutnik 4"/>
          <p:cNvSpPr/>
          <p:nvPr/>
        </p:nvSpPr>
        <p:spPr>
          <a:xfrm>
            <a:off x="8298815" y="26098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Zaobljeni pravokutnik 4"/>
          <p:cNvSpPr/>
          <p:nvPr/>
        </p:nvSpPr>
        <p:spPr>
          <a:xfrm>
            <a:off x="9018905" y="332740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3.</a:t>
            </a:r>
          </a:p>
        </p:txBody>
      </p:sp>
      <p:sp>
        <p:nvSpPr>
          <p:cNvPr id="27" name="Zaobljeni pravokutnik 4"/>
          <p:cNvSpPr/>
          <p:nvPr/>
        </p:nvSpPr>
        <p:spPr>
          <a:xfrm>
            <a:off x="11114405" y="332740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6.</a:t>
            </a:r>
          </a:p>
        </p:txBody>
      </p:sp>
      <p:sp>
        <p:nvSpPr>
          <p:cNvPr id="28" name="Zaobljeni pravokutnik 4"/>
          <p:cNvSpPr/>
          <p:nvPr/>
        </p:nvSpPr>
        <p:spPr>
          <a:xfrm>
            <a:off x="10415905" y="332740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5.</a:t>
            </a:r>
          </a:p>
        </p:txBody>
      </p:sp>
      <p:sp>
        <p:nvSpPr>
          <p:cNvPr id="29" name="Zaobljeni pravokutnik 4"/>
          <p:cNvSpPr/>
          <p:nvPr/>
        </p:nvSpPr>
        <p:spPr>
          <a:xfrm>
            <a:off x="9717405" y="332740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4.</a:t>
            </a:r>
          </a:p>
        </p:txBody>
      </p:sp>
      <p:sp>
        <p:nvSpPr>
          <p:cNvPr id="30" name="Zaobljeni pravokutnik 4"/>
          <p:cNvSpPr/>
          <p:nvPr/>
        </p:nvSpPr>
        <p:spPr>
          <a:xfrm>
            <a:off x="335915" y="332740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1.</a:t>
            </a:r>
          </a:p>
        </p:txBody>
      </p:sp>
      <p:sp>
        <p:nvSpPr>
          <p:cNvPr id="31" name="Zaobljeni pravokutnik 4"/>
          <p:cNvSpPr/>
          <p:nvPr/>
        </p:nvSpPr>
        <p:spPr>
          <a:xfrm>
            <a:off x="1026160" y="332740"/>
            <a:ext cx="7992745" cy="6934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3600" b="1" kern="1200" dirty="0">
                <a:solidFill>
                  <a:schemeClr val="tx1"/>
                </a:solidFill>
              </a:rPr>
              <a:t>    2. PROVOĐENJE KB PROCJENE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7A4E1E-05DB-504D-B581-AF09B779855D}"/>
              </a:ext>
            </a:extLst>
          </p:cNvPr>
          <p:cNvSpPr txBox="1"/>
          <p:nvPr/>
        </p:nvSpPr>
        <p:spPr>
          <a:xfrm>
            <a:off x="234906" y="1452021"/>
            <a:ext cx="878399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u="sng" dirty="0"/>
              <a:t>Područja procjene</a:t>
            </a:r>
          </a:p>
          <a:p>
            <a:r>
              <a:rPr lang="hr-HR" sz="1400" dirty="0"/>
              <a:t>-&gt; klijentova sadašnja i prošla iskustva </a:t>
            </a:r>
          </a:p>
          <a:p>
            <a:r>
              <a:rPr lang="hr-HR" sz="1400" dirty="0"/>
              <a:t>-&gt; </a:t>
            </a:r>
            <a:r>
              <a:rPr lang="hr-HR" sz="1400" dirty="0">
                <a:solidFill>
                  <a:srgbClr val="FF0000"/>
                </a:solidFill>
              </a:rPr>
              <a:t>KBT intervju</a:t>
            </a:r>
          </a:p>
          <a:p>
            <a:pPr algn="ctr"/>
            <a:endParaRPr lang="hr-HR" dirty="0"/>
          </a:p>
          <a:p>
            <a:pPr marL="342900" indent="-342900" algn="ctr">
              <a:buAutoNum type="arabicPeriod"/>
            </a:pPr>
            <a:endParaRPr lang="hr-HR" dirty="0"/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EA4F97B4-26D0-F9DE-3FD0-64AC89998FD2}"/>
              </a:ext>
            </a:extLst>
          </p:cNvPr>
          <p:cNvSpPr/>
          <p:nvPr/>
        </p:nvSpPr>
        <p:spPr>
          <a:xfrm>
            <a:off x="3382146" y="1455643"/>
            <a:ext cx="3013155" cy="811092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rgbClr val="FF0000"/>
                </a:solidFill>
              </a:rPr>
              <a:t>HOMICIDALNOST/SUICIDALNOST </a:t>
            </a:r>
            <a:r>
              <a:rPr lang="hr-HR" dirty="0">
                <a:solidFill>
                  <a:srgbClr val="FF0000"/>
                </a:solidFill>
              </a:rPr>
              <a:t>?!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9A8B24-DB76-603A-23AE-916C905D9265}"/>
              </a:ext>
            </a:extLst>
          </p:cNvPr>
          <p:cNvSpPr txBox="1"/>
          <p:nvPr/>
        </p:nvSpPr>
        <p:spPr>
          <a:xfrm>
            <a:off x="320292" y="2539602"/>
            <a:ext cx="878399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Opis tipičnog dana</a:t>
            </a:r>
          </a:p>
          <a:p>
            <a:r>
              <a:rPr lang="hr-HR" u="sng" dirty="0"/>
              <a:t> </a:t>
            </a:r>
          </a:p>
          <a:p>
            <a:r>
              <a:rPr lang="hr-HR" sz="1400" dirty="0"/>
              <a:t>-&gt; aktivnosti, promjene raspoloženja, funkcioniranje</a:t>
            </a:r>
            <a:endParaRPr lang="hr-HR" sz="1400" b="1" dirty="0">
              <a:solidFill>
                <a:srgbClr val="FF0000"/>
              </a:solidFill>
            </a:endParaRPr>
          </a:p>
          <a:p>
            <a:r>
              <a:rPr lang="hr-HR" sz="1400" dirty="0"/>
              <a:t>-&gt; detektiramo ciljeve, razvijamo plan tretmana i planiramo aktivnosti</a:t>
            </a:r>
          </a:p>
          <a:p>
            <a:pPr marL="342900" indent="-342900" algn="ctr">
              <a:buAutoNum type="arabicPeriod"/>
            </a:pPr>
            <a:endParaRPr lang="hr-HR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2CFCF8F-0741-7E43-7099-562C57079A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752288"/>
              </p:ext>
            </p:extLst>
          </p:nvPr>
        </p:nvGraphicFramePr>
        <p:xfrm>
          <a:off x="5592000" y="2584953"/>
          <a:ext cx="6289764" cy="672429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6289764">
                  <a:extLst>
                    <a:ext uri="{9D8B030D-6E8A-4147-A177-3AD203B41FA5}">
                      <a16:colId xmlns:a16="http://schemas.microsoft.com/office/drawing/2014/main" val="2211986577"/>
                    </a:ext>
                  </a:extLst>
                </a:gridCol>
              </a:tblGrid>
              <a:tr h="672429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hr-HR" altLang="en-US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Terapeut: </a:t>
                      </a:r>
                      <a:r>
                        <a:rPr lang="hr-HR" altLang="en-US" sz="14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Voljela bi više znati o vašoj rutini. Možete li mi reći kako provodite dan od trenutka ustajanja do trenutka kada idete spavati?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19063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F9AF44B-0357-E1A0-0D6C-0203C48CB397}"/>
              </a:ext>
            </a:extLst>
          </p:cNvPr>
          <p:cNvSpPr txBox="1"/>
          <p:nvPr/>
        </p:nvSpPr>
        <p:spPr>
          <a:xfrm>
            <a:off x="310236" y="3864767"/>
            <a:ext cx="506576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Odgovor na klijentovo beznađe i sumnje</a:t>
            </a:r>
          </a:p>
          <a:p>
            <a:endParaRPr lang="hr-HR" dirty="0"/>
          </a:p>
          <a:p>
            <a:r>
              <a:rPr lang="hr-HR" dirty="0"/>
              <a:t>-&gt; </a:t>
            </a:r>
            <a:r>
              <a:rPr lang="hr-HR" sz="1400" dirty="0"/>
              <a:t>Upotrijebiti klijentove negativne misli, prezentirati ih u okviru kognitivnog modela, i objasniti mu kako će te misli biti meta tretmana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73B745E-7E57-A99C-B6EF-88850BBFDD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581971"/>
              </p:ext>
            </p:extLst>
          </p:nvPr>
        </p:nvGraphicFramePr>
        <p:xfrm>
          <a:off x="5592000" y="3893819"/>
          <a:ext cx="6289764" cy="158496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6289764">
                  <a:extLst>
                    <a:ext uri="{9D8B030D-6E8A-4147-A177-3AD203B41FA5}">
                      <a16:colId xmlns:a16="http://schemas.microsoft.com/office/drawing/2014/main" val="2211986577"/>
                    </a:ext>
                  </a:extLst>
                </a:gridCol>
              </a:tblGrid>
              <a:tr h="59088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hr-HR" altLang="en-US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Terapeut: </a:t>
                      </a:r>
                      <a:r>
                        <a:rPr lang="hr-HR" altLang="en-US" sz="14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Dobro da ste to spomenuli! Jeste li imali dobar odnos s prošlim terapeutom? Da li ste imali dnevni red?</a:t>
                      </a:r>
                    </a:p>
                    <a:p>
                      <a:pPr algn="l">
                        <a:buNone/>
                      </a:pPr>
                      <a:endParaRPr lang="hr-HR" altLang="en-US" sz="14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buNone/>
                      </a:pPr>
                      <a:r>
                        <a:rPr lang="hr-HR" altLang="en-US" sz="14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Spomenuli ste „da vam ništa ne može pomoći”, baš o takvim mislima ćemo razgovarati idući tjedan. Moramo ustanoviti da li je ta misao 100 % istinita, 0 % istinita ili je istina negdje u sredini. Jesam li ja nešto rekla što vas je navelo da to pomislite?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190635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69070A8B-D91D-0B33-4BD6-3E608D0CE4DE}"/>
              </a:ext>
            </a:extLst>
          </p:cNvPr>
          <p:cNvSpPr txBox="1"/>
          <p:nvPr/>
        </p:nvSpPr>
        <p:spPr>
          <a:xfrm>
            <a:off x="334908" y="5566290"/>
            <a:ext cx="609447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dirty="0"/>
              <a:t>Traženje dodatnih informacija</a:t>
            </a:r>
          </a:p>
          <a:p>
            <a:endParaRPr lang="hr-HR" u="sng" dirty="0"/>
          </a:p>
          <a:p>
            <a:r>
              <a:rPr lang="hr-HR" u="sng" dirty="0"/>
              <a:t>Uključivanje osobe od povjerenja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92F296C-204D-C113-F5B6-586B49934F5C}"/>
              </a:ext>
            </a:extLst>
          </p:cNvPr>
          <p:cNvCxnSpPr>
            <a:cxnSpLocks/>
            <a:endCxn id="9" idx="1"/>
          </p:cNvCxnSpPr>
          <p:nvPr/>
        </p:nvCxnSpPr>
        <p:spPr>
          <a:xfrm flipV="1">
            <a:off x="408000" y="2921167"/>
            <a:ext cx="5184000" cy="38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44C8A3A-5925-7393-114E-9686C3ABF666}"/>
              </a:ext>
            </a:extLst>
          </p:cNvPr>
          <p:cNvCxnSpPr>
            <a:cxnSpLocks/>
          </p:cNvCxnSpPr>
          <p:nvPr/>
        </p:nvCxnSpPr>
        <p:spPr>
          <a:xfrm>
            <a:off x="408000" y="4221000"/>
            <a:ext cx="5184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2BA1BE75-69B1-AD08-75AF-C1B61A31DC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882193"/>
              </p:ext>
            </p:extLst>
          </p:nvPr>
        </p:nvGraphicFramePr>
        <p:xfrm>
          <a:off x="5592000" y="5691778"/>
          <a:ext cx="6289764" cy="459645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6289764">
                  <a:extLst>
                    <a:ext uri="{9D8B030D-6E8A-4147-A177-3AD203B41FA5}">
                      <a16:colId xmlns:a16="http://schemas.microsoft.com/office/drawing/2014/main" val="2211986577"/>
                    </a:ext>
                  </a:extLst>
                </a:gridCol>
              </a:tblGrid>
              <a:tr h="45964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hr-HR" altLang="en-US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Terapeut: </a:t>
                      </a:r>
                      <a:r>
                        <a:rPr lang="hr-HR" altLang="en-US" sz="14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Postoji li još nešto što je vama važno, a da bi htjeli spomenuti?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190635"/>
                  </a:ext>
                </a:extLst>
              </a:tr>
            </a:tbl>
          </a:graphicData>
        </a:graphic>
      </p:graphicFrame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979091A-31B9-EA14-9808-B5FE7ADCFE9D}"/>
              </a:ext>
            </a:extLst>
          </p:cNvPr>
          <p:cNvCxnSpPr>
            <a:cxnSpLocks/>
            <a:endCxn id="23" idx="1"/>
          </p:cNvCxnSpPr>
          <p:nvPr/>
        </p:nvCxnSpPr>
        <p:spPr>
          <a:xfrm>
            <a:off x="334908" y="5877000"/>
            <a:ext cx="5257092" cy="44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Ravni poveznik sa strelicom 3"/>
          <p:cNvCxnSpPr/>
          <p:nvPr/>
        </p:nvCxnSpPr>
        <p:spPr>
          <a:xfrm>
            <a:off x="2136000" y="1697665"/>
            <a:ext cx="1246146" cy="958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jeni pravokutnik 4"/>
          <p:cNvSpPr/>
          <p:nvPr/>
        </p:nvSpPr>
        <p:spPr>
          <a:xfrm>
            <a:off x="1559560" y="333375"/>
            <a:ext cx="8170545" cy="6934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3600" b="1" dirty="0">
                <a:solidFill>
                  <a:schemeClr val="tx1"/>
                </a:solidFill>
                <a:sym typeface="+mn-ea"/>
              </a:rPr>
              <a:t>3. DIJAGNOZA, CILJEVI I PLAN TRETMANA</a:t>
            </a:r>
            <a:endParaRPr lang="hr-HR" sz="3600" b="1" kern="1200" dirty="0">
              <a:solidFill>
                <a:schemeClr val="tx1"/>
              </a:solidFill>
            </a:endParaRPr>
          </a:p>
        </p:txBody>
      </p:sp>
      <p:sp>
        <p:nvSpPr>
          <p:cNvPr id="30" name="Zaobljeni pravokutnik 4"/>
          <p:cNvSpPr/>
          <p:nvPr/>
        </p:nvSpPr>
        <p:spPr>
          <a:xfrm>
            <a:off x="911860" y="33337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2.</a:t>
            </a:r>
          </a:p>
        </p:txBody>
      </p:sp>
      <p:sp>
        <p:nvSpPr>
          <p:cNvPr id="31" name="Zaobljeni pravokutnik 4"/>
          <p:cNvSpPr/>
          <p:nvPr/>
        </p:nvSpPr>
        <p:spPr>
          <a:xfrm>
            <a:off x="11062970" y="33337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6.</a:t>
            </a:r>
          </a:p>
        </p:txBody>
      </p:sp>
      <p:sp>
        <p:nvSpPr>
          <p:cNvPr id="32" name="Zaobljeni pravokutnik 4"/>
          <p:cNvSpPr/>
          <p:nvPr/>
        </p:nvSpPr>
        <p:spPr>
          <a:xfrm>
            <a:off x="10364470" y="33337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5.</a:t>
            </a:r>
          </a:p>
        </p:txBody>
      </p:sp>
      <p:sp>
        <p:nvSpPr>
          <p:cNvPr id="33" name="Zaobljeni pravokutnik 4"/>
          <p:cNvSpPr/>
          <p:nvPr/>
        </p:nvSpPr>
        <p:spPr>
          <a:xfrm>
            <a:off x="9665970" y="33337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4.</a:t>
            </a:r>
          </a:p>
        </p:txBody>
      </p:sp>
      <p:sp>
        <p:nvSpPr>
          <p:cNvPr id="34" name="Zaobljeni pravokutnik 4"/>
          <p:cNvSpPr/>
          <p:nvPr/>
        </p:nvSpPr>
        <p:spPr>
          <a:xfrm>
            <a:off x="226695" y="33337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1.</a:t>
            </a:r>
          </a:p>
        </p:txBody>
      </p:sp>
      <p:graphicFrame>
        <p:nvGraphicFramePr>
          <p:cNvPr id="16" name="Table 15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32321247"/>
              </p:ext>
            </p:extLst>
          </p:nvPr>
        </p:nvGraphicFramePr>
        <p:xfrm>
          <a:off x="408000" y="3655060"/>
          <a:ext cx="4010660" cy="2657475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4010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435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altLang="en-US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TERAPEUT O DIJAGNOZI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8240">
                <a:tc>
                  <a:txBody>
                    <a:bodyPr/>
                    <a:lstStyle/>
                    <a:p>
                      <a:r>
                        <a:rPr lang="hr-H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Prema svemu navedenom čini mi se </a:t>
                      </a:r>
                      <a:r>
                        <a:rPr lang="hr-H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 ste depresivni. slijedeći tjedan ću vam objasniti na temelju čega sam to zaključila.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8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4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Dobra vijest </a:t>
                      </a: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je da je to poremećaj koji se uspješno može liječiti, a KBT se pokazao veoma uspješnim.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11362104"/>
              </p:ext>
            </p:extLst>
          </p:nvPr>
        </p:nvGraphicFramePr>
        <p:xfrm>
          <a:off x="5232000" y="3582564"/>
          <a:ext cx="6336000" cy="2802465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633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980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altLang="en-US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TERAPEUT O CILJEVIMA I PLANU TRETMANA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82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Sada ćemo </a:t>
                      </a:r>
                      <a:r>
                        <a:rPr lang="hr-HR" sz="14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zajedno definirati ciljeve </a:t>
                      </a: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i reći ću vam kako ćete se oporaviti. Zatim ćete mi vi reći svoje mišljenje.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80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Terapeut napiše na vrh papira napiše ciljevi.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66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Rekli ste mi da želite izaći iz depresije i riješiti se anksioznosti? Želite se ponovno družiti s ljudima i naći novi posao? Sve ćemo raditi korak po korak.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73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Slijedeći tjedan ću saznati što vam je bitno u životu i što želite postići. Dogovorit ćemo preciznije ciljeve. Na svakoj seansi ćemo raditi na ciljevima. Možemo započeti na druženju s jednim prijateljem. Ako naiđemo na prepreku radit ćemo na tome da ju riješimo. Kako vam to zvuči?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C331515-7164-42D5-01A5-B74C40E0E343}"/>
              </a:ext>
            </a:extLst>
          </p:cNvPr>
          <p:cNvSpPr txBox="1"/>
          <p:nvPr/>
        </p:nvSpPr>
        <p:spPr>
          <a:xfrm>
            <a:off x="226694" y="1629000"/>
            <a:ext cx="435730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srgbClr val="FF0000"/>
                </a:solidFill>
              </a:rPr>
              <a:t>Objašnjavanje terapeutskog dojma </a:t>
            </a:r>
            <a:r>
              <a:rPr lang="hr-HR" dirty="0"/>
              <a:t>klijentu na jasan i razumljiv način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srgbClr val="FF0000"/>
                </a:solidFill>
              </a:rPr>
              <a:t>Klijent  osvještava </a:t>
            </a:r>
            <a:r>
              <a:rPr lang="hr-HR" dirty="0"/>
              <a:t>prirodu svojih poteškoća i razumije važnost terapijskih intervencija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A7F06AE-05EE-F498-3153-9982208511E1}"/>
              </a:ext>
            </a:extLst>
          </p:cNvPr>
          <p:cNvCxnSpPr>
            <a:cxnSpLocks/>
          </p:cNvCxnSpPr>
          <p:nvPr/>
        </p:nvCxnSpPr>
        <p:spPr>
          <a:xfrm flipH="1">
            <a:off x="2640000" y="912746"/>
            <a:ext cx="216000" cy="6627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CD87C8D-FA38-CBCA-0B46-A0DA8A93EDD2}"/>
              </a:ext>
            </a:extLst>
          </p:cNvPr>
          <p:cNvSpPr txBox="1"/>
          <p:nvPr/>
        </p:nvSpPr>
        <p:spPr>
          <a:xfrm>
            <a:off x="4944000" y="1592183"/>
            <a:ext cx="6480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Terapeut i klijent dogovaraju </a:t>
            </a:r>
            <a:r>
              <a:rPr lang="hr-HR" dirty="0">
                <a:solidFill>
                  <a:srgbClr val="FF0000"/>
                </a:solidFill>
              </a:rPr>
              <a:t>jasne, specifične mjerljive i ostvarive ciljeve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srgbClr val="FF0000"/>
                </a:solidFill>
              </a:rPr>
              <a:t>Povezivanje ciljeva s planom liječenja </a:t>
            </a:r>
            <a:r>
              <a:rPr lang="hr-HR" dirty="0"/>
              <a:t>-&gt; put oporavka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Korekcija nerealističnih </a:t>
            </a:r>
            <a:r>
              <a:rPr lang="hr-HR" dirty="0" err="1"/>
              <a:t>klijentovih</a:t>
            </a:r>
            <a:r>
              <a:rPr lang="hr-HR" dirty="0"/>
              <a:t> očekivanja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Poticanje nade i motivacije kod klijenta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Usmjeravanje klijenta na budućnost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99E4E19-BACC-FAFB-D9D4-EC432AD4C19B}"/>
              </a:ext>
            </a:extLst>
          </p:cNvPr>
          <p:cNvCxnSpPr>
            <a:cxnSpLocks/>
          </p:cNvCxnSpPr>
          <p:nvPr/>
        </p:nvCxnSpPr>
        <p:spPr>
          <a:xfrm flipH="1">
            <a:off x="6610235" y="912745"/>
            <a:ext cx="216000" cy="6627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90AB378-DB6B-5BC4-C5C8-92F5839FE0D3}"/>
              </a:ext>
            </a:extLst>
          </p:cNvPr>
          <p:cNvCxnSpPr>
            <a:cxnSpLocks/>
          </p:cNvCxnSpPr>
          <p:nvPr/>
        </p:nvCxnSpPr>
        <p:spPr>
          <a:xfrm>
            <a:off x="5364595" y="912745"/>
            <a:ext cx="443405" cy="6794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aobljeni pravokutnik 4"/>
          <p:cNvSpPr/>
          <p:nvPr/>
        </p:nvSpPr>
        <p:spPr>
          <a:xfrm>
            <a:off x="2308860" y="333375"/>
            <a:ext cx="8170545" cy="6934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3600" b="1" dirty="0">
                <a:solidFill>
                  <a:schemeClr val="tx1"/>
                </a:solidFill>
                <a:sym typeface="+mn-ea"/>
              </a:rPr>
              <a:t>4. AKCIJSKI PLAN</a:t>
            </a:r>
            <a:endParaRPr lang="hr-HR" sz="3600" b="1" kern="1200" dirty="0">
              <a:solidFill>
                <a:schemeClr val="tx1"/>
              </a:solidFill>
            </a:endParaRPr>
          </a:p>
        </p:txBody>
      </p:sp>
      <p:sp>
        <p:nvSpPr>
          <p:cNvPr id="30" name="Zaobljeni pravokutnik 4"/>
          <p:cNvSpPr/>
          <p:nvPr/>
        </p:nvSpPr>
        <p:spPr>
          <a:xfrm>
            <a:off x="911860" y="33337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2.</a:t>
            </a:r>
          </a:p>
        </p:txBody>
      </p:sp>
      <p:sp>
        <p:nvSpPr>
          <p:cNvPr id="32" name="Zaobljeni pravokutnik 4"/>
          <p:cNvSpPr/>
          <p:nvPr/>
        </p:nvSpPr>
        <p:spPr>
          <a:xfrm>
            <a:off x="10364470" y="33337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5.</a:t>
            </a:r>
          </a:p>
        </p:txBody>
      </p:sp>
      <p:sp>
        <p:nvSpPr>
          <p:cNvPr id="33" name="Zaobljeni pravokutnik 4"/>
          <p:cNvSpPr/>
          <p:nvPr/>
        </p:nvSpPr>
        <p:spPr>
          <a:xfrm>
            <a:off x="1610360" y="33337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3.</a:t>
            </a:r>
          </a:p>
        </p:txBody>
      </p:sp>
      <p:sp>
        <p:nvSpPr>
          <p:cNvPr id="34" name="Zaobljeni pravokutnik 4"/>
          <p:cNvSpPr/>
          <p:nvPr/>
        </p:nvSpPr>
        <p:spPr>
          <a:xfrm>
            <a:off x="226695" y="33337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1.</a:t>
            </a:r>
          </a:p>
        </p:txBody>
      </p:sp>
      <p:sp>
        <p:nvSpPr>
          <p:cNvPr id="12" name="Zaobljeni pravokutnik 4"/>
          <p:cNvSpPr/>
          <p:nvPr/>
        </p:nvSpPr>
        <p:spPr>
          <a:xfrm>
            <a:off x="11063605" y="333375"/>
            <a:ext cx="698500" cy="693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4000" b="1" kern="1200" dirty="0">
                <a:solidFill>
                  <a:schemeClr val="tx1"/>
                </a:solidFill>
              </a:rPr>
              <a:t>6.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22BAEF-D416-AF89-6DE1-CA721296C999}"/>
              </a:ext>
            </a:extLst>
          </p:cNvPr>
          <p:cNvSpPr txBox="1"/>
          <p:nvPr/>
        </p:nvSpPr>
        <p:spPr>
          <a:xfrm>
            <a:off x="226694" y="1629000"/>
            <a:ext cx="10909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precizno </a:t>
            </a:r>
            <a:r>
              <a:rPr lang="hr-HR" dirty="0">
                <a:solidFill>
                  <a:srgbClr val="FF0000"/>
                </a:solidFill>
              </a:rPr>
              <a:t>definiranje konkretnih koraka i aktivnosti </a:t>
            </a:r>
            <a:r>
              <a:rPr lang="hr-HR" dirty="0"/>
              <a:t>koje pacijent treba provoditi </a:t>
            </a:r>
            <a:r>
              <a:rPr lang="hr-HR" dirty="0">
                <a:solidFill>
                  <a:srgbClr val="FF0000"/>
                </a:solidFill>
              </a:rPr>
              <a:t>između terapijskih </a:t>
            </a:r>
            <a:r>
              <a:rPr lang="hr-HR" dirty="0" smtClean="0">
                <a:solidFill>
                  <a:srgbClr val="FF0000"/>
                </a:solidFill>
              </a:rPr>
              <a:t>seansi </a:t>
            </a:r>
            <a:r>
              <a:rPr lang="hr-HR" dirty="0"/>
              <a:t>radi postizanja dogovorenih terapijskih ciljeva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2E2E5BA-EE9A-9F9F-5EA6-594D72403056}"/>
              </a:ext>
            </a:extLst>
          </p:cNvPr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0475761"/>
              </p:ext>
            </p:extLst>
          </p:nvPr>
        </p:nvGraphicFramePr>
        <p:xfrm>
          <a:off x="2321796" y="2863496"/>
          <a:ext cx="7374204" cy="2989047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73742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612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altLang="en-US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KLIJENTOV AKCIJSKI PLAN</a:t>
                      </a:r>
                    </a:p>
                    <a:p>
                      <a:pPr algn="ctr">
                        <a:buNone/>
                      </a:pPr>
                      <a:r>
                        <a:rPr lang="hr-HR" altLang="en-US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Stavi ga pored aparata za kavu i čitaj ga svako jutro i tijekom dana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3888">
                <a:tc>
                  <a:txBody>
                    <a:bodyPr/>
                    <a:lstStyle/>
                    <a:p>
                      <a:r>
                        <a:rPr lang="hr-HR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Bilješke sa seanse</a:t>
                      </a:r>
                      <a:r>
                        <a:rPr lang="hr-H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Kad sam depresivan, moram se podsjetiti da terapijski plan ima smisla. Uz pomoć terapeuta svaki tjedan ću ostvarivati zadane ciljeve. Naučit ću procjenjivati svoje misli, koje su nekad 100% istinite, ili 0% točne , ili je njihova točnost negdje između. S vremenom ću se oporaviti ako svakodnevno budem radio promjene u svojim mislima i ponašanju.</a:t>
                      </a:r>
                    </a:p>
                    <a:p>
                      <a:endParaRPr lang="hr-H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0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Odvesti unuke na sladoled.</a:t>
                      </a:r>
                    </a:p>
                    <a:p>
                      <a:pPr>
                        <a:buNone/>
                      </a:pPr>
                      <a:endParaRPr lang="hr-HR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44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Pohvaliti se kad sam izvršio zadatak.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15626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455*405"/>
  <p:tag name="TABLE_ENDDRAG_RECT" val="480*122*455*40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315*395"/>
  <p:tag name="TABLE_ENDDRAG_RECT" val="43*111*315*39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315*172"/>
  <p:tag name="TABLE_ENDDRAG_RECT" val="372*116*315*17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315*395"/>
  <p:tag name="TABLE_ENDDRAG_RECT" val="43*111*315*39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315*395"/>
  <p:tag name="TABLE_ENDDRAG_RECT" val="43*111*315*39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455*405"/>
  <p:tag name="TABLE_ENDDRAG_RECT" val="480*122*455*405"/>
</p:tagLst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1385</Words>
  <Application>Microsoft Office PowerPoint</Application>
  <PresentationFormat>Widescreen</PresentationFormat>
  <Paragraphs>137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sustava Office</vt:lpstr>
      <vt:lpstr>KOGNITIVNO-BIHEVIORALNA PROCJENA</vt:lpstr>
      <vt:lpstr>DANAS ĆEMO UČITI O…..</vt:lpstr>
      <vt:lpstr>CILJEVI KB PROCJENE </vt:lpstr>
      <vt:lpstr>U KOJE VRIJEME PROVODIMO KB PROCJENU?</vt:lpstr>
      <vt:lpstr>STRUKTURA KB PROCJENE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AKTIVNOSTI IZMEĐU KB PROCJENE I PRVE TERAPIJSKE SEANSE</vt:lpstr>
    </vt:vector>
  </TitlesOfParts>
  <Company>Psihijatrijska bolnica "Sveti Ivan"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Procjena</dc:title>
  <dc:creator>Dr. Marijana Knezović Florijan</dc:creator>
  <cp:lastModifiedBy>hubikotvr@outlook.com</cp:lastModifiedBy>
  <cp:revision>55</cp:revision>
  <dcterms:created xsi:type="dcterms:W3CDTF">2025-11-11T09:42:00Z</dcterms:created>
  <dcterms:modified xsi:type="dcterms:W3CDTF">2025-11-26T14:59:19Z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1ED8525EB0B546DAB1431FF3441078B4_12</vt:lpwstr>
  </property>
  <property fmtid="{D5CDD505-2E9C-101B-9397-08002B2CF9AE}" pid="3" name="KSOProductBuildVer">
    <vt:lpwstr>1033-12.2.0.22530</vt:lpwstr>
  </property>
</Properties>
</file>