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735763" cy="9866313"/>
  <p:embeddedFontLst>
    <p:embeddedFont>
      <p:font typeface="Lato" panose="020B0604020202020204" charset="-18"/>
      <p:regular r:id="rId22"/>
      <p:bold r:id="rId23"/>
      <p:italic r:id="rId24"/>
      <p:boldItalic r:id="rId25"/>
    </p:embeddedFont>
    <p:embeddedFont>
      <p:font typeface="Raleway" panose="020B0604020202020204" charset="-18"/>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5" d="100"/>
          <a:sy n="135" d="100"/>
        </p:scale>
        <p:origin x="126" y="1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r>
              <a:rPr lang="en-US" smtClean="0"/>
              <a:t>6.12.2025.</a:t>
            </a:r>
            <a:endParaRPr lang="en-US"/>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22F13255-AE6C-46B0-88E2-832E3F16B9EC}" type="slidenum">
              <a:rPr lang="en-US" smtClean="0"/>
              <a:t>‹#›</a:t>
            </a:fld>
            <a:endParaRPr lang="en-US"/>
          </a:p>
        </p:txBody>
      </p:sp>
    </p:spTree>
    <p:extLst>
      <p:ext uri="{BB962C8B-B14F-4D97-AF65-F5344CB8AC3E}">
        <p14:creationId xmlns:p14="http://schemas.microsoft.com/office/powerpoint/2010/main" val="140723890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9375" y="739775"/>
            <a:ext cx="6578600"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3577" y="4686499"/>
            <a:ext cx="5388610" cy="4439841"/>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hf hdr="0" ftr="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b9a0b074_1_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b9a0b074_1_0: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a802e8e100_1_29: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a802e8e100_1_29: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3a802e8e100_1_34: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3a802e8e100_1_34: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a802e8e100_1_38: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a802e8e100_1_38: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a802e8e100_1_42: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a802e8e100_1_42: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a802e8e100_1_4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a802e8e100_1_4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a802e8e100_1_52: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a802e8e100_1_52: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3a802e8e100_1_56: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3a802e8e100_1_56: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cb9a0b074_1_122: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cb9a0b074_1_122: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e965474a9_3_74: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e965474a9_3_74: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d5b15f0a3_5_26: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d5b15f0a3_5_26: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23630543_3_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23630543_3_0: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d251bb473_0_60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d251bb473_0_600: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a802e8e100_1_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a802e8e100_1_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d251bb473_0_681: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d251bb473_0_681: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a802e8e100_1_13: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a802e8e100_1_13: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a802e8e100_1_21: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a802e8e100_1_21: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a802e8e100_1_2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3a802e8e100_1_2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w="38100" cap="flat" cmpd="sng">
            <a:solidFill>
              <a:schemeClr val="lt1"/>
            </a:solidFill>
            <a:prstDash val="solid"/>
            <a:round/>
            <a:headEnd type="none" w="sm" len="sm"/>
            <a:tailEnd type="none" w="sm" len="sm"/>
          </a:ln>
        </p:spPr>
      </p:cxnSp>
      <p:cxnSp>
        <p:nvCxnSpPr>
          <p:cNvPr id="11" name="Google Shape;11;p2"/>
          <p:cNvCxnSpPr/>
          <p:nvPr/>
        </p:nvCxnSpPr>
        <p:spPr>
          <a:xfrm>
            <a:off x="2477724" y="4740000"/>
            <a:ext cx="6244200" cy="0"/>
          </a:xfrm>
          <a:prstGeom prst="straightConnector1">
            <a:avLst/>
          </a:prstGeom>
          <a:noFill/>
          <a:ln w="19050" cap="flat" cmpd="sng">
            <a:solidFill>
              <a:schemeClr val="lt1"/>
            </a:solidFill>
            <a:prstDash val="solid"/>
            <a:round/>
            <a:headEnd type="none" w="sm" len="sm"/>
            <a:tailEnd type="none" w="sm" len="sm"/>
          </a:ln>
        </p:spPr>
      </p:cxnSp>
      <p:cxnSp>
        <p:nvCxnSpPr>
          <p:cNvPr id="12" name="Google Shape;12;p2"/>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13" name="Google Shape;13;p2"/>
          <p:cNvSpPr txBox="1">
            <a:spLocks noGrp="1"/>
          </p:cNvSpPr>
          <p:nvPr>
            <p:ph type="ctrTitle"/>
          </p:nvPr>
        </p:nvSpPr>
        <p:spPr>
          <a:xfrm>
            <a:off x="2371725" y="630225"/>
            <a:ext cx="6331500" cy="1542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a:endParaRPr/>
          </a:p>
        </p:txBody>
      </p:sp>
      <p:sp>
        <p:nvSpPr>
          <p:cNvPr id="14" name="Google Shape;14;p2"/>
          <p:cNvSpPr txBox="1">
            <a:spLocks noGrp="1"/>
          </p:cNvSpPr>
          <p:nvPr>
            <p:ph type="subTitle" idx="1"/>
          </p:nvPr>
        </p:nvSpPr>
        <p:spPr>
          <a:xfrm>
            <a:off x="2390267" y="3238450"/>
            <a:ext cx="6331500" cy="12417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5" name="Google Shape;15;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ig number">
  <p:cSld name="BIG_NUMBER">
    <p:spTree>
      <p:nvGrpSpPr>
        <p:cNvPr id="1"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62" name="Google Shape;62;p11"/>
          <p:cNvCxnSpPr/>
          <p:nvPr/>
        </p:nvCxnSpPr>
        <p:spPr>
          <a:xfrm>
            <a:off x="425200" y="415650"/>
            <a:ext cx="8296800" cy="0"/>
          </a:xfrm>
          <a:prstGeom prst="straightConnector1">
            <a:avLst/>
          </a:prstGeom>
          <a:noFill/>
          <a:ln w="38100" cap="flat" cmpd="sng">
            <a:solidFill>
              <a:schemeClr val="dk2"/>
            </a:solidFill>
            <a:prstDash val="solid"/>
            <a:round/>
            <a:headEnd type="none" w="sm" len="sm"/>
            <a:tailEnd type="none" w="sm" len="sm"/>
          </a:ln>
        </p:spPr>
      </p:cxnSp>
      <p:sp>
        <p:nvSpPr>
          <p:cNvPr id="63" name="Google Shape;63;p11"/>
          <p:cNvSpPr txBox="1">
            <a:spLocks noGrp="1"/>
          </p:cNvSpPr>
          <p:nvPr>
            <p:ph type="title" hasCustomPrompt="1"/>
          </p:nvPr>
        </p:nvSpPr>
        <p:spPr>
          <a:xfrm>
            <a:off x="853950" y="1304850"/>
            <a:ext cx="7436100" cy="15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algn="ctr" rtl="0">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a:spLocks noGrp="1"/>
          </p:cNvSpPr>
          <p:nvPr>
            <p:ph type="body" idx="1"/>
          </p:nvPr>
        </p:nvSpPr>
        <p:spPr>
          <a:xfrm>
            <a:off x="853950" y="2919450"/>
            <a:ext cx="7436100" cy="10716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65" name="Google Shape;65;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6"/>
        <p:cNvGrpSpPr/>
        <p:nvPr/>
      </p:nvGrpSpPr>
      <p:grpSpPr>
        <a:xfrm>
          <a:off x="0" y="0"/>
          <a:ext cx="0" cy="0"/>
          <a:chOff x="0" y="0"/>
          <a:chExt cx="0" cy="0"/>
        </a:xfrm>
      </p:grpSpPr>
      <p:sp>
        <p:nvSpPr>
          <p:cNvPr id="67" name="Google Shape;67;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w="38100" cap="flat" cmpd="sng">
            <a:solidFill>
              <a:schemeClr val="lt1"/>
            </a:solidFill>
            <a:prstDash val="solid"/>
            <a:round/>
            <a:headEnd type="none" w="sm" len="sm"/>
            <a:tailEnd type="none" w="sm" len="sm"/>
          </a:ln>
        </p:spPr>
      </p:cxnSp>
      <p:cxnSp>
        <p:nvCxnSpPr>
          <p:cNvPr id="18" name="Google Shape;18;p3"/>
          <p:cNvCxnSpPr/>
          <p:nvPr/>
        </p:nvCxnSpPr>
        <p:spPr>
          <a:xfrm>
            <a:off x="425200" y="4740000"/>
            <a:ext cx="8296800" cy="0"/>
          </a:xfrm>
          <a:prstGeom prst="straightConnector1">
            <a:avLst/>
          </a:prstGeom>
          <a:noFill/>
          <a:ln w="19050" cap="flat" cmpd="sng">
            <a:solidFill>
              <a:schemeClr val="lt1"/>
            </a:solidFill>
            <a:prstDash val="solid"/>
            <a:round/>
            <a:headEnd type="none" w="sm" len="sm"/>
            <a:tailEnd type="none" w="sm" len="sm"/>
          </a:ln>
        </p:spPr>
      </p:cxnSp>
      <p:sp>
        <p:nvSpPr>
          <p:cNvPr id="19" name="Google Shape;19;p3"/>
          <p:cNvSpPr txBox="1">
            <a:spLocks noGrp="1"/>
          </p:cNvSpPr>
          <p:nvPr>
            <p:ph type="title"/>
          </p:nvPr>
        </p:nvSpPr>
        <p:spPr>
          <a:xfrm>
            <a:off x="406425" y="1806825"/>
            <a:ext cx="8296800" cy="154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4800"/>
              <a:buNone/>
              <a:defRPr sz="4800">
                <a:solidFill>
                  <a:schemeClr val="lt1"/>
                </a:solidFill>
              </a:defRPr>
            </a:lvl2pPr>
            <a:lvl3pPr lvl="2" algn="ctr" rtl="0">
              <a:spcBef>
                <a:spcPts val="0"/>
              </a:spcBef>
              <a:spcAft>
                <a:spcPts val="0"/>
              </a:spcAft>
              <a:buClr>
                <a:schemeClr val="lt1"/>
              </a:buClr>
              <a:buSzPts val="4800"/>
              <a:buNone/>
              <a:defRPr sz="4800">
                <a:solidFill>
                  <a:schemeClr val="lt1"/>
                </a:solidFill>
              </a:defRPr>
            </a:lvl3pPr>
            <a:lvl4pPr lvl="3" algn="ctr" rtl="0">
              <a:spcBef>
                <a:spcPts val="0"/>
              </a:spcBef>
              <a:spcAft>
                <a:spcPts val="0"/>
              </a:spcAft>
              <a:buClr>
                <a:schemeClr val="lt1"/>
              </a:buClr>
              <a:buSzPts val="4800"/>
              <a:buNone/>
              <a:defRPr sz="4800">
                <a:solidFill>
                  <a:schemeClr val="lt1"/>
                </a:solidFill>
              </a:defRPr>
            </a:lvl4pPr>
            <a:lvl5pPr lvl="4" algn="ctr" rtl="0">
              <a:spcBef>
                <a:spcPts val="0"/>
              </a:spcBef>
              <a:spcAft>
                <a:spcPts val="0"/>
              </a:spcAft>
              <a:buClr>
                <a:schemeClr val="lt1"/>
              </a:buClr>
              <a:buSzPts val="4800"/>
              <a:buNone/>
              <a:defRPr sz="4800">
                <a:solidFill>
                  <a:schemeClr val="lt1"/>
                </a:solidFill>
              </a:defRPr>
            </a:lvl5pPr>
            <a:lvl6pPr lvl="5" algn="ctr" rtl="0">
              <a:spcBef>
                <a:spcPts val="0"/>
              </a:spcBef>
              <a:spcAft>
                <a:spcPts val="0"/>
              </a:spcAft>
              <a:buClr>
                <a:schemeClr val="lt1"/>
              </a:buClr>
              <a:buSzPts val="4800"/>
              <a:buNone/>
              <a:defRPr sz="4800">
                <a:solidFill>
                  <a:schemeClr val="lt1"/>
                </a:solidFill>
              </a:defRPr>
            </a:lvl6pPr>
            <a:lvl7pPr lvl="6" algn="ctr" rtl="0">
              <a:spcBef>
                <a:spcPts val="0"/>
              </a:spcBef>
              <a:spcAft>
                <a:spcPts val="0"/>
              </a:spcAft>
              <a:buClr>
                <a:schemeClr val="lt1"/>
              </a:buClr>
              <a:buSzPts val="4800"/>
              <a:buNone/>
              <a:defRPr sz="4800">
                <a:solidFill>
                  <a:schemeClr val="lt1"/>
                </a:solidFill>
              </a:defRPr>
            </a:lvl7pPr>
            <a:lvl8pPr lvl="7" algn="ctr" rtl="0">
              <a:spcBef>
                <a:spcPts val="0"/>
              </a:spcBef>
              <a:spcAft>
                <a:spcPts val="0"/>
              </a:spcAft>
              <a:buClr>
                <a:schemeClr val="lt1"/>
              </a:buClr>
              <a:buSzPts val="4800"/>
              <a:buNone/>
              <a:defRPr sz="4800">
                <a:solidFill>
                  <a:schemeClr val="lt1"/>
                </a:solidFill>
              </a:defRPr>
            </a:lvl8pPr>
            <a:lvl9pPr lvl="8" algn="ctr" rtl="0">
              <a:spcBef>
                <a:spcPts val="0"/>
              </a:spcBef>
              <a:spcAft>
                <a:spcPts val="0"/>
              </a:spcAft>
              <a:buClr>
                <a:schemeClr val="lt1"/>
              </a:buClr>
              <a:buSzPts val="4800"/>
              <a:buNone/>
              <a:defRPr sz="4800">
                <a:solidFill>
                  <a:schemeClr val="lt1"/>
                </a:solidFill>
              </a:defRPr>
            </a:lvl9pPr>
          </a:lstStyle>
          <a:p>
            <a:endParaRPr/>
          </a:p>
        </p:txBody>
      </p:sp>
      <p:sp>
        <p:nvSpPr>
          <p:cNvPr id="20" name="Google Shape;20;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and body" type="tx">
  <p:cSld name="TITLE_AND_BODY">
    <p:spTree>
      <p:nvGrpSpPr>
        <p:cNvPr id="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23" name="Google Shape;23;p4"/>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24" name="Google Shape;24;p4"/>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25" name="Google Shape;25;p4"/>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6" name="Google Shape;26;p4"/>
          <p:cNvSpPr txBox="1">
            <a:spLocks noGrp="1"/>
          </p:cNvSpPr>
          <p:nvPr>
            <p:ph type="body" idx="1"/>
          </p:nvPr>
        </p:nvSpPr>
        <p:spPr>
          <a:xfrm>
            <a:off x="2410112" y="1595776"/>
            <a:ext cx="6321600" cy="3002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27" name="Google Shape;27;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and two columns" type="twoColTx">
  <p:cSld name="TITLE_AND_TWO_COLUMNS">
    <p:spTree>
      <p:nvGrpSpPr>
        <p:cNvPr id="1"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30" name="Google Shape;30;p5"/>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31" name="Google Shape;31;p5"/>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32" name="Google Shape;32;p5"/>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3" name="Google Shape;33;p5"/>
          <p:cNvSpPr txBox="1">
            <a:spLocks noGrp="1"/>
          </p:cNvSpPr>
          <p:nvPr>
            <p:ph type="body" idx="1"/>
          </p:nvPr>
        </p:nvSpPr>
        <p:spPr>
          <a:xfrm>
            <a:off x="2400303" y="1602675"/>
            <a:ext cx="3071400" cy="3002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4" name="Google Shape;34;p5"/>
          <p:cNvSpPr txBox="1">
            <a:spLocks noGrp="1"/>
          </p:cNvSpPr>
          <p:nvPr>
            <p:ph type="body" idx="2"/>
          </p:nvPr>
        </p:nvSpPr>
        <p:spPr>
          <a:xfrm>
            <a:off x="5650572" y="1602675"/>
            <a:ext cx="3071400" cy="3002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5" name="Google Shape;35;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only" type="titleOnly">
  <p:cSld name="TITLE_ONLY">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303300" y="411575"/>
            <a:ext cx="8520600" cy="6396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8" name="Google Shape;38;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One column text">
  <p:cSld name="ONE_COLUMN_TEXT">
    <p:spTree>
      <p:nvGrpSpPr>
        <p:cNvPr id="1"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41" name="Google Shape;41;p7"/>
          <p:cNvSpPr txBox="1">
            <a:spLocks noGrp="1"/>
          </p:cNvSpPr>
          <p:nvPr>
            <p:ph type="title"/>
          </p:nvPr>
        </p:nvSpPr>
        <p:spPr>
          <a:xfrm>
            <a:off x="319500" y="936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9500" y="1846804"/>
            <a:ext cx="2808000" cy="28062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43" name="Google Shape;4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Main point">
  <p:cSld name="MAIN_POINT">
    <p:spTree>
      <p:nvGrpSpPr>
        <p:cNvPr id="1"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46" name="Google Shape;46;p8"/>
          <p:cNvSpPr txBox="1">
            <a:spLocks noGrp="1"/>
          </p:cNvSpPr>
          <p:nvPr>
            <p:ph type="title"/>
          </p:nvPr>
        </p:nvSpPr>
        <p:spPr>
          <a:xfrm>
            <a:off x="283103" y="712141"/>
            <a:ext cx="6244200" cy="38355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a:endParaRPr/>
          </a:p>
        </p:txBody>
      </p:sp>
      <p:sp>
        <p:nvSpPr>
          <p:cNvPr id="47" name="Google Shape;47;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Section title and description">
  <p:cSld name="SECTION_TITLE_AND_DESCRIPTION">
    <p:spTree>
      <p:nvGrpSpPr>
        <p:cNvPr id="1"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0" name="Google Shape;5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51" name="Google Shape;51;p9"/>
          <p:cNvSpPr txBox="1">
            <a:spLocks noGrp="1"/>
          </p:cNvSpPr>
          <p:nvPr>
            <p:ph type="title"/>
          </p:nvPr>
        </p:nvSpPr>
        <p:spPr>
          <a:xfrm>
            <a:off x="265500" y="1397350"/>
            <a:ext cx="4045200" cy="1318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Clr>
                <a:schemeClr val="dk1"/>
              </a:buClr>
              <a:buSzPts val="3600"/>
              <a:buNone/>
              <a:defRPr sz="3600">
                <a:solidFill>
                  <a:schemeClr val="dk1"/>
                </a:solidFill>
              </a:defRPr>
            </a:lvl2pPr>
            <a:lvl3pPr lvl="2" algn="ctr" rtl="0">
              <a:spcBef>
                <a:spcPts val="0"/>
              </a:spcBef>
              <a:spcAft>
                <a:spcPts val="0"/>
              </a:spcAft>
              <a:buClr>
                <a:schemeClr val="dk1"/>
              </a:buClr>
              <a:buSzPts val="3600"/>
              <a:buNone/>
              <a:defRPr sz="3600">
                <a:solidFill>
                  <a:schemeClr val="dk1"/>
                </a:solidFill>
              </a:defRPr>
            </a:lvl3pPr>
            <a:lvl4pPr lvl="3" algn="ctr" rtl="0">
              <a:spcBef>
                <a:spcPts val="0"/>
              </a:spcBef>
              <a:spcAft>
                <a:spcPts val="0"/>
              </a:spcAft>
              <a:buClr>
                <a:schemeClr val="dk1"/>
              </a:buClr>
              <a:buSzPts val="3600"/>
              <a:buNone/>
              <a:defRPr sz="3600">
                <a:solidFill>
                  <a:schemeClr val="dk1"/>
                </a:solidFill>
              </a:defRPr>
            </a:lvl4pPr>
            <a:lvl5pPr lvl="4" algn="ctr" rtl="0">
              <a:spcBef>
                <a:spcPts val="0"/>
              </a:spcBef>
              <a:spcAft>
                <a:spcPts val="0"/>
              </a:spcAft>
              <a:buClr>
                <a:schemeClr val="dk1"/>
              </a:buClr>
              <a:buSzPts val="3600"/>
              <a:buNone/>
              <a:defRPr sz="3600">
                <a:solidFill>
                  <a:schemeClr val="dk1"/>
                </a:solidFill>
              </a:defRPr>
            </a:lvl5pPr>
            <a:lvl6pPr lvl="5" algn="ctr" rtl="0">
              <a:spcBef>
                <a:spcPts val="0"/>
              </a:spcBef>
              <a:spcAft>
                <a:spcPts val="0"/>
              </a:spcAft>
              <a:buClr>
                <a:schemeClr val="dk1"/>
              </a:buClr>
              <a:buSzPts val="3600"/>
              <a:buNone/>
              <a:defRPr sz="3600">
                <a:solidFill>
                  <a:schemeClr val="dk1"/>
                </a:solidFill>
              </a:defRPr>
            </a:lvl6pPr>
            <a:lvl7pPr lvl="6" algn="ctr" rtl="0">
              <a:spcBef>
                <a:spcPts val="0"/>
              </a:spcBef>
              <a:spcAft>
                <a:spcPts val="0"/>
              </a:spcAft>
              <a:buClr>
                <a:schemeClr val="dk1"/>
              </a:buClr>
              <a:buSzPts val="3600"/>
              <a:buNone/>
              <a:defRPr sz="3600">
                <a:solidFill>
                  <a:schemeClr val="dk1"/>
                </a:solidFill>
              </a:defRPr>
            </a:lvl7pPr>
            <a:lvl8pPr lvl="7" algn="ctr" rtl="0">
              <a:spcBef>
                <a:spcPts val="0"/>
              </a:spcBef>
              <a:spcAft>
                <a:spcPts val="0"/>
              </a:spcAft>
              <a:buClr>
                <a:schemeClr val="dk1"/>
              </a:buClr>
              <a:buSzPts val="3600"/>
              <a:buNone/>
              <a:defRPr sz="3600">
                <a:solidFill>
                  <a:schemeClr val="dk1"/>
                </a:solidFill>
              </a:defRPr>
            </a:lvl8pPr>
            <a:lvl9pPr lvl="8" algn="ctr" rtl="0">
              <a:spcBef>
                <a:spcPts val="0"/>
              </a:spcBef>
              <a:spcAft>
                <a:spcPts val="0"/>
              </a:spcAft>
              <a:buClr>
                <a:schemeClr val="dk1"/>
              </a:buClr>
              <a:buSzPts val="3600"/>
              <a:buNone/>
              <a:defRPr sz="3600">
                <a:solidFill>
                  <a:schemeClr val="dk1"/>
                </a:solidFill>
              </a:defRPr>
            </a:lvl9pPr>
          </a:lstStyle>
          <a:p>
            <a:endParaRPr/>
          </a:p>
        </p:txBody>
      </p:sp>
      <p:sp>
        <p:nvSpPr>
          <p:cNvPr id="52" name="Google Shape;52;p9"/>
          <p:cNvSpPr txBox="1">
            <a:spLocks noGrp="1"/>
          </p:cNvSpPr>
          <p:nvPr>
            <p:ph type="subTitle" idx="1"/>
          </p:nvPr>
        </p:nvSpPr>
        <p:spPr>
          <a:xfrm>
            <a:off x="265500" y="2735371"/>
            <a:ext cx="4045200" cy="1345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3" name="Google Shape;5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1600"/>
              </a:spcBef>
              <a:spcAft>
                <a:spcPts val="0"/>
              </a:spcAft>
              <a:buClr>
                <a:schemeClr val="lt1"/>
              </a:buClr>
              <a:buSzPts val="1400"/>
              <a:buChar char="○"/>
              <a:defRPr>
                <a:solidFill>
                  <a:schemeClr val="lt1"/>
                </a:solidFill>
              </a:defRPr>
            </a:lvl2pPr>
            <a:lvl3pPr marL="1371600" lvl="2" indent="-317500" rtl="0">
              <a:spcBef>
                <a:spcPts val="1600"/>
              </a:spcBef>
              <a:spcAft>
                <a:spcPts val="0"/>
              </a:spcAft>
              <a:buClr>
                <a:schemeClr val="lt1"/>
              </a:buClr>
              <a:buSzPts val="1400"/>
              <a:buChar char="■"/>
              <a:defRPr>
                <a:solidFill>
                  <a:schemeClr val="lt1"/>
                </a:solidFill>
              </a:defRPr>
            </a:lvl3pPr>
            <a:lvl4pPr marL="1828800" lvl="3" indent="-317500" rtl="0">
              <a:spcBef>
                <a:spcPts val="1600"/>
              </a:spcBef>
              <a:spcAft>
                <a:spcPts val="0"/>
              </a:spcAft>
              <a:buClr>
                <a:schemeClr val="lt1"/>
              </a:buClr>
              <a:buSzPts val="1400"/>
              <a:buChar char="●"/>
              <a:defRPr>
                <a:solidFill>
                  <a:schemeClr val="lt1"/>
                </a:solidFill>
              </a:defRPr>
            </a:lvl4pPr>
            <a:lvl5pPr marL="2286000" lvl="4" indent="-317500" rtl="0">
              <a:spcBef>
                <a:spcPts val="1600"/>
              </a:spcBef>
              <a:spcAft>
                <a:spcPts val="0"/>
              </a:spcAft>
              <a:buClr>
                <a:schemeClr val="lt1"/>
              </a:buClr>
              <a:buSzPts val="1400"/>
              <a:buChar char="○"/>
              <a:defRPr>
                <a:solidFill>
                  <a:schemeClr val="lt1"/>
                </a:solidFill>
              </a:defRPr>
            </a:lvl5pPr>
            <a:lvl6pPr marL="2743200" lvl="5" indent="-317500" rtl="0">
              <a:spcBef>
                <a:spcPts val="1600"/>
              </a:spcBef>
              <a:spcAft>
                <a:spcPts val="0"/>
              </a:spcAft>
              <a:buClr>
                <a:schemeClr val="lt1"/>
              </a:buClr>
              <a:buSzPts val="1400"/>
              <a:buChar char="■"/>
              <a:defRPr>
                <a:solidFill>
                  <a:schemeClr val="lt1"/>
                </a:solidFill>
              </a:defRPr>
            </a:lvl6pPr>
            <a:lvl7pPr marL="3200400" lvl="6" indent="-317500" rtl="0">
              <a:spcBef>
                <a:spcPts val="1600"/>
              </a:spcBef>
              <a:spcAft>
                <a:spcPts val="0"/>
              </a:spcAft>
              <a:buClr>
                <a:schemeClr val="lt1"/>
              </a:buClr>
              <a:buSzPts val="1400"/>
              <a:buChar char="●"/>
              <a:defRPr>
                <a:solidFill>
                  <a:schemeClr val="lt1"/>
                </a:solidFill>
              </a:defRPr>
            </a:lvl7pPr>
            <a:lvl8pPr marL="3657600" lvl="7" indent="-317500" rtl="0">
              <a:spcBef>
                <a:spcPts val="1600"/>
              </a:spcBef>
              <a:spcAft>
                <a:spcPts val="0"/>
              </a:spcAft>
              <a:buClr>
                <a:schemeClr val="lt1"/>
              </a:buClr>
              <a:buSzPts val="1400"/>
              <a:buChar char="○"/>
              <a:defRPr>
                <a:solidFill>
                  <a:schemeClr val="lt1"/>
                </a:solidFill>
              </a:defRPr>
            </a:lvl8pPr>
            <a:lvl9pPr marL="4114800" lvl="8" indent="-317500" rtl="0">
              <a:spcBef>
                <a:spcPts val="1600"/>
              </a:spcBef>
              <a:spcAft>
                <a:spcPts val="1600"/>
              </a:spcAft>
              <a:buClr>
                <a:schemeClr val="lt1"/>
              </a:buClr>
              <a:buSzPts val="1400"/>
              <a:buChar char="■"/>
              <a:defRPr>
                <a:solidFill>
                  <a:schemeClr val="lt1"/>
                </a:solidFill>
              </a:defRPr>
            </a:lvl9pPr>
          </a:lstStyle>
          <a:p>
            <a:endParaRPr/>
          </a:p>
        </p:txBody>
      </p:sp>
      <p:sp>
        <p:nvSpPr>
          <p:cNvPr id="54" name="Google Shape;54;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Caption">
  <p:cSld name="CAPTION_ONLY">
    <p:spTree>
      <p:nvGrpSpPr>
        <p:cNvPr id="1"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57" name="Google Shape;57;p10"/>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58" name="Google Shape;58;p10"/>
          <p:cNvSpPr txBox="1">
            <a:spLocks noGrp="1"/>
          </p:cNvSpPr>
          <p:nvPr>
            <p:ph type="body" idx="1"/>
          </p:nvPr>
        </p:nvSpPr>
        <p:spPr>
          <a:xfrm>
            <a:off x="328017" y="4226025"/>
            <a:ext cx="8388600" cy="3936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59" name="Google Shape;59;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wiss-2">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400250" y="575950"/>
            <a:ext cx="6321600" cy="635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rt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2410112" y="1595776"/>
            <a:ext cx="6321600" cy="3002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rtl="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latin typeface="Lato"/>
                <a:ea typeface="Lato"/>
                <a:cs typeface="Lato"/>
                <a:sym typeface="Lato"/>
              </a:defRPr>
            </a:lvl1pPr>
            <a:lvl2pPr lvl="1" algn="r" rtl="0">
              <a:buNone/>
              <a:defRPr sz="1000">
                <a:solidFill>
                  <a:schemeClr val="dk2"/>
                </a:solidFill>
                <a:latin typeface="Lato"/>
                <a:ea typeface="Lato"/>
                <a:cs typeface="Lato"/>
                <a:sym typeface="Lato"/>
              </a:defRPr>
            </a:lvl2pPr>
            <a:lvl3pPr lvl="2" algn="r" rtl="0">
              <a:buNone/>
              <a:defRPr sz="1000">
                <a:solidFill>
                  <a:schemeClr val="dk2"/>
                </a:solidFill>
                <a:latin typeface="Lato"/>
                <a:ea typeface="Lato"/>
                <a:cs typeface="Lato"/>
                <a:sym typeface="Lato"/>
              </a:defRPr>
            </a:lvl3pPr>
            <a:lvl4pPr lvl="3" algn="r" rtl="0">
              <a:buNone/>
              <a:defRPr sz="1000">
                <a:solidFill>
                  <a:schemeClr val="dk2"/>
                </a:solidFill>
                <a:latin typeface="Lato"/>
                <a:ea typeface="Lato"/>
                <a:cs typeface="Lato"/>
                <a:sym typeface="Lato"/>
              </a:defRPr>
            </a:lvl4pPr>
            <a:lvl5pPr lvl="4" algn="r" rtl="0">
              <a:buNone/>
              <a:defRPr sz="1000">
                <a:solidFill>
                  <a:schemeClr val="dk2"/>
                </a:solidFill>
                <a:latin typeface="Lato"/>
                <a:ea typeface="Lato"/>
                <a:cs typeface="Lato"/>
                <a:sym typeface="Lato"/>
              </a:defRPr>
            </a:lvl5pPr>
            <a:lvl6pPr lvl="5" algn="r" rtl="0">
              <a:buNone/>
              <a:defRPr sz="1000">
                <a:solidFill>
                  <a:schemeClr val="dk2"/>
                </a:solidFill>
                <a:latin typeface="Lato"/>
                <a:ea typeface="Lato"/>
                <a:cs typeface="Lato"/>
                <a:sym typeface="Lato"/>
              </a:defRPr>
            </a:lvl6pPr>
            <a:lvl7pPr lvl="6" algn="r" rtl="0">
              <a:buNone/>
              <a:defRPr sz="1000">
                <a:solidFill>
                  <a:schemeClr val="dk2"/>
                </a:solidFill>
                <a:latin typeface="Lato"/>
                <a:ea typeface="Lato"/>
                <a:cs typeface="Lato"/>
                <a:sym typeface="Lato"/>
              </a:defRPr>
            </a:lvl7pPr>
            <a:lvl8pPr lvl="7" algn="r" rtl="0">
              <a:buNone/>
              <a:defRPr sz="1000">
                <a:solidFill>
                  <a:schemeClr val="dk2"/>
                </a:solidFill>
                <a:latin typeface="Lato"/>
                <a:ea typeface="Lato"/>
                <a:cs typeface="Lato"/>
                <a:sym typeface="Lato"/>
              </a:defRPr>
            </a:lvl8pPr>
            <a:lvl9pPr lvl="8" algn="r" rtl="0">
              <a:buNone/>
              <a:defRPr sz="1000">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https://translate.google.com/community"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71"/>
        <p:cNvGrpSpPr/>
        <p:nvPr/>
      </p:nvGrpSpPr>
      <p:grpSpPr>
        <a:xfrm>
          <a:off x="0" y="0"/>
          <a:ext cx="0" cy="0"/>
          <a:chOff x="0" y="0"/>
          <a:chExt cx="0" cy="0"/>
        </a:xfrm>
      </p:grpSpPr>
      <p:sp>
        <p:nvSpPr>
          <p:cNvPr id="72" name="Google Shape;72;p13"/>
          <p:cNvSpPr txBox="1">
            <a:spLocks noGrp="1"/>
          </p:cNvSpPr>
          <p:nvPr>
            <p:ph type="ctrTitle"/>
          </p:nvPr>
        </p:nvSpPr>
        <p:spPr>
          <a:xfrm>
            <a:off x="2371725" y="630225"/>
            <a:ext cx="6331500" cy="1542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bg2"/>
                </a:solidFill>
              </a:rPr>
              <a:t>Procjena u KBT-u</a:t>
            </a:r>
            <a:endParaRPr dirty="0">
              <a:solidFill>
                <a:schemeClr val="bg2"/>
              </a:solidFill>
            </a:endParaRPr>
          </a:p>
        </p:txBody>
      </p:sp>
      <p:sp>
        <p:nvSpPr>
          <p:cNvPr id="73" name="Google Shape;73;p13"/>
          <p:cNvSpPr txBox="1">
            <a:spLocks noGrp="1"/>
          </p:cNvSpPr>
          <p:nvPr>
            <p:ph type="subTitle" idx="1"/>
          </p:nvPr>
        </p:nvSpPr>
        <p:spPr>
          <a:xfrm>
            <a:off x="2390267" y="3238450"/>
            <a:ext cx="6331500" cy="1241700"/>
          </a:xfrm>
          <a:prstGeom prst="rect">
            <a:avLst/>
          </a:prstGeom>
        </p:spPr>
        <p:txBody>
          <a:bodyPr spcFirstLastPara="1" wrap="square" lIns="91425" tIns="91425" rIns="91425" bIns="91425" anchor="b" anchorCtr="0">
            <a:noAutofit/>
          </a:bodyPr>
          <a:lstStyle/>
          <a:p>
            <a:pPr marL="0" lvl="0" indent="0" algn="l" rtl="0">
              <a:lnSpc>
                <a:spcPct val="115000"/>
              </a:lnSpc>
              <a:spcBef>
                <a:spcPts val="1200"/>
              </a:spcBef>
              <a:spcAft>
                <a:spcPts val="1200"/>
              </a:spcAft>
              <a:buNone/>
            </a:pPr>
            <a:r>
              <a:rPr lang="en" sz="2400" dirty="0">
                <a:solidFill>
                  <a:schemeClr val="bg2"/>
                </a:solidFill>
              </a:rPr>
              <a:t>Poglavlje 5: </a:t>
            </a:r>
            <a:r>
              <a:rPr lang="en" sz="2400" i="1" dirty="0">
                <a:solidFill>
                  <a:schemeClr val="bg2"/>
                </a:solidFill>
              </a:rPr>
              <a:t>Cognitive Behavior Therapy: Basics and Beyond</a:t>
            </a:r>
            <a:r>
              <a:rPr lang="en" sz="2400" dirty="0">
                <a:solidFill>
                  <a:schemeClr val="bg2"/>
                </a:solidFill>
              </a:rPr>
              <a:t> </a:t>
            </a:r>
            <a:r>
              <a:rPr lang="en" sz="2400" i="1" dirty="0">
                <a:solidFill>
                  <a:schemeClr val="bg2"/>
                </a:solidFill>
              </a:rPr>
              <a:t>- Judith S. Beck</a:t>
            </a:r>
            <a:endParaRPr sz="2400" i="1" dirty="0">
              <a:solidFill>
                <a:schemeClr val="bg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31"/>
        <p:cNvGrpSpPr/>
        <p:nvPr/>
      </p:nvGrpSpPr>
      <p:grpSpPr>
        <a:xfrm>
          <a:off x="0" y="0"/>
          <a:ext cx="0" cy="0"/>
          <a:chOff x="0" y="0"/>
          <a:chExt cx="0" cy="0"/>
        </a:xfrm>
      </p:grpSpPr>
      <p:sp>
        <p:nvSpPr>
          <p:cNvPr id="132" name="Google Shape;132;p22"/>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2. Provedba same procjene: </a:t>
            </a:r>
            <a:endParaRPr sz="2100"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Strukturiranje razgovora</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Daj okvir odgovaranja (“da/ne”, kratke rečenice)</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Pažljivo prekini kad klijent odluta</a:t>
            </a:r>
            <a:endParaRPr sz="1900"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Beznađe i skepticizam</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Prepoznavanje automatskih misli</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Povezivanje → misli–emocije</a:t>
            </a:r>
            <a:endParaRPr sz="1900"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Dodatne informacije? </a:t>
            </a:r>
            <a:r>
              <a:rPr lang="en" sz="1900" i="1" dirty="0">
                <a:solidFill>
                  <a:schemeClr val="bg2"/>
                </a:solidFill>
              </a:rPr>
              <a:t>(“Postoji li još nešto važno/što vam je teško reći?”)</a:t>
            </a:r>
            <a:endParaRPr sz="1900" i="1"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Uključivanje bliske osobe - po potrebi</a:t>
            </a:r>
            <a:endParaRPr sz="1900" dirty="0">
              <a:solidFill>
                <a:schemeClr val="bg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36"/>
        <p:cNvGrpSpPr/>
        <p:nvPr/>
      </p:nvGrpSpPr>
      <p:grpSpPr>
        <a:xfrm>
          <a:off x="0" y="0"/>
          <a:ext cx="0" cy="0"/>
          <a:chOff x="0" y="0"/>
          <a:chExt cx="0" cy="0"/>
        </a:xfrm>
      </p:grpSpPr>
      <p:sp>
        <p:nvSpPr>
          <p:cNvPr id="137" name="Google Shape;137;p23"/>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3. Dijagnostički utisci, ciljevi i opći plan terapije</a:t>
            </a:r>
            <a:endParaRPr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Dijagnostički utisak</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Ako nisi siguran/na u dijagnozu – objasni da trebaš pregledati bilješke i dokumentaciju</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Ako jesi – iznesi početni utisak i ponudi realnu nadu </a:t>
            </a:r>
            <a:r>
              <a:rPr lang="en" sz="1900" i="1" dirty="0">
                <a:solidFill>
                  <a:schemeClr val="bg2"/>
                </a:solidFill>
              </a:rPr>
              <a:t>(npr. depresija se može liječiti, KBT je učinkovit)</a:t>
            </a:r>
            <a:endParaRPr sz="1900" i="1" dirty="0">
              <a:solidFill>
                <a:schemeClr val="bg2"/>
              </a:solidFill>
            </a:endParaRPr>
          </a:p>
          <a:p>
            <a:pPr marL="0" lvl="0" indent="0" algn="l" rtl="0">
              <a:lnSpc>
                <a:spcPct val="115000"/>
              </a:lnSpc>
              <a:spcBef>
                <a:spcPts val="0"/>
              </a:spcBef>
              <a:spcAft>
                <a:spcPts val="0"/>
              </a:spcAft>
              <a:buNone/>
            </a:pPr>
            <a:endParaRPr sz="1900" dirty="0">
              <a:solidFill>
                <a:schemeClr val="bg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141"/>
        <p:cNvGrpSpPr/>
        <p:nvPr/>
      </p:nvGrpSpPr>
      <p:grpSpPr>
        <a:xfrm>
          <a:off x="0" y="0"/>
          <a:ext cx="0" cy="0"/>
          <a:chOff x="0" y="0"/>
          <a:chExt cx="0" cy="0"/>
        </a:xfrm>
      </p:grpSpPr>
      <p:sp>
        <p:nvSpPr>
          <p:cNvPr id="142" name="Google Shape;142;p24"/>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3. Dijagnostički utisci, ciljevi i opći plan terapije</a:t>
            </a:r>
            <a:endParaRPr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Postavljanje širokih ciljeva</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Postavi nekoliko općih ciljeva </a:t>
            </a:r>
            <a:r>
              <a:rPr lang="en" sz="1900" i="1" dirty="0">
                <a:solidFill>
                  <a:schemeClr val="bg2"/>
                </a:solidFill>
              </a:rPr>
              <a:t>(npr. smanjenje depresije/anksioznosti, bolje funkcioniranje, povezivanje s drugima…)</a:t>
            </a:r>
            <a:endParaRPr sz="1900" i="1"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Pazi da ciljevi ne djeluju preplavljujuće – rad “korak po korak”</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Najavi da ćete sljedeći put postaviti konkretnije ciljeve</a:t>
            </a:r>
            <a:endParaRPr sz="1900" dirty="0">
              <a:solidFill>
                <a:schemeClr val="bg2"/>
              </a:solidFill>
            </a:endParaRPr>
          </a:p>
          <a:p>
            <a:pPr marL="0" lvl="0" indent="0" algn="l" rtl="0">
              <a:lnSpc>
                <a:spcPct val="115000"/>
              </a:lnSpc>
              <a:spcBef>
                <a:spcPts val="0"/>
              </a:spcBef>
              <a:spcAft>
                <a:spcPts val="0"/>
              </a:spcAft>
              <a:buNone/>
            </a:pPr>
            <a:endParaRPr sz="1900" dirty="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46"/>
        <p:cNvGrpSpPr/>
        <p:nvPr/>
      </p:nvGrpSpPr>
      <p:grpSpPr>
        <a:xfrm>
          <a:off x="0" y="0"/>
          <a:ext cx="0" cy="0"/>
          <a:chOff x="0" y="0"/>
          <a:chExt cx="0" cy="0"/>
        </a:xfrm>
      </p:grpSpPr>
      <p:sp>
        <p:nvSpPr>
          <p:cNvPr id="147" name="Google Shape;147;p25"/>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3. Dijagnostički utisci, ciljevi i opći plan terapije</a:t>
            </a:r>
            <a:endParaRPr dirty="0">
              <a:solidFill>
                <a:schemeClr val="bg2"/>
              </a:solidFill>
            </a:endParaRPr>
          </a:p>
          <a:p>
            <a:pPr marL="457200" lvl="0" indent="-349250" algn="l" rtl="0">
              <a:lnSpc>
                <a:spcPct val="115000"/>
              </a:lnSpc>
              <a:spcBef>
                <a:spcPts val="0"/>
              </a:spcBef>
              <a:spcAft>
                <a:spcPts val="0"/>
              </a:spcAft>
              <a:buSzPts val="1900"/>
              <a:buChar char="●"/>
            </a:pPr>
            <a:r>
              <a:rPr lang="en" sz="1900" dirty="0">
                <a:solidFill>
                  <a:schemeClr val="bg2"/>
                </a:solidFill>
              </a:rPr>
              <a:t>Opći plan terapije</a:t>
            </a:r>
            <a:endParaRPr sz="1900"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Objasni kako izgleda napredak - rad na mislima/ponašanju/problem solving/nove vještine</a:t>
            </a:r>
            <a:endParaRPr sz="1900" i="1"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Daj primjer logike KBT-a </a:t>
            </a:r>
            <a:r>
              <a:rPr lang="en" sz="1900" i="1" dirty="0">
                <a:solidFill>
                  <a:schemeClr val="bg2"/>
                </a:solidFill>
              </a:rPr>
              <a:t>(npr. kako misao “Ne mogu ništa” utječe na motivaciju i ponašanje)</a:t>
            </a:r>
            <a:endParaRPr sz="1900" i="1" dirty="0">
              <a:solidFill>
                <a:schemeClr val="bg2"/>
              </a:solidFill>
            </a:endParaRPr>
          </a:p>
          <a:p>
            <a:pPr marL="914400" lvl="1" indent="-349250" algn="l" rtl="0">
              <a:lnSpc>
                <a:spcPct val="115000"/>
              </a:lnSpc>
              <a:spcBef>
                <a:spcPts val="0"/>
              </a:spcBef>
              <a:spcAft>
                <a:spcPts val="0"/>
              </a:spcAft>
              <a:buClr>
                <a:schemeClr val="accent5"/>
              </a:buClr>
              <a:buSzPts val="1900"/>
              <a:buChar char="○"/>
            </a:pPr>
            <a:r>
              <a:rPr lang="en" sz="1900" dirty="0">
                <a:solidFill>
                  <a:schemeClr val="bg2"/>
                </a:solidFill>
              </a:rPr>
              <a:t>Zatraži povratnu informaciju </a:t>
            </a:r>
            <a:r>
              <a:rPr lang="en" sz="1900" i="1" dirty="0">
                <a:solidFill>
                  <a:schemeClr val="bg2"/>
                </a:solidFill>
              </a:rPr>
              <a:t>(“Kako Vam to zvuči? Slažete li se?)</a:t>
            </a:r>
            <a:endParaRPr sz="1900" i="1" dirty="0">
              <a:solidFill>
                <a:schemeClr val="bg2"/>
              </a:solidFill>
            </a:endParaRPr>
          </a:p>
          <a:p>
            <a:pPr marL="0" lvl="0" indent="0" algn="l" rtl="0">
              <a:lnSpc>
                <a:spcPct val="115000"/>
              </a:lnSpc>
              <a:spcBef>
                <a:spcPts val="0"/>
              </a:spcBef>
              <a:spcAft>
                <a:spcPts val="0"/>
              </a:spcAft>
              <a:buNone/>
            </a:pPr>
            <a:endParaRPr sz="1900" dirty="0">
              <a:solidFill>
                <a:schemeClr val="bg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151"/>
        <p:cNvGrpSpPr/>
        <p:nvPr/>
      </p:nvGrpSpPr>
      <p:grpSpPr>
        <a:xfrm>
          <a:off x="0" y="0"/>
          <a:ext cx="0" cy="0"/>
          <a:chOff x="0" y="0"/>
          <a:chExt cx="0" cy="0"/>
        </a:xfrm>
      </p:grpSpPr>
      <p:sp>
        <p:nvSpPr>
          <p:cNvPr id="152" name="Google Shape;152;p26"/>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4. Početni akcijski plan</a:t>
            </a:r>
            <a:endParaRPr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Zajedno s klijentom napravi jednostavan, izvediv plan između seansi</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Plan treba biti vrlo lagan i dostupan </a:t>
            </a:r>
            <a:r>
              <a:rPr lang="en" sz="2300" i="1" dirty="0">
                <a:solidFill>
                  <a:schemeClr val="bg2"/>
                </a:solidFill>
              </a:rPr>
              <a:t>(npr. čitanje bilješki dvaput dnevno, na mobitelu)</a:t>
            </a:r>
            <a:endParaRPr sz="2300" i="1"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Naglasiti davanje zasluge za svaki mali korak</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Uključiti jednu malu, smislenu aktivnost kao prvi pomak </a:t>
            </a:r>
            <a:r>
              <a:rPr lang="en" sz="2300" i="1" dirty="0">
                <a:solidFill>
                  <a:schemeClr val="bg2"/>
                </a:solidFill>
              </a:rPr>
              <a:t>(npr. petominutna šetnja)</a:t>
            </a:r>
            <a:endParaRPr sz="2300" i="1" dirty="0">
              <a:solidFill>
                <a:schemeClr val="bg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56"/>
        <p:cNvGrpSpPr/>
        <p:nvPr/>
      </p:nvGrpSpPr>
      <p:grpSpPr>
        <a:xfrm>
          <a:off x="0" y="0"/>
          <a:ext cx="0" cy="0"/>
          <a:chOff x="0" y="0"/>
          <a:chExt cx="0" cy="0"/>
        </a:xfrm>
      </p:grpSpPr>
      <p:sp>
        <p:nvSpPr>
          <p:cNvPr id="157" name="Google Shape;157;p27"/>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bg2"/>
                </a:solidFill>
              </a:rPr>
              <a:t>5. </a:t>
            </a:r>
            <a:r>
              <a:rPr lang="en" dirty="0">
                <a:solidFill>
                  <a:schemeClr val="bg2"/>
                </a:solidFill>
              </a:rPr>
              <a:t>Postavljanje očekivanja za tretman</a:t>
            </a:r>
            <a:endParaRPr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Procjena trajanja terapije u rasponu (npr. 2–4 mjeseca)</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Više seansi kod težih, kroničnih ili komorbidnih stanja</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Tjedni susreti kao standard, češći kod težih simptoma</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Kako se stanje poboljšava, seanse se prorjeđuju uz “booster” seanse nakon završetka</a:t>
            </a:r>
            <a:endParaRPr sz="2300" dirty="0">
              <a:solidFill>
                <a:schemeClr val="bg2"/>
              </a:solidFill>
            </a:endParaRPr>
          </a:p>
          <a:p>
            <a:pPr marL="457200" lvl="0" indent="-374650" algn="l" rtl="0">
              <a:lnSpc>
                <a:spcPct val="115000"/>
              </a:lnSpc>
              <a:spcBef>
                <a:spcPts val="0"/>
              </a:spcBef>
              <a:spcAft>
                <a:spcPts val="0"/>
              </a:spcAft>
              <a:buClr>
                <a:schemeClr val="accent5"/>
              </a:buClr>
              <a:buSzPts val="2300"/>
              <a:buChar char="●"/>
            </a:pPr>
            <a:r>
              <a:rPr lang="en" sz="2300" dirty="0">
                <a:solidFill>
                  <a:schemeClr val="bg2"/>
                </a:solidFill>
              </a:rPr>
              <a:t>O trajanju se dogovara s klijentom</a:t>
            </a:r>
            <a:endParaRPr sz="2300" dirty="0">
              <a:solidFill>
                <a:schemeClr val="bg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161"/>
        <p:cNvGrpSpPr/>
        <p:nvPr/>
      </p:nvGrpSpPr>
      <p:grpSpPr>
        <a:xfrm>
          <a:off x="0" y="0"/>
          <a:ext cx="0" cy="0"/>
          <a:chOff x="0" y="0"/>
          <a:chExt cx="0" cy="0"/>
        </a:xfrm>
      </p:grpSpPr>
      <p:sp>
        <p:nvSpPr>
          <p:cNvPr id="162" name="Google Shape;162;p28"/>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6. Sažimanje i feedback</a:t>
            </a:r>
            <a:endParaRPr dirty="0">
              <a:solidFill>
                <a:schemeClr val="bg2"/>
              </a:solidFill>
            </a:endParaRPr>
          </a:p>
          <a:p>
            <a:pPr marL="457200" lvl="0" indent="-368300" algn="l" rtl="0">
              <a:lnSpc>
                <a:spcPct val="115000"/>
              </a:lnSpc>
              <a:spcBef>
                <a:spcPts val="0"/>
              </a:spcBef>
              <a:spcAft>
                <a:spcPts val="0"/>
              </a:spcAft>
              <a:buClr>
                <a:schemeClr val="accent5"/>
              </a:buClr>
              <a:buSzPts val="2200"/>
              <a:buChar char="●"/>
            </a:pPr>
            <a:r>
              <a:rPr lang="en" sz="2200" dirty="0">
                <a:solidFill>
                  <a:schemeClr val="bg2"/>
                </a:solidFill>
              </a:rPr>
              <a:t>Ukratko prepričaj što ste danas prošli</a:t>
            </a:r>
            <a:endParaRPr sz="2200" dirty="0">
              <a:solidFill>
                <a:schemeClr val="bg2"/>
              </a:solidFill>
            </a:endParaRPr>
          </a:p>
          <a:p>
            <a:pPr marL="457200" lvl="0" indent="-368300" algn="l" rtl="0">
              <a:lnSpc>
                <a:spcPct val="115000"/>
              </a:lnSpc>
              <a:spcBef>
                <a:spcPts val="0"/>
              </a:spcBef>
              <a:spcAft>
                <a:spcPts val="0"/>
              </a:spcAft>
              <a:buClr>
                <a:schemeClr val="accent5"/>
              </a:buClr>
              <a:buSzPts val="2200"/>
              <a:buChar char="●"/>
            </a:pPr>
            <a:r>
              <a:rPr lang="en" sz="2200" dirty="0">
                <a:solidFill>
                  <a:schemeClr val="bg2"/>
                </a:solidFill>
              </a:rPr>
              <a:t>Podsjeti klijenta da terapija zapravo počinje sljedeći tjedan</a:t>
            </a:r>
            <a:endParaRPr sz="2200" dirty="0">
              <a:solidFill>
                <a:schemeClr val="bg2"/>
              </a:solidFill>
            </a:endParaRPr>
          </a:p>
          <a:p>
            <a:pPr marL="457200" lvl="0" indent="-368300" algn="l" rtl="0">
              <a:lnSpc>
                <a:spcPct val="115000"/>
              </a:lnSpc>
              <a:spcBef>
                <a:spcPts val="0"/>
              </a:spcBef>
              <a:spcAft>
                <a:spcPts val="0"/>
              </a:spcAft>
              <a:buClr>
                <a:schemeClr val="accent5"/>
              </a:buClr>
              <a:buSzPts val="2200"/>
              <a:buChar char="●"/>
            </a:pPr>
            <a:r>
              <a:rPr lang="en" sz="2200" dirty="0">
                <a:solidFill>
                  <a:schemeClr val="bg2"/>
                </a:solidFill>
              </a:rPr>
              <a:t>Objasni koliko ćete se često viđati i koliko bi terapija mogla trajati</a:t>
            </a:r>
            <a:endParaRPr sz="2200" dirty="0">
              <a:solidFill>
                <a:schemeClr val="bg2"/>
              </a:solidFill>
            </a:endParaRPr>
          </a:p>
          <a:p>
            <a:pPr marL="457200" lvl="0" indent="-368300" algn="l" rtl="0">
              <a:lnSpc>
                <a:spcPct val="115000"/>
              </a:lnSpc>
              <a:spcBef>
                <a:spcPts val="0"/>
              </a:spcBef>
              <a:spcAft>
                <a:spcPts val="0"/>
              </a:spcAft>
              <a:buClr>
                <a:schemeClr val="accent5"/>
              </a:buClr>
              <a:buSzPts val="2200"/>
              <a:buChar char="●"/>
            </a:pPr>
            <a:r>
              <a:rPr lang="en" sz="2200" dirty="0">
                <a:solidFill>
                  <a:schemeClr val="bg2"/>
                </a:solidFill>
              </a:rPr>
              <a:t>Pitaj ima li pitanja, što je nejasno, je li nešto krivo shvaćeno</a:t>
            </a:r>
            <a:endParaRPr sz="2200" dirty="0">
              <a:solidFill>
                <a:schemeClr val="bg2"/>
              </a:solidFill>
            </a:endParaRPr>
          </a:p>
          <a:p>
            <a:pPr marL="457200" lvl="0" indent="-368300" algn="l" rtl="0">
              <a:lnSpc>
                <a:spcPct val="115000"/>
              </a:lnSpc>
              <a:spcBef>
                <a:spcPts val="0"/>
              </a:spcBef>
              <a:spcAft>
                <a:spcPts val="0"/>
              </a:spcAft>
              <a:buClr>
                <a:schemeClr val="accent5"/>
              </a:buClr>
              <a:buSzPts val="2200"/>
              <a:buChar char="●"/>
            </a:pPr>
            <a:r>
              <a:rPr lang="en" sz="2200" dirty="0">
                <a:solidFill>
                  <a:schemeClr val="bg2"/>
                </a:solidFill>
              </a:rPr>
              <a:t>Provjeri osjeća li se klijent shvaćeno prije završetka</a:t>
            </a:r>
            <a:endParaRPr sz="2200" dirty="0">
              <a:solidFill>
                <a:schemeClr val="bg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Shape 166"/>
        <p:cNvGrpSpPr/>
        <p:nvPr/>
      </p:nvGrpSpPr>
      <p:grpSpPr>
        <a:xfrm>
          <a:off x="0" y="0"/>
          <a:ext cx="0" cy="0"/>
          <a:chOff x="0" y="0"/>
          <a:chExt cx="0" cy="0"/>
        </a:xfrm>
      </p:grpSpPr>
      <p:sp>
        <p:nvSpPr>
          <p:cNvPr id="167" name="Google Shape;167;p29"/>
          <p:cNvSpPr txBox="1">
            <a:spLocks noGrp="1"/>
          </p:cNvSpPr>
          <p:nvPr>
            <p:ph type="subTitle" idx="1"/>
          </p:nvPr>
        </p:nvSpPr>
        <p:spPr>
          <a:xfrm>
            <a:off x="265500" y="653700"/>
            <a:ext cx="4045200" cy="38361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3000" b="1">
                <a:solidFill>
                  <a:schemeClr val="dk1"/>
                </a:solidFill>
              </a:rPr>
              <a:t>Između procjene i prve terapijske sesije</a:t>
            </a:r>
            <a:endParaRPr sz="3000" b="1">
              <a:solidFill>
                <a:schemeClr val="dk1"/>
              </a:solidFill>
            </a:endParaRPr>
          </a:p>
          <a:p>
            <a:pPr marL="457200" lvl="0" indent="-323850" algn="l" rtl="0">
              <a:lnSpc>
                <a:spcPct val="115000"/>
              </a:lnSpc>
              <a:spcBef>
                <a:spcPts val="1600"/>
              </a:spcBef>
              <a:spcAft>
                <a:spcPts val="0"/>
              </a:spcAft>
              <a:buSzPts val="1500"/>
              <a:buChar char="●"/>
            </a:pPr>
            <a:r>
              <a:rPr lang="en" sz="1500"/>
              <a:t>Napiši evaluacijski izvještaj i početni terapijski plan</a:t>
            </a:r>
            <a:endParaRPr sz="1500"/>
          </a:p>
          <a:p>
            <a:pPr marL="457200" lvl="0" indent="-323850" algn="l" rtl="0">
              <a:lnSpc>
                <a:spcPct val="115000"/>
              </a:lnSpc>
              <a:spcBef>
                <a:spcPts val="0"/>
              </a:spcBef>
              <a:spcAft>
                <a:spcPts val="0"/>
              </a:spcAft>
              <a:buSzPts val="1500"/>
              <a:buChar char="●"/>
            </a:pPr>
            <a:r>
              <a:rPr lang="en" sz="1500"/>
              <a:t>Osiguraj suglasnost i kontaktiraj prethodne kolege kad je moguće</a:t>
            </a:r>
            <a:endParaRPr sz="1500"/>
          </a:p>
          <a:p>
            <a:pPr marL="457200" lvl="0" indent="-323850" algn="l" rtl="0">
              <a:lnSpc>
                <a:spcPct val="115000"/>
              </a:lnSpc>
              <a:spcBef>
                <a:spcPts val="0"/>
              </a:spcBef>
              <a:spcAft>
                <a:spcPts val="0"/>
              </a:spcAft>
              <a:buSzPts val="1500"/>
              <a:buChar char="●"/>
            </a:pPr>
            <a:r>
              <a:rPr lang="en" sz="1500"/>
              <a:t>Zatraži njihove nalaze i dopunske informacije</a:t>
            </a:r>
            <a:endParaRPr sz="1500"/>
          </a:p>
          <a:p>
            <a:pPr marL="457200" lvl="0" indent="-323850" algn="l" rtl="0">
              <a:lnSpc>
                <a:spcPct val="115000"/>
              </a:lnSpc>
              <a:spcBef>
                <a:spcPts val="0"/>
              </a:spcBef>
              <a:spcAft>
                <a:spcPts val="0"/>
              </a:spcAft>
              <a:buSzPts val="1500"/>
              <a:buChar char="●"/>
            </a:pPr>
            <a:r>
              <a:rPr lang="en" sz="1500"/>
              <a:t>Javi se trenutnim kolegama radi usklađivanja tretmana</a:t>
            </a:r>
            <a:endParaRPr sz="1500"/>
          </a:p>
          <a:p>
            <a:pPr marL="457200" lvl="0" indent="-323850" algn="l" rtl="0">
              <a:lnSpc>
                <a:spcPct val="115000"/>
              </a:lnSpc>
              <a:spcBef>
                <a:spcPts val="0"/>
              </a:spcBef>
              <a:spcAft>
                <a:spcPts val="0"/>
              </a:spcAft>
              <a:buSzPts val="1500"/>
              <a:buChar char="●"/>
            </a:pPr>
            <a:r>
              <a:rPr lang="en" sz="1500"/>
              <a:t>Provjeri dodatne informacije telefonski ako postoje nejasnoće</a:t>
            </a:r>
            <a:endParaRPr sz="1500"/>
          </a:p>
          <a:p>
            <a:pPr marL="457200" lvl="0" indent="-323850" algn="l" rtl="0">
              <a:lnSpc>
                <a:spcPct val="115000"/>
              </a:lnSpc>
              <a:spcBef>
                <a:spcPts val="0"/>
              </a:spcBef>
              <a:spcAft>
                <a:spcPts val="0"/>
              </a:spcAft>
              <a:buSzPts val="1500"/>
              <a:buChar char="●"/>
            </a:pPr>
            <a:r>
              <a:rPr lang="en" sz="1500"/>
              <a:t>Izradi privremenu kognitivnu konceptualizaciju i početni plan terapije</a:t>
            </a:r>
            <a:endParaRPr sz="15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Shape 172"/>
        <p:cNvGrpSpPr/>
        <p:nvPr/>
      </p:nvGrpSpPr>
      <p:grpSpPr>
        <a:xfrm>
          <a:off x="0" y="0"/>
          <a:ext cx="0" cy="0"/>
          <a:chOff x="0" y="0"/>
          <a:chExt cx="0" cy="0"/>
        </a:xfrm>
      </p:grpSpPr>
      <p:sp>
        <p:nvSpPr>
          <p:cNvPr id="174" name="Google Shape;174;p30"/>
          <p:cNvSpPr txBox="1">
            <a:spLocks noGrp="1"/>
          </p:cNvSpPr>
          <p:nvPr>
            <p:ph type="title"/>
          </p:nvPr>
        </p:nvSpPr>
        <p:spPr>
          <a:xfrm>
            <a:off x="283099" y="712150"/>
            <a:ext cx="8622300" cy="3835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bg2"/>
                </a:solidFill>
              </a:rPr>
              <a:t>Hvala na </a:t>
            </a:r>
            <a:r>
              <a:rPr lang="en" dirty="0">
                <a:solidFill>
                  <a:schemeClr val="bg2"/>
                </a:solidFill>
                <a:uFill>
                  <a:noFill/>
                </a:u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pažnji</a:t>
            </a:r>
            <a:endParaRPr dirty="0">
              <a:solidFill>
                <a:schemeClr val="bg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77"/>
        <p:cNvGrpSpPr/>
        <p:nvPr/>
      </p:nvGrpSpPr>
      <p:grpSpPr>
        <a:xfrm>
          <a:off x="0" y="0"/>
          <a:ext cx="0" cy="0"/>
          <a:chOff x="0" y="0"/>
          <a:chExt cx="0" cy="0"/>
        </a:xfrm>
      </p:grpSpPr>
      <p:sp>
        <p:nvSpPr>
          <p:cNvPr id="78" name="Google Shape;78;p14"/>
          <p:cNvSpPr txBox="1">
            <a:spLocks noGrp="1"/>
          </p:cNvSpPr>
          <p:nvPr>
            <p:ph type="title" idx="4294967295"/>
          </p:nvPr>
        </p:nvSpPr>
        <p:spPr>
          <a:xfrm>
            <a:off x="535775" y="712150"/>
            <a:ext cx="5197200" cy="7680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3600">
                <a:solidFill>
                  <a:schemeClr val="dk1"/>
                </a:solidFill>
              </a:rPr>
              <a:t>PROCJENA?</a:t>
            </a:r>
            <a:endParaRPr sz="2400"/>
          </a:p>
        </p:txBody>
      </p:sp>
      <p:sp>
        <p:nvSpPr>
          <p:cNvPr id="79" name="Google Shape;79;p14"/>
          <p:cNvSpPr txBox="1">
            <a:spLocks noGrp="1"/>
          </p:cNvSpPr>
          <p:nvPr>
            <p:ph type="title" idx="4294967295"/>
          </p:nvPr>
        </p:nvSpPr>
        <p:spPr>
          <a:xfrm>
            <a:off x="535775" y="1480150"/>
            <a:ext cx="6199800" cy="3067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sz="3600" b="0" i="1">
                <a:latin typeface="Lato"/>
                <a:ea typeface="Lato"/>
                <a:cs typeface="Lato"/>
                <a:sym typeface="Lato"/>
              </a:rPr>
              <a:t>“...temelj za dijagnostiku, konceptualizaciju i plan tretmana koji će se nadograđivati u svakoj sesiji”</a:t>
            </a:r>
            <a:endParaRPr sz="3600" b="0" i="1">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83"/>
        <p:cNvGrpSpPr/>
        <p:nvPr/>
      </p:nvGrpSpPr>
      <p:grpSpPr>
        <a:xfrm>
          <a:off x="0" y="0"/>
          <a:ext cx="0" cy="0"/>
          <a:chOff x="0" y="0"/>
          <a:chExt cx="0" cy="0"/>
        </a:xfrm>
      </p:grpSpPr>
      <p:pic>
        <p:nvPicPr>
          <p:cNvPr id="84" name="Google Shape;84;p15"/>
          <p:cNvPicPr preferRelativeResize="0"/>
          <p:nvPr/>
        </p:nvPicPr>
        <p:blipFill>
          <a:blip r:embed="rId3">
            <a:alphaModFix/>
          </a:blip>
          <a:stretch>
            <a:fillRect/>
          </a:stretch>
        </p:blipFill>
        <p:spPr>
          <a:xfrm>
            <a:off x="1416125" y="162725"/>
            <a:ext cx="6596299" cy="4818049"/>
          </a:xfrm>
          <a:prstGeom prst="rect">
            <a:avLst/>
          </a:prstGeom>
          <a:noFill/>
          <a:ln>
            <a:noFill/>
          </a:ln>
        </p:spPr>
      </p:pic>
      <p:pic>
        <p:nvPicPr>
          <p:cNvPr id="85" name="Google Shape;85;p15"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86" name="Google Shape;86;p15"/>
          <p:cNvSpPr txBox="1"/>
          <p:nvPr/>
        </p:nvSpPr>
        <p:spPr>
          <a:xfrm>
            <a:off x="2286275" y="716750"/>
            <a:ext cx="4841400" cy="7626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3000" b="1">
                <a:solidFill>
                  <a:schemeClr val="lt2"/>
                </a:solidFill>
                <a:latin typeface="Raleway"/>
                <a:ea typeface="Raleway"/>
                <a:cs typeface="Raleway"/>
                <a:sym typeface="Raleway"/>
              </a:rPr>
              <a:t>1. Zašto je procjena bitna</a:t>
            </a:r>
            <a:endParaRPr sz="3000" b="1">
              <a:solidFill>
                <a:schemeClr val="lt2"/>
              </a:solidFill>
              <a:latin typeface="Raleway"/>
              <a:ea typeface="Raleway"/>
              <a:cs typeface="Raleway"/>
              <a:sym typeface="Raleway"/>
            </a:endParaRPr>
          </a:p>
        </p:txBody>
      </p:sp>
      <p:sp>
        <p:nvSpPr>
          <p:cNvPr id="87" name="Google Shape;87;p15"/>
          <p:cNvSpPr txBox="1">
            <a:spLocks noGrp="1"/>
          </p:cNvSpPr>
          <p:nvPr>
            <p:ph type="body" idx="4294967295"/>
          </p:nvPr>
        </p:nvSpPr>
        <p:spPr>
          <a:xfrm>
            <a:off x="1937075" y="1377475"/>
            <a:ext cx="5539800" cy="3327900"/>
          </a:xfrm>
          <a:prstGeom prst="rect">
            <a:avLst/>
          </a:prstGeom>
        </p:spPr>
        <p:txBody>
          <a:bodyPr spcFirstLastPara="1" wrap="square" lIns="91425" tIns="91425" rIns="91425" bIns="91425" anchor="t" anchorCtr="0">
            <a:noAutofit/>
          </a:bodyPr>
          <a:lstStyle/>
          <a:p>
            <a:pPr marL="457200" lvl="0" indent="-336550" algn="l" rtl="0">
              <a:spcBef>
                <a:spcPts val="0"/>
              </a:spcBef>
              <a:spcAft>
                <a:spcPts val="0"/>
              </a:spcAft>
              <a:buClr>
                <a:schemeClr val="dk1"/>
              </a:buClr>
              <a:buSzPts val="1700"/>
              <a:buFont typeface="Raleway"/>
              <a:buChar char="➔"/>
            </a:pPr>
            <a:r>
              <a:rPr lang="en" sz="1700" b="1">
                <a:solidFill>
                  <a:schemeClr val="dk1"/>
                </a:solidFill>
                <a:latin typeface="Raleway"/>
                <a:ea typeface="Raleway"/>
                <a:cs typeface="Raleway"/>
                <a:sym typeface="Raleway"/>
              </a:rPr>
              <a:t>Omogućuje prikupljanje podataka potrebnih za postavljanje dijagnoze</a:t>
            </a:r>
            <a:endParaRPr sz="1500">
              <a:latin typeface="Raleway"/>
              <a:ea typeface="Raleway"/>
              <a:cs typeface="Raleway"/>
              <a:sym typeface="Raleway"/>
            </a:endParaRPr>
          </a:p>
          <a:p>
            <a:pPr marL="457200" lvl="0" indent="-336550" algn="l" rtl="0">
              <a:spcBef>
                <a:spcPts val="1000"/>
              </a:spcBef>
              <a:spcAft>
                <a:spcPts val="0"/>
              </a:spcAft>
              <a:buClr>
                <a:schemeClr val="dk1"/>
              </a:buClr>
              <a:buSzPts val="1700"/>
              <a:buFont typeface="Raleway"/>
              <a:buChar char="➔"/>
            </a:pPr>
            <a:r>
              <a:rPr lang="en" sz="1700" b="1">
                <a:solidFill>
                  <a:schemeClr val="dk1"/>
                </a:solidFill>
                <a:latin typeface="Raleway"/>
                <a:ea typeface="Raleway"/>
                <a:cs typeface="Raleway"/>
                <a:sym typeface="Raleway"/>
              </a:rPr>
              <a:t>Daje osnovu za početnu kognitivnu konceptualizaciju</a:t>
            </a:r>
            <a:endParaRPr sz="1500">
              <a:latin typeface="Raleway"/>
              <a:ea typeface="Raleway"/>
              <a:cs typeface="Raleway"/>
              <a:sym typeface="Raleway"/>
            </a:endParaRPr>
          </a:p>
          <a:p>
            <a:pPr marL="457200" lvl="0" indent="-336550" algn="l" rtl="0">
              <a:spcBef>
                <a:spcPts val="1000"/>
              </a:spcBef>
              <a:spcAft>
                <a:spcPts val="0"/>
              </a:spcAft>
              <a:buClr>
                <a:schemeClr val="dk1"/>
              </a:buClr>
              <a:buSzPts val="1700"/>
              <a:buFont typeface="Raleway"/>
              <a:buChar char="➔"/>
            </a:pPr>
            <a:r>
              <a:rPr lang="en" sz="1700" b="1">
                <a:solidFill>
                  <a:schemeClr val="dk1"/>
                </a:solidFill>
                <a:latin typeface="Raleway"/>
                <a:ea typeface="Raleway"/>
                <a:cs typeface="Raleway"/>
                <a:sym typeface="Raleway"/>
              </a:rPr>
              <a:t>Omogućuje oblikovanje početnog terapijskog plana</a:t>
            </a:r>
            <a:endParaRPr sz="1500">
              <a:latin typeface="Raleway"/>
              <a:ea typeface="Raleway"/>
              <a:cs typeface="Raleway"/>
              <a:sym typeface="Raleway"/>
            </a:endParaRPr>
          </a:p>
          <a:p>
            <a:pPr marL="457200" lvl="0" indent="-336550" algn="l" rtl="0">
              <a:spcBef>
                <a:spcPts val="1000"/>
              </a:spcBef>
              <a:spcAft>
                <a:spcPts val="0"/>
              </a:spcAft>
              <a:buClr>
                <a:schemeClr val="dk1"/>
              </a:buClr>
              <a:buSzPts val="1700"/>
              <a:buFont typeface="Raleway"/>
              <a:buChar char="➔"/>
            </a:pPr>
            <a:r>
              <a:rPr lang="en" sz="1700" b="1">
                <a:solidFill>
                  <a:schemeClr val="dk1"/>
                </a:solidFill>
                <a:latin typeface="Raleway"/>
                <a:ea typeface="Raleway"/>
                <a:cs typeface="Raleway"/>
                <a:sym typeface="Raleway"/>
              </a:rPr>
              <a:t>Usmjerava pozornost na probleme, simptome, povijest i funkcioniranje</a:t>
            </a:r>
            <a:endParaRPr sz="1700" b="1">
              <a:solidFill>
                <a:schemeClr val="dk1"/>
              </a:solidFill>
              <a:latin typeface="Raleway"/>
              <a:ea typeface="Raleway"/>
              <a:cs typeface="Raleway"/>
              <a:sym typeface="Raleway"/>
            </a:endParaRPr>
          </a:p>
          <a:p>
            <a:pPr marL="0" lvl="0" indent="0" algn="l" rtl="0">
              <a:spcBef>
                <a:spcPts val="1200"/>
              </a:spcBef>
              <a:spcAft>
                <a:spcPts val="1000"/>
              </a:spcAft>
              <a:buNone/>
            </a:pPr>
            <a:endParaRPr sz="1200">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91"/>
        <p:cNvGrpSpPr/>
        <p:nvPr/>
      </p:nvGrpSpPr>
      <p:grpSpPr>
        <a:xfrm>
          <a:off x="0" y="0"/>
          <a:ext cx="0" cy="0"/>
          <a:chOff x="0" y="0"/>
          <a:chExt cx="0" cy="0"/>
        </a:xfrm>
      </p:grpSpPr>
      <p:sp>
        <p:nvSpPr>
          <p:cNvPr id="92" name="Google Shape;92;p16"/>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bg2"/>
                </a:solidFill>
              </a:rPr>
              <a:t>Do pogrešne procjene može doći ako: </a:t>
            </a:r>
            <a:endParaRPr sz="2100" dirty="0">
              <a:solidFill>
                <a:schemeClr val="bg2"/>
              </a:solidFill>
            </a:endParaRPr>
          </a:p>
          <a:p>
            <a:pPr marL="457200" lvl="0" indent="-361950" algn="l" rtl="0">
              <a:lnSpc>
                <a:spcPct val="150000"/>
              </a:lnSpc>
              <a:spcBef>
                <a:spcPts val="0"/>
              </a:spcBef>
              <a:spcAft>
                <a:spcPts val="0"/>
              </a:spcAft>
              <a:buClr>
                <a:schemeClr val="accent5"/>
              </a:buClr>
              <a:buSzPts val="2100"/>
              <a:buChar char="●"/>
            </a:pPr>
            <a:r>
              <a:rPr lang="en" sz="2100" dirty="0">
                <a:solidFill>
                  <a:schemeClr val="bg2"/>
                </a:solidFill>
              </a:rPr>
              <a:t>Dobiješ nepotpune informacije </a:t>
            </a:r>
            <a:r>
              <a:rPr lang="en" sz="2100" i="1" dirty="0">
                <a:solidFill>
                  <a:schemeClr val="bg2"/>
                </a:solidFill>
              </a:rPr>
              <a:t>(npr. klijent zaboravi spomenuti)</a:t>
            </a:r>
            <a:endParaRPr sz="2100" i="1" dirty="0">
              <a:solidFill>
                <a:schemeClr val="bg2"/>
              </a:solidFill>
            </a:endParaRPr>
          </a:p>
          <a:p>
            <a:pPr marL="457200" lvl="0" indent="-361950" algn="l" rtl="0">
              <a:lnSpc>
                <a:spcPct val="150000"/>
              </a:lnSpc>
              <a:spcBef>
                <a:spcPts val="0"/>
              </a:spcBef>
              <a:spcAft>
                <a:spcPts val="0"/>
              </a:spcAft>
              <a:buClr>
                <a:schemeClr val="accent5"/>
              </a:buClr>
              <a:buSzPts val="2100"/>
              <a:buChar char="●"/>
            </a:pPr>
            <a:r>
              <a:rPr lang="en" sz="2100" dirty="0">
                <a:solidFill>
                  <a:schemeClr val="bg2"/>
                </a:solidFill>
              </a:rPr>
              <a:t>Klijent namjerno prešuti bitne podatke </a:t>
            </a:r>
            <a:r>
              <a:rPr lang="en" sz="2100" i="1" dirty="0">
                <a:solidFill>
                  <a:schemeClr val="bg2"/>
                </a:solidFill>
              </a:rPr>
              <a:t>(npr. zloupotreba droge)</a:t>
            </a:r>
            <a:endParaRPr sz="2100" i="1" dirty="0">
              <a:solidFill>
                <a:schemeClr val="bg2"/>
              </a:solidFill>
            </a:endParaRPr>
          </a:p>
          <a:p>
            <a:pPr marL="457200" lvl="0" indent="-361950" algn="l" rtl="0">
              <a:lnSpc>
                <a:spcPct val="150000"/>
              </a:lnSpc>
              <a:spcBef>
                <a:spcPts val="0"/>
              </a:spcBef>
              <a:spcAft>
                <a:spcPts val="0"/>
              </a:spcAft>
              <a:buClr>
                <a:schemeClr val="accent5"/>
              </a:buClr>
              <a:buSzPts val="2100"/>
              <a:buChar char="●"/>
            </a:pPr>
            <a:r>
              <a:rPr lang="en" sz="2100" dirty="0">
                <a:solidFill>
                  <a:schemeClr val="bg2"/>
                </a:solidFill>
              </a:rPr>
              <a:t>Simptome pripišeš jednom problemu iako postoji još nešto </a:t>
            </a:r>
            <a:r>
              <a:rPr lang="en" sz="2100" i="1" dirty="0">
                <a:solidFill>
                  <a:schemeClr val="bg2"/>
                </a:solidFill>
              </a:rPr>
              <a:t>(soc. izolacija → depresija vs socijalna fobija)</a:t>
            </a:r>
            <a:endParaRPr sz="2100" i="1" dirty="0">
              <a:solidFill>
                <a:schemeClr val="bg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96"/>
        <p:cNvGrpSpPr/>
        <p:nvPr/>
      </p:nvGrpSpPr>
      <p:grpSpPr>
        <a:xfrm>
          <a:off x="0" y="0"/>
          <a:ext cx="0" cy="0"/>
          <a:chOff x="0" y="0"/>
          <a:chExt cx="0" cy="0"/>
        </a:xfrm>
      </p:grpSpPr>
      <p:pic>
        <p:nvPicPr>
          <p:cNvPr id="97" name="Google Shape;97;p17"/>
          <p:cNvPicPr preferRelativeResize="0"/>
          <p:nvPr/>
        </p:nvPicPr>
        <p:blipFill>
          <a:blip r:embed="rId3">
            <a:alphaModFix/>
          </a:blip>
          <a:stretch>
            <a:fillRect/>
          </a:stretch>
        </p:blipFill>
        <p:spPr>
          <a:xfrm>
            <a:off x="1416125" y="162725"/>
            <a:ext cx="6596299" cy="4818049"/>
          </a:xfrm>
          <a:prstGeom prst="rect">
            <a:avLst/>
          </a:prstGeom>
          <a:noFill/>
          <a:ln>
            <a:noFill/>
          </a:ln>
        </p:spPr>
      </p:pic>
      <p:pic>
        <p:nvPicPr>
          <p:cNvPr id="98" name="Google Shape;98;p17"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99" name="Google Shape;99;p17"/>
          <p:cNvSpPr txBox="1"/>
          <p:nvPr/>
        </p:nvSpPr>
        <p:spPr>
          <a:xfrm>
            <a:off x="2286275" y="716750"/>
            <a:ext cx="4841400" cy="7626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3000" b="1">
                <a:solidFill>
                  <a:schemeClr val="lt2"/>
                </a:solidFill>
                <a:latin typeface="Raleway"/>
                <a:ea typeface="Raleway"/>
                <a:cs typeface="Raleway"/>
                <a:sym typeface="Raleway"/>
              </a:rPr>
              <a:t>2. Ciljevi procjene</a:t>
            </a:r>
            <a:endParaRPr sz="3000" b="1">
              <a:solidFill>
                <a:schemeClr val="lt2"/>
              </a:solidFill>
              <a:latin typeface="Raleway"/>
              <a:ea typeface="Raleway"/>
              <a:cs typeface="Raleway"/>
              <a:sym typeface="Raleway"/>
            </a:endParaRPr>
          </a:p>
        </p:txBody>
      </p:sp>
      <p:sp>
        <p:nvSpPr>
          <p:cNvPr id="100" name="Google Shape;100;p17"/>
          <p:cNvSpPr txBox="1">
            <a:spLocks noGrp="1"/>
          </p:cNvSpPr>
          <p:nvPr>
            <p:ph type="body" idx="4294967295"/>
          </p:nvPr>
        </p:nvSpPr>
        <p:spPr>
          <a:xfrm>
            <a:off x="1937075" y="1377475"/>
            <a:ext cx="5539800" cy="3327900"/>
          </a:xfrm>
          <a:prstGeom prst="rect">
            <a:avLst/>
          </a:prstGeom>
        </p:spPr>
        <p:txBody>
          <a:bodyPr spcFirstLastPara="1" wrap="square" lIns="91425" tIns="91425" rIns="91425" bIns="91425" anchor="t" anchorCtr="0">
            <a:noAutofit/>
          </a:bodyPr>
          <a:lstStyle/>
          <a:p>
            <a:pPr marL="457200" lvl="0" indent="-323850" algn="l" rtl="0">
              <a:lnSpc>
                <a:spcPct val="115000"/>
              </a:lnSpc>
              <a:spcBef>
                <a:spcPts val="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Prikupiti ključne informacije za dijagnozu, početnu konceptualizaciju i plan terapije</a:t>
            </a:r>
            <a:endParaRPr sz="1300">
              <a:latin typeface="Raleway"/>
              <a:ea typeface="Raleway"/>
              <a:cs typeface="Raleway"/>
              <a:sym typeface="Raleway"/>
            </a:endParaRPr>
          </a:p>
          <a:p>
            <a:pPr marL="457200" lvl="0" indent="-323850" algn="l" rtl="0">
              <a:lnSpc>
                <a:spcPct val="115000"/>
              </a:lnSpc>
              <a:spcBef>
                <a:spcPts val="100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Procijeniti jesi li odgovarajući terapeut i kolika je potrebna “doza” tretmana</a:t>
            </a:r>
            <a:endParaRPr sz="1300">
              <a:latin typeface="Raleway"/>
              <a:ea typeface="Raleway"/>
              <a:cs typeface="Raleway"/>
              <a:sym typeface="Raleway"/>
            </a:endParaRPr>
          </a:p>
          <a:p>
            <a:pPr marL="457200" lvl="0" indent="-323850" algn="l" rtl="0">
              <a:lnSpc>
                <a:spcPct val="115000"/>
              </a:lnSpc>
              <a:spcBef>
                <a:spcPts val="100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Utvrditi je li potrebna dodatna stručna pomoć </a:t>
            </a:r>
            <a:r>
              <a:rPr lang="en" sz="1500" b="1" i="1">
                <a:solidFill>
                  <a:schemeClr val="dk1"/>
                </a:solidFill>
                <a:latin typeface="Raleway"/>
                <a:ea typeface="Raleway"/>
                <a:cs typeface="Raleway"/>
                <a:sym typeface="Raleway"/>
              </a:rPr>
              <a:t>(npr. lijekovi)</a:t>
            </a:r>
            <a:endParaRPr sz="1300" i="1">
              <a:latin typeface="Raleway"/>
              <a:ea typeface="Raleway"/>
              <a:cs typeface="Raleway"/>
              <a:sym typeface="Raleway"/>
            </a:endParaRPr>
          </a:p>
          <a:p>
            <a:pPr marL="457200" lvl="0" indent="-323850" algn="l" rtl="0">
              <a:lnSpc>
                <a:spcPct val="115000"/>
              </a:lnSpc>
              <a:spcBef>
                <a:spcPts val="100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Uspostaviti terapijski savez (i s obitelji, ako je relevantno)</a:t>
            </a:r>
            <a:endParaRPr sz="1500" b="1">
              <a:solidFill>
                <a:schemeClr val="dk1"/>
              </a:solidFill>
              <a:latin typeface="Raleway"/>
              <a:ea typeface="Raleway"/>
              <a:cs typeface="Raleway"/>
              <a:sym typeface="Raleway"/>
            </a:endParaRPr>
          </a:p>
          <a:p>
            <a:pPr marL="457200" lvl="0" indent="-323850" algn="l" rtl="0">
              <a:lnSpc>
                <a:spcPct val="115000"/>
              </a:lnSpc>
              <a:spcBef>
                <a:spcPts val="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Ukratko educirati klijenta o KBT-u</a:t>
            </a:r>
            <a:endParaRPr sz="1500" b="1">
              <a:solidFill>
                <a:schemeClr val="dk1"/>
              </a:solidFill>
              <a:latin typeface="Raleway"/>
              <a:ea typeface="Raleway"/>
              <a:cs typeface="Raleway"/>
              <a:sym typeface="Raleway"/>
            </a:endParaRPr>
          </a:p>
          <a:p>
            <a:pPr marL="457200" lvl="0" indent="-323850" algn="l" rtl="0">
              <a:lnSpc>
                <a:spcPct val="115000"/>
              </a:lnSpc>
              <a:spcBef>
                <a:spcPts val="0"/>
              </a:spcBef>
              <a:spcAft>
                <a:spcPts val="0"/>
              </a:spcAft>
              <a:buClr>
                <a:schemeClr val="dk1"/>
              </a:buClr>
              <a:buSzPts val="1500"/>
              <a:buFont typeface="Raleway"/>
              <a:buChar char="➔"/>
            </a:pPr>
            <a:r>
              <a:rPr lang="en" sz="1500" b="1">
                <a:solidFill>
                  <a:schemeClr val="dk1"/>
                </a:solidFill>
                <a:latin typeface="Raleway"/>
                <a:ea typeface="Raleway"/>
                <a:cs typeface="Raleway"/>
                <a:sym typeface="Raleway"/>
              </a:rPr>
              <a:t>Dogovoriti jednostavan početni akcijski plan</a:t>
            </a:r>
            <a:endParaRPr sz="1000">
              <a:latin typeface="Raleway"/>
              <a:ea typeface="Raleway"/>
              <a:cs typeface="Raleway"/>
              <a:sym typeface="Raleway"/>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104"/>
        <p:cNvGrpSpPr/>
        <p:nvPr/>
      </p:nvGrpSpPr>
      <p:grpSpPr>
        <a:xfrm>
          <a:off x="0" y="0"/>
          <a:ext cx="0" cy="0"/>
          <a:chOff x="0" y="0"/>
          <a:chExt cx="0" cy="0"/>
        </a:xfrm>
      </p:grpSpPr>
      <p:sp>
        <p:nvSpPr>
          <p:cNvPr id="105" name="Google Shape;105;p18"/>
          <p:cNvSpPr txBox="1">
            <a:spLocks noGrp="1"/>
          </p:cNvSpPr>
          <p:nvPr>
            <p:ph type="title"/>
          </p:nvPr>
        </p:nvSpPr>
        <p:spPr>
          <a:xfrm>
            <a:off x="283099" y="712150"/>
            <a:ext cx="8622300" cy="3835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accent5"/>
                </a:solidFill>
              </a:rPr>
              <a:t>Bitno!</a:t>
            </a:r>
            <a:endParaRPr/>
          </a:p>
          <a:p>
            <a:pPr marL="0" lvl="0" indent="0" algn="l" rtl="0">
              <a:spcBef>
                <a:spcPts val="1000"/>
              </a:spcBef>
              <a:spcAft>
                <a:spcPts val="1000"/>
              </a:spcAft>
              <a:buNone/>
            </a:pPr>
            <a:endParaRPr sz="2400" b="0"/>
          </a:p>
        </p:txBody>
      </p:sp>
      <p:grpSp>
        <p:nvGrpSpPr>
          <p:cNvPr id="106" name="Google Shape;106;p18"/>
          <p:cNvGrpSpPr/>
          <p:nvPr/>
        </p:nvGrpSpPr>
        <p:grpSpPr>
          <a:xfrm>
            <a:off x="2797153" y="594276"/>
            <a:ext cx="3549677" cy="4071245"/>
            <a:chOff x="6803275" y="395363"/>
            <a:chExt cx="2212050" cy="2537076"/>
          </a:xfrm>
        </p:grpSpPr>
        <p:pic>
          <p:nvPicPr>
            <p:cNvPr id="107" name="Google Shape;107;p18"/>
            <p:cNvPicPr preferRelativeResize="0"/>
            <p:nvPr/>
          </p:nvPicPr>
          <p:blipFill>
            <a:blip r:embed="rId3">
              <a:alphaModFix/>
            </a:blip>
            <a:stretch>
              <a:fillRect/>
            </a:stretch>
          </p:blipFill>
          <p:spPr>
            <a:xfrm>
              <a:off x="6803275" y="427445"/>
              <a:ext cx="2212050" cy="2504994"/>
            </a:xfrm>
            <a:prstGeom prst="rect">
              <a:avLst/>
            </a:prstGeom>
            <a:noFill/>
            <a:ln>
              <a:noFill/>
            </a:ln>
          </p:spPr>
        </p:pic>
        <p:pic>
          <p:nvPicPr>
            <p:cNvPr id="108" name="Google Shape;108;p18" descr="Piece of duct tape sticking a note to the slide"/>
            <p:cNvPicPr preferRelativeResize="0"/>
            <p:nvPr/>
          </p:nvPicPr>
          <p:blipFill rotWithShape="1">
            <a:blip r:embed="rId4">
              <a:alphaModFix/>
            </a:blip>
            <a:srcRect l="9244" t="5926" r="2118" b="10011"/>
            <a:stretch/>
          </p:blipFill>
          <p:spPr>
            <a:xfrm rot="154826">
              <a:off x="7370663" y="419419"/>
              <a:ext cx="1077273" cy="382687"/>
            </a:xfrm>
            <a:prstGeom prst="rect">
              <a:avLst/>
            </a:prstGeom>
            <a:noFill/>
            <a:ln>
              <a:noFill/>
            </a:ln>
          </p:spPr>
        </p:pic>
        <p:sp>
          <p:nvSpPr>
            <p:cNvPr id="109" name="Google Shape;109;p18"/>
            <p:cNvSpPr txBox="1"/>
            <p:nvPr/>
          </p:nvSpPr>
          <p:spPr>
            <a:xfrm>
              <a:off x="6944800" y="684231"/>
              <a:ext cx="1929000" cy="2004000"/>
            </a:xfrm>
            <a:prstGeom prst="rect">
              <a:avLst/>
            </a:prstGeom>
            <a:noFill/>
            <a:ln>
              <a:noFill/>
            </a:ln>
          </p:spPr>
          <p:txBody>
            <a:bodyPr spcFirstLastPara="1" wrap="square" lIns="146700" tIns="146700" rIns="146700" bIns="146700" anchor="t" anchorCtr="0">
              <a:noAutofit/>
            </a:bodyPr>
            <a:lstStyle/>
            <a:p>
              <a:pPr marL="0" lvl="0" indent="0" algn="l" rtl="0">
                <a:spcBef>
                  <a:spcPts val="0"/>
                </a:spcBef>
                <a:spcAft>
                  <a:spcPts val="0"/>
                </a:spcAft>
                <a:buClr>
                  <a:schemeClr val="dk2"/>
                </a:buClr>
                <a:buSzPts val="1765"/>
                <a:buFont typeface="Arial"/>
                <a:buNone/>
              </a:pPr>
              <a:r>
                <a:rPr lang="en" sz="2946" b="1">
                  <a:solidFill>
                    <a:schemeClr val="dk1"/>
                  </a:solidFill>
                  <a:latin typeface="Raleway"/>
                  <a:ea typeface="Raleway"/>
                  <a:cs typeface="Raleway"/>
                  <a:sym typeface="Raleway"/>
                </a:rPr>
                <a:t>Zapamti:</a:t>
              </a:r>
              <a:endParaRPr sz="2946" b="1">
                <a:solidFill>
                  <a:schemeClr val="dk1"/>
                </a:solidFill>
                <a:latin typeface="Raleway"/>
                <a:ea typeface="Raleway"/>
                <a:cs typeface="Raleway"/>
                <a:sym typeface="Raleway"/>
              </a:endParaRPr>
            </a:p>
            <a:p>
              <a:pPr marL="0" lvl="0" indent="0" algn="l" rtl="0">
                <a:spcBef>
                  <a:spcPts val="1284"/>
                </a:spcBef>
                <a:spcAft>
                  <a:spcPts val="1284"/>
                </a:spcAft>
                <a:buNone/>
              </a:pPr>
              <a:r>
                <a:rPr lang="en" sz="3525">
                  <a:solidFill>
                    <a:schemeClr val="dk2"/>
                  </a:solidFill>
                  <a:latin typeface="Raleway"/>
                  <a:ea typeface="Raleway"/>
                  <a:cs typeface="Raleway"/>
                  <a:sym typeface="Raleway"/>
                </a:rPr>
                <a:t>Procjena ne završava samo na jednoj seansi!</a:t>
              </a:r>
              <a:endParaRPr sz="3525" b="1">
                <a:solidFill>
                  <a:schemeClr val="dk2"/>
                </a:solidFill>
                <a:latin typeface="Raleway"/>
                <a:ea typeface="Raleway"/>
                <a:cs typeface="Raleway"/>
                <a:sym typeface="Raleway"/>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13"/>
        <p:cNvGrpSpPr/>
        <p:nvPr/>
      </p:nvGrpSpPr>
      <p:grpSpPr>
        <a:xfrm>
          <a:off x="0" y="0"/>
          <a:ext cx="0" cy="0"/>
          <a:chOff x="0" y="0"/>
          <a:chExt cx="0" cy="0"/>
        </a:xfrm>
      </p:grpSpPr>
      <p:pic>
        <p:nvPicPr>
          <p:cNvPr id="114" name="Google Shape;114;p19"/>
          <p:cNvPicPr preferRelativeResize="0"/>
          <p:nvPr/>
        </p:nvPicPr>
        <p:blipFill>
          <a:blip r:embed="rId3">
            <a:alphaModFix/>
          </a:blip>
          <a:stretch>
            <a:fillRect/>
          </a:stretch>
        </p:blipFill>
        <p:spPr>
          <a:xfrm>
            <a:off x="1416125" y="162725"/>
            <a:ext cx="6596299" cy="4818049"/>
          </a:xfrm>
          <a:prstGeom prst="rect">
            <a:avLst/>
          </a:prstGeom>
          <a:noFill/>
          <a:ln>
            <a:noFill/>
          </a:ln>
        </p:spPr>
      </p:pic>
      <p:pic>
        <p:nvPicPr>
          <p:cNvPr id="115" name="Google Shape;115;p19"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16" name="Google Shape;116;p19"/>
          <p:cNvSpPr txBox="1"/>
          <p:nvPr/>
        </p:nvSpPr>
        <p:spPr>
          <a:xfrm>
            <a:off x="2286275" y="716750"/>
            <a:ext cx="5432700" cy="7626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3000" b="1">
                <a:solidFill>
                  <a:schemeClr val="lt2"/>
                </a:solidFill>
                <a:latin typeface="Raleway"/>
                <a:ea typeface="Raleway"/>
                <a:cs typeface="Raleway"/>
                <a:sym typeface="Raleway"/>
              </a:rPr>
              <a:t>3. Struktura seanse procjene</a:t>
            </a:r>
            <a:endParaRPr sz="3000" b="1">
              <a:solidFill>
                <a:schemeClr val="lt2"/>
              </a:solidFill>
              <a:latin typeface="Raleway"/>
              <a:ea typeface="Raleway"/>
              <a:cs typeface="Raleway"/>
              <a:sym typeface="Raleway"/>
            </a:endParaRPr>
          </a:p>
        </p:txBody>
      </p:sp>
      <p:sp>
        <p:nvSpPr>
          <p:cNvPr id="117" name="Google Shape;117;p19"/>
          <p:cNvSpPr txBox="1">
            <a:spLocks noGrp="1"/>
          </p:cNvSpPr>
          <p:nvPr>
            <p:ph type="body" idx="4294967295"/>
          </p:nvPr>
        </p:nvSpPr>
        <p:spPr>
          <a:xfrm>
            <a:off x="1937075" y="1377475"/>
            <a:ext cx="5539800" cy="3327900"/>
          </a:xfrm>
          <a:prstGeom prst="rect">
            <a:avLst/>
          </a:prstGeom>
        </p:spPr>
        <p:txBody>
          <a:bodyPr spcFirstLastPara="1" wrap="square" lIns="91425" tIns="91425" rIns="91425" bIns="91425" anchor="t" anchorCtr="0">
            <a:noAutofit/>
          </a:bodyPr>
          <a:lstStyle/>
          <a:p>
            <a:pPr marL="457200" lvl="0" indent="-349250" algn="l" rtl="0">
              <a:lnSpc>
                <a:spcPct val="150000"/>
              </a:lnSpc>
              <a:spcBef>
                <a:spcPts val="120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Početak seanse.</a:t>
            </a:r>
            <a:endParaRPr sz="1900" b="1">
              <a:solidFill>
                <a:schemeClr val="dk1"/>
              </a:solidFill>
              <a:latin typeface="Raleway"/>
              <a:ea typeface="Raleway"/>
              <a:cs typeface="Raleway"/>
              <a:sym typeface="Raleway"/>
            </a:endParaRPr>
          </a:p>
          <a:p>
            <a:pPr marL="457200" lvl="0" indent="-349250" algn="l" rtl="0">
              <a:lnSpc>
                <a:spcPct val="150000"/>
              </a:lnSpc>
              <a:spcBef>
                <a:spcPts val="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Provedba procjene</a:t>
            </a:r>
            <a:endParaRPr sz="1900" b="1">
              <a:solidFill>
                <a:schemeClr val="dk1"/>
              </a:solidFill>
              <a:latin typeface="Raleway"/>
              <a:ea typeface="Raleway"/>
              <a:cs typeface="Raleway"/>
              <a:sym typeface="Raleway"/>
            </a:endParaRPr>
          </a:p>
          <a:p>
            <a:pPr marL="457200" lvl="0" indent="-349250" algn="l" rtl="0">
              <a:lnSpc>
                <a:spcPct val="150000"/>
              </a:lnSpc>
              <a:spcBef>
                <a:spcPts val="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Dijagnostički utisci, ciljevi i opći plan terapije</a:t>
            </a:r>
            <a:endParaRPr sz="1900" b="1">
              <a:solidFill>
                <a:schemeClr val="dk1"/>
              </a:solidFill>
              <a:latin typeface="Raleway"/>
              <a:ea typeface="Raleway"/>
              <a:cs typeface="Raleway"/>
              <a:sym typeface="Raleway"/>
            </a:endParaRPr>
          </a:p>
          <a:p>
            <a:pPr marL="457200" lvl="0" indent="-349250" algn="l" rtl="0">
              <a:lnSpc>
                <a:spcPct val="150000"/>
              </a:lnSpc>
              <a:spcBef>
                <a:spcPts val="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Početni akcijski plan</a:t>
            </a:r>
            <a:endParaRPr sz="1900" b="1">
              <a:solidFill>
                <a:schemeClr val="dk1"/>
              </a:solidFill>
              <a:latin typeface="Raleway"/>
              <a:ea typeface="Raleway"/>
              <a:cs typeface="Raleway"/>
              <a:sym typeface="Raleway"/>
            </a:endParaRPr>
          </a:p>
          <a:p>
            <a:pPr marL="457200" lvl="0" indent="-349250" algn="l" rtl="0">
              <a:lnSpc>
                <a:spcPct val="150000"/>
              </a:lnSpc>
              <a:spcBef>
                <a:spcPts val="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Postavljanje očekivanja za tretman</a:t>
            </a:r>
            <a:endParaRPr sz="1900" b="1">
              <a:solidFill>
                <a:schemeClr val="dk1"/>
              </a:solidFill>
              <a:latin typeface="Raleway"/>
              <a:ea typeface="Raleway"/>
              <a:cs typeface="Raleway"/>
              <a:sym typeface="Raleway"/>
            </a:endParaRPr>
          </a:p>
          <a:p>
            <a:pPr marL="457200" lvl="0" indent="-349250" algn="l" rtl="0">
              <a:lnSpc>
                <a:spcPct val="150000"/>
              </a:lnSpc>
              <a:spcBef>
                <a:spcPts val="0"/>
              </a:spcBef>
              <a:spcAft>
                <a:spcPts val="0"/>
              </a:spcAft>
              <a:buClr>
                <a:schemeClr val="dk1"/>
              </a:buClr>
              <a:buSzPts val="1900"/>
              <a:buFont typeface="Raleway"/>
              <a:buAutoNum type="arabicPeriod"/>
            </a:pPr>
            <a:r>
              <a:rPr lang="en" sz="1900" b="1">
                <a:solidFill>
                  <a:schemeClr val="dk1"/>
                </a:solidFill>
                <a:latin typeface="Raleway"/>
                <a:ea typeface="Raleway"/>
                <a:cs typeface="Raleway"/>
                <a:sym typeface="Raleway"/>
              </a:rPr>
              <a:t>Sažimanje i feedback</a:t>
            </a:r>
            <a:endParaRPr sz="1900" b="1">
              <a:solidFill>
                <a:schemeClr val="dk1"/>
              </a:solidFill>
              <a:latin typeface="Raleway"/>
              <a:ea typeface="Raleway"/>
              <a:cs typeface="Raleway"/>
              <a:sym typeface="Raleway"/>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457200" lvl="0" indent="-533400" algn="l" rtl="0">
              <a:lnSpc>
                <a:spcPct val="115000"/>
              </a:lnSpc>
              <a:spcBef>
                <a:spcPts val="0"/>
              </a:spcBef>
              <a:spcAft>
                <a:spcPts val="0"/>
              </a:spcAft>
              <a:buClr>
                <a:schemeClr val="bg2"/>
              </a:buClr>
              <a:buSzPts val="4800"/>
              <a:buAutoNum type="arabicPeriod"/>
            </a:pPr>
            <a:r>
              <a:rPr lang="en" dirty="0">
                <a:solidFill>
                  <a:schemeClr val="bg2"/>
                </a:solidFill>
              </a:rPr>
              <a:t>Početak procjene: </a:t>
            </a:r>
            <a:endParaRPr sz="21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Pregled dokumentacije prije susreta</a:t>
            </a:r>
            <a:endParaRPr sz="2000" i="1"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U pravilu prvo razgovor sa samim klijentom - onda potencijalno uključivanje obitelji/prijatelja</a:t>
            </a:r>
            <a:endParaRPr sz="20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Objašnjenje svrhe procjene i da terapija počinje sljedeći put</a:t>
            </a:r>
            <a:endParaRPr sz="20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Postavljanje agende (razlog dolaska, simptomi, funkcioniranje, povijest)</a:t>
            </a:r>
            <a:endParaRPr sz="20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Početni dijagnostički utisak i postavljanje širih ciljeva</a:t>
            </a:r>
            <a:endParaRPr sz="20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Edukacija o samom KBT-u</a:t>
            </a:r>
            <a:endParaRPr sz="2000" dirty="0">
              <a:solidFill>
                <a:schemeClr val="bg2"/>
              </a:solidFill>
            </a:endParaRPr>
          </a:p>
          <a:p>
            <a:pPr marL="457200" lvl="0" indent="-355600" algn="l" rtl="0">
              <a:lnSpc>
                <a:spcPct val="115000"/>
              </a:lnSpc>
              <a:spcBef>
                <a:spcPts val="0"/>
              </a:spcBef>
              <a:spcAft>
                <a:spcPts val="0"/>
              </a:spcAft>
              <a:buClr>
                <a:schemeClr val="accent5"/>
              </a:buClr>
              <a:buSzPts val="2000"/>
              <a:buChar char="●"/>
            </a:pPr>
            <a:r>
              <a:rPr lang="en" sz="2000" dirty="0">
                <a:solidFill>
                  <a:schemeClr val="bg2"/>
                </a:solidFill>
              </a:rPr>
              <a:t>Provjera očekivanja i pitanja klijenta</a:t>
            </a:r>
            <a:endParaRPr sz="2000" dirty="0">
              <a:solidFill>
                <a:schemeClr val="bg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26"/>
        <p:cNvGrpSpPr/>
        <p:nvPr/>
      </p:nvGrpSpPr>
      <p:grpSpPr>
        <a:xfrm>
          <a:off x="0" y="0"/>
          <a:ext cx="0" cy="0"/>
          <a:chOff x="0" y="0"/>
          <a:chExt cx="0" cy="0"/>
        </a:xfrm>
      </p:grpSpPr>
      <p:sp>
        <p:nvSpPr>
          <p:cNvPr id="127" name="Google Shape;127;p21"/>
          <p:cNvSpPr txBox="1">
            <a:spLocks noGrp="1"/>
          </p:cNvSpPr>
          <p:nvPr>
            <p:ph type="title"/>
          </p:nvPr>
        </p:nvSpPr>
        <p:spPr>
          <a:xfrm>
            <a:off x="283100" y="712150"/>
            <a:ext cx="8631600" cy="3835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bg2"/>
                </a:solidFill>
              </a:rPr>
              <a:t>2. Provedba same procjene: </a:t>
            </a:r>
            <a:endParaRPr sz="2100" dirty="0">
              <a:solidFill>
                <a:schemeClr val="bg2"/>
              </a:solidFill>
            </a:endParaRPr>
          </a:p>
          <a:p>
            <a:pPr marL="457200" lvl="0" indent="-342900" algn="l" rtl="0">
              <a:lnSpc>
                <a:spcPct val="115000"/>
              </a:lnSpc>
              <a:spcBef>
                <a:spcPts val="0"/>
              </a:spcBef>
              <a:spcAft>
                <a:spcPts val="0"/>
              </a:spcAft>
              <a:buSzPts val="1800"/>
              <a:buChar char="●"/>
            </a:pPr>
            <a:r>
              <a:rPr lang="en" sz="1800" dirty="0">
                <a:solidFill>
                  <a:schemeClr val="bg2"/>
                </a:solidFill>
              </a:rPr>
              <a:t>Područja procjene</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Trenutačni i prošli problemi, simptomi, funkcioniranje, jake strane</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Procjena suicidalnosti/homicidalnosti</a:t>
            </a:r>
            <a:endParaRPr sz="1800" dirty="0">
              <a:solidFill>
                <a:schemeClr val="bg2"/>
              </a:solidFill>
            </a:endParaRPr>
          </a:p>
          <a:p>
            <a:pPr marL="457200" lvl="0" indent="-342900" algn="l" rtl="0">
              <a:lnSpc>
                <a:spcPct val="115000"/>
              </a:lnSpc>
              <a:spcBef>
                <a:spcPts val="0"/>
              </a:spcBef>
              <a:spcAft>
                <a:spcPts val="0"/>
              </a:spcAft>
              <a:buSzPts val="1800"/>
              <a:buChar char="●"/>
            </a:pPr>
            <a:r>
              <a:rPr lang="en" sz="1800" dirty="0">
                <a:solidFill>
                  <a:schemeClr val="bg2"/>
                </a:solidFill>
              </a:rPr>
              <a:t>Tipičan dan</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Raspoloženje kroz dan</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Aktivnosti i razina funkcioniranja</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Socijalni kontakti</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Aktivnosti koje donose ugodu ili osjećaj postignuća</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Self care</a:t>
            </a:r>
            <a:endParaRPr sz="1800" dirty="0">
              <a:solidFill>
                <a:schemeClr val="bg2"/>
              </a:solidFill>
            </a:endParaRPr>
          </a:p>
          <a:p>
            <a:pPr marL="914400" lvl="1" indent="-342900" algn="l" rtl="0">
              <a:lnSpc>
                <a:spcPct val="115000"/>
              </a:lnSpc>
              <a:spcBef>
                <a:spcPts val="0"/>
              </a:spcBef>
              <a:spcAft>
                <a:spcPts val="0"/>
              </a:spcAft>
              <a:buClr>
                <a:schemeClr val="accent5"/>
              </a:buClr>
              <a:buSzPts val="1800"/>
              <a:buChar char="○"/>
            </a:pPr>
            <a:r>
              <a:rPr lang="en" sz="1800" dirty="0">
                <a:solidFill>
                  <a:schemeClr val="bg2"/>
                </a:solidFill>
              </a:rPr>
              <a:t>Izbjegavanja</a:t>
            </a:r>
            <a:endParaRPr sz="1800" dirty="0">
              <a:solidFill>
                <a:schemeClr val="bg2"/>
              </a:solidFill>
            </a:endParaRPr>
          </a:p>
        </p:txBody>
      </p:sp>
    </p:spTree>
  </p:cSld>
  <p:clrMapOvr>
    <a:masterClrMapping/>
  </p:clrMapOvr>
</p:sld>
</file>

<file path=ppt/theme/theme1.xml><?xml version="1.0" encoding="utf-8"?>
<a:theme xmlns:a="http://schemas.openxmlformats.org/drawingml/2006/main"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739</Words>
  <Application>Microsoft Office PowerPoint</Application>
  <PresentationFormat>On-screen Show (16:9)</PresentationFormat>
  <Paragraphs>97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Lato</vt:lpstr>
      <vt:lpstr>Arial</vt:lpstr>
      <vt:lpstr>Raleway</vt:lpstr>
      <vt:lpstr>Swiss</vt:lpstr>
      <vt:lpstr>Procjena u KBT-u</vt:lpstr>
      <vt:lpstr>PROCJENA?</vt:lpstr>
      <vt:lpstr>PowerPoint Presentation</vt:lpstr>
      <vt:lpstr>Do pogrešne procjene može doći ako:  Dobiješ nepotpune informacije (npr. klijent zaboravi spomenuti) Klijent namjerno prešuti bitne podatke (npr. zloupotreba droge) Simptome pripišeš jednom problemu iako postoji još nešto (soc. izolacija → depresija vs socijalna fobija)</vt:lpstr>
      <vt:lpstr>PowerPoint Presentation</vt:lpstr>
      <vt:lpstr>Bitno! </vt:lpstr>
      <vt:lpstr>PowerPoint Presentation</vt:lpstr>
      <vt:lpstr>Početak procjene:  Pregled dokumentacije prije susreta U pravilu prvo razgovor sa samim klijentom - onda potencijalno uključivanje obitelji/prijatelja Objašnjenje svrhe procjene i da terapija počinje sljedeći put Postavljanje agende (razlog dolaska, simptomi, funkcioniranje, povijest) Početni dijagnostički utisak i postavljanje širih ciljeva Edukacija o samom KBT-u Provjera očekivanja i pitanja klijenta</vt:lpstr>
      <vt:lpstr>2. Provedba same procjene:  Područja procjene Trenutačni i prošli problemi, simptomi, funkcioniranje, jake strane Procjena suicidalnosti/homicidalnosti Tipičan dan Raspoloženje kroz dan Aktivnosti i razina funkcioniranja Socijalni kontakti Aktivnosti koje donose ugodu ili osjećaj postignuća Self care Izbjegavanja</vt:lpstr>
      <vt:lpstr>2. Provedba same procjene:  Strukturiranje razgovora Daj okvir odgovaranja (“da/ne”, kratke rečenice) Pažljivo prekini kad klijent odluta Beznađe i skepticizam Prepoznavanje automatskih misli Povezivanje → misli–emocije Dodatne informacije? (“Postoji li još nešto važno/što vam je teško reći?”) Uključivanje bliske osobe - po potrebi</vt:lpstr>
      <vt:lpstr>3. Dijagnostički utisci, ciljevi i opći plan terapije Dijagnostički utisak Ako nisi siguran/na u dijagnozu – objasni da trebaš pregledati bilješke i dokumentaciju Ako jesi – iznesi početni utisak i ponudi realnu nadu (npr. depresija se može liječiti, KBT je učinkovit) </vt:lpstr>
      <vt:lpstr>3. Dijagnostički utisci, ciljevi i opći plan terapije Postavljanje širokih ciljeva Postavi nekoliko općih ciljeva (npr. smanjenje depresije/anksioznosti, bolje funkcioniranje, povezivanje s drugima…) Pazi da ciljevi ne djeluju preplavljujuće – rad “korak po korak” Najavi da ćete sljedeći put postaviti konkretnije ciljeve </vt:lpstr>
      <vt:lpstr>3. Dijagnostički utisci, ciljevi i opći plan terapije Opći plan terapije Objasni kako izgleda napredak - rad na mislima/ponašanju/problem solving/nove vještine Daj primjer logike KBT-a (npr. kako misao “Ne mogu ništa” utječe na motivaciju i ponašanje) Zatraži povratnu informaciju (“Kako Vam to zvuči? Slažete li se?) </vt:lpstr>
      <vt:lpstr>4. Početni akcijski plan Zajedno s klijentom napravi jednostavan, izvediv plan između seansi Plan treba biti vrlo lagan i dostupan (npr. čitanje bilješki dvaput dnevno, na mobitelu) Naglasiti davanje zasluge za svaki mali korak Uključiti jednu malu, smislenu aktivnost kao prvi pomak (npr. petominutna šetnja)</vt:lpstr>
      <vt:lpstr>5. Postavljanje očekivanja za tretman Procjena trajanja terapije u rasponu (npr. 2–4 mjeseca) Više seansi kod težih, kroničnih ili komorbidnih stanja Tjedni susreti kao standard, češći kod težih simptoma Kako se stanje poboljšava, seanse se prorjeđuju uz “booster” seanse nakon završetka O trajanju se dogovara s klijentom</vt:lpstr>
      <vt:lpstr>6. Sažimanje i feedback Ukratko prepričaj što ste danas prošli Podsjeti klijenta da terapija zapravo počinje sljedeći tjedan Objasni koliko ćete se često viđati i koliko bi terapija mogla trajati Pitaj ima li pitanja, što je nejasno, je li nešto krivo shvaćeno Provjeri osjeća li se klijent shvaćeno prije završetka</vt:lpstr>
      <vt:lpstr>PowerPoint Presentation</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Procjena u KBT-u</dc:title>
  <dc:creator>hubik</dc:creator>
  <cp:lastModifiedBy>hubikotvr@outlook.com</cp:lastModifiedBy>
  <cp:revision>3</cp:revision>
  <cp:lastPrinted>2025-12-04T17:47:45Z</cp:lastPrinted>
  <dcterms:modified xsi:type="dcterms:W3CDTF">2025-12-04T18:04:16Z</dcterms:modified>
</cp:coreProperties>
</file>