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03D198-2B2F-F6A3-1A18-C1858B1F21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3828CCD-4966-A0D7-F336-56268025F1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150903E-2854-9D1D-E941-BCBC0FC95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10.12.2025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7FDEC52-DEA1-E389-1D9F-19F8FC8DC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A25D731-8A9E-3F0F-F826-D66223B86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7208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F88F822-A366-9B62-5C85-E5E65F067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9EF8A85-F7A0-5628-0A6F-6F9704B189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E719378-5F77-174C-ABBF-9636C42C9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10.12.2025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0A808B2-1778-2E73-27C4-340728AF6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431C8B8-BBB1-A62B-F3F0-80B5A7E43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3437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2699995E-E5A4-07FA-C67C-A0B490BBF2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D531A4E2-A37D-3785-D4B5-DF44C4337E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31FBD29-D7BB-9D42-E985-3775E6691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10.12.2025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EF4768F-4B92-890C-CAE2-1CECD1B19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8D5CCFF-24B1-1B50-02D0-93636D6B9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771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62800D-364C-2087-067A-DD5BECE7F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BECC442-F601-BC41-4E2A-55D8CC7A9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AC5B6CD-97FB-AEB5-FFAF-895960EBE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10.12.2025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6BAC2EE-A894-1A79-2A76-F78EE5E24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E5B9BCE-72EA-CBF1-FC5E-12C8331ED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8871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D2DAD9-1839-00B5-CF3E-580401627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392C465-A4BD-8BDB-A014-0A042BFFB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3D375BC-3B01-A250-0B67-9E65B7F21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10.12.2025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F570B7E-A50C-4647-B661-01F5A4330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5D04C6B-D2A4-B746-7BF9-3BBFBBFDD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4244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DC0F53-8EE7-B887-23F4-A6465A8D5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37F1C84-E073-DFFF-DA07-D15FA2B726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F184E1AC-AE32-43C0-452B-BAEAB7015A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3679CD9-187A-FC6D-7676-6F851F167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10.12.2025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10FE789-8B0A-6DDE-26C3-2CB482802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9FAF45A-A380-CB6A-C5E8-5EA085EE1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2743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2987B8-17F4-2F4F-760B-2C96BA740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A421963-41C4-D11F-BD4A-A69BE57B27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14C4D10-4831-7F7A-A612-76B7C869D8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28151E14-C08F-C6FF-CBBB-DD13A72945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E367A951-9A29-9CCD-54E5-591DB79BA0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FE370841-CACF-2F8C-205A-B769307A7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10.12.2025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736A0A1F-856C-D7A0-EEB4-2B6B04E05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1189FE22-0623-2DBF-BEEA-5949239A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1328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0420B23-E1AF-16D3-A6DE-C10859890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C265CB55-194B-D593-5ACC-93A600424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10.12.2025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43F422DF-5D71-12A5-8997-D144D95DF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B7AE37A2-90B7-0B1F-5DCE-BFC21503A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878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77E338B3-D430-D26C-F3AB-061B10D8E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10.12.2025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F2C63718-03D2-9E31-C968-60B178DB5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25A9407A-425A-C271-EF5A-F5B968918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158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3EC65B-0F3F-BA36-B9F3-E39D02F4B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AFDD8A0-EDB1-DE40-C180-29AAD3A6A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D175044-75AE-4BEB-C815-89C129EBFB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248FCCE-DB94-6BC8-BE4F-8BD23EBEA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10.12.2025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BDB1086-F316-F8A6-55DD-DE9282D69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3AC1A26-78A0-0DC7-E77E-DB7F7470F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9289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D5D5A7-7ACD-531F-9009-983B47369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014AE3AB-83C6-0F97-C981-613D5F5E01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2B8493E-AFBF-4A69-7D3D-16C0B7EADF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5FFEC99-5D7C-59D8-04F8-6C058CC9A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10.12.2025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0A98A11-491E-5F62-724E-186D9BE19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94F6176-3FC7-7FB4-52A4-A24EAB2E5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925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5FCC1C03-D998-74B8-01F9-4F15A09ED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F1AC117-F7D0-48E9-34F3-7C7B0C2F0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D3F4480-79BE-4174-A8D7-03DAFD9EC7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521DD-1407-4366-B974-1F1F4821B9EB}" type="datetimeFigureOut">
              <a:rPr lang="hr-HR" smtClean="0"/>
              <a:t>10.12.2025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12FAA6F-896E-63F5-FB5C-5144DE2D31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C68767A-8DC3-85F8-C37F-9CAEF6DF11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2449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C9D4B85-9869-6395-A457-54F8DFEEE5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3033" y="-620509"/>
            <a:ext cx="10789174" cy="2641559"/>
          </a:xfrm>
        </p:spPr>
        <p:txBody>
          <a:bodyPr>
            <a:normAutofit/>
          </a:bodyPr>
          <a:lstStyle/>
          <a:p>
            <a:r>
              <a:rPr lang="hr-HR" sz="9600" b="1" dirty="0">
                <a:solidFill>
                  <a:srgbClr val="0070C0"/>
                </a:solidFill>
              </a:rPr>
              <a:t>PROCJENA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6662094-3F73-ADC4-5A8B-0491DCBA4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7889" y="5016059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hr-HR" sz="1800" dirty="0"/>
              <a:t>Melita </a:t>
            </a:r>
            <a:r>
              <a:rPr lang="hr-HR" sz="1800" dirty="0" err="1"/>
              <a:t>Brajčinović</a:t>
            </a:r>
            <a:endParaRPr lang="hr-HR" sz="1800" dirty="0"/>
          </a:p>
          <a:p>
            <a:pPr algn="r"/>
            <a:r>
              <a:rPr lang="hr-HR" sz="1800" dirty="0"/>
              <a:t>Praktikum II, grupa D, Zagreb</a:t>
            </a:r>
          </a:p>
          <a:p>
            <a:pPr algn="r"/>
            <a:r>
              <a:rPr lang="hr-HR" sz="1800" dirty="0"/>
              <a:t>Radionica II, 13.12.2025.</a:t>
            </a:r>
          </a:p>
          <a:p>
            <a:pPr algn="r"/>
            <a:r>
              <a:rPr lang="en-GB" sz="1800" i="1" dirty="0">
                <a:solidFill>
                  <a:srgbClr val="0070C0"/>
                </a:solidFill>
              </a:rPr>
              <a:t>Prema Judith S. Beck, Cognitive </a:t>
            </a:r>
            <a:r>
              <a:rPr lang="en-GB" sz="1800" i="1" dirty="0" err="1">
                <a:solidFill>
                  <a:srgbClr val="0070C0"/>
                </a:solidFill>
              </a:rPr>
              <a:t>Behavior</a:t>
            </a:r>
            <a:r>
              <a:rPr lang="en-GB" sz="1800" i="1" dirty="0">
                <a:solidFill>
                  <a:srgbClr val="0070C0"/>
                </a:solidFill>
              </a:rPr>
              <a:t> Therapy: Basics and Beyond (2021)</a:t>
            </a:r>
            <a:endParaRPr lang="hr-HR" sz="1800" i="1" dirty="0">
              <a:solidFill>
                <a:srgbClr val="0070C0"/>
              </a:solidFill>
            </a:endParaRPr>
          </a:p>
        </p:txBody>
      </p:sp>
      <p:pic>
        <p:nvPicPr>
          <p:cNvPr id="1036" name="Picture 12" descr="Question mark - Free shapes and symbols icons">
            <a:extLst>
              <a:ext uri="{FF2B5EF4-FFF2-40B4-BE49-F238E27FC236}">
                <a16:creationId xmlns:a16="http://schemas.microsoft.com/office/drawing/2014/main" id="{D3B531E4-0FA5-2A1C-291B-7C412EC8EE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6771" y="2021050"/>
            <a:ext cx="4028388" cy="402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6383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81D0A9-AF19-9554-76AF-29ED2DD00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solidFill>
                  <a:srgbClr val="00B0F0"/>
                </a:solidFill>
              </a:rPr>
              <a:t/>
            </a:r>
            <a:br>
              <a:rPr lang="hr-HR" dirty="0">
                <a:solidFill>
                  <a:srgbClr val="00B0F0"/>
                </a:solidFill>
              </a:rPr>
            </a:br>
            <a:r>
              <a:rPr lang="hr-HR" dirty="0">
                <a:solidFill>
                  <a:srgbClr val="00B0F0"/>
                </a:solidFill>
              </a:rPr>
              <a:t>DEFINIRANJE OČEKIVANJA </a:t>
            </a:r>
            <a:br>
              <a:rPr lang="hr-HR" dirty="0">
                <a:solidFill>
                  <a:srgbClr val="00B0F0"/>
                </a:solidFill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6B0313F-34C2-5F24-A360-4955D4A41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razumna očekivanja </a:t>
            </a:r>
          </a:p>
          <a:p>
            <a:r>
              <a:rPr lang="hr-HR" dirty="0"/>
              <a:t>dinamika susreta</a:t>
            </a:r>
          </a:p>
          <a:p>
            <a:r>
              <a:rPr lang="hr-HR" dirty="0"/>
              <a:t>duljina trajanja liječenja </a:t>
            </a:r>
          </a:p>
        </p:txBody>
      </p:sp>
      <p:pic>
        <p:nvPicPr>
          <p:cNvPr id="8194" name="Picture 2" descr="Expectation - Free business and finance icons">
            <a:extLst>
              <a:ext uri="{FF2B5EF4-FFF2-40B4-BE49-F238E27FC236}">
                <a16:creationId xmlns:a16="http://schemas.microsoft.com/office/drawing/2014/main" id="{5AF77275-F003-D203-A035-B613DAB3B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532" y="1562894"/>
            <a:ext cx="48768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4167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0FBCEB-04A3-95E8-0604-2E634BBCD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SAŽETAK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F436F41-554D-84B4-39FF-93D59E57E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sažeti seansu</a:t>
            </a:r>
          </a:p>
          <a:p>
            <a:r>
              <a:rPr lang="hr-HR" dirty="0"/>
              <a:t>istaknuti dogovoreno </a:t>
            </a:r>
          </a:p>
          <a:p>
            <a:r>
              <a:rPr lang="hr-HR" dirty="0"/>
              <a:t>ponuditi vrijeme za pitanja </a:t>
            </a:r>
          </a:p>
          <a:p>
            <a:r>
              <a:rPr lang="hr-HR" dirty="0"/>
              <a:t>dogovoriti prvu terapijsku seansu </a:t>
            </a:r>
          </a:p>
          <a:p>
            <a:endParaRPr lang="hr-HR" dirty="0"/>
          </a:p>
        </p:txBody>
      </p:sp>
      <p:pic>
        <p:nvPicPr>
          <p:cNvPr id="10246" name="Picture 6" descr="Trust Icon">
            <a:extLst>
              <a:ext uri="{FF2B5EF4-FFF2-40B4-BE49-F238E27FC236}">
                <a16:creationId xmlns:a16="http://schemas.microsoft.com/office/drawing/2014/main" id="{CB500BAC-5EF9-98F8-35A6-4B25EF6E3D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4032872"/>
            <a:ext cx="44767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5331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B2EC4C-C51E-4500-CE83-790B50E7C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PRIJE PRVE TERAPIJSKE SEANSE….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4E9199F-8E47-0016-BE00-019FFD687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izraditi evaluacijsko izvješće </a:t>
            </a:r>
          </a:p>
          <a:p>
            <a:r>
              <a:rPr lang="hr-HR" dirty="0"/>
              <a:t>osmisliti inicijalni plan liječenja </a:t>
            </a:r>
          </a:p>
          <a:p>
            <a:r>
              <a:rPr lang="hr-HR" sz="2400" dirty="0"/>
              <a:t>zatražiti dodatne informacije o prijašnjim liječenjima</a:t>
            </a:r>
          </a:p>
          <a:p>
            <a:r>
              <a:rPr lang="hr-HR" dirty="0"/>
              <a:t>započeti kognitivnu konceptualizaciju</a:t>
            </a:r>
          </a:p>
        </p:txBody>
      </p:sp>
      <p:pic>
        <p:nvPicPr>
          <p:cNvPr id="4" name="Picture 2" descr="Download Free Home task Icons in PNG &amp; SVG">
            <a:extLst>
              <a:ext uri="{FF2B5EF4-FFF2-40B4-BE49-F238E27FC236}">
                <a16:creationId xmlns:a16="http://schemas.microsoft.com/office/drawing/2014/main" id="{DFB9A453-656D-8C5B-0454-EC4839F0D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5987" y="3234343"/>
            <a:ext cx="3258532" cy="3258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813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Question mark - Free shapes and symbols icons">
            <a:extLst>
              <a:ext uri="{FF2B5EF4-FFF2-40B4-BE49-F238E27FC236}">
                <a16:creationId xmlns:a16="http://schemas.microsoft.com/office/drawing/2014/main" id="{E7D071F5-6EFB-AC1B-2051-2A979273B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478" y="559896"/>
            <a:ext cx="5420412" cy="5420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4289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18A4112-F209-A76F-D206-4526B3464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46" y="543580"/>
            <a:ext cx="10515600" cy="4351338"/>
          </a:xfrm>
        </p:spPr>
        <p:txBody>
          <a:bodyPr/>
          <a:lstStyle/>
          <a:p>
            <a:r>
              <a:rPr lang="hr-HR" dirty="0"/>
              <a:t>Prvi susret s klijentom</a:t>
            </a:r>
          </a:p>
          <a:p>
            <a:pPr marL="285750" indent="-285750"/>
            <a:r>
              <a:rPr lang="hr-HR" dirty="0">
                <a:solidFill>
                  <a:srgbClr val="0070C0"/>
                </a:solidFill>
              </a:rPr>
              <a:t>Trajanje: 1-2 h</a:t>
            </a:r>
          </a:p>
          <a:p>
            <a:pPr marL="285750" indent="-285750"/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4" name="Picture 12" descr="Question mark - Free shapes and symbols icons">
            <a:extLst>
              <a:ext uri="{FF2B5EF4-FFF2-40B4-BE49-F238E27FC236}">
                <a16:creationId xmlns:a16="http://schemas.microsoft.com/office/drawing/2014/main" id="{D74CCB6D-70D2-15EC-0940-40DC6D11D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3392" y="0"/>
            <a:ext cx="1112363" cy="111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eeting - Free people icons">
            <a:extLst>
              <a:ext uri="{FF2B5EF4-FFF2-40B4-BE49-F238E27FC236}">
                <a16:creationId xmlns:a16="http://schemas.microsoft.com/office/drawing/2014/main" id="{3E0D9A53-5FFC-977E-64BF-27BBE4B479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116" y="2215299"/>
            <a:ext cx="2804284" cy="2804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niOkvir 5">
            <a:extLst>
              <a:ext uri="{FF2B5EF4-FFF2-40B4-BE49-F238E27FC236}">
                <a16:creationId xmlns:a16="http://schemas.microsoft.com/office/drawing/2014/main" id="{0057A0E0-84A3-636A-EF04-4736E2695FBB}"/>
              </a:ext>
            </a:extLst>
          </p:cNvPr>
          <p:cNvSpPr txBox="1"/>
          <p:nvPr/>
        </p:nvSpPr>
        <p:spPr>
          <a:xfrm>
            <a:off x="5238161" y="1760697"/>
            <a:ext cx="636309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solidFill>
                  <a:srgbClr val="0070C0"/>
                </a:solidFill>
              </a:rPr>
              <a:t>CILJEVI: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rgbClr val="0070C0"/>
                </a:solidFill>
              </a:rPr>
              <a:t>prikupiti informacije o pacijentu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rgbClr val="0070C0"/>
                </a:solidFill>
              </a:rPr>
              <a:t>„Jesam li ja pravi terapeut za ovu osobu?”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rgbClr val="0070C0"/>
                </a:solidFill>
              </a:rPr>
              <a:t>„Postoji li potreba za suradnjom s drugim stručnjacima?”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rgbClr val="0070C0"/>
                </a:solidFill>
              </a:rPr>
              <a:t>uspostaviti terapeutski odnos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rgbClr val="0070C0"/>
                </a:solidFill>
              </a:rPr>
              <a:t>educirati pacijenta o KBT-u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rgbClr val="0070C0"/>
                </a:solidFill>
              </a:rPr>
              <a:t>definirati jasan, konkretan i izvediv plan </a:t>
            </a:r>
          </a:p>
          <a:p>
            <a:pPr algn="ctr"/>
            <a:endParaRPr lang="hr-HR" dirty="0"/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7ACE47E9-9DC4-6B62-D18B-0C26014689FA}"/>
              </a:ext>
            </a:extLst>
          </p:cNvPr>
          <p:cNvSpPr txBox="1"/>
          <p:nvPr/>
        </p:nvSpPr>
        <p:spPr>
          <a:xfrm>
            <a:off x="791852" y="5957740"/>
            <a:ext cx="6975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hr-HR" sz="2000" dirty="0">
                <a:solidFill>
                  <a:srgbClr val="7030A0"/>
                </a:solidFill>
              </a:rPr>
              <a:t>bez terapijskih intervencija</a:t>
            </a:r>
          </a:p>
        </p:txBody>
      </p:sp>
    </p:spTree>
    <p:extLst>
      <p:ext uri="{BB962C8B-B14F-4D97-AF65-F5344CB8AC3E}">
        <p14:creationId xmlns:p14="http://schemas.microsoft.com/office/powerpoint/2010/main" val="3671660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88B344C-94E7-0925-EA81-E0FAABABC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31" y="139195"/>
            <a:ext cx="10515600" cy="1325563"/>
          </a:xfrm>
        </p:spPr>
        <p:txBody>
          <a:bodyPr>
            <a:normAutofit/>
          </a:bodyPr>
          <a:lstStyle/>
          <a:p>
            <a:r>
              <a:rPr lang="hr-HR" sz="4800" b="1" dirty="0">
                <a:solidFill>
                  <a:schemeClr val="accent1">
                    <a:lumMod val="50000"/>
                  </a:schemeClr>
                </a:solidFill>
              </a:rPr>
              <a:t>STRUKTURA 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61FBD66D-AC12-48DF-5653-6840028224BE}"/>
              </a:ext>
            </a:extLst>
          </p:cNvPr>
          <p:cNvSpPr txBox="1"/>
          <p:nvPr/>
        </p:nvSpPr>
        <p:spPr>
          <a:xfrm>
            <a:off x="121695" y="1572195"/>
            <a:ext cx="10370338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hr-HR" sz="2800" dirty="0">
                <a:solidFill>
                  <a:srgbClr val="0070C0"/>
                </a:solidFill>
              </a:rPr>
              <a:t>UVODNI DIO – </a:t>
            </a:r>
            <a:r>
              <a:rPr lang="hr-HR" sz="2400" dirty="0">
                <a:solidFill>
                  <a:srgbClr val="0070C0"/>
                </a:solidFill>
              </a:rPr>
              <a:t>upoznavanje, dogovor agende i definiranje očekivanja od seanse   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B377EFE4-A3C0-2186-15E9-89117C142D26}"/>
              </a:ext>
            </a:extLst>
          </p:cNvPr>
          <p:cNvSpPr txBox="1"/>
          <p:nvPr/>
        </p:nvSpPr>
        <p:spPr>
          <a:xfrm>
            <a:off x="482130" y="2243988"/>
            <a:ext cx="11518393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hr-HR" sz="3600" dirty="0">
                <a:solidFill>
                  <a:srgbClr val="7030A0"/>
                </a:solidFill>
              </a:rPr>
              <a:t>PROVEDBA PROCJENE – detaljna psihološka procjena  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3C2A5550-3D94-49D8-8ECB-1433DD313F00}"/>
              </a:ext>
            </a:extLst>
          </p:cNvPr>
          <p:cNvSpPr txBox="1"/>
          <p:nvPr/>
        </p:nvSpPr>
        <p:spPr>
          <a:xfrm>
            <a:off x="873546" y="3072106"/>
            <a:ext cx="11236751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hr-HR" sz="2800" dirty="0">
                <a:solidFill>
                  <a:srgbClr val="00B050"/>
                </a:solidFill>
              </a:rPr>
              <a:t>POSTAVLJANJE CILJEVA, DIJAGNOZE, PLANA LIJEČENJA, EDUKACIJA O KBT-u 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681F7AFE-ABF4-F8F2-36F9-5238B0D3779D}"/>
              </a:ext>
            </a:extLst>
          </p:cNvPr>
          <p:cNvSpPr txBox="1"/>
          <p:nvPr/>
        </p:nvSpPr>
        <p:spPr>
          <a:xfrm>
            <a:off x="2375554" y="3744372"/>
            <a:ext cx="8757501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3200" dirty="0">
                <a:solidFill>
                  <a:srgbClr val="002060"/>
                </a:solidFill>
              </a:rPr>
              <a:t>SURADNJA U DEFINIRANJU AKCIJSKOG PLANA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CA5E780-3F87-4B98-30C9-03D6DCC50EC0}"/>
              </a:ext>
            </a:extLst>
          </p:cNvPr>
          <p:cNvSpPr txBox="1"/>
          <p:nvPr/>
        </p:nvSpPr>
        <p:spPr>
          <a:xfrm>
            <a:off x="4128941" y="4478194"/>
            <a:ext cx="742097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3200" dirty="0">
                <a:solidFill>
                  <a:srgbClr val="00B0F0"/>
                </a:solidFill>
              </a:rPr>
              <a:t>DEFINIRANJE OČEKIVANJA U TRETMANU 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3A9CDFD0-19B9-912A-F6AB-44BA990435C0}"/>
              </a:ext>
            </a:extLst>
          </p:cNvPr>
          <p:cNvSpPr txBox="1"/>
          <p:nvPr/>
        </p:nvSpPr>
        <p:spPr>
          <a:xfrm>
            <a:off x="6241327" y="5188956"/>
            <a:ext cx="5874469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sz="3000" dirty="0">
                <a:solidFill>
                  <a:srgbClr val="00B050"/>
                </a:solidFill>
              </a:rPr>
              <a:t>SAŽETAK</a:t>
            </a:r>
            <a:r>
              <a:rPr lang="hr-HR" sz="3200" dirty="0">
                <a:solidFill>
                  <a:srgbClr val="00B05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84547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ets start text Button. lets start Sign Icon Label Sticker Web Buttons  23219098 Vector Art at Vecteezy">
            <a:extLst>
              <a:ext uri="{FF2B5EF4-FFF2-40B4-BE49-F238E27FC236}">
                <a16:creationId xmlns:a16="http://schemas.microsoft.com/office/drawing/2014/main" id="{699D3FC0-C74C-2CA3-6280-746D0C6599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1"/>
          <a:stretch>
            <a:fillRect/>
          </a:stretch>
        </p:blipFill>
        <p:spPr bwMode="auto">
          <a:xfrm>
            <a:off x="4120692" y="2120770"/>
            <a:ext cx="7233108" cy="4572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51DD63E-6B10-F47A-7833-42A2A6112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i="1" dirty="0">
                <a:solidFill>
                  <a:srgbClr val="0070C0"/>
                </a:solidFill>
              </a:rPr>
              <a:t>Uvodni dio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CF47754-7761-A954-E655-62854166D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9602" y="1690688"/>
            <a:ext cx="10515600" cy="3028410"/>
          </a:xfrm>
        </p:spPr>
        <p:txBody>
          <a:bodyPr/>
          <a:lstStyle/>
          <a:p>
            <a:r>
              <a:rPr lang="hr-HR" dirty="0"/>
              <a:t>upoznavanje s klijentom</a:t>
            </a:r>
          </a:p>
          <a:p>
            <a:r>
              <a:rPr lang="hr-HR" sz="2400" dirty="0"/>
              <a:t>bliska osoba uključena u terapijski postupak</a:t>
            </a:r>
          </a:p>
          <a:p>
            <a:r>
              <a:rPr lang="hr-HR" dirty="0">
                <a:solidFill>
                  <a:srgbClr val="0070C0"/>
                </a:solidFill>
              </a:rPr>
              <a:t>dogovor agende</a:t>
            </a:r>
          </a:p>
          <a:p>
            <a:r>
              <a:rPr lang="hr-HR" dirty="0"/>
              <a:t>objasniti cilj i plan evaluacijske seanse 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95839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41224F-23DD-6294-D25A-5A0687000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0070C0"/>
                </a:solidFill>
              </a:rPr>
              <a:t>PROVEDBA PROCJENE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489EBAB-D90E-5D7C-7A71-C8F1A2B45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problem</a:t>
            </a:r>
          </a:p>
          <a:p>
            <a:r>
              <a:rPr lang="hr-HR" dirty="0"/>
              <a:t>simptomi </a:t>
            </a:r>
          </a:p>
          <a:p>
            <a:r>
              <a:rPr lang="hr-HR" dirty="0"/>
              <a:t>razina funkcionalnosti </a:t>
            </a:r>
          </a:p>
          <a:p>
            <a:r>
              <a:rPr lang="hr-HR" dirty="0"/>
              <a:t>povijest bolesti, psihoterapijska anamneza</a:t>
            </a:r>
          </a:p>
          <a:p>
            <a:r>
              <a:rPr lang="hr-HR" dirty="0"/>
              <a:t>vrijednosti</a:t>
            </a:r>
          </a:p>
          <a:p>
            <a:r>
              <a:rPr lang="hr-HR" dirty="0" err="1"/>
              <a:t>klijentove</a:t>
            </a:r>
            <a:r>
              <a:rPr lang="hr-HR" dirty="0"/>
              <a:t> jake strane </a:t>
            </a:r>
          </a:p>
          <a:p>
            <a:r>
              <a:rPr lang="hr-HR" dirty="0" err="1"/>
              <a:t>klijentove</a:t>
            </a:r>
            <a:r>
              <a:rPr lang="hr-HR" dirty="0"/>
              <a:t> vještine </a:t>
            </a:r>
          </a:p>
          <a:p>
            <a:endParaRPr lang="hr-HR" dirty="0"/>
          </a:p>
        </p:txBody>
      </p:sp>
      <p:pic>
        <p:nvPicPr>
          <p:cNvPr id="4098" name="Picture 2" descr="Icon Search Engine #191940 - Free Icons Library">
            <a:extLst>
              <a:ext uri="{FF2B5EF4-FFF2-40B4-BE49-F238E27FC236}">
                <a16:creationId xmlns:a16="http://schemas.microsoft.com/office/drawing/2014/main" id="{EE06E98E-7A68-3501-BA39-7FCB1A238D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5587" y="947430"/>
            <a:ext cx="3217680" cy="3217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4919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aily schedule icon monochrome simple Vector Image">
            <a:extLst>
              <a:ext uri="{FF2B5EF4-FFF2-40B4-BE49-F238E27FC236}">
                <a16:creationId xmlns:a16="http://schemas.microsoft.com/office/drawing/2014/main" id="{74044BB9-9F1B-7CE5-BA65-9FD8EF2FEB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639"/>
          <a:stretch>
            <a:fillRect/>
          </a:stretch>
        </p:blipFill>
        <p:spPr bwMode="auto">
          <a:xfrm>
            <a:off x="4350147" y="1796477"/>
            <a:ext cx="3578905" cy="3299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Naslov 1">
            <a:extLst>
              <a:ext uri="{FF2B5EF4-FFF2-40B4-BE49-F238E27FC236}">
                <a16:creationId xmlns:a16="http://schemas.microsoft.com/office/drawing/2014/main" id="{B8607496-92F5-9E4B-0AA5-ACDAD1D026BB}"/>
              </a:ext>
            </a:extLst>
          </p:cNvPr>
          <p:cNvSpPr txBox="1">
            <a:spLocks/>
          </p:cNvSpPr>
          <p:nvPr/>
        </p:nvSpPr>
        <p:spPr>
          <a:xfrm>
            <a:off x="3483989" y="-268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dirty="0">
                <a:solidFill>
                  <a:srgbClr val="0070C0"/>
                </a:solidFill>
              </a:rPr>
              <a:t>PROVEDBA PROCJENE 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FE55809A-4269-FC35-8B72-31EE9A974060}"/>
              </a:ext>
            </a:extLst>
          </p:cNvPr>
          <p:cNvSpPr txBox="1"/>
          <p:nvPr/>
        </p:nvSpPr>
        <p:spPr>
          <a:xfrm>
            <a:off x="6985260" y="1447141"/>
            <a:ext cx="2604155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dirty="0">
                <a:solidFill>
                  <a:srgbClr val="7030A0"/>
                </a:solidFill>
              </a:rPr>
              <a:t>promjene raspoloženja 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1BFC73BD-544F-9B7C-3F4F-F9521788984D}"/>
              </a:ext>
            </a:extLst>
          </p:cNvPr>
          <p:cNvSpPr txBox="1"/>
          <p:nvPr/>
        </p:nvSpPr>
        <p:spPr>
          <a:xfrm>
            <a:off x="8187966" y="2788050"/>
            <a:ext cx="2604155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dirty="0">
                <a:solidFill>
                  <a:srgbClr val="7030A0"/>
                </a:solidFill>
              </a:rPr>
              <a:t>slobodno vrijeme 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51426234-9402-1F46-5A07-CEEC8D5530BA}"/>
              </a:ext>
            </a:extLst>
          </p:cNvPr>
          <p:cNvSpPr txBox="1"/>
          <p:nvPr/>
        </p:nvSpPr>
        <p:spPr>
          <a:xfrm>
            <a:off x="985332" y="2788050"/>
            <a:ext cx="2836682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dirty="0">
                <a:solidFill>
                  <a:srgbClr val="7030A0"/>
                </a:solidFill>
              </a:rPr>
              <a:t>svakodnevna funkcionalnost 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2495B53E-02C3-132F-D5F8-AD3699E0B97B}"/>
              </a:ext>
            </a:extLst>
          </p:cNvPr>
          <p:cNvSpPr txBox="1"/>
          <p:nvPr/>
        </p:nvSpPr>
        <p:spPr>
          <a:xfrm>
            <a:off x="2077040" y="1238483"/>
            <a:ext cx="3077853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dirty="0">
                <a:solidFill>
                  <a:srgbClr val="7030A0"/>
                </a:solidFill>
              </a:rPr>
              <a:t>interakcija s bliskim osobama 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5EF8BA8C-DBBB-C320-1FC4-45A1360FDB7F}"/>
              </a:ext>
            </a:extLst>
          </p:cNvPr>
          <p:cNvSpPr txBox="1"/>
          <p:nvPr/>
        </p:nvSpPr>
        <p:spPr>
          <a:xfrm>
            <a:off x="8904403" y="4363071"/>
            <a:ext cx="2604155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dirty="0">
                <a:solidFill>
                  <a:srgbClr val="7030A0"/>
                </a:solidFill>
              </a:rPr>
              <a:t>pozitivne aktivnosti 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0F41C36C-FE0E-E1EE-9A74-F8736222AE63}"/>
              </a:ext>
            </a:extLst>
          </p:cNvPr>
          <p:cNvSpPr txBox="1"/>
          <p:nvPr/>
        </p:nvSpPr>
        <p:spPr>
          <a:xfrm>
            <a:off x="1613553" y="4406187"/>
            <a:ext cx="2604155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dirty="0">
                <a:solidFill>
                  <a:srgbClr val="7030A0"/>
                </a:solidFill>
              </a:rPr>
              <a:t>aktivnosti koje izbjegavaju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3976D209-44EB-C3E7-3D70-49BE34EB8EA2}"/>
              </a:ext>
            </a:extLst>
          </p:cNvPr>
          <p:cNvSpPr txBox="1"/>
          <p:nvPr/>
        </p:nvSpPr>
        <p:spPr>
          <a:xfrm>
            <a:off x="7261780" y="5713715"/>
            <a:ext cx="2604155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r-HR" dirty="0">
                <a:solidFill>
                  <a:srgbClr val="7030A0"/>
                </a:solidFill>
              </a:rPr>
              <a:t>briga o samome sebi </a:t>
            </a:r>
          </a:p>
        </p:txBody>
      </p:sp>
      <p:cxnSp>
        <p:nvCxnSpPr>
          <p:cNvPr id="21" name="Ravni poveznik sa strelicom 20">
            <a:extLst>
              <a:ext uri="{FF2B5EF4-FFF2-40B4-BE49-F238E27FC236}">
                <a16:creationId xmlns:a16="http://schemas.microsoft.com/office/drawing/2014/main" id="{8E2186B2-EFDD-A634-6447-7CB337F0C0B9}"/>
              </a:ext>
            </a:extLst>
          </p:cNvPr>
          <p:cNvCxnSpPr/>
          <p:nvPr/>
        </p:nvCxnSpPr>
        <p:spPr>
          <a:xfrm flipH="1" flipV="1">
            <a:off x="4817097" y="1772660"/>
            <a:ext cx="490194" cy="5656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sa strelicom 22">
            <a:extLst>
              <a:ext uri="{FF2B5EF4-FFF2-40B4-BE49-F238E27FC236}">
                <a16:creationId xmlns:a16="http://schemas.microsoft.com/office/drawing/2014/main" id="{B20B654D-6F50-2759-4979-28A6A1BC47F3}"/>
              </a:ext>
            </a:extLst>
          </p:cNvPr>
          <p:cNvCxnSpPr/>
          <p:nvPr/>
        </p:nvCxnSpPr>
        <p:spPr>
          <a:xfrm flipV="1">
            <a:off x="6523348" y="1960775"/>
            <a:ext cx="738432" cy="6975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ni poveznik sa strelicom 24">
            <a:extLst>
              <a:ext uri="{FF2B5EF4-FFF2-40B4-BE49-F238E27FC236}">
                <a16:creationId xmlns:a16="http://schemas.microsoft.com/office/drawing/2014/main" id="{44B3999E-579D-3EF6-C4B1-3FF549B31BC8}"/>
              </a:ext>
            </a:extLst>
          </p:cNvPr>
          <p:cNvCxnSpPr/>
          <p:nvPr/>
        </p:nvCxnSpPr>
        <p:spPr>
          <a:xfrm flipV="1">
            <a:off x="7409468" y="3157382"/>
            <a:ext cx="650450" cy="288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ni poveznik sa strelicom 26">
            <a:extLst>
              <a:ext uri="{FF2B5EF4-FFF2-40B4-BE49-F238E27FC236}">
                <a16:creationId xmlns:a16="http://schemas.microsoft.com/office/drawing/2014/main" id="{ED67B2F9-4852-8F11-2220-3E7B9B482712}"/>
              </a:ext>
            </a:extLst>
          </p:cNvPr>
          <p:cNvCxnSpPr/>
          <p:nvPr/>
        </p:nvCxnSpPr>
        <p:spPr>
          <a:xfrm>
            <a:off x="7362334" y="4138367"/>
            <a:ext cx="1291472" cy="409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ni poveznik sa strelicom 28">
            <a:extLst>
              <a:ext uri="{FF2B5EF4-FFF2-40B4-BE49-F238E27FC236}">
                <a16:creationId xmlns:a16="http://schemas.microsoft.com/office/drawing/2014/main" id="{83E5B833-A934-3AD5-B720-1A83CDA37B7B}"/>
              </a:ext>
            </a:extLst>
          </p:cNvPr>
          <p:cNvCxnSpPr/>
          <p:nvPr/>
        </p:nvCxnSpPr>
        <p:spPr>
          <a:xfrm flipH="1" flipV="1">
            <a:off x="3996965" y="3044858"/>
            <a:ext cx="933252" cy="112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ni poveznik sa strelicom 30">
            <a:extLst>
              <a:ext uri="{FF2B5EF4-FFF2-40B4-BE49-F238E27FC236}">
                <a16:creationId xmlns:a16="http://schemas.microsoft.com/office/drawing/2014/main" id="{D0516B56-163E-19BD-6274-56F0FAA73F58}"/>
              </a:ext>
            </a:extLst>
          </p:cNvPr>
          <p:cNvCxnSpPr/>
          <p:nvPr/>
        </p:nvCxnSpPr>
        <p:spPr>
          <a:xfrm flipH="1">
            <a:off x="4350147" y="4232635"/>
            <a:ext cx="712047" cy="358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1" name="Ravni poveznik sa strelicom 5120">
            <a:extLst>
              <a:ext uri="{FF2B5EF4-FFF2-40B4-BE49-F238E27FC236}">
                <a16:creationId xmlns:a16="http://schemas.microsoft.com/office/drawing/2014/main" id="{FB6DE10F-8093-513C-FE61-D16F20A237A4}"/>
              </a:ext>
            </a:extLst>
          </p:cNvPr>
          <p:cNvCxnSpPr/>
          <p:nvPr/>
        </p:nvCxnSpPr>
        <p:spPr>
          <a:xfrm>
            <a:off x="7362334" y="4775519"/>
            <a:ext cx="825632" cy="7580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881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037CC0C-95AB-8BD3-CD40-C65272853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72099"/>
          </a:xfrm>
        </p:spPr>
        <p:txBody>
          <a:bodyPr/>
          <a:lstStyle/>
          <a:p>
            <a:r>
              <a:rPr lang="hr-HR" dirty="0"/>
              <a:t>analiza prijašnjih terapijskih iskustava – nezadovoljstvo?</a:t>
            </a:r>
          </a:p>
          <a:p>
            <a:r>
              <a:rPr lang="hr-HR" dirty="0"/>
              <a:t>ohrabrenje </a:t>
            </a:r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Naslov 1">
            <a:extLst>
              <a:ext uri="{FF2B5EF4-FFF2-40B4-BE49-F238E27FC236}">
                <a16:creationId xmlns:a16="http://schemas.microsoft.com/office/drawing/2014/main" id="{0A05FFB9-BA77-FB01-106D-DB5534AB7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hr-HR" dirty="0">
                <a:solidFill>
                  <a:srgbClr val="0070C0"/>
                </a:solidFill>
              </a:rPr>
              <a:t>PROVEDBA PROCJENE </a:t>
            </a:r>
          </a:p>
        </p:txBody>
      </p:sp>
      <p:grpSp>
        <p:nvGrpSpPr>
          <p:cNvPr id="8" name="Grupa 7">
            <a:extLst>
              <a:ext uri="{FF2B5EF4-FFF2-40B4-BE49-F238E27FC236}">
                <a16:creationId xmlns:a16="http://schemas.microsoft.com/office/drawing/2014/main" id="{E607A161-8E1C-9576-A392-54CE5C673D09}"/>
              </a:ext>
            </a:extLst>
          </p:cNvPr>
          <p:cNvGrpSpPr/>
          <p:nvPr/>
        </p:nvGrpSpPr>
        <p:grpSpPr>
          <a:xfrm>
            <a:off x="3275814" y="2568035"/>
            <a:ext cx="3214540" cy="2241386"/>
            <a:chOff x="3304094" y="2739584"/>
            <a:chExt cx="3214540" cy="2241386"/>
          </a:xfrm>
        </p:grpSpPr>
        <p:sp>
          <p:nvSpPr>
            <p:cNvPr id="7" name="Oblačić za govor: ovalni 6">
              <a:extLst>
                <a:ext uri="{FF2B5EF4-FFF2-40B4-BE49-F238E27FC236}">
                  <a16:creationId xmlns:a16="http://schemas.microsoft.com/office/drawing/2014/main" id="{4C8627ED-76D6-1267-0CBF-E6F8E4756CB3}"/>
                </a:ext>
              </a:extLst>
            </p:cNvPr>
            <p:cNvSpPr/>
            <p:nvPr/>
          </p:nvSpPr>
          <p:spPr>
            <a:xfrm>
              <a:off x="3304094" y="2739584"/>
              <a:ext cx="3214540" cy="2241386"/>
            </a:xfrm>
            <a:prstGeom prst="wedgeEllipseCallou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6" name="TekstniOkvir 5">
              <a:extLst>
                <a:ext uri="{FF2B5EF4-FFF2-40B4-BE49-F238E27FC236}">
                  <a16:creationId xmlns:a16="http://schemas.microsoft.com/office/drawing/2014/main" id="{61EC6C57-0E0B-1EE3-FAFB-1C024FEA57B8}"/>
                </a:ext>
              </a:extLst>
            </p:cNvPr>
            <p:cNvSpPr txBox="1"/>
            <p:nvPr/>
          </p:nvSpPr>
          <p:spPr>
            <a:xfrm>
              <a:off x="3733014" y="3352445"/>
              <a:ext cx="24981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r-HR" sz="2000" dirty="0"/>
                <a:t>Ima li još nešto važno o čemu nismo pričali, a važno je da znam?</a:t>
              </a:r>
            </a:p>
          </p:txBody>
        </p:sp>
      </p:grpSp>
      <p:grpSp>
        <p:nvGrpSpPr>
          <p:cNvPr id="10" name="Grupa 9">
            <a:extLst>
              <a:ext uri="{FF2B5EF4-FFF2-40B4-BE49-F238E27FC236}">
                <a16:creationId xmlns:a16="http://schemas.microsoft.com/office/drawing/2014/main" id="{8F00C9FE-892C-C72B-8E54-FF4B6E8083C4}"/>
              </a:ext>
            </a:extLst>
          </p:cNvPr>
          <p:cNvGrpSpPr/>
          <p:nvPr/>
        </p:nvGrpSpPr>
        <p:grpSpPr>
          <a:xfrm>
            <a:off x="7121949" y="3528473"/>
            <a:ext cx="3214540" cy="2241386"/>
            <a:chOff x="3304094" y="2739584"/>
            <a:chExt cx="3214540" cy="2241386"/>
          </a:xfrm>
        </p:grpSpPr>
        <p:sp>
          <p:nvSpPr>
            <p:cNvPr id="11" name="Oblačić za govor: ovalni 10">
              <a:extLst>
                <a:ext uri="{FF2B5EF4-FFF2-40B4-BE49-F238E27FC236}">
                  <a16:creationId xmlns:a16="http://schemas.microsoft.com/office/drawing/2014/main" id="{C20A3DD0-55B3-ED33-D106-9C25C859ECF1}"/>
                </a:ext>
              </a:extLst>
            </p:cNvPr>
            <p:cNvSpPr/>
            <p:nvPr/>
          </p:nvSpPr>
          <p:spPr>
            <a:xfrm>
              <a:off x="3304094" y="2739584"/>
              <a:ext cx="3214540" cy="2241386"/>
            </a:xfrm>
            <a:prstGeom prst="wedgeEllipseCallou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  <p:sp>
          <p:nvSpPr>
            <p:cNvPr id="12" name="TekstniOkvir 11">
              <a:extLst>
                <a:ext uri="{FF2B5EF4-FFF2-40B4-BE49-F238E27FC236}">
                  <a16:creationId xmlns:a16="http://schemas.microsoft.com/office/drawing/2014/main" id="{9FABFB05-1AAF-2E4A-CF64-6DFDE7712CB3}"/>
                </a:ext>
              </a:extLst>
            </p:cNvPr>
            <p:cNvSpPr txBox="1"/>
            <p:nvPr/>
          </p:nvSpPr>
          <p:spPr>
            <a:xfrm>
              <a:off x="3733014" y="3352445"/>
              <a:ext cx="24981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r-HR" sz="2000" dirty="0"/>
                <a:t>Ima li nešto što mi ovoga trenutka ne želite reći?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2899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Route location icon. Journey map symbol. Sign path gps vector. 34998312  Vector Art at Vecteezy">
            <a:extLst>
              <a:ext uri="{FF2B5EF4-FFF2-40B4-BE49-F238E27FC236}">
                <a16:creationId xmlns:a16="http://schemas.microsoft.com/office/drawing/2014/main" id="{D1440FFB-FFEA-0496-F167-9E4393AB2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558" y="1813841"/>
            <a:ext cx="4711517" cy="392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787E022-32B1-2859-F56A-943CC8F10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solidFill>
                  <a:srgbClr val="00B050"/>
                </a:solidFill>
              </a:rPr>
              <a:t/>
            </a:r>
            <a:br>
              <a:rPr lang="hr-HR" dirty="0">
                <a:solidFill>
                  <a:srgbClr val="00B050"/>
                </a:solidFill>
              </a:rPr>
            </a:br>
            <a:r>
              <a:rPr lang="hr-HR" dirty="0">
                <a:solidFill>
                  <a:srgbClr val="00B050"/>
                </a:solidFill>
              </a:rPr>
              <a:t>DIJAGNOZA, CILJEVI, PLAN LIJEČENJA</a:t>
            </a:r>
            <a:br>
              <a:rPr lang="hr-HR" dirty="0">
                <a:solidFill>
                  <a:srgbClr val="00B050"/>
                </a:solidFill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DBEB0AF-BAEB-5122-211A-7ACD73957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inicijalni dojam o dijagnozi</a:t>
            </a:r>
          </a:p>
          <a:p>
            <a:r>
              <a:rPr lang="hr-HR" dirty="0"/>
              <a:t>terapijski plan = nada </a:t>
            </a:r>
          </a:p>
          <a:p>
            <a:r>
              <a:rPr lang="hr-HR" dirty="0"/>
              <a:t>opći ciljevi </a:t>
            </a:r>
          </a:p>
          <a:p>
            <a:r>
              <a:rPr lang="hr-HR" sz="2400" dirty="0"/>
              <a:t>naglasiti postupnost promjena</a:t>
            </a:r>
          </a:p>
          <a:p>
            <a:r>
              <a:rPr lang="hr-HR" dirty="0"/>
              <a:t>rješavanje problema do ostvarenja ciljeva</a:t>
            </a:r>
          </a:p>
          <a:p>
            <a:r>
              <a:rPr lang="hr-HR" dirty="0"/>
              <a:t>generalni plan liječenja</a:t>
            </a:r>
          </a:p>
          <a:p>
            <a:pPr lvl="1"/>
            <a:r>
              <a:rPr lang="hr-HR" dirty="0"/>
              <a:t>postaviti ciljeve </a:t>
            </a:r>
          </a:p>
          <a:p>
            <a:pPr lvl="1"/>
            <a:r>
              <a:rPr lang="hr-HR" dirty="0"/>
              <a:t>zajednički rad u smjeru ostvarivanja ciljeva</a:t>
            </a:r>
          </a:p>
          <a:p>
            <a:pPr lvl="1"/>
            <a:r>
              <a:rPr lang="hr-HR" dirty="0"/>
              <a:t>usvajanje novih vještina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51141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2F79093-1DF5-0A01-40B0-5A162D1CB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definirati aktivnost/zadatak do sljedeće seanse </a:t>
            </a:r>
          </a:p>
          <a:p>
            <a:r>
              <a:rPr lang="hr-HR" dirty="0"/>
              <a:t>aktivni rad između seansi </a:t>
            </a:r>
          </a:p>
          <a:p>
            <a:r>
              <a:rPr lang="hr-HR" i="1" dirty="0" err="1"/>
              <a:t>samoaktivacija</a:t>
            </a:r>
            <a:r>
              <a:rPr lang="hr-HR" dirty="0"/>
              <a:t> – dopustiti klijentu da sam predloži aktivnost/zadatak/zaduženje</a:t>
            </a:r>
          </a:p>
        </p:txBody>
      </p:sp>
      <p:sp>
        <p:nvSpPr>
          <p:cNvPr id="4" name="Naslov 1">
            <a:extLst>
              <a:ext uri="{FF2B5EF4-FFF2-40B4-BE49-F238E27FC236}">
                <a16:creationId xmlns:a16="http://schemas.microsoft.com/office/drawing/2014/main" id="{16440DDB-4E82-574E-8FF7-E2F267790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rgbClr val="002060"/>
                </a:solidFill>
              </a:rPr>
              <a:t/>
            </a:r>
            <a:br>
              <a:rPr lang="hr-HR" dirty="0">
                <a:solidFill>
                  <a:srgbClr val="002060"/>
                </a:solidFill>
              </a:rPr>
            </a:br>
            <a:r>
              <a:rPr lang="hr-HR" dirty="0">
                <a:solidFill>
                  <a:srgbClr val="002060"/>
                </a:solidFill>
              </a:rPr>
              <a:t>AKCIJSKI PLAN</a:t>
            </a:r>
            <a:br>
              <a:rPr lang="hr-HR" dirty="0">
                <a:solidFill>
                  <a:srgbClr val="002060"/>
                </a:solidFill>
              </a:rPr>
            </a:br>
            <a:endParaRPr lang="hr-HR" dirty="0">
              <a:solidFill>
                <a:srgbClr val="002060"/>
              </a:solidFill>
            </a:endParaRPr>
          </a:p>
        </p:txBody>
      </p:sp>
      <p:pic>
        <p:nvPicPr>
          <p:cNvPr id="9218" name="Picture 2" descr="Download Free Home task Icons in PNG &amp; SVG">
            <a:extLst>
              <a:ext uri="{FF2B5EF4-FFF2-40B4-BE49-F238E27FC236}">
                <a16:creationId xmlns:a16="http://schemas.microsoft.com/office/drawing/2014/main" id="{5D5E14EC-5F1B-E56E-8E46-4233142F50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684" y="3234343"/>
            <a:ext cx="3258532" cy="3258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35100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306</Words>
  <Application>Microsoft Office PowerPoint</Application>
  <PresentationFormat>Widescreen</PresentationFormat>
  <Paragraphs>77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Tema sustava Office</vt:lpstr>
      <vt:lpstr>PROCJENA</vt:lpstr>
      <vt:lpstr>PowerPoint Presentation</vt:lpstr>
      <vt:lpstr>STRUKTURA </vt:lpstr>
      <vt:lpstr>Uvodni dio </vt:lpstr>
      <vt:lpstr>PROVEDBA PROCJENE </vt:lpstr>
      <vt:lpstr>PowerPoint Presentation</vt:lpstr>
      <vt:lpstr>PROVEDBA PROCJENE </vt:lpstr>
      <vt:lpstr> DIJAGNOZA, CILJEVI, PLAN LIJEČENJA </vt:lpstr>
      <vt:lpstr> AKCIJSKI PLAN </vt:lpstr>
      <vt:lpstr> DEFINIRANJE OČEKIVANJA  </vt:lpstr>
      <vt:lpstr>SAŽETAK</vt:lpstr>
      <vt:lpstr>PRIJE PRVE TERAPIJSKE SEANSE….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PROCJENA</dc:title>
  <dc:creator>Bozica Caic</dc:creator>
  <cp:lastModifiedBy>hubikotvr@outlook.com</cp:lastModifiedBy>
  <cp:revision>14</cp:revision>
  <dcterms:created xsi:type="dcterms:W3CDTF">2025-11-27T18:50:45Z</dcterms:created>
  <dcterms:modified xsi:type="dcterms:W3CDTF">2025-12-10T15:14:07Z</dcterms:modified>
</cp:coreProperties>
</file>