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653366" y="1539875"/>
            <a:ext cx="19507201" cy="3336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216578" y="12588549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562" y="12839700"/>
            <a:ext cx="482189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7077" y="12839700"/>
            <a:ext cx="482222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13901" y="9455150"/>
            <a:ext cx="18925368" cy="360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2489" y="11264900"/>
            <a:ext cx="18233131" cy="180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 5" descr="Image 5"/>
          <p:cNvPicPr>
            <a:picLocks noChangeAspect="1"/>
          </p:cNvPicPr>
          <p:nvPr/>
        </p:nvPicPr>
        <p:blipFill>
          <a:blip r:embed="rId7">
            <a:extLst/>
          </a:blip>
          <a:srcRect l="5158" t="2564" r="5158" b="7751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 7" descr="Image 7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383622" y="4686300"/>
            <a:ext cx="736694" cy="434340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ext 4"/>
          <p:cNvSpPr txBox="1"/>
          <p:nvPr/>
        </p:nvSpPr>
        <p:spPr>
          <a:xfrm>
            <a:off x="3020" y="2857001"/>
            <a:ext cx="24536800" cy="1574799"/>
          </a:xfrm>
          <a:prstGeom prst="rect">
            <a:avLst/>
          </a:prstGeom>
          <a:ln w="12700">
            <a:miter lim="400000"/>
          </a:ln>
          <a:effectLst>
            <a:outerShdw blurRad="1270000" dist="50800" dir="16200000" rotWithShape="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6200"/>
              </a:lnSpc>
              <a:defRPr sz="6200" spc="-248">
                <a:solidFill>
                  <a:srgbClr val="FAFAF9"/>
                </a:solidFill>
                <a:latin typeface="GT Ultra Median Regular"/>
                <a:ea typeface="GT Ultra Median Regular"/>
                <a:cs typeface="GT Ultra Median Regular"/>
                <a:sym typeface="GT Ultra Median Regular"/>
              </a:defRPr>
            </a:pPr>
            <a:endParaRPr/>
          </a:p>
          <a:p>
            <a:pPr algn="ctr">
              <a:lnSpc>
                <a:spcPts val="6200"/>
              </a:lnSpc>
              <a:defRPr sz="6200" spc="-248">
                <a:solidFill>
                  <a:srgbClr val="FAFAF9"/>
                </a:solidFill>
                <a:latin typeface="GT Ultra Median Regular"/>
                <a:ea typeface="GT Ultra Median Regular"/>
                <a:cs typeface="GT Ultra Median Regular"/>
                <a:sym typeface="GT Ultra Median Regular"/>
              </a:defRPr>
            </a:pPr>
            <a:r>
              <a:t>Struktura prve terapijse seanse </a:t>
            </a:r>
          </a:p>
        </p:txBody>
      </p:sp>
      <p:sp>
        <p:nvSpPr>
          <p:cNvPr id="28" name="Text 5"/>
          <p:cNvSpPr txBox="1"/>
          <p:nvPr/>
        </p:nvSpPr>
        <p:spPr>
          <a:xfrm>
            <a:off x="20876032" y="12661065"/>
            <a:ext cx="4485779" cy="508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800"/>
              </a:lnSpc>
              <a:defRPr sz="3200" spc="-32">
                <a:solidFill>
                  <a:srgbClr val="FFFFFF"/>
                </a:solidFill>
                <a:latin typeface="PP Editorial New Light"/>
                <a:ea typeface="PP Editorial New Light"/>
                <a:cs typeface="PP Editorial New Light"/>
                <a:sym typeface="PP Editorial New Light"/>
              </a:defRPr>
            </a:lvl1pPr>
          </a:lstStyle>
          <a:p>
            <a:r>
              <a:t>Sanja Karan, 11/25</a:t>
            </a:r>
          </a:p>
        </p:txBody>
      </p:sp>
      <p:pic>
        <p:nvPicPr>
          <p:cNvPr id="29" name="two-hands-joining-puzzle-pieces-260nw-2687854529.jpeg" descr="two-hands-joining-puzzle-pieces-260nw-2687854529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3078408" y="1436154"/>
            <a:ext cx="4127503" cy="3556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therapy-session-semi-flat-color-characters-editable-figures-full-body-people-on-white-professional-psychological-help-simple-cartoon-style-illustration-for-web-graphic-design-and-animation-vector-remo.png" descr="therapy-session-semi-flat-color-characters-editable-figures-full-body-people-on-white-professional-psychological-help-simple-cartoon-style-illustration-for-web-graphic-design-and-animation-vector-remo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10855" y="5380149"/>
            <a:ext cx="8562290" cy="6846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562" y="12839700"/>
            <a:ext cx="482189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7077" y="12839700"/>
            <a:ext cx="482222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13901" y="9455150"/>
            <a:ext cx="18925368" cy="360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2489" y="11264900"/>
            <a:ext cx="18233131" cy="180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 5" descr="Imag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3170667" y="-1645172"/>
            <a:ext cx="31024764" cy="17449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 6" descr="Image 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383622" y="4686300"/>
            <a:ext cx="736694" cy="434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 4"/>
          <p:cNvSpPr txBox="1"/>
          <p:nvPr/>
        </p:nvSpPr>
        <p:spPr>
          <a:xfrm>
            <a:off x="-5385" y="4311415"/>
            <a:ext cx="24394768" cy="1142998"/>
          </a:xfrm>
          <a:prstGeom prst="rect">
            <a:avLst/>
          </a:prstGeom>
          <a:ln w="12700">
            <a:miter lim="400000"/>
          </a:ln>
          <a:effectLst>
            <a:outerShdw blurRad="1270000" dist="50800" dir="16200000" rotWithShape="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9000"/>
              </a:lnSpc>
              <a:defRPr sz="9000" spc="-360">
                <a:solidFill>
                  <a:srgbClr val="FAFAF9"/>
                </a:solidFill>
                <a:latin typeface="GT Ultra Median Regular"/>
                <a:ea typeface="GT Ultra Median Regular"/>
                <a:cs typeface="GT Ultra Median Regular"/>
                <a:sym typeface="GT Ultra Median Regular"/>
              </a:defRPr>
            </a:lvl1pPr>
          </a:lstStyle>
          <a:p>
            <a:r>
              <a:t>04 SREDINA </a:t>
            </a:r>
          </a:p>
        </p:txBody>
      </p:sp>
      <p:sp>
        <p:nvSpPr>
          <p:cNvPr id="146" name="Text 5"/>
          <p:cNvSpPr txBox="1"/>
          <p:nvPr/>
        </p:nvSpPr>
        <p:spPr>
          <a:xfrm>
            <a:off x="17551" y="6570978"/>
            <a:ext cx="24648328" cy="574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300"/>
              </a:lnSpc>
              <a:defRPr sz="3600" spc="-36">
                <a:solidFill>
                  <a:srgbClr val="FFFFFF"/>
                </a:solidFill>
                <a:latin typeface="PP Editorial New Light"/>
                <a:ea typeface="PP Editorial New Light"/>
                <a:cs typeface="PP Editorial New Light"/>
                <a:sym typeface="PP Editorial New Light"/>
              </a:defRPr>
            </a:lvl1pPr>
          </a:lstStyle>
          <a:p>
            <a:r>
              <a:t>Želje, vrijednosti, ciljevi / Bihevioralna aktivacija &amp; rad na problemu / Postavljanje ciljeva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562" y="12839700"/>
            <a:ext cx="482189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7084" y="12839700"/>
            <a:ext cx="482216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13901" y="9455150"/>
            <a:ext cx="18925368" cy="360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2489" y="11264900"/>
            <a:ext cx="18233131" cy="180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 5" descr="Imag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2248686" y="-869170"/>
            <a:ext cx="28502221" cy="16030499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ext 4"/>
          <p:cNvSpPr txBox="1"/>
          <p:nvPr/>
        </p:nvSpPr>
        <p:spPr>
          <a:xfrm>
            <a:off x="2809052" y="5161419"/>
            <a:ext cx="7709866" cy="3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700"/>
              </a:lnSpc>
              <a:defRPr sz="3500" spc="-70">
                <a:solidFill>
                  <a:srgbClr val="FFFFFF"/>
                </a:solidFill>
                <a:latin typeface="GT America Rg"/>
                <a:ea typeface="GT America Rg"/>
                <a:cs typeface="GT America Rg"/>
                <a:sym typeface="GT America Rg"/>
              </a:defRPr>
            </a:lvl1pPr>
          </a:lstStyle>
          <a:p>
            <a:r>
              <a:t>Zašto su vrijednosti važne? </a:t>
            </a:r>
          </a:p>
        </p:txBody>
      </p:sp>
      <p:sp>
        <p:nvSpPr>
          <p:cNvPr id="155" name="Text 5"/>
          <p:cNvSpPr txBox="1"/>
          <p:nvPr/>
        </p:nvSpPr>
        <p:spPr>
          <a:xfrm>
            <a:off x="2832749" y="5850172"/>
            <a:ext cx="10546723" cy="165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vrijednosti utječu na naše izbore i ponašanja 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identificiranjem vrijednosti ćemo lakše definirati klijentove želje i postaviti ciljeve </a:t>
            </a:r>
          </a:p>
        </p:txBody>
      </p:sp>
      <p:pic>
        <p:nvPicPr>
          <p:cNvPr id="156" name="Image 6" descr="Image 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383622" y="4686300"/>
            <a:ext cx="736694" cy="434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 11"/>
          <p:cNvSpPr txBox="1"/>
          <p:nvPr/>
        </p:nvSpPr>
        <p:spPr>
          <a:xfrm>
            <a:off x="4199992" y="2108199"/>
            <a:ext cx="15999768" cy="1076959"/>
          </a:xfrm>
          <a:prstGeom prst="rect">
            <a:avLst/>
          </a:prstGeom>
          <a:ln w="12700">
            <a:miter lim="400000"/>
          </a:ln>
          <a:effectLst>
            <a:outerShdw blurRad="1270000" dist="50800" dir="16200000" rotWithShape="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9200"/>
              </a:lnSpc>
              <a:defRPr sz="5600" spc="-224">
                <a:solidFill>
                  <a:srgbClr val="FAFAF9"/>
                </a:solidFill>
                <a:latin typeface="GT Ultra Median Regular"/>
                <a:ea typeface="GT Ultra Median Regular"/>
                <a:cs typeface="GT Ultra Median Regular"/>
                <a:sym typeface="GT Ultra Median Regular"/>
              </a:defRPr>
            </a:lvl1pPr>
          </a:lstStyle>
          <a:p>
            <a:r>
              <a:t>5. Želje, vrijednosti, ciljev</a:t>
            </a:r>
          </a:p>
        </p:txBody>
      </p:sp>
      <p:sp>
        <p:nvSpPr>
          <p:cNvPr id="158" name="Text 4"/>
          <p:cNvSpPr txBox="1"/>
          <p:nvPr/>
        </p:nvSpPr>
        <p:spPr>
          <a:xfrm>
            <a:off x="2627994" y="8213159"/>
            <a:ext cx="7709866" cy="3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700"/>
              </a:lnSpc>
              <a:defRPr sz="3500" spc="-70">
                <a:solidFill>
                  <a:srgbClr val="FFFFFF"/>
                </a:solidFill>
                <a:latin typeface="GT America Rg"/>
                <a:ea typeface="GT America Rg"/>
                <a:cs typeface="GT America Rg"/>
                <a:sym typeface="GT America Rg"/>
              </a:defRPr>
            </a:lvl1pPr>
          </a:lstStyle>
          <a:p>
            <a:r>
              <a:t>Otkrivanje želja</a:t>
            </a:r>
          </a:p>
        </p:txBody>
      </p:sp>
      <p:sp>
        <p:nvSpPr>
          <p:cNvPr id="159" name="Text 5"/>
          <p:cNvSpPr txBox="1"/>
          <p:nvPr/>
        </p:nvSpPr>
        <p:spPr>
          <a:xfrm>
            <a:off x="2675388" y="8824299"/>
            <a:ext cx="10546724" cy="1659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0762" indent="-290762">
              <a:lnSpc>
                <a:spcPts val="4400"/>
              </a:lnSpc>
              <a:buSzPct val="100000"/>
              <a:buChar char="•"/>
              <a:defRPr sz="2900" i="1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“Što želite u životu?”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i="1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“Kako biste voljeli da vam budućnost izgleda?”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i="1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“Čemu se u budućnosti nadate?”</a:t>
            </a:r>
          </a:p>
        </p:txBody>
      </p:sp>
      <p:pic>
        <p:nvPicPr>
          <p:cNvPr id="160" name="values2-removebg-preview.png" descr="values2-removebg-preview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639575" y="6575842"/>
            <a:ext cx="13612754" cy="764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562" y="12839700"/>
            <a:ext cx="482189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7084" y="12839700"/>
            <a:ext cx="482216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13901" y="9455150"/>
            <a:ext cx="18925368" cy="360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2489" y="11264900"/>
            <a:ext cx="18233131" cy="180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 5" descr="Imag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2059110" y="-395234"/>
            <a:ext cx="28502220" cy="16030498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ext 5"/>
          <p:cNvSpPr txBox="1"/>
          <p:nvPr/>
        </p:nvSpPr>
        <p:spPr>
          <a:xfrm>
            <a:off x="2832749" y="5850172"/>
            <a:ext cx="10546723" cy="2218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samo ako se tijekom prve seanse za ovaj dio nađe vremena 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plan bihevioralne aktivacije za depresivne klijente (kako bi ih se aktiviralo do iduće seanse da bi ona bila produktivnija)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rad na problemu koji je klijentu trenutno gorući</a:t>
            </a:r>
          </a:p>
        </p:txBody>
      </p:sp>
      <p:pic>
        <p:nvPicPr>
          <p:cNvPr id="169" name="Image 6" descr="Image 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383622" y="4686300"/>
            <a:ext cx="736694" cy="434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ext 11"/>
          <p:cNvSpPr txBox="1"/>
          <p:nvPr/>
        </p:nvSpPr>
        <p:spPr>
          <a:xfrm>
            <a:off x="4199992" y="2108199"/>
            <a:ext cx="15999768" cy="1076959"/>
          </a:xfrm>
          <a:prstGeom prst="rect">
            <a:avLst/>
          </a:prstGeom>
          <a:ln w="12700">
            <a:miter lim="400000"/>
          </a:ln>
          <a:effectLst>
            <a:outerShdw blurRad="1270000" dist="50800" dir="16200000" rotWithShape="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9200"/>
              </a:lnSpc>
              <a:defRPr sz="5600" spc="-224">
                <a:solidFill>
                  <a:srgbClr val="FAFAF9"/>
                </a:solidFill>
                <a:latin typeface="GT Ultra Median Regular"/>
                <a:ea typeface="GT Ultra Median Regular"/>
                <a:cs typeface="GT Ultra Median Regular"/>
                <a:sym typeface="GT Ultra Median Regular"/>
              </a:defRPr>
            </a:lvl1pPr>
          </a:lstStyle>
          <a:p>
            <a:r>
              <a:t>6. Bihevioralna aktivacija &amp; rad na problemu</a:t>
            </a:r>
          </a:p>
        </p:txBody>
      </p:sp>
      <p:pic>
        <p:nvPicPr>
          <p:cNvPr id="171" name="burnn-removebg-preview.png" descr="burnn-removebg-preview.png"/>
          <p:cNvPicPr>
            <a:picLocks noChangeAspect="1"/>
          </p:cNvPicPr>
          <p:nvPr/>
        </p:nvPicPr>
        <p:blipFill>
          <a:blip r:embed="rId9">
            <a:extLst/>
          </a:blip>
          <a:srcRect b="2766"/>
          <a:stretch>
            <a:fillRect/>
          </a:stretch>
        </p:blipFill>
        <p:spPr>
          <a:xfrm>
            <a:off x="15995409" y="8677553"/>
            <a:ext cx="8631532" cy="50191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562" y="12839700"/>
            <a:ext cx="482189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7084" y="12839700"/>
            <a:ext cx="482216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13901" y="9455150"/>
            <a:ext cx="18925368" cy="360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2489" y="11264900"/>
            <a:ext cx="18233131" cy="180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 5" descr="Imag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2059110" y="-395234"/>
            <a:ext cx="28502220" cy="160304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ext 5"/>
          <p:cNvSpPr txBox="1"/>
          <p:nvPr/>
        </p:nvSpPr>
        <p:spPr>
          <a:xfrm>
            <a:off x="2856446" y="4428364"/>
            <a:ext cx="10546723" cy="2777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zajednička aktivnost terapeuta i klijenta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obavezno moraju biti zabilježeni  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postavljaju se ciljevi specifičniji od onih o kojima se razgovaralo prilikom procjene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izbjegavati postavljanje više ciljeva odjednom </a:t>
            </a:r>
          </a:p>
        </p:txBody>
      </p:sp>
      <p:pic>
        <p:nvPicPr>
          <p:cNvPr id="180" name="Image 6" descr="Image 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383622" y="4686300"/>
            <a:ext cx="736694" cy="434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ext 11"/>
          <p:cNvSpPr txBox="1"/>
          <p:nvPr/>
        </p:nvSpPr>
        <p:spPr>
          <a:xfrm>
            <a:off x="4199992" y="2108199"/>
            <a:ext cx="15999768" cy="1076959"/>
          </a:xfrm>
          <a:prstGeom prst="rect">
            <a:avLst/>
          </a:prstGeom>
          <a:ln w="12700">
            <a:miter lim="400000"/>
          </a:ln>
          <a:effectLst>
            <a:outerShdw blurRad="1270000" dist="50800" dir="16200000" rotWithShape="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9200"/>
              </a:lnSpc>
              <a:defRPr sz="5600" spc="-224">
                <a:solidFill>
                  <a:srgbClr val="FAFAF9"/>
                </a:solidFill>
                <a:latin typeface="GT Ultra Median Regular"/>
                <a:ea typeface="GT Ultra Median Regular"/>
                <a:cs typeface="GT Ultra Median Regular"/>
                <a:sym typeface="GT Ultra Median Regular"/>
              </a:defRPr>
            </a:lvl1pPr>
          </a:lstStyle>
          <a:p>
            <a:r>
              <a:t>7. Postavljanje ciljeva</a:t>
            </a:r>
          </a:p>
        </p:txBody>
      </p:sp>
      <p:sp>
        <p:nvSpPr>
          <p:cNvPr id="182" name="Text 5"/>
          <p:cNvSpPr txBox="1"/>
          <p:nvPr/>
        </p:nvSpPr>
        <p:spPr>
          <a:xfrm>
            <a:off x="2619478" y="8276111"/>
            <a:ext cx="12436821" cy="433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700"/>
              </a:lnSpc>
              <a:defRPr sz="4000" spc="-79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⚠️</a:t>
            </a:r>
            <a:r>
              <a:rPr sz="2500" spc="-50"/>
              <a:t> </a:t>
            </a:r>
            <a:r>
              <a:rPr sz="2900" spc="-58">
                <a:solidFill>
                  <a:srgbClr val="FFFFFF"/>
                </a:solidFill>
              </a:rPr>
              <a:t>Prepreke u postavljanju ciljeva</a:t>
            </a:r>
          </a:p>
        </p:txBody>
      </p:sp>
      <p:pic>
        <p:nvPicPr>
          <p:cNvPr id="183" name="goal-removebg-preview.png" descr="goal-removebg-preview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789758" y="8699502"/>
            <a:ext cx="10577397" cy="511809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 5"/>
          <p:cNvSpPr txBox="1"/>
          <p:nvPr/>
        </p:nvSpPr>
        <p:spPr>
          <a:xfrm>
            <a:off x="2856446" y="8962967"/>
            <a:ext cx="10546723" cy="2218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87684" indent="-387684">
              <a:lnSpc>
                <a:spcPts val="4400"/>
              </a:lnSpc>
              <a:buSzPct val="100000"/>
              <a:buAutoNum type="arabicPeriod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Klijent sam teško smišlja ciljeve</a:t>
            </a:r>
          </a:p>
          <a:p>
            <a:pPr marL="387684" indent="-387684">
              <a:lnSpc>
                <a:spcPts val="4400"/>
              </a:lnSpc>
              <a:buSzPct val="100000"/>
              <a:buAutoNum type="arabicPeriod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Klijent postavlja preopširne ciljeve </a:t>
            </a:r>
            <a:r>
              <a:rPr i="1"/>
              <a:t>(“Želim biti sretnija”)</a:t>
            </a:r>
          </a:p>
          <a:p>
            <a:pPr marL="387684" indent="-387684">
              <a:lnSpc>
                <a:spcPts val="4400"/>
              </a:lnSpc>
              <a:buSzPct val="100000"/>
              <a:buAutoNum type="arabicPeriod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Klijent postavlja ciljeve za druge ljude (</a:t>
            </a:r>
            <a:r>
              <a:rPr i="1"/>
              <a:t>“Želim da je moj partner bolji prema meni”)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562" y="12839700"/>
            <a:ext cx="482189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7077" y="12839700"/>
            <a:ext cx="482222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13901" y="9455150"/>
            <a:ext cx="18925368" cy="360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2489" y="11264900"/>
            <a:ext cx="18233131" cy="180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 5" descr="Imag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3170667" y="-1645172"/>
            <a:ext cx="31024764" cy="17449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 6" descr="Image 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383622" y="4686300"/>
            <a:ext cx="736694" cy="434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ext 4"/>
          <p:cNvSpPr txBox="1"/>
          <p:nvPr/>
        </p:nvSpPr>
        <p:spPr>
          <a:xfrm>
            <a:off x="-5385" y="4311415"/>
            <a:ext cx="24394768" cy="1142998"/>
          </a:xfrm>
          <a:prstGeom prst="rect">
            <a:avLst/>
          </a:prstGeom>
          <a:ln w="12700">
            <a:miter lim="400000"/>
          </a:ln>
          <a:effectLst>
            <a:outerShdw blurRad="1270000" dist="50800" dir="16200000" rotWithShape="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9000"/>
              </a:lnSpc>
              <a:defRPr sz="9000" spc="-360">
                <a:solidFill>
                  <a:srgbClr val="FAFAF9"/>
                </a:solidFill>
                <a:latin typeface="GT Ultra Median Regular"/>
                <a:ea typeface="GT Ultra Median Regular"/>
                <a:cs typeface="GT Ultra Median Regular"/>
                <a:sym typeface="GT Ultra Median Regular"/>
              </a:defRPr>
            </a:lvl1pPr>
          </a:lstStyle>
          <a:p>
            <a:r>
              <a:t>05 Završetak</a:t>
            </a:r>
          </a:p>
        </p:txBody>
      </p:sp>
      <p:sp>
        <p:nvSpPr>
          <p:cNvPr id="194" name="Text 5"/>
          <p:cNvSpPr txBox="1"/>
          <p:nvPr/>
        </p:nvSpPr>
        <p:spPr>
          <a:xfrm>
            <a:off x="17551" y="6570978"/>
            <a:ext cx="24648328" cy="574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300"/>
              </a:lnSpc>
              <a:defRPr sz="3600" spc="-36">
                <a:solidFill>
                  <a:srgbClr val="FFFFFF"/>
                </a:solidFill>
                <a:latin typeface="PP Editorial New Light"/>
                <a:ea typeface="PP Editorial New Light"/>
                <a:cs typeface="PP Editorial New Light"/>
                <a:sym typeface="PP Editorial New Light"/>
              </a:defRPr>
            </a:lvl1pPr>
          </a:lstStyle>
          <a:p>
            <a:r>
              <a:t>Sažetak / Traženje povratne informacije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562" y="12839700"/>
            <a:ext cx="482189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7084" y="12839700"/>
            <a:ext cx="482216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13901" y="9455150"/>
            <a:ext cx="18925368" cy="360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2489" y="11264900"/>
            <a:ext cx="18233131" cy="180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 5" descr="Imag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2059110" y="-395234"/>
            <a:ext cx="28502220" cy="16030498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ext 4"/>
          <p:cNvSpPr txBox="1"/>
          <p:nvPr/>
        </p:nvSpPr>
        <p:spPr>
          <a:xfrm>
            <a:off x="2809052" y="5161419"/>
            <a:ext cx="7709866" cy="3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700"/>
              </a:lnSpc>
              <a:defRPr sz="3500" spc="-70">
                <a:solidFill>
                  <a:srgbClr val="FFFFFF"/>
                </a:solidFill>
                <a:latin typeface="GT America Rg"/>
                <a:ea typeface="GT America Rg"/>
                <a:cs typeface="GT America Rg"/>
                <a:sym typeface="GT America Rg"/>
              </a:defRPr>
            </a:lvl1pPr>
          </a:lstStyle>
          <a:p>
            <a:r>
              <a:t>Zašto? </a:t>
            </a:r>
          </a:p>
        </p:txBody>
      </p:sp>
      <p:sp>
        <p:nvSpPr>
          <p:cNvPr id="203" name="Text 5"/>
          <p:cNvSpPr txBox="1"/>
          <p:nvPr/>
        </p:nvSpPr>
        <p:spPr>
          <a:xfrm>
            <a:off x="2832749" y="5850172"/>
            <a:ext cx="10546723" cy="1100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Daje poveznicu svim djelovima kroz koje se kroz seansu prošlo 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Ponovno naglašava bitne informacije i zaključke </a:t>
            </a:r>
          </a:p>
        </p:txBody>
      </p:sp>
      <p:pic>
        <p:nvPicPr>
          <p:cNvPr id="204" name="Image 6" descr="Image 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383622" y="4686300"/>
            <a:ext cx="736694" cy="434340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ext 11"/>
          <p:cNvSpPr txBox="1"/>
          <p:nvPr/>
        </p:nvSpPr>
        <p:spPr>
          <a:xfrm>
            <a:off x="4199992" y="2108199"/>
            <a:ext cx="15999768" cy="1076959"/>
          </a:xfrm>
          <a:prstGeom prst="rect">
            <a:avLst/>
          </a:prstGeom>
          <a:ln w="12700">
            <a:miter lim="400000"/>
          </a:ln>
          <a:effectLst>
            <a:outerShdw blurRad="1270000" dist="50800" dir="16200000" rotWithShape="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9200"/>
              </a:lnSpc>
              <a:defRPr sz="5600" spc="-224">
                <a:solidFill>
                  <a:srgbClr val="FAFAF9"/>
                </a:solidFill>
                <a:latin typeface="GT Ultra Median Regular"/>
                <a:ea typeface="GT Ultra Median Regular"/>
                <a:cs typeface="GT Ultra Median Regular"/>
                <a:sym typeface="GT Ultra Median Regular"/>
              </a:defRPr>
            </a:lvl1pPr>
          </a:lstStyle>
          <a:p>
            <a:r>
              <a:t>8. Sažetak</a:t>
            </a:r>
          </a:p>
        </p:txBody>
      </p:sp>
      <p:pic>
        <p:nvPicPr>
          <p:cNvPr id="206" name="how-to-write-a-summary-removebg-preview.png" descr="how-to-write-a-summary-removebg-preview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4255660" y="4368829"/>
            <a:ext cx="10704877" cy="5712399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Text 4"/>
          <p:cNvSpPr txBox="1"/>
          <p:nvPr/>
        </p:nvSpPr>
        <p:spPr>
          <a:xfrm>
            <a:off x="2809052" y="7526681"/>
            <a:ext cx="7709866" cy="3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700"/>
              </a:lnSpc>
              <a:defRPr sz="3500" spc="-70">
                <a:solidFill>
                  <a:srgbClr val="FFFFFF"/>
                </a:solidFill>
                <a:latin typeface="GT America Rg"/>
                <a:ea typeface="GT America Rg"/>
                <a:cs typeface="GT America Rg"/>
                <a:sym typeface="GT America Rg"/>
              </a:defRPr>
            </a:lvl1pPr>
          </a:lstStyle>
          <a:p>
            <a:r>
              <a:t>Tko? </a:t>
            </a:r>
          </a:p>
        </p:txBody>
      </p:sp>
      <p:sp>
        <p:nvSpPr>
          <p:cNvPr id="208" name="Text 5"/>
          <p:cNvSpPr txBox="1"/>
          <p:nvPr/>
        </p:nvSpPr>
        <p:spPr>
          <a:xfrm>
            <a:off x="2832749" y="8157278"/>
            <a:ext cx="10546723" cy="1100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prvenstveno terapeut, ali uz pomoć klijenta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sažetak je još jedna prilika da klijent aktivno sudjeluje u procesu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562" y="12839700"/>
            <a:ext cx="482189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7084" y="12839700"/>
            <a:ext cx="482216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13901" y="9455150"/>
            <a:ext cx="18925368" cy="360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2489" y="11264900"/>
            <a:ext cx="18233131" cy="180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 5" descr="Imag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2059110" y="-395234"/>
            <a:ext cx="28502220" cy="1603049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Text 4"/>
          <p:cNvSpPr txBox="1"/>
          <p:nvPr/>
        </p:nvSpPr>
        <p:spPr>
          <a:xfrm>
            <a:off x="2809052" y="5161419"/>
            <a:ext cx="7709866" cy="3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700"/>
              </a:lnSpc>
              <a:defRPr sz="3500" spc="-70">
                <a:solidFill>
                  <a:srgbClr val="FFFFFF"/>
                </a:solidFill>
                <a:latin typeface="GT America Rg"/>
                <a:ea typeface="GT America Rg"/>
                <a:cs typeface="GT America Rg"/>
                <a:sym typeface="GT America Rg"/>
              </a:defRPr>
            </a:lvl1pPr>
          </a:lstStyle>
          <a:p>
            <a:r>
              <a:t>Zašto? </a:t>
            </a:r>
          </a:p>
        </p:txBody>
      </p:sp>
      <p:sp>
        <p:nvSpPr>
          <p:cNvPr id="217" name="Text 5"/>
          <p:cNvSpPr txBox="1"/>
          <p:nvPr/>
        </p:nvSpPr>
        <p:spPr>
          <a:xfrm>
            <a:off x="2832749" y="5850172"/>
            <a:ext cx="10546723" cy="165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kako bismo dodatno radili na izgradnji odnosa i povjerenja 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prilika da klijent kaže koje nedoumice ima (i da terapeut ih terapeut pokuša razriješiti)</a:t>
            </a:r>
          </a:p>
        </p:txBody>
      </p:sp>
      <p:pic>
        <p:nvPicPr>
          <p:cNvPr id="218" name="Image 6" descr="Image 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383622" y="4686300"/>
            <a:ext cx="736694" cy="4343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ext 11"/>
          <p:cNvSpPr txBox="1"/>
          <p:nvPr/>
        </p:nvSpPr>
        <p:spPr>
          <a:xfrm>
            <a:off x="4199992" y="2108199"/>
            <a:ext cx="15999768" cy="873759"/>
          </a:xfrm>
          <a:prstGeom prst="rect">
            <a:avLst/>
          </a:prstGeom>
          <a:ln w="12700">
            <a:miter lim="400000"/>
          </a:ln>
          <a:effectLst>
            <a:outerShdw blurRad="1270000" dist="50800" dir="16200000" rotWithShape="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7200"/>
              </a:lnSpc>
              <a:defRPr sz="5600" spc="-224">
                <a:solidFill>
                  <a:srgbClr val="FAFAF9"/>
                </a:solidFill>
                <a:latin typeface="GT Ultra Median Regular"/>
                <a:ea typeface="GT Ultra Median Regular"/>
                <a:cs typeface="GT Ultra Median Regular"/>
                <a:sym typeface="GT Ultra Median Regular"/>
              </a:defRPr>
            </a:pPr>
            <a:r>
              <a:t>9.  </a:t>
            </a:r>
            <a:r>
              <a:rPr sz="4800" spc="-192"/>
              <a:t>Traženje povratne informacije</a:t>
            </a:r>
          </a:p>
        </p:txBody>
      </p:sp>
      <p:sp>
        <p:nvSpPr>
          <p:cNvPr id="220" name="Text 4"/>
          <p:cNvSpPr txBox="1"/>
          <p:nvPr/>
        </p:nvSpPr>
        <p:spPr>
          <a:xfrm>
            <a:off x="2809052" y="8567391"/>
            <a:ext cx="7709866" cy="3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700"/>
              </a:lnSpc>
              <a:defRPr sz="3500" spc="-70">
                <a:solidFill>
                  <a:srgbClr val="FFFFFF"/>
                </a:solidFill>
                <a:latin typeface="GT America Rg"/>
                <a:ea typeface="GT America Rg"/>
                <a:cs typeface="GT America Rg"/>
                <a:sym typeface="GT America Rg"/>
              </a:defRPr>
            </a:lvl1pPr>
          </a:lstStyle>
          <a:p>
            <a:r>
              <a:t>Forma povratne informacije</a:t>
            </a:r>
          </a:p>
        </p:txBody>
      </p:sp>
      <p:sp>
        <p:nvSpPr>
          <p:cNvPr id="221" name="Text 5"/>
          <p:cNvSpPr txBox="1"/>
          <p:nvPr/>
        </p:nvSpPr>
        <p:spPr>
          <a:xfrm>
            <a:off x="2832749" y="9223633"/>
            <a:ext cx="10546723" cy="1100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razgovor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standardizirana feedback forma </a:t>
            </a:r>
          </a:p>
        </p:txBody>
      </p:sp>
      <p:pic>
        <p:nvPicPr>
          <p:cNvPr id="222" name="feedback-removebg-preview.png" descr="feedback-removebg-preview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037170" y="8501871"/>
            <a:ext cx="7772402" cy="5181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0"/>
          <p:cNvSpPr/>
          <p:nvPr/>
        </p:nvSpPr>
        <p:spPr>
          <a:xfrm>
            <a:off x="26882" y="1105047"/>
            <a:ext cx="24371302" cy="12749895"/>
          </a:xfrm>
          <a:prstGeom prst="roundRect">
            <a:avLst>
              <a:gd name="adj" fmla="val 3384"/>
            </a:avLst>
          </a:prstGeom>
          <a:solidFill>
            <a:srgbClr val="FFFFFF">
              <a:alpha val="1000"/>
            </a:srgbClr>
          </a:solidFill>
          <a:ln w="12700">
            <a:solidFill>
              <a:srgbClr val="FFFFFF">
                <a:alpha val="5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" name="Text 3"/>
          <p:cNvSpPr txBox="1"/>
          <p:nvPr/>
        </p:nvSpPr>
        <p:spPr>
          <a:xfrm>
            <a:off x="5029829" y="2940050"/>
            <a:ext cx="2269352" cy="89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700"/>
              </a:lnSpc>
              <a:defRPr sz="5600" spc="-56">
                <a:solidFill>
                  <a:srgbClr val="FFFFFF"/>
                </a:solidFill>
                <a:latin typeface="PP Editorial New Bold"/>
                <a:ea typeface="PP Editorial New Bold"/>
                <a:cs typeface="PP Editorial New Bold"/>
                <a:sym typeface="PP Editorial New Bold"/>
              </a:defRPr>
            </a:lvl1pPr>
          </a:lstStyle>
          <a:p>
            <a:r>
              <a:t>01</a:t>
            </a:r>
          </a:p>
        </p:txBody>
      </p:sp>
      <p:sp>
        <p:nvSpPr>
          <p:cNvPr id="35" name="Text 5"/>
          <p:cNvSpPr txBox="1"/>
          <p:nvPr/>
        </p:nvSpPr>
        <p:spPr>
          <a:xfrm>
            <a:off x="7062081" y="2940049"/>
            <a:ext cx="14987876" cy="76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700"/>
              </a:lnSpc>
              <a:defRPr sz="4800" spc="-48">
                <a:solidFill>
                  <a:srgbClr val="FFFFFF"/>
                </a:solidFill>
                <a:latin typeface="PP Editorial New Light"/>
                <a:ea typeface="PP Editorial New Light"/>
                <a:cs typeface="PP Editorial New Light"/>
                <a:sym typeface="PP Editorial New Light"/>
              </a:defRPr>
            </a:lvl1pPr>
          </a:lstStyle>
          <a:p>
            <a:r>
              <a:t>Ciljevi prve terapijske seanse  </a:t>
            </a:r>
          </a:p>
        </p:txBody>
      </p:sp>
      <p:sp>
        <p:nvSpPr>
          <p:cNvPr id="36" name="Text 8"/>
          <p:cNvSpPr txBox="1"/>
          <p:nvPr/>
        </p:nvSpPr>
        <p:spPr>
          <a:xfrm>
            <a:off x="5029829" y="4629150"/>
            <a:ext cx="2269352" cy="89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700"/>
              </a:lnSpc>
              <a:defRPr sz="5600" spc="-56">
                <a:solidFill>
                  <a:srgbClr val="FFFFFF"/>
                </a:solidFill>
                <a:latin typeface="PP Editorial New Bold"/>
                <a:ea typeface="PP Editorial New Bold"/>
                <a:cs typeface="PP Editorial New Bold"/>
                <a:sym typeface="PP Editorial New Bold"/>
              </a:defRPr>
            </a:lvl1pPr>
          </a:lstStyle>
          <a:p>
            <a:r>
              <a:t>02</a:t>
            </a:r>
          </a:p>
        </p:txBody>
      </p:sp>
      <p:sp>
        <p:nvSpPr>
          <p:cNvPr id="37" name="Text 10"/>
          <p:cNvSpPr txBox="1"/>
          <p:nvPr/>
        </p:nvSpPr>
        <p:spPr>
          <a:xfrm>
            <a:off x="7062081" y="4629149"/>
            <a:ext cx="14987876" cy="76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700"/>
              </a:lnSpc>
              <a:defRPr sz="4800" spc="-48">
                <a:solidFill>
                  <a:srgbClr val="FFFFFF"/>
                </a:solidFill>
                <a:latin typeface="PP Editorial New Light"/>
                <a:ea typeface="PP Editorial New Light"/>
                <a:cs typeface="PP Editorial New Light"/>
                <a:sym typeface="PP Editorial New Light"/>
              </a:defRPr>
            </a:lvl1pPr>
          </a:lstStyle>
          <a:p>
            <a:r>
              <a:t>Struktura prve terapijske seanse </a:t>
            </a:r>
          </a:p>
        </p:txBody>
      </p:sp>
      <p:sp>
        <p:nvSpPr>
          <p:cNvPr id="38" name="Text 13"/>
          <p:cNvSpPr txBox="1"/>
          <p:nvPr/>
        </p:nvSpPr>
        <p:spPr>
          <a:xfrm>
            <a:off x="5029829" y="6318250"/>
            <a:ext cx="2269352" cy="89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700"/>
              </a:lnSpc>
              <a:defRPr sz="5600" spc="-56">
                <a:solidFill>
                  <a:srgbClr val="FFFFFF"/>
                </a:solidFill>
                <a:latin typeface="PP Editorial New Bold"/>
                <a:ea typeface="PP Editorial New Bold"/>
                <a:cs typeface="PP Editorial New Bold"/>
                <a:sym typeface="PP Editorial New Bold"/>
              </a:defRPr>
            </a:lvl1pPr>
          </a:lstStyle>
          <a:p>
            <a:r>
              <a:t>03</a:t>
            </a:r>
          </a:p>
        </p:txBody>
      </p:sp>
      <p:sp>
        <p:nvSpPr>
          <p:cNvPr id="39" name="Text 15"/>
          <p:cNvSpPr txBox="1"/>
          <p:nvPr/>
        </p:nvSpPr>
        <p:spPr>
          <a:xfrm>
            <a:off x="7062081" y="6318249"/>
            <a:ext cx="14987876" cy="76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700"/>
              </a:lnSpc>
              <a:defRPr sz="4800" spc="-48">
                <a:solidFill>
                  <a:srgbClr val="FFFFFF"/>
                </a:solidFill>
                <a:latin typeface="PP Editorial New Light"/>
                <a:ea typeface="PP Editorial New Light"/>
                <a:cs typeface="PP Editorial New Light"/>
                <a:sym typeface="PP Editorial New Light"/>
              </a:defRPr>
            </a:lvl1pPr>
          </a:lstStyle>
          <a:p>
            <a:r>
              <a:t>Početak </a:t>
            </a:r>
          </a:p>
        </p:txBody>
      </p:sp>
      <p:sp>
        <p:nvSpPr>
          <p:cNvPr id="40" name="Text 16"/>
          <p:cNvSpPr txBox="1"/>
          <p:nvPr/>
        </p:nvSpPr>
        <p:spPr>
          <a:xfrm>
            <a:off x="7062081" y="7054849"/>
            <a:ext cx="14873562" cy="343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700"/>
              </a:lnSpc>
              <a:defRPr sz="2100" spc="-42">
                <a:solidFill>
                  <a:srgbClr val="B5B5B5"/>
                </a:solidFill>
                <a:latin typeface="GT America Rg"/>
                <a:ea typeface="GT America Rg"/>
                <a:cs typeface="GT America Rg"/>
                <a:sym typeface="GT America Rg"/>
              </a:defRPr>
            </a:lvl1pPr>
          </a:lstStyle>
          <a:p>
            <a:r>
              <a:t>Provjera raspoloženja/Dogovor dnevnog reda/Promjene od prošle seanse/Psihoedukacija</a:t>
            </a:r>
          </a:p>
        </p:txBody>
      </p:sp>
      <p:sp>
        <p:nvSpPr>
          <p:cNvPr id="41" name="Text 18"/>
          <p:cNvSpPr txBox="1"/>
          <p:nvPr/>
        </p:nvSpPr>
        <p:spPr>
          <a:xfrm>
            <a:off x="5029829" y="8007350"/>
            <a:ext cx="2269352" cy="89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700"/>
              </a:lnSpc>
              <a:defRPr sz="5600" spc="-56">
                <a:solidFill>
                  <a:srgbClr val="FFFFFF"/>
                </a:solidFill>
                <a:latin typeface="PP Editorial New Bold"/>
                <a:ea typeface="PP Editorial New Bold"/>
                <a:cs typeface="PP Editorial New Bold"/>
                <a:sym typeface="PP Editorial New Bold"/>
              </a:defRPr>
            </a:lvl1pPr>
          </a:lstStyle>
          <a:p>
            <a:r>
              <a:t>04</a:t>
            </a:r>
          </a:p>
        </p:txBody>
      </p:sp>
      <p:sp>
        <p:nvSpPr>
          <p:cNvPr id="42" name="Text 20"/>
          <p:cNvSpPr txBox="1"/>
          <p:nvPr/>
        </p:nvSpPr>
        <p:spPr>
          <a:xfrm>
            <a:off x="7062081" y="8007349"/>
            <a:ext cx="14987876" cy="76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700"/>
              </a:lnSpc>
              <a:defRPr sz="4800" spc="-48">
                <a:solidFill>
                  <a:srgbClr val="FFFFFF"/>
                </a:solidFill>
                <a:latin typeface="PP Editorial New Light"/>
                <a:ea typeface="PP Editorial New Light"/>
                <a:cs typeface="PP Editorial New Light"/>
                <a:sym typeface="PP Editorial New Light"/>
              </a:defRPr>
            </a:lvl1pPr>
          </a:lstStyle>
          <a:p>
            <a:r>
              <a:t>Sredina </a:t>
            </a:r>
          </a:p>
        </p:txBody>
      </p:sp>
      <p:sp>
        <p:nvSpPr>
          <p:cNvPr id="43" name="Text 21"/>
          <p:cNvSpPr txBox="1"/>
          <p:nvPr/>
        </p:nvSpPr>
        <p:spPr>
          <a:xfrm>
            <a:off x="7062081" y="8743949"/>
            <a:ext cx="14873562" cy="343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700"/>
              </a:lnSpc>
              <a:defRPr sz="2100" spc="-42">
                <a:solidFill>
                  <a:srgbClr val="B5B5B5"/>
                </a:solidFill>
                <a:latin typeface="GT America Rg"/>
                <a:ea typeface="GT America Rg"/>
                <a:cs typeface="GT America Rg"/>
                <a:sym typeface="GT America Rg"/>
              </a:defRPr>
            </a:lvl1pPr>
          </a:lstStyle>
          <a:p>
            <a:r>
              <a:t>Želje, vrijednosti, ciljevi/Bihevioralna aktivacija &amp; rad na problemu/Postavljanje ciljeva </a:t>
            </a:r>
          </a:p>
        </p:txBody>
      </p:sp>
      <p:sp>
        <p:nvSpPr>
          <p:cNvPr id="44" name="Text 23"/>
          <p:cNvSpPr txBox="1"/>
          <p:nvPr/>
        </p:nvSpPr>
        <p:spPr>
          <a:xfrm>
            <a:off x="5029829" y="9696450"/>
            <a:ext cx="2269352" cy="89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700"/>
              </a:lnSpc>
              <a:defRPr sz="5600" spc="-56">
                <a:solidFill>
                  <a:srgbClr val="FFFFFF"/>
                </a:solidFill>
                <a:latin typeface="PP Editorial New Bold"/>
                <a:ea typeface="PP Editorial New Bold"/>
                <a:cs typeface="PP Editorial New Bold"/>
                <a:sym typeface="PP Editorial New Bold"/>
              </a:defRPr>
            </a:lvl1pPr>
          </a:lstStyle>
          <a:p>
            <a:r>
              <a:t>05</a:t>
            </a:r>
          </a:p>
        </p:txBody>
      </p:sp>
      <p:sp>
        <p:nvSpPr>
          <p:cNvPr id="45" name="Text 25"/>
          <p:cNvSpPr txBox="1"/>
          <p:nvPr/>
        </p:nvSpPr>
        <p:spPr>
          <a:xfrm>
            <a:off x="7062081" y="9696449"/>
            <a:ext cx="14987876" cy="76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700"/>
              </a:lnSpc>
              <a:defRPr sz="4800" spc="-48">
                <a:solidFill>
                  <a:srgbClr val="FFFFFF"/>
                </a:solidFill>
                <a:latin typeface="PP Editorial New Light"/>
                <a:ea typeface="PP Editorial New Light"/>
                <a:cs typeface="PP Editorial New Light"/>
                <a:sym typeface="PP Editorial New Light"/>
              </a:defRPr>
            </a:lvl1pPr>
          </a:lstStyle>
          <a:p>
            <a:r>
              <a:t>Završetak </a:t>
            </a:r>
          </a:p>
        </p:txBody>
      </p:sp>
      <p:sp>
        <p:nvSpPr>
          <p:cNvPr id="46" name="Text 26"/>
          <p:cNvSpPr txBox="1"/>
          <p:nvPr/>
        </p:nvSpPr>
        <p:spPr>
          <a:xfrm>
            <a:off x="7062081" y="10433049"/>
            <a:ext cx="14873562" cy="343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700"/>
              </a:lnSpc>
              <a:defRPr sz="2100" spc="-42">
                <a:solidFill>
                  <a:srgbClr val="B5B5B5"/>
                </a:solidFill>
                <a:latin typeface="GT America Rg"/>
                <a:ea typeface="GT America Rg"/>
                <a:cs typeface="GT America Rg"/>
                <a:sym typeface="GT America Rg"/>
              </a:defRPr>
            </a:lvl1pPr>
          </a:lstStyle>
          <a:p>
            <a:r>
              <a:t>Sažetak/Traženje povratne informacije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562" y="12839700"/>
            <a:ext cx="482189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7084" y="12839700"/>
            <a:ext cx="482216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13901" y="9455150"/>
            <a:ext cx="18925368" cy="360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2489" y="11264900"/>
            <a:ext cx="18233131" cy="180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age 5" descr="Imag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2174867" y="-490022"/>
            <a:ext cx="28502221" cy="16030499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Text 5"/>
          <p:cNvSpPr txBox="1"/>
          <p:nvPr/>
        </p:nvSpPr>
        <p:spPr>
          <a:xfrm>
            <a:off x="5628971" y="5277599"/>
            <a:ext cx="13930550" cy="3336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28600" indent="-228600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uspostaviti dobar rapport i početi graditi povjerenje u odnosu terapeut - klijent</a:t>
            </a:r>
          </a:p>
          <a:p>
            <a:pPr marL="228600" indent="-228600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normalizirati poteškoće s kojima s pacijent susreće i pobuditi nadu</a:t>
            </a:r>
          </a:p>
          <a:p>
            <a:pPr marL="228600" indent="-228600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bolje upoznati pacijenta</a:t>
            </a:r>
          </a:p>
          <a:p>
            <a:pPr marL="228600" indent="-228600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prikupiti dodatne podatke potrebne za kognitivnu koceptualizaciju </a:t>
            </a:r>
          </a:p>
          <a:p>
            <a:pPr marL="228600" indent="-228600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zajedno s pacijentom postaviti ciljeve</a:t>
            </a:r>
          </a:p>
          <a:p>
            <a:pPr marL="228600" indent="-228600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početi raditi na problemu važnom za pacijenta </a:t>
            </a:r>
          </a:p>
        </p:txBody>
      </p:sp>
      <p:pic>
        <p:nvPicPr>
          <p:cNvPr id="55" name="Image 6" descr="Image 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383622" y="4686300"/>
            <a:ext cx="736694" cy="43434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Text 11"/>
          <p:cNvSpPr txBox="1"/>
          <p:nvPr/>
        </p:nvSpPr>
        <p:spPr>
          <a:xfrm>
            <a:off x="4199992" y="2108199"/>
            <a:ext cx="15999768" cy="1099819"/>
          </a:xfrm>
          <a:prstGeom prst="rect">
            <a:avLst/>
          </a:prstGeom>
          <a:ln w="12700">
            <a:miter lim="400000"/>
          </a:ln>
          <a:effectLst>
            <a:outerShdw blurRad="1270000" dist="50800" dir="16200000" rotWithShape="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9200"/>
              </a:lnSpc>
              <a:defRPr sz="6500" spc="-260">
                <a:solidFill>
                  <a:srgbClr val="FAFAF9"/>
                </a:solidFill>
                <a:latin typeface="GT Ultra Median Regular"/>
                <a:ea typeface="GT Ultra Median Regular"/>
                <a:cs typeface="GT Ultra Median Regular"/>
                <a:sym typeface="GT Ultra Median Regular"/>
              </a:defRPr>
            </a:lvl1pPr>
          </a:lstStyle>
          <a:p>
            <a:r>
              <a:t>01 Ciljevi prve terapijske seanse  </a:t>
            </a:r>
          </a:p>
        </p:txBody>
      </p:sp>
      <p:pic>
        <p:nvPicPr>
          <p:cNvPr id="57" name="piksi-removebg-preview.png" descr="piksi-removebg-preview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flipH="1">
            <a:off x="17016437" y="6341559"/>
            <a:ext cx="7097402" cy="68324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562" y="12839700"/>
            <a:ext cx="482189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7084" y="12839700"/>
            <a:ext cx="482216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13901" y="9455150"/>
            <a:ext cx="18925368" cy="360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2489" y="11264900"/>
            <a:ext cx="18233131" cy="180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 5" descr="Image 5"/>
          <p:cNvPicPr>
            <a:picLocks noChangeAspect="1"/>
          </p:cNvPicPr>
          <p:nvPr/>
        </p:nvPicPr>
        <p:blipFill>
          <a:blip r:embed="rId7">
            <a:extLst/>
          </a:blip>
          <a:srcRect l="4231" r="4966" b="9198"/>
          <a:stretch>
            <a:fillRect/>
          </a:stretch>
        </p:blipFill>
        <p:spPr>
          <a:xfrm>
            <a:off x="-2" y="-1"/>
            <a:ext cx="24387051" cy="13716002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sp>
        <p:nvSpPr>
          <p:cNvPr id="65" name="Text 3"/>
          <p:cNvSpPr txBox="1"/>
          <p:nvPr/>
        </p:nvSpPr>
        <p:spPr>
          <a:xfrm>
            <a:off x="1631444" y="6781800"/>
            <a:ext cx="6393136" cy="477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500"/>
              </a:lnSpc>
              <a:defRPr sz="3200" spc="-32">
                <a:solidFill>
                  <a:srgbClr val="FFFFFF"/>
                </a:solidFill>
                <a:latin typeface="PP Editorial New Light"/>
                <a:ea typeface="PP Editorial New Light"/>
                <a:cs typeface="PP Editorial New Light"/>
                <a:sym typeface="PP Editorial New Light"/>
              </a:defRPr>
            </a:lvl1pPr>
          </a:lstStyle>
          <a:p>
            <a:r>
              <a:t>POČETAK</a:t>
            </a:r>
          </a:p>
        </p:txBody>
      </p:sp>
      <p:sp>
        <p:nvSpPr>
          <p:cNvPr id="66" name="Text 4"/>
          <p:cNvSpPr txBox="1"/>
          <p:nvPr/>
        </p:nvSpPr>
        <p:spPr>
          <a:xfrm>
            <a:off x="1654731" y="7531099"/>
            <a:ext cx="6346562" cy="276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7578" indent="-347578">
              <a:lnSpc>
                <a:spcPts val="4400"/>
              </a:lnSpc>
              <a:buSzPct val="100000"/>
              <a:buAutoNum type="arabicPeriod"/>
              <a:defRPr sz="2600" spc="-52">
                <a:solidFill>
                  <a:srgbClr val="B5B5B5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Provjera raspoloženja (“Mood Check”) + provjera uzimanja lijekova</a:t>
            </a:r>
          </a:p>
          <a:p>
            <a:pPr marL="347578" indent="-347578">
              <a:lnSpc>
                <a:spcPts val="4400"/>
              </a:lnSpc>
              <a:buSzPct val="100000"/>
              <a:buAutoNum type="arabicPeriod"/>
              <a:defRPr sz="2600" spc="-52">
                <a:solidFill>
                  <a:srgbClr val="B5B5B5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Dogovor dnevnog reda </a:t>
            </a:r>
          </a:p>
          <a:p>
            <a:pPr marL="347578" indent="-347578">
              <a:lnSpc>
                <a:spcPts val="4400"/>
              </a:lnSpc>
              <a:buSzPct val="100000"/>
              <a:buAutoNum type="arabicPeriod"/>
              <a:defRPr sz="2600" spc="-52">
                <a:solidFill>
                  <a:srgbClr val="B5B5B5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Promjene od prošle seanse + akcijski plan</a:t>
            </a:r>
          </a:p>
          <a:p>
            <a:pPr marL="347578" indent="-347578">
              <a:lnSpc>
                <a:spcPts val="4400"/>
              </a:lnSpc>
              <a:buSzPct val="100000"/>
              <a:buAutoNum type="arabicPeriod"/>
              <a:defRPr sz="2600" spc="-52">
                <a:solidFill>
                  <a:srgbClr val="B5B5B5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Psihoedukacija</a:t>
            </a:r>
          </a:p>
        </p:txBody>
      </p:sp>
      <p:sp>
        <p:nvSpPr>
          <p:cNvPr id="67" name="Text 7"/>
          <p:cNvSpPr txBox="1"/>
          <p:nvPr/>
        </p:nvSpPr>
        <p:spPr>
          <a:xfrm>
            <a:off x="9009663" y="6781800"/>
            <a:ext cx="6393136" cy="477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500"/>
              </a:lnSpc>
              <a:defRPr sz="3200" spc="-32">
                <a:solidFill>
                  <a:srgbClr val="FFFFFF"/>
                </a:solidFill>
                <a:latin typeface="PP Editorial New Light"/>
                <a:ea typeface="PP Editorial New Light"/>
                <a:cs typeface="PP Editorial New Light"/>
                <a:sym typeface="PP Editorial New Light"/>
              </a:defRPr>
            </a:lvl1pPr>
          </a:lstStyle>
          <a:p>
            <a:r>
              <a:t>SREDINA </a:t>
            </a:r>
          </a:p>
        </p:txBody>
      </p:sp>
      <p:sp>
        <p:nvSpPr>
          <p:cNvPr id="68" name="Text 11"/>
          <p:cNvSpPr txBox="1"/>
          <p:nvPr/>
        </p:nvSpPr>
        <p:spPr>
          <a:xfrm>
            <a:off x="16387881" y="6781799"/>
            <a:ext cx="6393135" cy="477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500"/>
              </a:lnSpc>
              <a:defRPr sz="3200" spc="-32">
                <a:solidFill>
                  <a:srgbClr val="FFFFFF"/>
                </a:solidFill>
                <a:latin typeface="PP Editorial New Light"/>
                <a:ea typeface="PP Editorial New Light"/>
                <a:cs typeface="PP Editorial New Light"/>
                <a:sym typeface="PP Editorial New Light"/>
              </a:defRPr>
            </a:lvl1pPr>
          </a:lstStyle>
          <a:p>
            <a:r>
              <a:t>ZAVRŠETAK</a:t>
            </a:r>
          </a:p>
        </p:txBody>
      </p:sp>
      <p:pic>
        <p:nvPicPr>
          <p:cNvPr id="69" name="Image 6" descr="Image 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383622" y="4686300"/>
            <a:ext cx="736694" cy="434340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Text 15"/>
          <p:cNvSpPr txBox="1"/>
          <p:nvPr/>
        </p:nvSpPr>
        <p:spPr>
          <a:xfrm>
            <a:off x="4199992" y="2108199"/>
            <a:ext cx="15999768" cy="1099819"/>
          </a:xfrm>
          <a:prstGeom prst="rect">
            <a:avLst/>
          </a:prstGeom>
          <a:ln w="12700">
            <a:miter lim="400000"/>
          </a:ln>
          <a:effectLst>
            <a:outerShdw blurRad="1270000" dist="50800" dir="16200000" rotWithShape="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9200"/>
              </a:lnSpc>
              <a:defRPr sz="6500" spc="-260">
                <a:solidFill>
                  <a:srgbClr val="FAFAF9"/>
                </a:solidFill>
                <a:latin typeface="GT Ultra Median Regular"/>
                <a:ea typeface="GT Ultra Median Regular"/>
                <a:cs typeface="GT Ultra Median Regular"/>
                <a:sym typeface="GT Ultra Median Regular"/>
              </a:defRPr>
            </a:lvl1pPr>
          </a:lstStyle>
          <a:p>
            <a:r>
              <a:t>02 Struktura prve terapijske seanse </a:t>
            </a:r>
          </a:p>
        </p:txBody>
      </p:sp>
      <p:sp>
        <p:nvSpPr>
          <p:cNvPr id="71" name="Text 16"/>
          <p:cNvSpPr txBox="1"/>
          <p:nvPr/>
        </p:nvSpPr>
        <p:spPr>
          <a:xfrm>
            <a:off x="1561934" y="4851398"/>
            <a:ext cx="21839420" cy="579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300"/>
              </a:lnSpc>
              <a:defRPr sz="3600" spc="-36">
                <a:solidFill>
                  <a:srgbClr val="FFFFFF"/>
                </a:solidFill>
                <a:latin typeface="PP Editorial New Light"/>
                <a:ea typeface="PP Editorial New Light"/>
                <a:cs typeface="PP Editorial New Light"/>
                <a:sym typeface="PP Editorial New Light"/>
              </a:defRPr>
            </a:lvl1pPr>
          </a:lstStyle>
          <a:p>
            <a:r>
              <a:t>⏰  trajanje: otprilike 1 sat</a:t>
            </a:r>
          </a:p>
        </p:txBody>
      </p:sp>
      <p:sp>
        <p:nvSpPr>
          <p:cNvPr id="72" name="Text 4"/>
          <p:cNvSpPr txBox="1"/>
          <p:nvPr/>
        </p:nvSpPr>
        <p:spPr>
          <a:xfrm>
            <a:off x="9032950" y="7531099"/>
            <a:ext cx="6346562" cy="2208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7578" indent="-347578">
              <a:lnSpc>
                <a:spcPts val="4400"/>
              </a:lnSpc>
              <a:buSzPct val="100000"/>
              <a:buAutoNum type="arabicPeriod" startAt="5"/>
              <a:defRPr sz="2600" spc="-52">
                <a:solidFill>
                  <a:srgbClr val="B5B5B5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Identifikacija klijentovih želja/vrijednosti/ciljeva </a:t>
            </a:r>
          </a:p>
          <a:p>
            <a:pPr marL="347578" indent="-347578">
              <a:lnSpc>
                <a:spcPts val="4400"/>
              </a:lnSpc>
              <a:buSzPct val="100000"/>
              <a:buAutoNum type="arabicPeriod" startAt="5"/>
              <a:defRPr sz="2600" spc="-52">
                <a:solidFill>
                  <a:srgbClr val="B5B5B5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Bihevioralna aktivacija/rad na problemu</a:t>
            </a:r>
          </a:p>
          <a:p>
            <a:pPr marL="347578" indent="-347578">
              <a:lnSpc>
                <a:spcPts val="4400"/>
              </a:lnSpc>
              <a:buSzPct val="100000"/>
              <a:buAutoNum type="arabicPeriod" startAt="5"/>
              <a:defRPr sz="2600" spc="-52">
                <a:solidFill>
                  <a:srgbClr val="B5B5B5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Postavljanje ciljeva</a:t>
            </a:r>
          </a:p>
        </p:txBody>
      </p:sp>
      <p:sp>
        <p:nvSpPr>
          <p:cNvPr id="73" name="Text 4"/>
          <p:cNvSpPr txBox="1"/>
          <p:nvPr/>
        </p:nvSpPr>
        <p:spPr>
          <a:xfrm>
            <a:off x="16837710" y="7513904"/>
            <a:ext cx="6346562" cy="1091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7578" indent="-347578">
              <a:lnSpc>
                <a:spcPts val="4400"/>
              </a:lnSpc>
              <a:buSzPct val="100000"/>
              <a:buAutoNum type="arabicPeriod" startAt="8"/>
              <a:defRPr sz="2600" spc="-52">
                <a:solidFill>
                  <a:srgbClr val="B5B5B5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Sažetak </a:t>
            </a:r>
          </a:p>
          <a:p>
            <a:pPr marL="347578" indent="-347578">
              <a:lnSpc>
                <a:spcPts val="4400"/>
              </a:lnSpc>
              <a:buSzPct val="100000"/>
              <a:buAutoNum type="arabicPeriod" startAt="8"/>
              <a:defRPr sz="2600" spc="-52">
                <a:solidFill>
                  <a:srgbClr val="B5B5B5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Traženje povratne informacije </a:t>
            </a:r>
          </a:p>
        </p:txBody>
      </p:sp>
      <p:sp>
        <p:nvSpPr>
          <p:cNvPr id="74" name="Line"/>
          <p:cNvSpPr/>
          <p:nvPr/>
        </p:nvSpPr>
        <p:spPr>
          <a:xfrm flipV="1">
            <a:off x="8517121" y="6502339"/>
            <a:ext cx="2" cy="3814612"/>
          </a:xfrm>
          <a:prstGeom prst="line">
            <a:avLst/>
          </a:prstGeom>
          <a:ln w="12700">
            <a:solidFill>
              <a:srgbClr val="DDDDD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5" name="Line"/>
          <p:cNvSpPr/>
          <p:nvPr/>
        </p:nvSpPr>
        <p:spPr>
          <a:xfrm flipV="1">
            <a:off x="15953545" y="6502339"/>
            <a:ext cx="2" cy="3814612"/>
          </a:xfrm>
          <a:prstGeom prst="line">
            <a:avLst/>
          </a:prstGeom>
          <a:ln w="12700">
            <a:solidFill>
              <a:srgbClr val="DDDDD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562" y="12839700"/>
            <a:ext cx="482189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7077" y="12839700"/>
            <a:ext cx="482222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13901" y="9455150"/>
            <a:ext cx="18925368" cy="360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2489" y="11264900"/>
            <a:ext cx="18233131" cy="180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 5" descr="Imag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3170667" y="-1645172"/>
            <a:ext cx="31024764" cy="17449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 6" descr="Image 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383622" y="4686300"/>
            <a:ext cx="736694" cy="43434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Text 4"/>
          <p:cNvSpPr txBox="1"/>
          <p:nvPr/>
        </p:nvSpPr>
        <p:spPr>
          <a:xfrm>
            <a:off x="-5385" y="4311415"/>
            <a:ext cx="24394768" cy="1142998"/>
          </a:xfrm>
          <a:prstGeom prst="rect">
            <a:avLst/>
          </a:prstGeom>
          <a:ln w="12700">
            <a:miter lim="400000"/>
          </a:ln>
          <a:effectLst>
            <a:outerShdw blurRad="1270000" dist="50800" dir="16200000" rotWithShape="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9000"/>
              </a:lnSpc>
              <a:defRPr sz="9000" spc="-360">
                <a:solidFill>
                  <a:srgbClr val="FAFAF9"/>
                </a:solidFill>
                <a:latin typeface="GT Ultra Median Regular"/>
                <a:ea typeface="GT Ultra Median Regular"/>
                <a:cs typeface="GT Ultra Median Regular"/>
                <a:sym typeface="GT Ultra Median Regular"/>
              </a:defRPr>
            </a:lvl1pPr>
          </a:lstStyle>
          <a:p>
            <a:r>
              <a:t>03 POČETAK</a:t>
            </a:r>
          </a:p>
        </p:txBody>
      </p:sp>
      <p:sp>
        <p:nvSpPr>
          <p:cNvPr id="85" name="Text 5"/>
          <p:cNvSpPr txBox="1"/>
          <p:nvPr/>
        </p:nvSpPr>
        <p:spPr>
          <a:xfrm>
            <a:off x="17551" y="6570978"/>
            <a:ext cx="24648328" cy="574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4300"/>
              </a:lnSpc>
              <a:defRPr sz="3600" spc="-36">
                <a:solidFill>
                  <a:srgbClr val="FFFFFF"/>
                </a:solidFill>
                <a:latin typeface="PP Editorial New Light"/>
                <a:ea typeface="PP Editorial New Light"/>
                <a:cs typeface="PP Editorial New Light"/>
                <a:sym typeface="PP Editorial New Light"/>
              </a:defRPr>
            </a:lvl1pPr>
          </a:lstStyle>
          <a:p>
            <a:r>
              <a:t>Provjera raspoloženja / Dogovor dnevnog reda / Promjene od prošle seanse / Psihoedukacija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562" y="12839700"/>
            <a:ext cx="482189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7084" y="12839700"/>
            <a:ext cx="482216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13901" y="9455150"/>
            <a:ext cx="18925368" cy="360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2489" y="11264900"/>
            <a:ext cx="18233131" cy="180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 5" descr="Imag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2174867" y="-490022"/>
            <a:ext cx="28502221" cy="16030499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Text 4"/>
          <p:cNvSpPr txBox="1"/>
          <p:nvPr/>
        </p:nvSpPr>
        <p:spPr>
          <a:xfrm>
            <a:off x="2974930" y="5398388"/>
            <a:ext cx="7709866" cy="413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700"/>
              </a:lnSpc>
              <a:defRPr sz="3500" spc="-70">
                <a:solidFill>
                  <a:srgbClr val="FFFFFF"/>
                </a:solidFill>
                <a:latin typeface="GT America Rg"/>
                <a:ea typeface="GT America Rg"/>
                <a:cs typeface="GT America Rg"/>
                <a:sym typeface="GT America Rg"/>
              </a:defRPr>
            </a:lvl1pPr>
          </a:lstStyle>
          <a:p>
            <a:r>
              <a:t>👍 / 👎</a:t>
            </a:r>
          </a:p>
        </p:txBody>
      </p:sp>
      <p:sp>
        <p:nvSpPr>
          <p:cNvPr id="94" name="Text 5"/>
          <p:cNvSpPr txBox="1"/>
          <p:nvPr/>
        </p:nvSpPr>
        <p:spPr>
          <a:xfrm>
            <a:off x="2974930" y="6028170"/>
            <a:ext cx="7709866" cy="165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nekom od validiranih skala (npr. BDI, BAI)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jednostavnom skalom od 1 do 10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i="1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“Kako ste se osjećali prošli tjedan? </a:t>
            </a:r>
          </a:p>
        </p:txBody>
      </p:sp>
      <p:pic>
        <p:nvPicPr>
          <p:cNvPr id="95" name="Image 6" descr="Image 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383622" y="4686300"/>
            <a:ext cx="736694" cy="43434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ext 11"/>
          <p:cNvSpPr txBox="1"/>
          <p:nvPr/>
        </p:nvSpPr>
        <p:spPr>
          <a:xfrm>
            <a:off x="4199992" y="2108199"/>
            <a:ext cx="15999768" cy="2245359"/>
          </a:xfrm>
          <a:prstGeom prst="rect">
            <a:avLst/>
          </a:prstGeom>
          <a:ln w="12700">
            <a:miter lim="400000"/>
          </a:ln>
          <a:effectLst>
            <a:outerShdw blurRad="1270000" dist="50800" dir="16200000" rotWithShape="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9200"/>
              </a:lnSpc>
              <a:defRPr sz="5600" spc="-224">
                <a:solidFill>
                  <a:srgbClr val="FAFAF9"/>
                </a:solidFill>
                <a:latin typeface="GT Ultra Median Regular"/>
                <a:ea typeface="GT Ultra Median Regular"/>
                <a:cs typeface="GT Ultra Median Regular"/>
                <a:sym typeface="GT Ultra Median Regular"/>
              </a:defRPr>
            </a:lvl1pPr>
          </a:lstStyle>
          <a:p>
            <a:r>
              <a:t>1. Provjera raspoloženja (“Mood check”) + provjera uzimanja lijekova </a:t>
            </a:r>
          </a:p>
        </p:txBody>
      </p:sp>
      <p:sp>
        <p:nvSpPr>
          <p:cNvPr id="97" name="Text 5"/>
          <p:cNvSpPr txBox="1"/>
          <p:nvPr/>
        </p:nvSpPr>
        <p:spPr>
          <a:xfrm>
            <a:off x="2920645" y="8641363"/>
            <a:ext cx="7129018" cy="105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700"/>
              </a:lnSpc>
              <a:defRPr sz="4000" spc="-79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⚠️</a:t>
            </a:r>
            <a:r>
              <a:rPr sz="2500" spc="-50"/>
              <a:t> </a:t>
            </a:r>
            <a:r>
              <a:rPr sz="2900" spc="-58"/>
              <a:t>U slučaju da procjena pokaže da kod klijenta postoji rizik od suicida, cijela seansa mijenja planiranu strukturu </a:t>
            </a:r>
          </a:p>
        </p:txBody>
      </p:sp>
      <p:pic>
        <p:nvPicPr>
          <p:cNvPr id="98" name="mood-scaled-1-removebg-preview.png" descr="mood-scaled-1-removebg-preview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541910" y="10142263"/>
            <a:ext cx="9164434" cy="3155323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 5"/>
          <p:cNvSpPr txBox="1"/>
          <p:nvPr/>
        </p:nvSpPr>
        <p:spPr>
          <a:xfrm>
            <a:off x="13179276" y="6028170"/>
            <a:ext cx="7709866" cy="3336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u slučaju da znamo da klijent prima neku terapiju, provjerimo kako to ide 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i="1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“Koliko ste puta prošli tjedan uspjeli terapiju uzeti na propisani način?”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terapeut traži pristanak klijenta da se smije čuti s osobom koja je terapiju pripisala</a:t>
            </a:r>
          </a:p>
        </p:txBody>
      </p:sp>
      <p:sp>
        <p:nvSpPr>
          <p:cNvPr id="100" name="Text 4"/>
          <p:cNvSpPr txBox="1"/>
          <p:nvPr/>
        </p:nvSpPr>
        <p:spPr>
          <a:xfrm>
            <a:off x="13179276" y="5398388"/>
            <a:ext cx="7709866" cy="441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700"/>
              </a:lnSpc>
              <a:defRPr sz="4200" spc="-84">
                <a:solidFill>
                  <a:srgbClr val="FFFFFF"/>
                </a:solidFill>
                <a:latin typeface="GT America Rg"/>
                <a:ea typeface="GT America Rg"/>
                <a:cs typeface="GT America Rg"/>
                <a:sym typeface="GT America Rg"/>
              </a:defRPr>
            </a:lvl1pPr>
          </a:lstStyle>
          <a:p>
            <a:r>
              <a:t>💊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562" y="12839700"/>
            <a:ext cx="482189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7084" y="12839700"/>
            <a:ext cx="482216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13901" y="9455150"/>
            <a:ext cx="18925368" cy="360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2489" y="11264900"/>
            <a:ext cx="18233131" cy="180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 5" descr="Imag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2059110" y="-395234"/>
            <a:ext cx="28502220" cy="16030498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ext 4"/>
          <p:cNvSpPr txBox="1"/>
          <p:nvPr/>
        </p:nvSpPr>
        <p:spPr>
          <a:xfrm>
            <a:off x="2809052" y="5161419"/>
            <a:ext cx="7709866" cy="3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700"/>
              </a:lnSpc>
              <a:defRPr sz="3500" spc="-70">
                <a:solidFill>
                  <a:srgbClr val="FFFFFF"/>
                </a:solidFill>
                <a:latin typeface="GT America Rg"/>
                <a:ea typeface="GT America Rg"/>
                <a:cs typeface="GT America Rg"/>
                <a:sym typeface="GT America Rg"/>
              </a:defRPr>
            </a:lvl1pPr>
          </a:lstStyle>
          <a:p>
            <a:r>
              <a:t>Zašto? </a:t>
            </a:r>
          </a:p>
        </p:txBody>
      </p:sp>
      <p:sp>
        <p:nvSpPr>
          <p:cNvPr id="109" name="Text 5"/>
          <p:cNvSpPr txBox="1"/>
          <p:nvPr/>
        </p:nvSpPr>
        <p:spPr>
          <a:xfrm>
            <a:off x="2832749" y="5850172"/>
            <a:ext cx="10546723" cy="165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klijent je manje anksiozan jer zna što ga očekuje 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proces je razumljiviji - nema mistifikacije 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klijent produktivnije sudjeluje u procesu </a:t>
            </a:r>
          </a:p>
        </p:txBody>
      </p:sp>
      <p:pic>
        <p:nvPicPr>
          <p:cNvPr id="110" name="Image 6" descr="Image 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383622" y="4686300"/>
            <a:ext cx="736694" cy="434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 11"/>
          <p:cNvSpPr txBox="1"/>
          <p:nvPr/>
        </p:nvSpPr>
        <p:spPr>
          <a:xfrm>
            <a:off x="4199992" y="2108199"/>
            <a:ext cx="15999768" cy="1076959"/>
          </a:xfrm>
          <a:prstGeom prst="rect">
            <a:avLst/>
          </a:prstGeom>
          <a:ln w="12700">
            <a:miter lim="400000"/>
          </a:ln>
          <a:effectLst>
            <a:outerShdw blurRad="1270000" dist="50800" dir="16200000" rotWithShape="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9200"/>
              </a:lnSpc>
              <a:defRPr sz="5600" spc="-224">
                <a:solidFill>
                  <a:srgbClr val="FAFAF9"/>
                </a:solidFill>
                <a:latin typeface="GT Ultra Median Regular"/>
                <a:ea typeface="GT Ultra Median Regular"/>
                <a:cs typeface="GT Ultra Median Regular"/>
                <a:sym typeface="GT Ultra Median Regular"/>
              </a:defRPr>
            </a:lvl1pPr>
          </a:lstStyle>
          <a:p>
            <a:r>
              <a:t>2. Dogovor dnevnog reda  </a:t>
            </a:r>
          </a:p>
        </p:txBody>
      </p:sp>
      <p:pic>
        <p:nvPicPr>
          <p:cNvPr id="112" name="agenda4-removebg-preview.png" descr="agenda4-removebg-preview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092866" y="2935562"/>
            <a:ext cx="7488882" cy="7488882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ext 5"/>
          <p:cNvSpPr txBox="1"/>
          <p:nvPr/>
        </p:nvSpPr>
        <p:spPr>
          <a:xfrm>
            <a:off x="2809051" y="9654533"/>
            <a:ext cx="12436823" cy="71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700"/>
              </a:lnSpc>
              <a:defRPr sz="4000" spc="-79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⚠️</a:t>
            </a:r>
            <a:r>
              <a:rPr sz="2500" spc="-50"/>
              <a:t> </a:t>
            </a:r>
            <a:r>
              <a:rPr sz="2900" spc="-58"/>
              <a:t>Kroz seansu je ok promijeniti raspored - ko-kreirati ga s klijentom - ako tereapeut i klijent odluče da je neka tema bitnija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562" y="12839700"/>
            <a:ext cx="482189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7084" y="12839700"/>
            <a:ext cx="482216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13901" y="9455150"/>
            <a:ext cx="18925368" cy="360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2489" y="11264900"/>
            <a:ext cx="18233131" cy="180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 5" descr="Imag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2059110" y="-395234"/>
            <a:ext cx="28502220" cy="16030498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ext 5"/>
          <p:cNvSpPr txBox="1"/>
          <p:nvPr/>
        </p:nvSpPr>
        <p:spPr>
          <a:xfrm>
            <a:off x="2832749" y="5850172"/>
            <a:ext cx="10546723" cy="2218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0762" indent="-290762">
              <a:lnSpc>
                <a:spcPts val="4400"/>
              </a:lnSpc>
              <a:buSzPct val="100000"/>
              <a:buChar char="•"/>
              <a:defRPr sz="2900" i="1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“Što se dogodilo od našeg zadnjeg susreta?”</a:t>
            </a:r>
            <a:r>
              <a:rPr i="0"/>
              <a:t> vs </a:t>
            </a:r>
            <a:r>
              <a:t>“Što se pozitivno dogodilo od našeg zadnjeg susreta?”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i="1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a</a:t>
            </a:r>
            <a:r>
              <a:rPr i="0"/>
              <a:t>ko je akcijski plan napravljen tijekom procjene, provjeravamo što je napravljeno i je li pomoglo (osjeća li se klijent bolje) </a:t>
            </a:r>
          </a:p>
        </p:txBody>
      </p:sp>
      <p:pic>
        <p:nvPicPr>
          <p:cNvPr id="122" name="Image 6" descr="Image 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383622" y="4686300"/>
            <a:ext cx="736694" cy="434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 11"/>
          <p:cNvSpPr txBox="1"/>
          <p:nvPr/>
        </p:nvSpPr>
        <p:spPr>
          <a:xfrm>
            <a:off x="4199992" y="2108199"/>
            <a:ext cx="15999768" cy="1076959"/>
          </a:xfrm>
          <a:prstGeom prst="rect">
            <a:avLst/>
          </a:prstGeom>
          <a:ln w="12700">
            <a:miter lim="400000"/>
          </a:ln>
          <a:effectLst>
            <a:outerShdw blurRad="1270000" dist="50800" dir="16200000" rotWithShape="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9200"/>
              </a:lnSpc>
              <a:defRPr sz="5600" spc="-224">
                <a:solidFill>
                  <a:srgbClr val="FAFAF9"/>
                </a:solidFill>
                <a:latin typeface="GT Ultra Median Regular"/>
                <a:ea typeface="GT Ultra Median Regular"/>
                <a:cs typeface="GT Ultra Median Regular"/>
                <a:sym typeface="GT Ultra Median Regular"/>
              </a:defRPr>
            </a:lvl1pPr>
          </a:lstStyle>
          <a:p>
            <a:r>
              <a:t>3. Promjene od prošle seanse (procjene) </a:t>
            </a:r>
          </a:p>
        </p:txBody>
      </p:sp>
      <p:pic>
        <p:nvPicPr>
          <p:cNvPr id="124" name="istockphoto-1405983081-612x612-removebg-preview.png" descr="istockphoto-1405983081-612x612-removebg-preview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4097725" y="7347839"/>
            <a:ext cx="9922145" cy="6371574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ext 5"/>
          <p:cNvSpPr txBox="1"/>
          <p:nvPr/>
        </p:nvSpPr>
        <p:spPr>
          <a:xfrm>
            <a:off x="2809051" y="9654533"/>
            <a:ext cx="10060201" cy="71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700"/>
              </a:lnSpc>
              <a:defRPr sz="4000" spc="-79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⚠️</a:t>
            </a:r>
            <a:r>
              <a:rPr sz="2500" spc="-50"/>
              <a:t> </a:t>
            </a:r>
            <a:r>
              <a:rPr sz="2900" spc="-58"/>
              <a:t>Ubacivati sažimanja kroz seansu - npr. “</a:t>
            </a:r>
            <a:r>
              <a:rPr sz="2900" i="1" spc="-58"/>
              <a:t>Prošli smo ove teme, sljedeće nam je na redu”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562" y="12839700"/>
            <a:ext cx="482189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7084" y="12839700"/>
            <a:ext cx="482216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13901" y="9455150"/>
            <a:ext cx="18925368" cy="360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 4" descr="Imag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2489" y="11264900"/>
            <a:ext cx="18233131" cy="180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 5" descr="Imag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869537" y="-490022"/>
            <a:ext cx="28502221" cy="16030499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 5"/>
          <p:cNvSpPr txBox="1"/>
          <p:nvPr/>
        </p:nvSpPr>
        <p:spPr>
          <a:xfrm>
            <a:off x="2477296" y="4718797"/>
            <a:ext cx="11615858" cy="4453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o dijagnozi, tretmanu i KBT modelu 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klijentima je jako važno čuti da terapeut ne misli da su “ludi”, čudni ili na bilo koji način abnormalni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poremećaje ličnosti i teže dijagnoze izbjegavamo imenovati tijekom prve seanse 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klijentu objašnjavamo kako smo došli do dijagnoze i educiramo o njoj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cilj nam je da svoje probleme atribuiraju dijagnozi, a ne svom karakteru</a:t>
            </a:r>
          </a:p>
          <a:p>
            <a:pPr marL="290762" indent="-290762">
              <a:lnSpc>
                <a:spcPts val="4400"/>
              </a:lnSpc>
              <a:buSzPct val="100000"/>
              <a:buChar char="•"/>
              <a:defRPr sz="2900" spc="-58">
                <a:solidFill>
                  <a:srgbClr val="A7A7A7"/>
                </a:solidFill>
                <a:latin typeface="GT America Rg"/>
                <a:ea typeface="GT America Rg"/>
                <a:cs typeface="GT America Rg"/>
                <a:sym typeface="GT America Rg"/>
              </a:defRPr>
            </a:pPr>
            <a:r>
              <a:t>Primjer normalizacije depresije - upala pluća vs depresija </a:t>
            </a:r>
          </a:p>
        </p:txBody>
      </p:sp>
      <p:pic>
        <p:nvPicPr>
          <p:cNvPr id="134" name="Image 6" descr="Image 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383622" y="4686300"/>
            <a:ext cx="736694" cy="434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ext 11"/>
          <p:cNvSpPr txBox="1"/>
          <p:nvPr/>
        </p:nvSpPr>
        <p:spPr>
          <a:xfrm>
            <a:off x="4199992" y="2108199"/>
            <a:ext cx="15999768" cy="1076959"/>
          </a:xfrm>
          <a:prstGeom prst="rect">
            <a:avLst/>
          </a:prstGeom>
          <a:ln w="12700">
            <a:miter lim="400000"/>
          </a:ln>
          <a:effectLst>
            <a:outerShdw blurRad="1270000" dist="50800" dir="16200000" rotWithShape="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9200"/>
              </a:lnSpc>
              <a:defRPr sz="5600" spc="-224">
                <a:solidFill>
                  <a:srgbClr val="FAFAF9"/>
                </a:solidFill>
                <a:latin typeface="GT Ultra Median Regular"/>
                <a:ea typeface="GT Ultra Median Regular"/>
                <a:cs typeface="GT Ultra Median Regular"/>
                <a:sym typeface="GT Ultra Median Regular"/>
              </a:defRPr>
            </a:lvl1pPr>
          </a:lstStyle>
          <a:p>
            <a:r>
              <a:t>4.  Psihoedukacija </a:t>
            </a:r>
          </a:p>
        </p:txBody>
      </p:sp>
      <p:pic>
        <p:nvPicPr>
          <p:cNvPr id="136" name="edukacija.png" descr="edukacija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757719" y="7396157"/>
            <a:ext cx="6596380" cy="59421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</Words>
  <Application>Microsoft Office PowerPoint</Application>
  <PresentationFormat>Custom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GT America Rg</vt:lpstr>
      <vt:lpstr>GT Ultra Median Regular</vt:lpstr>
      <vt:lpstr>PP Editorial New Bold</vt:lpstr>
      <vt:lpstr>PP Editorial New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hubik</dc:creator>
  <cp:lastModifiedBy>hubikotvr@outlook.com</cp:lastModifiedBy>
  <cp:revision>1</cp:revision>
  <dcterms:modified xsi:type="dcterms:W3CDTF">2025-11-04T14:50:07Z</dcterms:modified>
</cp:coreProperties>
</file>