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71" r:id="rId9"/>
    <p:sldId id="272" r:id="rId10"/>
    <p:sldId id="273" r:id="rId11"/>
    <p:sldId id="27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09"/>
    <p:restoredTop sz="94588"/>
  </p:normalViewPr>
  <p:slideViewPr>
    <p:cSldViewPr snapToGrid="0">
      <p:cViewPr varScale="1">
        <p:scale>
          <a:sx n="104" d="100"/>
          <a:sy n="104" d="100"/>
        </p:scale>
        <p:origin x="6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61D57-EBBB-1B46-8A19-289D1D3135DC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F533B-07ED-CA4F-9C41-F4AEA82C13BE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00855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4F533B-07ED-CA4F-9C41-F4AEA82C13BE}" type="slidenum">
              <a:rPr lang="en-HR" smtClean="0"/>
              <a:t>13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843295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479202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125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1897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78121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0556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524656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736252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12328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51808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418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456092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2972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7424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2185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0551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40233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14450-B557-654A-BE20-652472EAAF5D}" type="datetimeFigureOut">
              <a:rPr lang="en-HR" smtClean="0"/>
              <a:t>11/12/2025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2D67663-85B4-3641-87C9-2718883A41B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7240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C2B97-A27E-1660-B024-9EAF4F5A8A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HR" dirty="0"/>
              <a:t>5. PROCJENA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4FB3C-1996-AFA0-BA5A-8DE1EB476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5274" y="5569527"/>
            <a:ext cx="5041465" cy="1180076"/>
          </a:xfrm>
        </p:spPr>
        <p:txBody>
          <a:bodyPr>
            <a:normAutofit/>
          </a:bodyPr>
          <a:lstStyle/>
          <a:p>
            <a:r>
              <a:rPr lang="en-HR" sz="2400" dirty="0"/>
              <a:t>Ana Filipović Grgić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06062-00B0-2B65-8DE6-419494F8CEE2}"/>
              </a:ext>
            </a:extLst>
          </p:cNvPr>
          <p:cNvSpPr txBox="1"/>
          <p:nvPr/>
        </p:nvSpPr>
        <p:spPr>
          <a:xfrm>
            <a:off x="8562109" y="5569527"/>
            <a:ext cx="3629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400" dirty="0"/>
              <a:t>15.11.2025.</a:t>
            </a:r>
          </a:p>
        </p:txBody>
      </p:sp>
    </p:spTree>
    <p:extLst>
      <p:ext uri="{BB962C8B-B14F-4D97-AF65-F5344CB8AC3E}">
        <p14:creationId xmlns:p14="http://schemas.microsoft.com/office/powerpoint/2010/main" val="3894796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E1AEE-C8C3-2C19-94F2-1BECF06B1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95611-B351-44CD-3025-8FBF03F1E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539" y="1264555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HR" sz="2000" dirty="0"/>
              <a:t>INFORMACIJE O POVIJESTI KLIJENTA</a:t>
            </a:r>
          </a:p>
          <a:p>
            <a:r>
              <a:rPr lang="en-US" sz="2000" dirty="0"/>
              <a:t>U</a:t>
            </a:r>
            <a:r>
              <a:rPr lang="en-HR" sz="2000" dirty="0"/>
              <a:t> kojem periodu života je osoba najbolje funkcionirala (uključujući snage, imovinu i resurs)</a:t>
            </a:r>
          </a:p>
          <a:p>
            <a:r>
              <a:rPr lang="en-US" sz="2000" dirty="0"/>
              <a:t>P</a:t>
            </a:r>
            <a:r>
              <a:rPr lang="en-HR" sz="2000" dirty="0"/>
              <a:t>ovijest trenutne bolesti</a:t>
            </a:r>
          </a:p>
          <a:p>
            <a:r>
              <a:rPr lang="en-US" sz="2000" dirty="0"/>
              <a:t>P</a:t>
            </a:r>
            <a:r>
              <a:rPr lang="en-HR" sz="2000" dirty="0"/>
              <a:t>ovijest psihijatrijskih i psihiloških problema ili korštenja psihoaktivnih supstanci te njihov utjecaj na funkcioniranje</a:t>
            </a:r>
          </a:p>
          <a:p>
            <a:r>
              <a:rPr lang="en-HR" sz="2000" dirty="0"/>
              <a:t>Povijest uključenosti u terapiju, tip terapije , uspješnost</a:t>
            </a:r>
          </a:p>
          <a:p>
            <a:r>
              <a:rPr lang="en-HR" sz="2000" dirty="0"/>
              <a:t>Emocionalni </a:t>
            </a:r>
            <a:r>
              <a:rPr lang="en-US" sz="2000" dirty="0"/>
              <a:t>I</a:t>
            </a:r>
            <a:r>
              <a:rPr lang="en-HR" sz="2000" dirty="0"/>
              <a:t> fizički razvoj, uspjeh u školi</a:t>
            </a:r>
          </a:p>
          <a:p>
            <a:r>
              <a:rPr lang="en-US" sz="2000" dirty="0"/>
              <a:t>O</a:t>
            </a:r>
            <a:r>
              <a:rPr lang="en-HR" sz="2000" dirty="0"/>
              <a:t>sobna, socijalna, obrazovna </a:t>
            </a:r>
            <a:r>
              <a:rPr lang="en-US" sz="2000" dirty="0"/>
              <a:t>I</a:t>
            </a:r>
            <a:r>
              <a:rPr lang="en-HR" sz="2000" dirty="0"/>
              <a:t> poslovna povijest</a:t>
            </a:r>
          </a:p>
          <a:p>
            <a:r>
              <a:rPr lang="en-US" sz="2000" dirty="0"/>
              <a:t>M</a:t>
            </a:r>
            <a:r>
              <a:rPr lang="en-HR" sz="2000" dirty="0"/>
              <a:t>edicinska povijest</a:t>
            </a:r>
          </a:p>
          <a:p>
            <a:r>
              <a:rPr lang="en-HR" sz="2000" dirty="0"/>
              <a:t>Trenutno korištenje lijekova, doslijednost uzimanja </a:t>
            </a:r>
            <a:r>
              <a:rPr lang="en-US" sz="2000" dirty="0"/>
              <a:t>I</a:t>
            </a:r>
            <a:r>
              <a:rPr lang="en-HR" sz="2000" dirty="0"/>
              <a:t> nuspojave</a:t>
            </a:r>
          </a:p>
        </p:txBody>
      </p:sp>
    </p:spTree>
    <p:extLst>
      <p:ext uri="{BB962C8B-B14F-4D97-AF65-F5344CB8AC3E}">
        <p14:creationId xmlns:p14="http://schemas.microsoft.com/office/powerpoint/2010/main" val="3262085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BD63F-AFEB-A052-449F-5BB5E0157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C405D-F6CD-A007-2837-F69607641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R" dirty="0"/>
              <a:t>Dijagram kognitivne konceptualizacije</a:t>
            </a:r>
          </a:p>
          <a:p>
            <a:r>
              <a:rPr lang="en-US" dirty="0"/>
              <a:t>P</a:t>
            </a:r>
            <a:r>
              <a:rPr lang="en-HR" dirty="0"/>
              <a:t>ovijest trenutne bolesti, precipitanti </a:t>
            </a:r>
            <a:r>
              <a:rPr lang="en-US" dirty="0"/>
              <a:t>I</a:t>
            </a:r>
            <a:r>
              <a:rPr lang="en-HR" dirty="0"/>
              <a:t> životni stresori</a:t>
            </a:r>
          </a:p>
          <a:p>
            <a:r>
              <a:rPr lang="en-US" dirty="0"/>
              <a:t>O</a:t>
            </a:r>
            <a:r>
              <a:rPr lang="en-HR" dirty="0"/>
              <a:t>državajući faktori</a:t>
            </a:r>
          </a:p>
          <a:p>
            <a:r>
              <a:rPr lang="en-US" dirty="0"/>
              <a:t>V</a:t>
            </a:r>
            <a:r>
              <a:rPr lang="en-HR" dirty="0"/>
              <a:t>rijednosti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aspiracije</a:t>
            </a:r>
            <a:endParaRPr lang="en-US" dirty="0"/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1675972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DE936-5661-09DD-8E4A-8208D6231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dirty="0"/>
              <a:t>Abe: “</a:t>
            </a:r>
            <a:r>
              <a:rPr lang="en-US" sz="2400" dirty="0" err="1"/>
              <a:t>Osjećam</a:t>
            </a:r>
            <a:r>
              <a:rPr lang="en-US" sz="2400" dirty="0"/>
              <a:t> </a:t>
            </a:r>
            <a:r>
              <a:rPr lang="en-US" sz="2400" dirty="0" err="1"/>
              <a:t>kako</a:t>
            </a:r>
            <a:r>
              <a:rPr lang="en-US" sz="2400" dirty="0"/>
              <a:t> imam </a:t>
            </a:r>
            <a:r>
              <a:rPr lang="en-US" sz="2400" dirty="0" err="1"/>
              <a:t>previše</a:t>
            </a:r>
            <a:r>
              <a:rPr lang="en-US" sz="2400" dirty="0"/>
              <a:t> </a:t>
            </a:r>
            <a:r>
              <a:rPr lang="en-US" sz="2400" dirty="0" err="1"/>
              <a:t>problema</a:t>
            </a:r>
            <a:r>
              <a:rPr lang="en-US" sz="2400" dirty="0"/>
              <a:t>. </a:t>
            </a:r>
            <a:r>
              <a:rPr lang="en-US" sz="2400" dirty="0" err="1"/>
              <a:t>Siguran</a:t>
            </a:r>
            <a:r>
              <a:rPr lang="en-US" sz="2400" dirty="0"/>
              <a:t> </a:t>
            </a:r>
            <a:r>
              <a:rPr lang="en-US" sz="2400" dirty="0" err="1"/>
              <a:t>sam</a:t>
            </a:r>
            <a:r>
              <a:rPr lang="en-US" sz="2400" dirty="0"/>
              <a:t> da mi </a:t>
            </a:r>
            <a:r>
              <a:rPr lang="en-US" sz="2400" dirty="0" err="1"/>
              <a:t>ništa</a:t>
            </a:r>
            <a:r>
              <a:rPr lang="en-US" sz="2400" dirty="0"/>
              <a:t> ne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pomoći</a:t>
            </a:r>
            <a:r>
              <a:rPr lang="en-US" sz="2400" dirty="0"/>
              <a:t>”</a:t>
            </a:r>
          </a:p>
          <a:p>
            <a:pPr lvl="1">
              <a:lnSpc>
                <a:spcPct val="120000"/>
              </a:lnSpc>
            </a:pPr>
            <a:r>
              <a:rPr lang="en-US" sz="2400" dirty="0" err="1"/>
              <a:t>Validirati</a:t>
            </a:r>
            <a:r>
              <a:rPr lang="en-US" sz="2400" dirty="0"/>
              <a:t> </a:t>
            </a:r>
            <a:r>
              <a:rPr lang="en-US" sz="2400" dirty="0" err="1"/>
              <a:t>osjećaj</a:t>
            </a:r>
            <a:r>
              <a:rPr lang="en-US" sz="2400" dirty="0"/>
              <a:t> (“Dobro je </a:t>
            </a:r>
            <a:r>
              <a:rPr lang="en-US" sz="2400" dirty="0" err="1"/>
              <a:t>što</a:t>
            </a:r>
            <a:r>
              <a:rPr lang="en-US" sz="2400" dirty="0"/>
              <a:t> to </a:t>
            </a:r>
            <a:r>
              <a:rPr lang="en-US" sz="2400" dirty="0" err="1"/>
              <a:t>spominjete</a:t>
            </a:r>
            <a:r>
              <a:rPr lang="en-US" sz="2400" dirty="0"/>
              <a:t>”)</a:t>
            </a:r>
          </a:p>
          <a:p>
            <a:pPr lvl="1">
              <a:lnSpc>
                <a:spcPct val="120000"/>
              </a:lnSpc>
            </a:pPr>
            <a:r>
              <a:rPr lang="en-US" sz="2400" dirty="0" err="1"/>
              <a:t>Istražiti</a:t>
            </a:r>
            <a:r>
              <a:rPr lang="en-US" sz="2400" dirty="0"/>
              <a:t> </a:t>
            </a:r>
            <a:r>
              <a:rPr lang="en-US" sz="2400" dirty="0" err="1"/>
              <a:t>automatske</a:t>
            </a:r>
            <a:r>
              <a:rPr lang="en-US" sz="2400" dirty="0"/>
              <a:t> </a:t>
            </a:r>
            <a:r>
              <a:rPr lang="en-US" sz="2400" dirty="0" err="1"/>
              <a:t>misli</a:t>
            </a:r>
            <a:r>
              <a:rPr lang="en-US" sz="2400" dirty="0"/>
              <a:t> (“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pomislite</a:t>
            </a:r>
            <a:r>
              <a:rPr lang="en-US" sz="2400" dirty="0"/>
              <a:t> </a:t>
            </a:r>
            <a:r>
              <a:rPr lang="en-US" sz="2400" dirty="0" err="1"/>
              <a:t>kad</a:t>
            </a:r>
            <a:r>
              <a:rPr lang="en-US" sz="2400" dirty="0"/>
              <a:t> </a:t>
            </a:r>
            <a:r>
              <a:rPr lang="en-US" sz="2400" dirty="0" err="1"/>
              <a:t>kažete</a:t>
            </a:r>
            <a:r>
              <a:rPr lang="en-US" sz="2400" dirty="0"/>
              <a:t> da </a:t>
            </a:r>
            <a:r>
              <a:rPr lang="en-US" sz="2400" dirty="0" err="1"/>
              <a:t>ništa</a:t>
            </a:r>
            <a:r>
              <a:rPr lang="en-US" sz="2400" dirty="0"/>
              <a:t> ne </a:t>
            </a:r>
            <a:r>
              <a:rPr lang="en-US" sz="2400" dirty="0" err="1"/>
              <a:t>pomaže</a:t>
            </a:r>
            <a:r>
              <a:rPr lang="en-US" sz="2400" dirty="0"/>
              <a:t>?”)</a:t>
            </a:r>
          </a:p>
          <a:p>
            <a:pPr lvl="1">
              <a:lnSpc>
                <a:spcPct val="120000"/>
              </a:lnSpc>
            </a:pPr>
            <a:r>
              <a:rPr lang="en-US" sz="2400" dirty="0" err="1"/>
              <a:t>Objasniti</a:t>
            </a:r>
            <a:r>
              <a:rPr lang="en-US" sz="2400" dirty="0"/>
              <a:t> da </a:t>
            </a:r>
            <a:r>
              <a:rPr lang="en-US" sz="2400" dirty="0" err="1"/>
              <a:t>će</a:t>
            </a:r>
            <a:r>
              <a:rPr lang="en-US" sz="2400" dirty="0"/>
              <a:t> KBT </a:t>
            </a:r>
            <a:r>
              <a:rPr lang="en-US" sz="2400" dirty="0" err="1"/>
              <a:t>pomoći</a:t>
            </a:r>
            <a:r>
              <a:rPr lang="en-US" sz="2400" dirty="0"/>
              <a:t> </a:t>
            </a:r>
            <a:r>
              <a:rPr lang="en-US" sz="2400" dirty="0" err="1"/>
              <a:t>preispitati</a:t>
            </a:r>
            <a:r>
              <a:rPr lang="en-US" sz="2400" dirty="0"/>
              <a:t> </a:t>
            </a:r>
            <a:r>
              <a:rPr lang="en-US" sz="2400" dirty="0" err="1"/>
              <a:t>istinitost</a:t>
            </a:r>
            <a:r>
              <a:rPr lang="en-US" sz="2400" dirty="0"/>
              <a:t> </a:t>
            </a:r>
            <a:r>
              <a:rPr lang="en-US" sz="2400" dirty="0" err="1"/>
              <a:t>tih</a:t>
            </a:r>
            <a:r>
              <a:rPr lang="en-US" sz="2400" dirty="0"/>
              <a:t> </a:t>
            </a:r>
            <a:r>
              <a:rPr lang="en-US" sz="2400" dirty="0" err="1"/>
              <a:t>misli</a:t>
            </a:r>
            <a:endParaRPr lang="en-US" sz="2400" dirty="0"/>
          </a:p>
          <a:p>
            <a:pPr lvl="1">
              <a:lnSpc>
                <a:spcPct val="120000"/>
              </a:lnSpc>
            </a:pPr>
            <a:r>
              <a:rPr lang="en-US" sz="2400" dirty="0" err="1"/>
              <a:t>Ojačati</a:t>
            </a:r>
            <a:r>
              <a:rPr lang="en-US" sz="2400" dirty="0"/>
              <a:t> </a:t>
            </a:r>
            <a:r>
              <a:rPr lang="en-US" sz="2400" dirty="0" err="1"/>
              <a:t>nadu</a:t>
            </a:r>
            <a:r>
              <a:rPr lang="en-US" sz="2400" dirty="0"/>
              <a:t>: </a:t>
            </a:r>
            <a:r>
              <a:rPr lang="en-US" sz="2400" dirty="0" err="1"/>
              <a:t>podsjetiti</a:t>
            </a:r>
            <a:r>
              <a:rPr lang="en-US" sz="2400" dirty="0"/>
              <a:t> </a:t>
            </a:r>
            <a:r>
              <a:rPr lang="en-US" sz="2400" dirty="0" err="1"/>
              <a:t>klijenta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snage</a:t>
            </a:r>
            <a:r>
              <a:rPr lang="en-US" sz="2400" dirty="0"/>
              <a:t>, </a:t>
            </a:r>
            <a:r>
              <a:rPr lang="en-US" sz="2400" dirty="0" err="1"/>
              <a:t>uspjehe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sposobnosti</a:t>
            </a:r>
            <a:endParaRPr lang="en-US" sz="2400" dirty="0"/>
          </a:p>
          <a:p>
            <a:pPr lvl="1">
              <a:lnSpc>
                <a:spcPct val="120000"/>
              </a:lnSpc>
            </a:pPr>
            <a:r>
              <a:rPr lang="en-US" sz="2400" dirty="0" err="1"/>
              <a:t>Ponuditi</a:t>
            </a:r>
            <a:r>
              <a:rPr lang="en-US" sz="2400" dirty="0"/>
              <a:t> </a:t>
            </a:r>
            <a:r>
              <a:rPr lang="en-US" sz="2400" dirty="0" err="1"/>
              <a:t>suradnički</a:t>
            </a:r>
            <a:r>
              <a:rPr lang="en-US" sz="2400" dirty="0"/>
              <a:t> </a:t>
            </a:r>
            <a:r>
              <a:rPr lang="en-US" sz="2400" dirty="0" err="1"/>
              <a:t>pristup</a:t>
            </a:r>
            <a:r>
              <a:rPr lang="en-US" sz="2400" dirty="0"/>
              <a:t>: “</a:t>
            </a:r>
            <a:r>
              <a:rPr lang="en-US" sz="2400" dirty="0" err="1"/>
              <a:t>Zajedno</a:t>
            </a:r>
            <a:r>
              <a:rPr lang="en-US" sz="2400" dirty="0"/>
              <a:t> </a:t>
            </a:r>
            <a:r>
              <a:rPr lang="en-US" sz="2400" dirty="0" err="1"/>
              <a:t>ćemo</a:t>
            </a:r>
            <a:r>
              <a:rPr lang="en-US" sz="2400" dirty="0"/>
              <a:t> to </a:t>
            </a:r>
            <a:r>
              <a:rPr lang="en-US" sz="2400" dirty="0" err="1"/>
              <a:t>rješavati</a:t>
            </a:r>
            <a:r>
              <a:rPr lang="en-US" sz="2400" dirty="0"/>
              <a:t>, </a:t>
            </a:r>
            <a:r>
              <a:rPr lang="en-US" sz="2400" dirty="0" err="1"/>
              <a:t>korak</a:t>
            </a:r>
            <a:r>
              <a:rPr lang="en-US" sz="2400" dirty="0"/>
              <a:t> po </a:t>
            </a:r>
            <a:r>
              <a:rPr lang="en-US" sz="2400" dirty="0" err="1"/>
              <a:t>korak</a:t>
            </a:r>
            <a:r>
              <a:rPr lang="en-US" sz="2400" dirty="0"/>
              <a:t>.”</a:t>
            </a:r>
          </a:p>
          <a:p>
            <a:pPr lvl="1"/>
            <a:endParaRPr lang="en-US" sz="2400" dirty="0"/>
          </a:p>
          <a:p>
            <a:pPr lvl="1"/>
            <a:endParaRPr lang="en-US" dirty="0"/>
          </a:p>
          <a:p>
            <a:pPr lvl="1"/>
            <a:endParaRPr lang="en-H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6F60B8-4006-DF8B-C9E9-F6D5ECB172E6}"/>
              </a:ext>
            </a:extLst>
          </p:cNvPr>
          <p:cNvSpPr txBox="1"/>
          <p:nvPr/>
        </p:nvSpPr>
        <p:spPr>
          <a:xfrm>
            <a:off x="1881051" y="946776"/>
            <a:ext cx="8699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800" dirty="0"/>
              <a:t>Odgovor na beznađe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skepticizam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157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C396-1AF7-1821-154E-ABF74B725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498" y="216015"/>
            <a:ext cx="10876156" cy="1280890"/>
          </a:xfrm>
        </p:spPr>
        <p:txBody>
          <a:bodyPr>
            <a:normAutofit/>
          </a:bodyPr>
          <a:lstStyle/>
          <a:p>
            <a:r>
              <a:rPr lang="en-HR" sz="3200" dirty="0"/>
              <a:t>3: Dojam o dijagnozi, postavljanje općih ciljeva </a:t>
            </a:r>
            <a:r>
              <a:rPr lang="en-US" sz="3200" dirty="0"/>
              <a:t>i</a:t>
            </a:r>
            <a:r>
              <a:rPr lang="en-HR" sz="3200" dirty="0"/>
              <a:t> općenitog plana tretmana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B3891-67A6-8E16-9C85-591D3C4E1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165" y="1540189"/>
            <a:ext cx="9947564" cy="3777622"/>
          </a:xfrm>
        </p:spPr>
        <p:txBody>
          <a:bodyPr>
            <a:noAutofit/>
          </a:bodyPr>
          <a:lstStyle/>
          <a:p>
            <a:r>
              <a:rPr lang="en-US" sz="2400" dirty="0"/>
              <a:t>T</a:t>
            </a:r>
            <a:r>
              <a:rPr lang="en-HR" sz="2400" dirty="0"/>
              <a:t>erapeut daje klijentu početnu dijagnozu (ukoliko je spremna)</a:t>
            </a:r>
          </a:p>
          <a:p>
            <a:pPr lvl="1"/>
            <a:r>
              <a:rPr lang="en-US" sz="2400" dirty="0" err="1"/>
              <a:t>naglasiti</a:t>
            </a:r>
            <a:r>
              <a:rPr lang="en-HR" sz="2400" dirty="0"/>
              <a:t> da mu se može pomoći</a:t>
            </a:r>
          </a:p>
          <a:p>
            <a:r>
              <a:rPr lang="en-HR" sz="2400" dirty="0"/>
              <a:t>Ciljevi- Abe:</a:t>
            </a:r>
          </a:p>
          <a:p>
            <a:pPr lvl="1"/>
            <a:r>
              <a:rPr lang="en-HR" sz="2400" dirty="0"/>
              <a:t>Izliječiti depresiju</a:t>
            </a:r>
          </a:p>
          <a:p>
            <a:pPr lvl="1"/>
            <a:r>
              <a:rPr lang="en-HR" sz="2400" dirty="0"/>
              <a:t>Biti manje anksiozan</a:t>
            </a:r>
          </a:p>
          <a:p>
            <a:pPr lvl="1"/>
            <a:r>
              <a:rPr lang="en-HR" sz="2400" dirty="0"/>
              <a:t>Povećati osjećaj dobrobiti</a:t>
            </a:r>
          </a:p>
          <a:p>
            <a:pPr lvl="1"/>
            <a:r>
              <a:rPr lang="en-HR" sz="2400" dirty="0"/>
              <a:t>Povećati funkcioniranje kod kuće</a:t>
            </a:r>
          </a:p>
          <a:p>
            <a:pPr lvl="1"/>
            <a:r>
              <a:rPr lang="en-HR" sz="2400" dirty="0"/>
              <a:t>Obnoviti odnose sa ljudima</a:t>
            </a:r>
          </a:p>
          <a:p>
            <a:pPr lvl="1"/>
            <a:r>
              <a:rPr lang="en-HR" sz="2400" dirty="0"/>
              <a:t>Početi tražiti posao</a:t>
            </a:r>
          </a:p>
          <a:p>
            <a:r>
              <a:rPr lang="en-US" sz="2600" dirty="0"/>
              <a:t>E</a:t>
            </a:r>
            <a:r>
              <a:rPr lang="en-HR" sz="2600" dirty="0"/>
              <a:t>valuacija depresivnih misli, rješavanje problema</a:t>
            </a:r>
          </a:p>
          <a:p>
            <a:r>
              <a:rPr lang="en-HR" sz="2400" dirty="0"/>
              <a:t>Sve se radi postupno </a:t>
            </a:r>
            <a:r>
              <a:rPr lang="en-US" sz="2400" dirty="0"/>
              <a:t>I</a:t>
            </a:r>
            <a:r>
              <a:rPr lang="en-HR" sz="2400" dirty="0"/>
              <a:t> suradnički</a:t>
            </a:r>
          </a:p>
        </p:txBody>
      </p:sp>
    </p:spTree>
    <p:extLst>
      <p:ext uri="{BB962C8B-B14F-4D97-AF65-F5344CB8AC3E}">
        <p14:creationId xmlns:p14="http://schemas.microsoft.com/office/powerpoint/2010/main" val="3566518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14E67-55FF-FF84-CAFC-BA4AFB12B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4: Postavljanje akcijskog plana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09FA9-1076-F0CD-ABA9-C79B658F5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614" y="1540189"/>
            <a:ext cx="10335491" cy="3777622"/>
          </a:xfrm>
        </p:spPr>
        <p:txBody>
          <a:bodyPr>
            <a:noAutofit/>
          </a:bodyPr>
          <a:lstStyle/>
          <a:p>
            <a:r>
              <a:rPr lang="en-US" sz="2400" dirty="0" err="1"/>
              <a:t>Svrha</a:t>
            </a:r>
            <a:r>
              <a:rPr lang="en-US" sz="2400" dirty="0"/>
              <a:t>: </a:t>
            </a:r>
            <a:r>
              <a:rPr lang="en-US" sz="2400" dirty="0" err="1"/>
              <a:t>uvesti</a:t>
            </a:r>
            <a:r>
              <a:rPr lang="en-US" sz="2400" dirty="0"/>
              <a:t> </a:t>
            </a:r>
            <a:r>
              <a:rPr lang="en-US" sz="2400" dirty="0" err="1"/>
              <a:t>klijenta</a:t>
            </a:r>
            <a:r>
              <a:rPr lang="en-US" sz="2400" dirty="0"/>
              <a:t> u </a:t>
            </a:r>
            <a:r>
              <a:rPr lang="en-US" sz="2400" dirty="0" err="1"/>
              <a:t>aktivno</a:t>
            </a:r>
            <a:r>
              <a:rPr lang="en-US" sz="2400" dirty="0"/>
              <a:t> </a:t>
            </a:r>
            <a:r>
              <a:rPr lang="en-US" sz="2400" dirty="0" err="1"/>
              <a:t>sudjelovanje</a:t>
            </a:r>
            <a:r>
              <a:rPr lang="en-US" sz="2400" dirty="0"/>
              <a:t> </a:t>
            </a:r>
            <a:r>
              <a:rPr lang="en-US" sz="2400" dirty="0" err="1"/>
              <a:t>između</a:t>
            </a:r>
            <a:r>
              <a:rPr lang="en-US" sz="2400" dirty="0"/>
              <a:t> </a:t>
            </a:r>
            <a:r>
              <a:rPr lang="en-US" sz="2400" dirty="0" err="1"/>
              <a:t>seansi</a:t>
            </a:r>
            <a:endParaRPr lang="en-US" sz="2400" dirty="0"/>
          </a:p>
          <a:p>
            <a:r>
              <a:rPr lang="en-US" sz="2400" b="1" dirty="0" err="1"/>
              <a:t>Primjer</a:t>
            </a:r>
            <a:r>
              <a:rPr lang="en-US" sz="2400" b="1" dirty="0"/>
              <a:t> </a:t>
            </a:r>
            <a:r>
              <a:rPr lang="en-US" sz="2400" dirty="0"/>
              <a:t>(Abe):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2400" dirty="0" err="1"/>
              <a:t>Bilješke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terapije</a:t>
            </a:r>
            <a:r>
              <a:rPr lang="en-US" sz="2400" dirty="0"/>
              <a:t>: Kad se </a:t>
            </a:r>
            <a:r>
              <a:rPr lang="en-US" sz="2400" dirty="0" err="1"/>
              <a:t>počnem</a:t>
            </a:r>
            <a:r>
              <a:rPr lang="en-US" sz="2400" dirty="0"/>
              <a:t> </a:t>
            </a:r>
            <a:r>
              <a:rPr lang="en-US" sz="2400" dirty="0" err="1"/>
              <a:t>osjećati</a:t>
            </a:r>
            <a:r>
              <a:rPr lang="en-US" sz="2400" dirty="0"/>
              <a:t> </a:t>
            </a:r>
            <a:r>
              <a:rPr lang="en-US" sz="2400" dirty="0" err="1"/>
              <a:t>depresivno</a:t>
            </a:r>
            <a:r>
              <a:rPr lang="en-US" sz="2400" dirty="0"/>
              <a:t>, </a:t>
            </a:r>
            <a:r>
              <a:rPr lang="en-US" sz="2400" dirty="0" err="1"/>
              <a:t>podsjetiti</a:t>
            </a:r>
            <a:r>
              <a:rPr lang="en-US" sz="2400" dirty="0"/>
              <a:t> se </a:t>
            </a:r>
            <a:r>
              <a:rPr lang="en-US" sz="2400" dirty="0" err="1"/>
              <a:t>kako</a:t>
            </a:r>
            <a:r>
              <a:rPr lang="en-US" sz="2400" dirty="0"/>
              <a:t> plan </a:t>
            </a:r>
            <a:r>
              <a:rPr lang="en-US" sz="2400" dirty="0" err="1"/>
              <a:t>terapije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smisla</a:t>
            </a:r>
            <a:r>
              <a:rPr lang="en-US" sz="2400" dirty="0"/>
              <a:t>. Sa </a:t>
            </a:r>
            <a:r>
              <a:rPr lang="en-US" sz="2400" dirty="0" err="1"/>
              <a:t>Judithinom</a:t>
            </a:r>
            <a:r>
              <a:rPr lang="en-US" sz="2400" dirty="0"/>
              <a:t> </a:t>
            </a:r>
            <a:r>
              <a:rPr lang="en-US" sz="2400" dirty="0" err="1"/>
              <a:t>pomoći</a:t>
            </a:r>
            <a:r>
              <a:rPr lang="en-US" sz="2400" dirty="0"/>
              <a:t>, </a:t>
            </a:r>
            <a:r>
              <a:rPr lang="en-US" sz="2400" dirty="0" err="1"/>
              <a:t>radit</a:t>
            </a:r>
            <a:r>
              <a:rPr lang="en-US" sz="2400" dirty="0"/>
              <a:t> </a:t>
            </a:r>
            <a:r>
              <a:rPr lang="en-US" sz="2400" dirty="0" err="1"/>
              <a:t>ću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ostvarenju</a:t>
            </a:r>
            <a:r>
              <a:rPr lang="en-US" sz="2400" dirty="0"/>
              <a:t> </a:t>
            </a:r>
            <a:r>
              <a:rPr lang="en-US" sz="2400" dirty="0" err="1"/>
              <a:t>ciljeva</a:t>
            </a:r>
            <a:r>
              <a:rPr lang="en-US" sz="2400" dirty="0"/>
              <a:t> </a:t>
            </a:r>
            <a:r>
              <a:rPr lang="en-US" sz="2400" dirty="0" err="1"/>
              <a:t>svaki</a:t>
            </a:r>
            <a:r>
              <a:rPr lang="en-US" sz="2400" dirty="0"/>
              <a:t> </a:t>
            </a:r>
            <a:r>
              <a:rPr lang="en-US" sz="2400" dirty="0" err="1"/>
              <a:t>tjedan</a:t>
            </a:r>
            <a:r>
              <a:rPr lang="en-US" sz="2400" dirty="0"/>
              <a:t>, </a:t>
            </a:r>
            <a:r>
              <a:rPr lang="en-US" sz="2400" dirty="0" err="1"/>
              <a:t>korak</a:t>
            </a:r>
            <a:r>
              <a:rPr lang="en-US" sz="2400" dirty="0"/>
              <a:t> po </a:t>
            </a:r>
            <a:r>
              <a:rPr lang="en-US" sz="2400" dirty="0" err="1"/>
              <a:t>korak</a:t>
            </a:r>
            <a:r>
              <a:rPr lang="en-US" sz="2400" dirty="0"/>
              <a:t>. </a:t>
            </a:r>
            <a:r>
              <a:rPr lang="en-US" sz="2400" dirty="0" err="1"/>
              <a:t>Naučit</a:t>
            </a:r>
            <a:r>
              <a:rPr lang="en-US" sz="2400" dirty="0"/>
              <a:t> </a:t>
            </a:r>
            <a:r>
              <a:rPr lang="en-US" sz="2400" dirty="0" err="1"/>
              <a:t>ću</a:t>
            </a:r>
            <a:r>
              <a:rPr lang="en-US" sz="2400" dirty="0"/>
              <a:t> </a:t>
            </a:r>
            <a:r>
              <a:rPr lang="en-US" sz="2400" dirty="0" err="1"/>
              <a:t>evaluirati</a:t>
            </a:r>
            <a:r>
              <a:rPr lang="en-US" sz="2400" dirty="0"/>
              <a:t> </a:t>
            </a:r>
            <a:r>
              <a:rPr lang="en-US" sz="2400" dirty="0" err="1"/>
              <a:t>svoje</a:t>
            </a:r>
            <a:r>
              <a:rPr lang="en-US" sz="2400" dirty="0"/>
              <a:t> </a:t>
            </a:r>
            <a:r>
              <a:rPr lang="en-US" sz="2400" dirty="0" err="1"/>
              <a:t>razmišljanje</a:t>
            </a:r>
            <a:r>
              <a:rPr lang="en-US" sz="2400" dirty="0"/>
              <a:t>,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 100% </a:t>
            </a:r>
            <a:r>
              <a:rPr lang="en-US" sz="2400" dirty="0" err="1"/>
              <a:t>istina</a:t>
            </a:r>
            <a:r>
              <a:rPr lang="en-US" sz="2400" dirty="0"/>
              <a:t>, 0% </a:t>
            </a:r>
            <a:r>
              <a:rPr lang="en-US" sz="2400" dirty="0" err="1"/>
              <a:t>istina</a:t>
            </a:r>
            <a:r>
              <a:rPr lang="en-US" sz="2400" dirty="0"/>
              <a:t>,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negdje</a:t>
            </a:r>
            <a:r>
              <a:rPr lang="en-US" sz="2400" dirty="0"/>
              <a:t> u </a:t>
            </a:r>
            <a:r>
              <a:rPr lang="en-US" sz="2400" dirty="0" err="1"/>
              <a:t>sredini</a:t>
            </a:r>
            <a:r>
              <a:rPr lang="en-US" sz="2400" dirty="0"/>
              <a:t>. Male </a:t>
            </a:r>
            <a:r>
              <a:rPr lang="en-US" sz="2400" dirty="0" err="1"/>
              <a:t>promjene</a:t>
            </a:r>
            <a:r>
              <a:rPr lang="en-US" sz="2400" dirty="0"/>
              <a:t> u </a:t>
            </a:r>
            <a:r>
              <a:rPr lang="en-US" sz="2400" dirty="0" err="1"/>
              <a:t>razmišljanju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ponašanju</a:t>
            </a:r>
            <a:r>
              <a:rPr lang="en-US" sz="2400" dirty="0"/>
              <a:t> </a:t>
            </a:r>
            <a:r>
              <a:rPr lang="en-US" sz="2400" dirty="0" err="1"/>
              <a:t>svaki</a:t>
            </a:r>
            <a:r>
              <a:rPr lang="en-US" sz="2400" dirty="0"/>
              <a:t> dan </a:t>
            </a:r>
            <a:r>
              <a:rPr lang="en-US" sz="2400" dirty="0" err="1"/>
              <a:t>dovesti</a:t>
            </a:r>
            <a:r>
              <a:rPr lang="en-US" sz="2400" dirty="0"/>
              <a:t> </a:t>
            </a:r>
            <a:r>
              <a:rPr lang="en-US" sz="2400" dirty="0" err="1"/>
              <a:t>će</a:t>
            </a:r>
            <a:r>
              <a:rPr lang="en-US" sz="2400" dirty="0"/>
              <a:t> do toga da se </a:t>
            </a:r>
            <a:r>
              <a:rPr lang="en-US" sz="2400" dirty="0" err="1"/>
              <a:t>bolje</a:t>
            </a:r>
            <a:r>
              <a:rPr lang="en-US" sz="2400" dirty="0"/>
              <a:t> </a:t>
            </a:r>
            <a:r>
              <a:rPr lang="en-US" sz="2400" dirty="0" err="1"/>
              <a:t>osjećam</a:t>
            </a:r>
            <a:r>
              <a:rPr lang="en-US" sz="2400" dirty="0"/>
              <a:t>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2400" dirty="0" err="1"/>
              <a:t>Odvesti</a:t>
            </a:r>
            <a:r>
              <a:rPr lang="en-US" sz="2400" dirty="0"/>
              <a:t> </a:t>
            </a:r>
            <a:r>
              <a:rPr lang="en-US" sz="2400" dirty="0" err="1"/>
              <a:t>unuke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sladoled</a:t>
            </a:r>
            <a:endParaRPr lang="en-US" sz="2400" dirty="0"/>
          </a:p>
          <a:p>
            <a:pPr marL="800100" lvl="1" indent="-342900">
              <a:buFont typeface="+mj-lt"/>
              <a:buAutoNum type="arabicPeriod"/>
            </a:pPr>
            <a:r>
              <a:rPr lang="en-HR" sz="2400" dirty="0"/>
              <a:t>Pohvaliti se za svakii mali napor</a:t>
            </a:r>
          </a:p>
          <a:p>
            <a:pPr lvl="2" indent="-285750"/>
            <a:r>
              <a:rPr lang="en-US" sz="2400" dirty="0"/>
              <a:t>K</a:t>
            </a:r>
            <a:r>
              <a:rPr lang="en-HR" sz="2400" dirty="0"/>
              <a:t>lijent se uči pohvali za svaki trud, a ne samo za uspjeh</a:t>
            </a:r>
          </a:p>
        </p:txBody>
      </p:sp>
    </p:spTree>
    <p:extLst>
      <p:ext uri="{BB962C8B-B14F-4D97-AF65-F5344CB8AC3E}">
        <p14:creationId xmlns:p14="http://schemas.microsoft.com/office/powerpoint/2010/main" val="810154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98103-1112-0B33-CF5E-CC8C3110A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5: Očekivanje o trajanju terapije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E4344-7AC7-4D71-615F-CBF0AF690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</p:spPr>
        <p:txBody>
          <a:bodyPr>
            <a:noAutofit/>
          </a:bodyPr>
          <a:lstStyle/>
          <a:p>
            <a:r>
              <a:rPr lang="en-US" sz="2400" dirty="0"/>
              <a:t>B</a:t>
            </a:r>
            <a:r>
              <a:rPr lang="en-HR" sz="2400" dirty="0"/>
              <a:t>itno klijentu dati okvirno očekivanje kako bi se smanjila mogućnost odustajanja</a:t>
            </a:r>
          </a:p>
          <a:p>
            <a:r>
              <a:rPr lang="en-HR" sz="2400" dirty="0"/>
              <a:t>2-4 mjeseca za tretman depresije  (15-20 seansi)</a:t>
            </a:r>
          </a:p>
          <a:p>
            <a:r>
              <a:rPr lang="en-US" sz="2400" dirty="0"/>
              <a:t>K</a:t>
            </a:r>
            <a:r>
              <a:rPr lang="en-HR" sz="2400" dirty="0"/>
              <a:t>ronični psihijatrijski porememećaji, komorbiditeti (konzumacija psihoaktivnih supstanci), poremećaji liočnosti – duži tretman</a:t>
            </a:r>
          </a:p>
          <a:p>
            <a:r>
              <a:rPr lang="en-US" sz="2400" dirty="0"/>
              <a:t>T</a:t>
            </a:r>
            <a:r>
              <a:rPr lang="en-HR" sz="2400" dirty="0"/>
              <a:t>eži ili ponavljajući oblici mentalnih bolesti- intenzivniji tretman </a:t>
            </a:r>
            <a:r>
              <a:rPr lang="en-US" sz="2400" dirty="0"/>
              <a:t>i</a:t>
            </a:r>
            <a:r>
              <a:rPr lang="en-HR" sz="2400" dirty="0"/>
              <a:t> više booster seansi</a:t>
            </a:r>
          </a:p>
          <a:p>
            <a:r>
              <a:rPr lang="en-HR" sz="2400" dirty="0"/>
              <a:t>Postepeno povećanje razmaka između seansi kako bi se klijentu pružilo više mogućnosti za samostalno funkcioniranje.</a:t>
            </a:r>
          </a:p>
        </p:txBody>
      </p:sp>
    </p:spTree>
    <p:extLst>
      <p:ext uri="{BB962C8B-B14F-4D97-AF65-F5344CB8AC3E}">
        <p14:creationId xmlns:p14="http://schemas.microsoft.com/office/powerpoint/2010/main" val="2872194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91EAC-AB40-4FBA-DE6A-5BDB7D6B0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6: Sažetak </a:t>
            </a:r>
            <a:r>
              <a:rPr lang="en-US" dirty="0"/>
              <a:t>i</a:t>
            </a:r>
            <a:r>
              <a:rPr lang="en-HR" dirty="0"/>
              <a:t> povratna informacija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FB0DA-4FE0-8189-DD57-538BE5B56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R" sz="2400" dirty="0"/>
              <a:t>Pri kraju susreta potrebno sažeti seansu kako bi se klijentu pružila jasnija slika o tome što je sve postignuto:</a:t>
            </a:r>
          </a:p>
          <a:p>
            <a:pPr lvl="1"/>
            <a:r>
              <a:rPr lang="en-US" sz="2400" dirty="0"/>
              <a:t>P</a:t>
            </a:r>
            <a:r>
              <a:rPr lang="en-HR" sz="2400" dirty="0"/>
              <a:t>rocjena, dijagnoza, psihoedukacija, akcijski plan, okvirno trajanje tretmana</a:t>
            </a:r>
          </a:p>
          <a:p>
            <a:r>
              <a:rPr lang="en-HR" sz="2400" dirty="0"/>
              <a:t>terapeut podsjeća da terapija počinje idući put</a:t>
            </a:r>
          </a:p>
          <a:p>
            <a:r>
              <a:rPr lang="en-HR" sz="2400" dirty="0"/>
              <a:t>“Imate li pitanja?”, Jesam li negdje pogriješio/la ili vas nisam dobro razumio/la?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1405322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8B3EA-A88A-FA93-C856-CCDD35523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Aktivnosti </a:t>
            </a:r>
            <a:r>
              <a:rPr lang="en-HR"/>
              <a:t>terapeuta između </a:t>
            </a:r>
            <a:r>
              <a:rPr lang="en-HR" dirty="0"/>
              <a:t>procjene i prve terapijske seanse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45867-9FC5-FCF1-4C1D-17706E086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</a:t>
            </a:r>
            <a:r>
              <a:rPr lang="en-HR" sz="2400" dirty="0"/>
              <a:t>isanje evaluacijskog izvještaja </a:t>
            </a:r>
            <a:r>
              <a:rPr lang="en-US" sz="2400" dirty="0"/>
              <a:t>i</a:t>
            </a:r>
            <a:r>
              <a:rPr lang="en-HR" sz="2400" dirty="0"/>
              <a:t> inicijalnog plana terapije</a:t>
            </a:r>
          </a:p>
          <a:p>
            <a:r>
              <a:rPr lang="en-US" sz="2400" dirty="0"/>
              <a:t>K</a:t>
            </a:r>
            <a:r>
              <a:rPr lang="en-HR" sz="2400" dirty="0"/>
              <a:t>ontaktiranje prethodnih </a:t>
            </a:r>
            <a:r>
              <a:rPr lang="en-US" sz="2400" dirty="0"/>
              <a:t>i</a:t>
            </a:r>
            <a:r>
              <a:rPr lang="en-HR" sz="2400" dirty="0"/>
              <a:t> trenutnih terapeuta ili liječnika (uz pristanak)</a:t>
            </a:r>
          </a:p>
          <a:p>
            <a:r>
              <a:rPr lang="en-US" sz="2400" dirty="0"/>
              <a:t>D</a:t>
            </a:r>
            <a:r>
              <a:rPr lang="en-HR" sz="2400" dirty="0"/>
              <a:t>ovršavanje kognitivne konceptualizacije</a:t>
            </a:r>
          </a:p>
          <a:p>
            <a:endParaRPr lang="en-HR" sz="2400" dirty="0"/>
          </a:p>
          <a:p>
            <a:pPr algn="just">
              <a:lnSpc>
                <a:spcPct val="150000"/>
              </a:lnSpc>
            </a:pPr>
            <a:r>
              <a:rPr lang="en-US" sz="2400" dirty="0" err="1"/>
              <a:t>Procjena</a:t>
            </a:r>
            <a:r>
              <a:rPr lang="en-US" sz="2400" dirty="0"/>
              <a:t> se </a:t>
            </a:r>
            <a:r>
              <a:rPr lang="en-US" sz="2400" dirty="0" err="1"/>
              <a:t>nastavlja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sljedećim</a:t>
            </a:r>
            <a:r>
              <a:rPr lang="en-US" sz="2400" dirty="0"/>
              <a:t> </a:t>
            </a:r>
            <a:r>
              <a:rPr lang="en-US" sz="2400" dirty="0" err="1"/>
              <a:t>seansama</a:t>
            </a:r>
            <a:r>
              <a:rPr lang="en-US" sz="2400" dirty="0"/>
              <a:t> </a:t>
            </a:r>
            <a:r>
              <a:rPr lang="en-US" sz="2400" dirty="0" err="1"/>
              <a:t>kako</a:t>
            </a:r>
            <a:r>
              <a:rPr lang="en-US" sz="2400" dirty="0"/>
              <a:t> bi se </a:t>
            </a:r>
            <a:r>
              <a:rPr lang="en-US" sz="2400" dirty="0" err="1"/>
              <a:t>osigurala</a:t>
            </a:r>
            <a:r>
              <a:rPr lang="en-US" sz="2400" dirty="0"/>
              <a:t> </a:t>
            </a:r>
            <a:r>
              <a:rPr lang="en-US" sz="2400" dirty="0" err="1"/>
              <a:t>točnost</a:t>
            </a:r>
            <a:r>
              <a:rPr lang="en-US" sz="2400" dirty="0"/>
              <a:t> </a:t>
            </a:r>
            <a:r>
              <a:rPr lang="en-US" sz="2400" dirty="0" err="1"/>
              <a:t>dijagnoze</a:t>
            </a:r>
            <a:r>
              <a:rPr lang="en-US" sz="2400" dirty="0"/>
              <a:t>, </a:t>
            </a:r>
            <a:r>
              <a:rPr lang="en-US" sz="2400" dirty="0" err="1"/>
              <a:t>prilagođavala</a:t>
            </a:r>
            <a:r>
              <a:rPr lang="en-US" sz="2400" dirty="0"/>
              <a:t> </a:t>
            </a:r>
            <a:r>
              <a:rPr lang="en-US" sz="2400" dirty="0" err="1"/>
              <a:t>konceptualizacija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pratio</a:t>
            </a:r>
            <a:r>
              <a:rPr lang="en-US" sz="2400" dirty="0"/>
              <a:t> </a:t>
            </a:r>
            <a:r>
              <a:rPr lang="en-US" sz="2400" dirty="0" err="1"/>
              <a:t>napredak</a:t>
            </a:r>
            <a:endParaRPr lang="en-HR" sz="2400" dirty="0"/>
          </a:p>
        </p:txBody>
      </p:sp>
    </p:spTree>
    <p:extLst>
      <p:ext uri="{BB962C8B-B14F-4D97-AF65-F5344CB8AC3E}">
        <p14:creationId xmlns:p14="http://schemas.microsoft.com/office/powerpoint/2010/main" val="315967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36493-BF64-DA09-2D2A-5977E6F5C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90A40-C71E-E8BE-1857-57E67BC93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59149"/>
            <a:ext cx="8383588" cy="4961106"/>
          </a:xfrm>
        </p:spPr>
        <p:txBody>
          <a:bodyPr>
            <a:normAutofit/>
          </a:bodyPr>
          <a:lstStyle/>
          <a:p>
            <a:r>
              <a:rPr lang="en-US" sz="2000" dirty="0"/>
              <a:t> </a:t>
            </a:r>
            <a:r>
              <a:rPr lang="en-US" sz="2400" dirty="0" err="1"/>
              <a:t>Prvi</a:t>
            </a:r>
            <a:r>
              <a:rPr lang="en-US" sz="2400" dirty="0"/>
              <a:t> </a:t>
            </a:r>
            <a:r>
              <a:rPr lang="en-US" sz="2400" dirty="0" err="1"/>
              <a:t>kontakt</a:t>
            </a:r>
            <a:r>
              <a:rPr lang="en-US" sz="2400" dirty="0"/>
              <a:t> </a:t>
            </a:r>
            <a:r>
              <a:rPr lang="en-US" sz="2400" dirty="0" err="1"/>
              <a:t>terapeuta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pacijenta</a:t>
            </a:r>
            <a:endParaRPr lang="en-US" sz="2400" dirty="0"/>
          </a:p>
          <a:p>
            <a:r>
              <a:rPr lang="en-US" sz="2400" dirty="0"/>
              <a:t>1-2 </a:t>
            </a:r>
            <a:r>
              <a:rPr lang="en-US" sz="2400" dirty="0" err="1"/>
              <a:t>sata</a:t>
            </a:r>
            <a:r>
              <a:rPr lang="en-US" sz="2400" dirty="0"/>
              <a:t> (</a:t>
            </a:r>
            <a:r>
              <a:rPr lang="en-US" sz="2400" dirty="0" err="1"/>
              <a:t>ponekad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)</a:t>
            </a:r>
          </a:p>
          <a:p>
            <a:r>
              <a:rPr lang="en-US" sz="2200" dirty="0" err="1"/>
              <a:t>Ciljevi</a:t>
            </a:r>
            <a:r>
              <a:rPr lang="en-US" sz="2200" dirty="0"/>
              <a:t>: </a:t>
            </a:r>
          </a:p>
          <a:p>
            <a:pPr lvl="1"/>
            <a:r>
              <a:rPr lang="en-US" sz="2000" dirty="0" err="1"/>
              <a:t>prikupiti</a:t>
            </a:r>
            <a:r>
              <a:rPr lang="en-US" sz="2000" dirty="0"/>
              <a:t> </a:t>
            </a:r>
            <a:r>
              <a:rPr lang="en-US" sz="2000" dirty="0" err="1"/>
              <a:t>informacije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se </a:t>
            </a:r>
            <a:r>
              <a:rPr lang="en-US" sz="2000" dirty="0" err="1"/>
              <a:t>postavila</a:t>
            </a:r>
            <a:r>
              <a:rPr lang="en-US" sz="2000" dirty="0"/>
              <a:t> </a:t>
            </a:r>
            <a:r>
              <a:rPr lang="en-US" sz="2000" dirty="0" err="1"/>
              <a:t>dijagnoza</a:t>
            </a:r>
            <a:r>
              <a:rPr lang="en-US" sz="2000" dirty="0"/>
              <a:t>, </a:t>
            </a:r>
            <a:r>
              <a:rPr lang="en-US" sz="2000" dirty="0" err="1"/>
              <a:t>inicijalna</a:t>
            </a:r>
            <a:r>
              <a:rPr lang="en-US" sz="2000" dirty="0"/>
              <a:t> </a:t>
            </a:r>
            <a:r>
              <a:rPr lang="en-US" sz="2000" dirty="0" err="1"/>
              <a:t>kognitivna</a:t>
            </a:r>
            <a:r>
              <a:rPr lang="en-US" sz="2000" dirty="0"/>
              <a:t> </a:t>
            </a:r>
            <a:r>
              <a:rPr lang="en-US" sz="2000" dirty="0" err="1"/>
              <a:t>konceptualizacija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plan </a:t>
            </a:r>
            <a:r>
              <a:rPr lang="en-US" sz="2000" dirty="0" err="1"/>
              <a:t>terapije</a:t>
            </a:r>
            <a:endParaRPr lang="en-US" sz="2000" dirty="0"/>
          </a:p>
          <a:p>
            <a:pPr lvl="1"/>
            <a:r>
              <a:rPr lang="en-US" sz="2200" dirty="0" err="1"/>
              <a:t>jesam</a:t>
            </a:r>
            <a:r>
              <a:rPr lang="en-US" sz="2200" dirty="0"/>
              <a:t> li ja </a:t>
            </a:r>
            <a:r>
              <a:rPr lang="en-US" sz="2200" dirty="0" err="1"/>
              <a:t>primjeren</a:t>
            </a:r>
            <a:r>
              <a:rPr lang="en-US" sz="2200" dirty="0"/>
              <a:t> </a:t>
            </a:r>
            <a:r>
              <a:rPr lang="en-US" sz="2200" dirty="0" err="1"/>
              <a:t>terapeut</a:t>
            </a:r>
            <a:r>
              <a:rPr lang="en-US" sz="2200" dirty="0"/>
              <a:t>? </a:t>
            </a:r>
            <a:r>
              <a:rPr lang="en-US" sz="2200" dirty="0" err="1"/>
              <a:t>mogu</a:t>
            </a:r>
            <a:r>
              <a:rPr lang="en-US" sz="2200" dirty="0"/>
              <a:t> li </a:t>
            </a:r>
            <a:r>
              <a:rPr lang="en-US" sz="2200" dirty="0" err="1"/>
              <a:t>pružiti</a:t>
            </a:r>
            <a:r>
              <a:rPr lang="en-US" sz="2200" dirty="0"/>
              <a:t> </a:t>
            </a:r>
            <a:r>
              <a:rPr lang="en-US" sz="2200" dirty="0" err="1"/>
              <a:t>primjerenu</a:t>
            </a:r>
            <a:r>
              <a:rPr lang="en-US" sz="2200" dirty="0"/>
              <a:t> “</a:t>
            </a:r>
            <a:r>
              <a:rPr lang="en-US" sz="2200" dirty="0" err="1"/>
              <a:t>dozu</a:t>
            </a:r>
            <a:r>
              <a:rPr lang="en-US" sz="2200" dirty="0"/>
              <a:t>” </a:t>
            </a:r>
            <a:r>
              <a:rPr lang="en-US" sz="2200" dirty="0" err="1"/>
              <a:t>terapije</a:t>
            </a:r>
            <a:r>
              <a:rPr lang="en-US" sz="2200" dirty="0"/>
              <a:t>?</a:t>
            </a:r>
          </a:p>
          <a:p>
            <a:pPr lvl="1"/>
            <a:r>
              <a:rPr lang="en-US" sz="2200" dirty="0" err="1"/>
              <a:t>postoji</a:t>
            </a:r>
            <a:r>
              <a:rPr lang="en-US" sz="2200" dirty="0"/>
              <a:t> li </a:t>
            </a:r>
            <a:r>
              <a:rPr lang="en-US" sz="2200" dirty="0" err="1"/>
              <a:t>potreba</a:t>
            </a:r>
            <a:r>
              <a:rPr lang="en-US" sz="2200" dirty="0"/>
              <a:t> za </a:t>
            </a:r>
            <a:r>
              <a:rPr lang="en-US" sz="2200" dirty="0" err="1"/>
              <a:t>dodatnom</a:t>
            </a:r>
            <a:r>
              <a:rPr lang="en-US" sz="2200" dirty="0"/>
              <a:t> </a:t>
            </a:r>
            <a:r>
              <a:rPr lang="en-US" sz="2200" dirty="0" err="1"/>
              <a:t>terapijom</a:t>
            </a:r>
            <a:r>
              <a:rPr lang="en-US" sz="2200" dirty="0"/>
              <a:t> </a:t>
            </a:r>
            <a:r>
              <a:rPr lang="en-US" sz="2200" dirty="0" err="1"/>
              <a:t>klijenta</a:t>
            </a:r>
            <a:r>
              <a:rPr lang="en-US" sz="2200" dirty="0"/>
              <a:t>?</a:t>
            </a:r>
          </a:p>
          <a:p>
            <a:pPr lvl="1"/>
            <a:r>
              <a:rPr lang="en-US" sz="2200" dirty="0" err="1"/>
              <a:t>uspostava</a:t>
            </a:r>
            <a:r>
              <a:rPr lang="en-US" sz="2200" dirty="0"/>
              <a:t> </a:t>
            </a:r>
            <a:r>
              <a:rPr lang="en-US" sz="2200" dirty="0" err="1"/>
              <a:t>odnosa</a:t>
            </a:r>
            <a:r>
              <a:rPr lang="en-US" sz="2200" dirty="0"/>
              <a:t> </a:t>
            </a:r>
            <a:r>
              <a:rPr lang="en-US" sz="2200" dirty="0" err="1"/>
              <a:t>sa</a:t>
            </a:r>
            <a:r>
              <a:rPr lang="en-US" sz="2200" dirty="0"/>
              <a:t> </a:t>
            </a:r>
            <a:r>
              <a:rPr lang="en-US" sz="2200" dirty="0" err="1"/>
              <a:t>klijentom</a:t>
            </a:r>
            <a:endParaRPr lang="en-US" sz="2200" dirty="0"/>
          </a:p>
          <a:p>
            <a:pPr lvl="1"/>
            <a:r>
              <a:rPr lang="en-US" sz="2200" dirty="0" err="1"/>
              <a:t>edukacija</a:t>
            </a:r>
            <a:r>
              <a:rPr lang="en-US" sz="2200" dirty="0"/>
              <a:t> o BKT </a:t>
            </a:r>
            <a:r>
              <a:rPr lang="en-US" sz="2200" dirty="0" err="1"/>
              <a:t>pristupu</a:t>
            </a:r>
            <a:endParaRPr lang="en-US" sz="2200" dirty="0"/>
          </a:p>
          <a:p>
            <a:pPr lvl="1"/>
            <a:r>
              <a:rPr lang="en-US" sz="2200" dirty="0" err="1"/>
              <a:t>uspostava</a:t>
            </a:r>
            <a:r>
              <a:rPr lang="en-US" sz="2200" dirty="0"/>
              <a:t> </a:t>
            </a:r>
            <a:r>
              <a:rPr lang="en-US" sz="2200" dirty="0" err="1"/>
              <a:t>jednostavnog</a:t>
            </a:r>
            <a:r>
              <a:rPr lang="en-US" sz="2200" dirty="0"/>
              <a:t> plana </a:t>
            </a:r>
            <a:r>
              <a:rPr lang="en-US" sz="2200" dirty="0" err="1"/>
              <a:t>djelovanja</a:t>
            </a:r>
            <a:endParaRPr lang="en-US" sz="2200" dirty="0"/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3669330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64F6C-7194-FD9A-D14E-B28F7BBD0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Kontinuirana</a:t>
            </a:r>
            <a:r>
              <a:rPr lang="en-US" dirty="0"/>
              <a:t> </a:t>
            </a:r>
            <a:r>
              <a:rPr lang="en-US" dirty="0" err="1"/>
              <a:t>procjena</a:t>
            </a:r>
            <a:r>
              <a:rPr lang="en-US" dirty="0"/>
              <a:t/>
            </a:r>
            <a:br>
              <a:rPr lang="en-US" dirty="0"/>
            </a:br>
            <a:endParaRPr lang="en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585D4-F8C6-9E9A-15FB-1502AD7C5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264555"/>
            <a:ext cx="8052848" cy="471142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Procjena</a:t>
            </a:r>
            <a:r>
              <a:rPr lang="en-US" sz="2400" dirty="0"/>
              <a:t> se ne </a:t>
            </a:r>
            <a:r>
              <a:rPr lang="en-US" sz="2400" dirty="0" err="1"/>
              <a:t>završava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prvom</a:t>
            </a:r>
            <a:r>
              <a:rPr lang="en-US" sz="2400" dirty="0"/>
              <a:t> </a:t>
            </a:r>
            <a:r>
              <a:rPr lang="en-US" sz="2400" dirty="0" err="1"/>
              <a:t>susretu</a:t>
            </a:r>
            <a:r>
              <a:rPr lang="en-US" sz="24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Podaci</a:t>
            </a:r>
            <a:r>
              <a:rPr lang="en-US" sz="2400" dirty="0"/>
              <a:t> se </a:t>
            </a:r>
            <a:r>
              <a:rPr lang="en-US" sz="2400" dirty="0" err="1"/>
              <a:t>prikupljaju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svakoj</a:t>
            </a:r>
            <a:r>
              <a:rPr lang="en-US" sz="2400" dirty="0"/>
              <a:t> </a:t>
            </a:r>
            <a:r>
              <a:rPr lang="en-US" sz="2400" dirty="0" err="1"/>
              <a:t>seansi</a:t>
            </a:r>
            <a:r>
              <a:rPr lang="en-US" sz="24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Dijagnoza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konceptualizacija</a:t>
            </a:r>
            <a:r>
              <a:rPr lang="en-US" sz="2400" dirty="0"/>
              <a:t> se </a:t>
            </a:r>
            <a:r>
              <a:rPr lang="en-US" sz="2400" dirty="0" err="1"/>
              <a:t>nadopunjuju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revidiraju</a:t>
            </a:r>
            <a:r>
              <a:rPr lang="en-US" sz="24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Paziti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skrivene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neizrečene</a:t>
            </a:r>
            <a:r>
              <a:rPr lang="en-US" sz="2400" dirty="0"/>
              <a:t> </a:t>
            </a:r>
            <a:r>
              <a:rPr lang="en-US" sz="2400" dirty="0" err="1"/>
              <a:t>informacije</a:t>
            </a:r>
            <a:r>
              <a:rPr lang="en-US" sz="2400" dirty="0"/>
              <a:t> </a:t>
            </a:r>
            <a:r>
              <a:rPr lang="en-US" sz="2400" dirty="0" err="1"/>
              <a:t>pacijenta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vlastito</a:t>
            </a:r>
            <a:r>
              <a:rPr lang="en-US" sz="2400" dirty="0"/>
              <a:t> </a:t>
            </a:r>
            <a:r>
              <a:rPr lang="en-US" sz="2400" dirty="0" err="1"/>
              <a:t>atribuiranje</a:t>
            </a:r>
            <a:r>
              <a:rPr lang="en-US" sz="2400" dirty="0"/>
              <a:t> </a:t>
            </a:r>
            <a:r>
              <a:rPr lang="en-US" sz="2400" dirty="0" err="1"/>
              <a:t>simptoma</a:t>
            </a:r>
            <a:r>
              <a:rPr lang="en-US" sz="2400" dirty="0"/>
              <a:t> </a:t>
            </a:r>
            <a:r>
              <a:rPr lang="en-US" sz="2400" dirty="0" err="1"/>
              <a:t>određenom</a:t>
            </a:r>
            <a:r>
              <a:rPr lang="en-US" sz="2400" dirty="0"/>
              <a:t> </a:t>
            </a:r>
            <a:r>
              <a:rPr lang="en-US" sz="2400" dirty="0" err="1"/>
              <a:t>poremećaju</a:t>
            </a:r>
            <a:endParaRPr lang="en-HR" sz="2400" dirty="0"/>
          </a:p>
        </p:txBody>
      </p:sp>
    </p:spTree>
    <p:extLst>
      <p:ext uri="{BB962C8B-B14F-4D97-AF65-F5344CB8AC3E}">
        <p14:creationId xmlns:p14="http://schemas.microsoft.com/office/powerpoint/2010/main" val="127723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1E3C3-E9CE-4416-3FB9-99B53F4BF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evaluacijske</a:t>
            </a:r>
            <a:r>
              <a:rPr lang="en-US" dirty="0"/>
              <a:t> </a:t>
            </a:r>
            <a:r>
              <a:rPr lang="en-US" dirty="0" err="1"/>
              <a:t>seanse</a:t>
            </a:r>
            <a:r>
              <a:rPr lang="en-US" dirty="0"/>
              <a:t/>
            </a:r>
            <a:br>
              <a:rPr lang="en-US" dirty="0"/>
            </a:br>
            <a:endParaRPr lang="en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7DFAA-5FD6-337B-5124-8591165F4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574587"/>
          </a:xfrm>
        </p:spPr>
        <p:txBody>
          <a:bodyPr/>
          <a:lstStyle/>
          <a:p>
            <a:endParaRPr lang="en-H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F33E1C-4ACF-4433-DFE9-841096E24DCF}"/>
              </a:ext>
            </a:extLst>
          </p:cNvPr>
          <p:cNvSpPr txBox="1"/>
          <p:nvPr/>
        </p:nvSpPr>
        <p:spPr>
          <a:xfrm>
            <a:off x="2589212" y="1372637"/>
            <a:ext cx="9531551" cy="4958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Pozdrav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uspostava</a:t>
            </a:r>
            <a:r>
              <a:rPr lang="en-US" sz="2000" dirty="0"/>
              <a:t> </a:t>
            </a:r>
            <a:r>
              <a:rPr lang="en-US" sz="2000" dirty="0" err="1"/>
              <a:t>kontakta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Zajednička</a:t>
            </a:r>
            <a:r>
              <a:rPr lang="en-US" sz="2000" dirty="0"/>
              <a:t> </a:t>
            </a:r>
            <a:r>
              <a:rPr lang="en-US" sz="2000" dirty="0" err="1"/>
              <a:t>odluka</a:t>
            </a:r>
            <a:r>
              <a:rPr lang="en-US" sz="2000" dirty="0"/>
              <a:t> o </a:t>
            </a:r>
            <a:r>
              <a:rPr lang="en-US" sz="2000" dirty="0" err="1"/>
              <a:t>uključivanju</a:t>
            </a:r>
            <a:r>
              <a:rPr lang="en-US" sz="2000" dirty="0"/>
              <a:t> </a:t>
            </a:r>
            <a:r>
              <a:rPr lang="en-US" sz="2000" dirty="0" err="1"/>
              <a:t>člana</a:t>
            </a:r>
            <a:r>
              <a:rPr lang="en-US" sz="2000" dirty="0"/>
              <a:t> </a:t>
            </a:r>
            <a:r>
              <a:rPr lang="en-US" sz="2000" dirty="0" err="1"/>
              <a:t>obitelji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Dogovaranje</a:t>
            </a:r>
            <a:r>
              <a:rPr lang="en-US" sz="2000" dirty="0"/>
              <a:t> </a:t>
            </a:r>
            <a:r>
              <a:rPr lang="en-US" sz="2000" dirty="0" err="1"/>
              <a:t>dnevnog</a:t>
            </a:r>
            <a:r>
              <a:rPr lang="en-US" sz="2000" dirty="0"/>
              <a:t> </a:t>
            </a:r>
            <a:r>
              <a:rPr lang="en-US" sz="2000" dirty="0" err="1"/>
              <a:t>reda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postavljanje</a:t>
            </a:r>
            <a:r>
              <a:rPr lang="en-US" sz="2000" dirty="0"/>
              <a:t> </a:t>
            </a:r>
            <a:r>
              <a:rPr lang="en-US" sz="2000" dirty="0" err="1"/>
              <a:t>očekivanja</a:t>
            </a:r>
            <a:r>
              <a:rPr lang="en-US" sz="2000" dirty="0"/>
              <a:t> od </a:t>
            </a:r>
            <a:r>
              <a:rPr lang="en-US" sz="2000" dirty="0" err="1"/>
              <a:t>susreta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Provođenje</a:t>
            </a:r>
            <a:r>
              <a:rPr lang="en-US" sz="2000" dirty="0"/>
              <a:t> </a:t>
            </a:r>
            <a:r>
              <a:rPr lang="en-US" sz="2000" dirty="0" err="1"/>
              <a:t>psihosocijalne</a:t>
            </a:r>
            <a:r>
              <a:rPr lang="en-US" sz="2000" dirty="0"/>
              <a:t> </a:t>
            </a:r>
            <a:r>
              <a:rPr lang="en-US" sz="2000" dirty="0" err="1"/>
              <a:t>procjene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Postavljanje</a:t>
            </a:r>
            <a:r>
              <a:rPr lang="en-US" sz="2000" dirty="0"/>
              <a:t> </a:t>
            </a:r>
            <a:r>
              <a:rPr lang="en-US" sz="2000" dirty="0" err="1"/>
              <a:t>općih</a:t>
            </a:r>
            <a:r>
              <a:rPr lang="en-US" sz="2000" dirty="0"/>
              <a:t>  </a:t>
            </a:r>
            <a:r>
              <a:rPr lang="en-US" sz="2000" dirty="0" err="1"/>
              <a:t>ciljeva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Navođenje</a:t>
            </a:r>
            <a:r>
              <a:rPr lang="en-US" sz="2000" dirty="0"/>
              <a:t> </a:t>
            </a:r>
            <a:r>
              <a:rPr lang="en-US" sz="2000" dirty="0" err="1"/>
              <a:t>okvirne</a:t>
            </a:r>
            <a:r>
              <a:rPr lang="en-US" sz="2000" dirty="0"/>
              <a:t> </a:t>
            </a:r>
            <a:r>
              <a:rPr lang="en-US" sz="2000" dirty="0" err="1"/>
              <a:t>dijagnoze</a:t>
            </a:r>
            <a:r>
              <a:rPr lang="en-US" sz="2000" dirty="0"/>
              <a:t>, </a:t>
            </a:r>
            <a:r>
              <a:rPr lang="en-US" sz="2000" dirty="0" err="1"/>
              <a:t>okvirnog</a:t>
            </a:r>
            <a:r>
              <a:rPr lang="en-US" sz="2000" dirty="0"/>
              <a:t> plana </a:t>
            </a:r>
            <a:r>
              <a:rPr lang="en-US" sz="2000" dirty="0" err="1"/>
              <a:t>tretmana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educiranje</a:t>
            </a:r>
            <a:r>
              <a:rPr lang="en-US" sz="2000" dirty="0"/>
              <a:t> </a:t>
            </a:r>
            <a:r>
              <a:rPr lang="en-US" sz="2000" dirty="0" err="1"/>
              <a:t>klijenta</a:t>
            </a:r>
            <a:r>
              <a:rPr lang="en-US" sz="2000" dirty="0"/>
              <a:t> o BKT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Zajedničko</a:t>
            </a:r>
            <a:r>
              <a:rPr lang="en-US" sz="2000" dirty="0"/>
              <a:t> </a:t>
            </a:r>
            <a:r>
              <a:rPr lang="en-US" sz="2000" dirty="0" err="1"/>
              <a:t>postavljanje</a:t>
            </a:r>
            <a:r>
              <a:rPr lang="en-US" sz="2000" dirty="0"/>
              <a:t> plana </a:t>
            </a:r>
            <a:r>
              <a:rPr lang="en-US" sz="2000" dirty="0" err="1"/>
              <a:t>djelovanja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Postavljanje</a:t>
            </a:r>
            <a:r>
              <a:rPr lang="en-US" sz="2000" dirty="0"/>
              <a:t> </a:t>
            </a:r>
            <a:r>
              <a:rPr lang="en-US" sz="2000" dirty="0" err="1"/>
              <a:t>očekivanja</a:t>
            </a:r>
            <a:r>
              <a:rPr lang="en-US" sz="2000" dirty="0"/>
              <a:t> od </a:t>
            </a:r>
            <a:r>
              <a:rPr lang="en-US" sz="2000" dirty="0" err="1"/>
              <a:t>tretmana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Sažimanje</a:t>
            </a:r>
            <a:r>
              <a:rPr lang="en-US" sz="2000" dirty="0"/>
              <a:t> </a:t>
            </a:r>
            <a:r>
              <a:rPr lang="en-US" sz="2000" dirty="0" err="1"/>
              <a:t>susreta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davanje</a:t>
            </a:r>
            <a:r>
              <a:rPr lang="en-US" sz="2000" dirty="0"/>
              <a:t> </a:t>
            </a:r>
            <a:r>
              <a:rPr lang="en-US" sz="2000" dirty="0" err="1"/>
              <a:t>povratne</a:t>
            </a:r>
            <a:r>
              <a:rPr lang="en-US" sz="2000" dirty="0"/>
              <a:t> </a:t>
            </a:r>
            <a:r>
              <a:rPr lang="en-US" sz="2000" dirty="0" err="1"/>
              <a:t>informacije</a:t>
            </a:r>
            <a:r>
              <a:rPr lang="en-US" sz="2000" dirty="0"/>
              <a:t> </a:t>
            </a:r>
            <a:r>
              <a:rPr lang="en-US" sz="2000" dirty="0" err="1"/>
              <a:t>pacijentu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91697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04C2E-B9E7-4299-5961-E5054FB28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i</a:t>
            </a:r>
            <a:r>
              <a:rPr lang="en-US" dirty="0"/>
              <a:t> 2: </a:t>
            </a:r>
            <a:r>
              <a:rPr lang="en-US" dirty="0" err="1"/>
              <a:t>Početak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/>
            </a:r>
            <a:br>
              <a:rPr lang="en-US" dirty="0"/>
            </a:br>
            <a:endParaRPr lang="en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F786E-869C-263F-5621-ABB8EAF5B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4016" y="1905000"/>
            <a:ext cx="9090596" cy="4788408"/>
          </a:xfrm>
        </p:spPr>
        <p:txBody>
          <a:bodyPr>
            <a:normAutofit/>
          </a:bodyPr>
          <a:lstStyle/>
          <a:p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susreta</a:t>
            </a:r>
            <a:r>
              <a:rPr lang="en-US" dirty="0"/>
              <a:t> </a:t>
            </a:r>
            <a:r>
              <a:rPr lang="en-US" dirty="0" err="1"/>
              <a:t>pregledati</a:t>
            </a:r>
            <a:r>
              <a:rPr lang="en-US" dirty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obrasce</a:t>
            </a:r>
            <a:endParaRPr lang="en-US" dirty="0"/>
          </a:p>
          <a:p>
            <a:r>
              <a:rPr lang="en-US" dirty="0" err="1"/>
              <a:t>Predstavljanje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dogovaranje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  <a:p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dolaska</a:t>
            </a:r>
            <a:r>
              <a:rPr lang="en-US" dirty="0"/>
              <a:t>, </a:t>
            </a:r>
            <a:r>
              <a:rPr lang="en-US" dirty="0" err="1"/>
              <a:t>simptomi</a:t>
            </a:r>
            <a:r>
              <a:rPr lang="en-US" dirty="0"/>
              <a:t>, </a:t>
            </a:r>
            <a:r>
              <a:rPr lang="en-US" dirty="0" err="1"/>
              <a:t>funkcionalnost</a:t>
            </a:r>
            <a:r>
              <a:rPr lang="en-US" dirty="0"/>
              <a:t> u </a:t>
            </a:r>
            <a:r>
              <a:rPr lang="en-US" dirty="0" err="1"/>
              <a:t>svakodnevnom</a:t>
            </a:r>
            <a:r>
              <a:rPr lang="en-US" dirty="0"/>
              <a:t> </a:t>
            </a:r>
            <a:r>
              <a:rPr lang="en-US" dirty="0" err="1"/>
              <a:t>životu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kratka</a:t>
            </a:r>
            <a:r>
              <a:rPr lang="en-US" dirty="0"/>
              <a:t> </a:t>
            </a:r>
            <a:r>
              <a:rPr lang="en-US" dirty="0" err="1"/>
              <a:t>povijest</a:t>
            </a:r>
            <a:r>
              <a:rPr lang="en-US" dirty="0"/>
              <a:t> </a:t>
            </a:r>
            <a:r>
              <a:rPr lang="en-US" dirty="0" err="1"/>
              <a:t>klijenta</a:t>
            </a:r>
            <a:endParaRPr lang="en-US" dirty="0"/>
          </a:p>
          <a:p>
            <a:r>
              <a:rPr lang="en-US" dirty="0" err="1"/>
              <a:t>Postoje</a:t>
            </a:r>
            <a:r>
              <a:rPr lang="en-US" dirty="0"/>
              <a:t> li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odvijaju</a:t>
            </a:r>
            <a:r>
              <a:rPr lang="en-US" dirty="0"/>
              <a:t> u </a:t>
            </a:r>
            <a:r>
              <a:rPr lang="en-US" dirty="0" err="1"/>
              <a:t>životu</a:t>
            </a:r>
            <a:r>
              <a:rPr lang="en-US" dirty="0"/>
              <a:t>? </a:t>
            </a:r>
            <a:r>
              <a:rPr lang="en-US" dirty="0" err="1"/>
              <a:t>najbolji</a:t>
            </a:r>
            <a:r>
              <a:rPr lang="en-US" dirty="0"/>
              <a:t> period </a:t>
            </a:r>
            <a:r>
              <a:rPr lang="en-US" dirty="0" err="1"/>
              <a:t>života</a:t>
            </a:r>
            <a:r>
              <a:rPr lang="en-US" dirty="0"/>
              <a:t>? </a:t>
            </a:r>
            <a:r>
              <a:rPr lang="en-US" dirty="0" err="1"/>
              <a:t>Postoji</a:t>
            </a:r>
            <a:r>
              <a:rPr lang="en-US" dirty="0"/>
              <a:t> li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reći</a:t>
            </a:r>
            <a:r>
              <a:rPr lang="en-US" dirty="0"/>
              <a:t>, a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važnim</a:t>
            </a:r>
            <a:r>
              <a:rPr lang="en-US" dirty="0"/>
              <a:t>?</a:t>
            </a:r>
          </a:p>
          <a:p>
            <a:r>
              <a:rPr lang="en-US" dirty="0" err="1"/>
              <a:t>Terapeut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poslijetku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dijagnozi</a:t>
            </a:r>
            <a:r>
              <a:rPr lang="en-US" dirty="0"/>
              <a:t> </a:t>
            </a:r>
          </a:p>
          <a:p>
            <a:r>
              <a:rPr lang="en-US" dirty="0" err="1"/>
              <a:t>Postavljanje</a:t>
            </a:r>
            <a:r>
              <a:rPr lang="en-US" dirty="0"/>
              <a:t> </a:t>
            </a:r>
            <a:r>
              <a:rPr lang="en-US" dirty="0" err="1"/>
              <a:t>općih</a:t>
            </a:r>
            <a:r>
              <a:rPr lang="en-US" dirty="0"/>
              <a:t> </a:t>
            </a:r>
            <a:r>
              <a:rPr lang="en-US" dirty="0" err="1"/>
              <a:t>ciljeva</a:t>
            </a:r>
            <a:endParaRPr lang="en-US" dirty="0"/>
          </a:p>
          <a:p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cijele</a:t>
            </a:r>
            <a:r>
              <a:rPr lang="en-US" dirty="0"/>
              <a:t> </a:t>
            </a:r>
            <a:r>
              <a:rPr lang="en-US" dirty="0" err="1"/>
              <a:t>seanse</a:t>
            </a:r>
            <a:r>
              <a:rPr lang="en-US" dirty="0"/>
              <a:t> </a:t>
            </a:r>
            <a:r>
              <a:rPr lang="en-US" dirty="0" err="1"/>
              <a:t>terapeut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podučava</a:t>
            </a:r>
            <a:r>
              <a:rPr lang="en-US" dirty="0"/>
              <a:t> o BKT </a:t>
            </a:r>
          </a:p>
          <a:p>
            <a:r>
              <a:rPr lang="en-US" dirty="0" err="1"/>
              <a:t>Povratne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klijenta</a:t>
            </a:r>
            <a:endParaRPr lang="en-US" dirty="0"/>
          </a:p>
          <a:p>
            <a:r>
              <a:rPr lang="en-US" dirty="0" err="1"/>
              <a:t>krucijalno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stupnju</a:t>
            </a:r>
            <a:r>
              <a:rPr lang="en-US" dirty="0"/>
              <a:t> je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suicidalan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homicidan</a:t>
            </a:r>
            <a:endParaRPr lang="en-US" dirty="0"/>
          </a:p>
          <a:p>
            <a:endParaRPr lang="en-US" dirty="0"/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9144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5B558-3E2F-A6BE-0472-7AD0C1F7E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946778"/>
            <a:ext cx="8911687" cy="1280890"/>
          </a:xfrm>
        </p:spPr>
        <p:txBody>
          <a:bodyPr>
            <a:normAutofit/>
          </a:bodyPr>
          <a:lstStyle/>
          <a:p>
            <a:r>
              <a:rPr lang="en-US" sz="2200" dirty="0"/>
              <a:t/>
            </a:r>
            <a:br>
              <a:rPr lang="en-US" sz="22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HR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0FE85-DA20-3EAA-994E-0DDC7CB15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088" y="1773936"/>
            <a:ext cx="10131552" cy="5084064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5600" dirty="0" err="1"/>
              <a:t>dodatan</a:t>
            </a:r>
            <a:r>
              <a:rPr lang="en-US" sz="5600" dirty="0"/>
              <a:t> </a:t>
            </a:r>
            <a:r>
              <a:rPr lang="en-US" sz="5600" dirty="0" err="1"/>
              <a:t>pregled</a:t>
            </a:r>
            <a:r>
              <a:rPr lang="en-US" sz="5600" dirty="0"/>
              <a:t> </a:t>
            </a:r>
            <a:r>
              <a:rPr lang="en-US" sz="5600" dirty="0" err="1"/>
              <a:t>dnevnih</a:t>
            </a:r>
            <a:r>
              <a:rPr lang="en-US" sz="5600" dirty="0"/>
              <a:t> </a:t>
            </a:r>
            <a:r>
              <a:rPr lang="en-US" sz="5600" dirty="0" err="1"/>
              <a:t>iskustava</a:t>
            </a:r>
            <a:endParaRPr lang="en-US" sz="5600" dirty="0"/>
          </a:p>
          <a:p>
            <a:pPr>
              <a:lnSpc>
                <a:spcPct val="120000"/>
              </a:lnSpc>
            </a:pPr>
            <a:r>
              <a:rPr lang="en-US" sz="5600" dirty="0" err="1"/>
              <a:t>olakšava</a:t>
            </a:r>
            <a:r>
              <a:rPr lang="en-US" sz="5600" dirty="0"/>
              <a:t> </a:t>
            </a:r>
            <a:r>
              <a:rPr lang="en-US" sz="5600" dirty="0" err="1"/>
              <a:t>postavljanje</a:t>
            </a:r>
            <a:r>
              <a:rPr lang="en-US" sz="5600" dirty="0"/>
              <a:t> </a:t>
            </a:r>
            <a:r>
              <a:rPr lang="en-US" sz="5600" dirty="0" err="1"/>
              <a:t>ciljeva</a:t>
            </a:r>
            <a:r>
              <a:rPr lang="en-US" sz="5600" dirty="0"/>
              <a:t> </a:t>
            </a:r>
            <a:r>
              <a:rPr lang="en-US" sz="5600" dirty="0" err="1"/>
              <a:t>i</a:t>
            </a:r>
            <a:r>
              <a:rPr lang="en-US" sz="5600" dirty="0"/>
              <a:t> </a:t>
            </a:r>
            <a:r>
              <a:rPr lang="en-US" sz="5600" dirty="0" err="1"/>
              <a:t>planiranje</a:t>
            </a:r>
            <a:r>
              <a:rPr lang="en-US" sz="5600" dirty="0"/>
              <a:t> </a:t>
            </a:r>
            <a:r>
              <a:rPr lang="en-US" sz="5600" dirty="0" err="1"/>
              <a:t>aktivnosti</a:t>
            </a:r>
            <a:endParaRPr lang="en-US" sz="5600" dirty="0"/>
          </a:p>
          <a:p>
            <a:pPr>
              <a:lnSpc>
                <a:spcPct val="120000"/>
              </a:lnSpc>
            </a:pPr>
            <a:r>
              <a:rPr lang="en-US" sz="5600" dirty="0" err="1"/>
              <a:t>isticati</a:t>
            </a:r>
            <a:r>
              <a:rPr lang="en-US" sz="5600" dirty="0"/>
              <a:t> </a:t>
            </a:r>
            <a:r>
              <a:rPr lang="en-US" sz="5600" dirty="0" err="1"/>
              <a:t>aktivnosti</a:t>
            </a:r>
            <a:r>
              <a:rPr lang="en-US" sz="5600" dirty="0"/>
              <a:t> u </a:t>
            </a:r>
            <a:r>
              <a:rPr lang="en-US" sz="5600" dirty="0" err="1"/>
              <a:t>kojima</a:t>
            </a:r>
            <a:r>
              <a:rPr lang="en-US" sz="5600" dirty="0"/>
              <a:t> je </a:t>
            </a:r>
            <a:r>
              <a:rPr lang="en-US" sz="5600" dirty="0" err="1"/>
              <a:t>poželjno</a:t>
            </a:r>
            <a:r>
              <a:rPr lang="en-US" sz="5600" dirty="0"/>
              <a:t> </a:t>
            </a:r>
            <a:r>
              <a:rPr lang="en-US" sz="5600" dirty="0" err="1"/>
              <a:t>i</a:t>
            </a:r>
            <a:r>
              <a:rPr lang="en-US" sz="5600" dirty="0"/>
              <a:t> </a:t>
            </a:r>
            <a:r>
              <a:rPr lang="en-US" sz="5600" dirty="0" err="1"/>
              <a:t>dalje</a:t>
            </a:r>
            <a:r>
              <a:rPr lang="en-US" sz="5600" dirty="0"/>
              <a:t> </a:t>
            </a:r>
            <a:r>
              <a:rPr lang="en-US" sz="5600" dirty="0" err="1"/>
              <a:t>angažirati</a:t>
            </a:r>
            <a:r>
              <a:rPr lang="en-US" sz="5600" dirty="0"/>
              <a:t> </a:t>
            </a:r>
            <a:r>
              <a:rPr lang="en-US" sz="5600" dirty="0" err="1"/>
              <a:t>klijenta</a:t>
            </a:r>
            <a:endParaRPr lang="en-US" sz="5600" dirty="0"/>
          </a:p>
          <a:p>
            <a:pPr>
              <a:lnSpc>
                <a:spcPct val="120000"/>
              </a:lnSpc>
            </a:pPr>
            <a:r>
              <a:rPr lang="en-US" sz="5600" dirty="0" err="1"/>
              <a:t>tijekom</a:t>
            </a:r>
            <a:r>
              <a:rPr lang="en-US" sz="5600" dirty="0"/>
              <a:t> </a:t>
            </a:r>
            <a:r>
              <a:rPr lang="en-US" sz="5600" dirty="0" err="1"/>
              <a:t>klijentovog</a:t>
            </a:r>
            <a:r>
              <a:rPr lang="en-US" sz="5600" dirty="0"/>
              <a:t> </a:t>
            </a:r>
            <a:r>
              <a:rPr lang="en-US" sz="5600" dirty="0" err="1"/>
              <a:t>iskaza</a:t>
            </a:r>
            <a:r>
              <a:rPr lang="en-US" sz="5600" dirty="0"/>
              <a:t> </a:t>
            </a:r>
            <a:r>
              <a:rPr lang="en-US" sz="5600" dirty="0" err="1"/>
              <a:t>pripaziti</a:t>
            </a:r>
            <a:r>
              <a:rPr lang="en-US" sz="5600" dirty="0"/>
              <a:t> </a:t>
            </a:r>
            <a:r>
              <a:rPr lang="en-US" sz="5600" dirty="0" err="1"/>
              <a:t>na</a:t>
            </a:r>
            <a:r>
              <a:rPr lang="en-US" sz="5600" dirty="0"/>
              <a:t>: </a:t>
            </a:r>
          </a:p>
          <a:p>
            <a:pPr marL="1085850" lvl="1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5400" dirty="0" err="1"/>
              <a:t>promjene</a:t>
            </a:r>
            <a:r>
              <a:rPr lang="en-US" sz="5400" dirty="0"/>
              <a:t> u </a:t>
            </a:r>
            <a:r>
              <a:rPr lang="en-US" sz="5400" dirty="0" err="1"/>
              <a:t>raspoloženju</a:t>
            </a:r>
            <a:endParaRPr lang="en-US" sz="5400" dirty="0"/>
          </a:p>
          <a:p>
            <a:pPr marL="1085850" lvl="1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5400" dirty="0" err="1"/>
              <a:t>stupanj</a:t>
            </a:r>
            <a:r>
              <a:rPr lang="en-US" sz="5400" dirty="0"/>
              <a:t> </a:t>
            </a:r>
            <a:r>
              <a:rPr lang="en-US" sz="5400" dirty="0" err="1"/>
              <a:t>interakcije</a:t>
            </a:r>
            <a:r>
              <a:rPr lang="en-US" sz="5400" dirty="0"/>
              <a:t> </a:t>
            </a:r>
            <a:r>
              <a:rPr lang="en-US" sz="5400" dirty="0" err="1"/>
              <a:t>sa</a:t>
            </a:r>
            <a:r>
              <a:rPr lang="en-US" sz="5400" dirty="0"/>
              <a:t> </a:t>
            </a:r>
            <a:r>
              <a:rPr lang="en-US" sz="5400" dirty="0" err="1"/>
              <a:t>obitelji</a:t>
            </a:r>
            <a:r>
              <a:rPr lang="en-US" sz="5400" dirty="0"/>
              <a:t>, </a:t>
            </a:r>
            <a:r>
              <a:rPr lang="en-US" sz="5400" dirty="0" err="1"/>
              <a:t>prijateljima</a:t>
            </a:r>
            <a:r>
              <a:rPr lang="en-US" sz="5400" dirty="0"/>
              <a:t> </a:t>
            </a:r>
            <a:r>
              <a:rPr lang="en-US" sz="5400" dirty="0" err="1"/>
              <a:t>i</a:t>
            </a:r>
            <a:r>
              <a:rPr lang="en-US" sz="5400" dirty="0"/>
              <a:t> </a:t>
            </a:r>
            <a:r>
              <a:rPr lang="en-US" sz="5400" dirty="0" err="1"/>
              <a:t>kolegama</a:t>
            </a:r>
            <a:r>
              <a:rPr lang="en-US" sz="5400" dirty="0"/>
              <a:t> s </a:t>
            </a:r>
            <a:r>
              <a:rPr lang="en-US" sz="5400" dirty="0" err="1"/>
              <a:t>posla</a:t>
            </a:r>
            <a:endParaRPr lang="en-US" sz="5400" dirty="0"/>
          </a:p>
          <a:p>
            <a:pPr marL="1085850" lvl="1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5400" dirty="0" err="1"/>
              <a:t>koliko</a:t>
            </a:r>
            <a:r>
              <a:rPr lang="en-US" sz="5400" dirty="0"/>
              <a:t> je </a:t>
            </a:r>
            <a:r>
              <a:rPr lang="en-US" sz="5400" dirty="0" err="1"/>
              <a:t>klijent</a:t>
            </a:r>
            <a:r>
              <a:rPr lang="en-US" sz="5400" dirty="0"/>
              <a:t> </a:t>
            </a:r>
            <a:r>
              <a:rPr lang="en-US" sz="5400" dirty="0" err="1"/>
              <a:t>aktivan</a:t>
            </a:r>
            <a:r>
              <a:rPr lang="en-US" sz="5400" dirty="0"/>
              <a:t> </a:t>
            </a:r>
            <a:r>
              <a:rPr lang="en-US" sz="5400" dirty="0" err="1"/>
              <a:t>kod</a:t>
            </a:r>
            <a:r>
              <a:rPr lang="en-US" sz="5400" dirty="0"/>
              <a:t> </a:t>
            </a:r>
            <a:r>
              <a:rPr lang="en-US" sz="5400" dirty="0" err="1"/>
              <a:t>kuće</a:t>
            </a:r>
            <a:r>
              <a:rPr lang="en-US" sz="5400" dirty="0"/>
              <a:t>, </a:t>
            </a:r>
            <a:r>
              <a:rPr lang="en-US" sz="5400" dirty="0" err="1"/>
              <a:t>na</a:t>
            </a:r>
            <a:r>
              <a:rPr lang="en-US" sz="5400" dirty="0"/>
              <a:t> </a:t>
            </a:r>
            <a:r>
              <a:rPr lang="en-US" sz="5400" dirty="0" err="1"/>
              <a:t>poslu</a:t>
            </a:r>
            <a:endParaRPr lang="en-US" sz="5400" dirty="0"/>
          </a:p>
          <a:p>
            <a:pPr marL="1085850" lvl="1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5400" dirty="0" err="1"/>
              <a:t>kako</a:t>
            </a:r>
            <a:r>
              <a:rPr lang="en-US" sz="5400" dirty="0"/>
              <a:t> </a:t>
            </a:r>
            <a:r>
              <a:rPr lang="en-US" sz="5400" dirty="0" err="1"/>
              <a:t>provodi</a:t>
            </a:r>
            <a:r>
              <a:rPr lang="en-US" sz="5400" dirty="0"/>
              <a:t> </a:t>
            </a:r>
            <a:r>
              <a:rPr lang="en-US" sz="5400" dirty="0" err="1"/>
              <a:t>slobodno</a:t>
            </a:r>
            <a:r>
              <a:rPr lang="en-US" sz="5400" dirty="0"/>
              <a:t> </a:t>
            </a:r>
            <a:r>
              <a:rPr lang="en-US" sz="5400" dirty="0" err="1"/>
              <a:t>vrijeme</a:t>
            </a:r>
            <a:endParaRPr lang="en-US" sz="5400" dirty="0"/>
          </a:p>
          <a:p>
            <a:pPr marL="1085850" lvl="1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5400" dirty="0" err="1"/>
              <a:t>uočiti</a:t>
            </a:r>
            <a:r>
              <a:rPr lang="en-US" sz="5400" dirty="0"/>
              <a:t> </a:t>
            </a:r>
            <a:r>
              <a:rPr lang="en-US" sz="5400" dirty="0" err="1"/>
              <a:t>aktivnosti</a:t>
            </a:r>
            <a:r>
              <a:rPr lang="en-US" sz="5400" dirty="0"/>
              <a:t> </a:t>
            </a:r>
            <a:r>
              <a:rPr lang="en-US" sz="5400" dirty="0" err="1"/>
              <a:t>koje</a:t>
            </a:r>
            <a:r>
              <a:rPr lang="en-US" sz="5400" dirty="0"/>
              <a:t> </a:t>
            </a:r>
            <a:r>
              <a:rPr lang="en-US" sz="5400" dirty="0" err="1"/>
              <a:t>su</a:t>
            </a:r>
            <a:r>
              <a:rPr lang="en-US" sz="5400" dirty="0"/>
              <a:t> </a:t>
            </a:r>
            <a:r>
              <a:rPr lang="en-US" sz="5400" dirty="0" err="1"/>
              <a:t>izvor</a:t>
            </a:r>
            <a:r>
              <a:rPr lang="en-US" sz="5400" dirty="0"/>
              <a:t> </a:t>
            </a:r>
            <a:r>
              <a:rPr lang="en-US" sz="5400" dirty="0" err="1"/>
              <a:t>zadovoljstva</a:t>
            </a:r>
            <a:r>
              <a:rPr lang="en-US" sz="5400" dirty="0"/>
              <a:t> </a:t>
            </a:r>
            <a:r>
              <a:rPr lang="en-US" sz="5400" dirty="0" err="1"/>
              <a:t>i</a:t>
            </a:r>
            <a:r>
              <a:rPr lang="en-US" sz="5400" dirty="0"/>
              <a:t> </a:t>
            </a:r>
            <a:r>
              <a:rPr lang="en-US" sz="5400" dirty="0" err="1"/>
              <a:t>postignuća</a:t>
            </a:r>
            <a:r>
              <a:rPr lang="en-US" sz="5400" dirty="0"/>
              <a:t>, </a:t>
            </a:r>
            <a:r>
              <a:rPr lang="en-US" sz="5400" dirty="0" err="1"/>
              <a:t>aktivnosti</a:t>
            </a:r>
            <a:r>
              <a:rPr lang="en-US" sz="5400" dirty="0"/>
              <a:t> </a:t>
            </a:r>
            <a:r>
              <a:rPr lang="en-US" sz="5400" dirty="0" err="1"/>
              <a:t>koje</a:t>
            </a:r>
            <a:r>
              <a:rPr lang="en-US" sz="5400" dirty="0"/>
              <a:t> </a:t>
            </a:r>
            <a:r>
              <a:rPr lang="en-US" sz="5400" dirty="0" err="1"/>
              <a:t>uključuju</a:t>
            </a:r>
            <a:r>
              <a:rPr lang="en-US" sz="5400" dirty="0"/>
              <a:t> </a:t>
            </a:r>
            <a:r>
              <a:rPr lang="en-US" sz="5400" dirty="0" err="1"/>
              <a:t>brigu</a:t>
            </a:r>
            <a:r>
              <a:rPr lang="en-US" sz="5400" dirty="0"/>
              <a:t> o </a:t>
            </a:r>
            <a:r>
              <a:rPr lang="en-US" sz="5400" dirty="0" err="1"/>
              <a:t>sebi</a:t>
            </a:r>
            <a:endParaRPr lang="en-US" sz="5400" dirty="0"/>
          </a:p>
          <a:p>
            <a:pPr marL="1085850" lvl="1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5400" dirty="0" err="1"/>
              <a:t>Znakove</a:t>
            </a:r>
            <a:r>
              <a:rPr lang="en-US" sz="5400" dirty="0"/>
              <a:t> </a:t>
            </a:r>
            <a:r>
              <a:rPr lang="en-US" sz="5400" dirty="0" err="1"/>
              <a:t>beznađa</a:t>
            </a:r>
            <a:r>
              <a:rPr lang="en-US" sz="5400" dirty="0"/>
              <a:t>, </a:t>
            </a:r>
            <a:r>
              <a:rPr lang="en-US" sz="5400" dirty="0" err="1"/>
              <a:t>sumnju</a:t>
            </a:r>
            <a:r>
              <a:rPr lang="en-US" sz="5400" dirty="0"/>
              <a:t> u </a:t>
            </a:r>
            <a:r>
              <a:rPr lang="en-US" sz="5400" dirty="0" err="1"/>
              <a:t>promjenu</a:t>
            </a:r>
            <a:r>
              <a:rPr lang="en-US" sz="5400" dirty="0"/>
              <a:t>, </a:t>
            </a:r>
            <a:r>
              <a:rPr lang="en-US" sz="5400" dirty="0" err="1"/>
              <a:t>izbjegavanja</a:t>
            </a:r>
            <a:endParaRPr lang="en-US" sz="5400" dirty="0"/>
          </a:p>
          <a:p>
            <a:pPr marL="0" indent="0">
              <a:lnSpc>
                <a:spcPct val="120000"/>
              </a:lnSpc>
              <a:buNone/>
            </a:pPr>
            <a:endParaRPr lang="en-US" sz="5600" dirty="0"/>
          </a:p>
          <a:p>
            <a:pPr marL="0" indent="0">
              <a:lnSpc>
                <a:spcPct val="120000"/>
              </a:lnSpc>
              <a:buNone/>
            </a:pPr>
            <a:endParaRPr lang="en-HR" sz="33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5C00E7-C088-CC28-0869-CBC6E7520653}"/>
              </a:ext>
            </a:extLst>
          </p:cNvPr>
          <p:cNvSpPr txBox="1"/>
          <p:nvPr/>
        </p:nvSpPr>
        <p:spPr>
          <a:xfrm>
            <a:off x="2020658" y="930126"/>
            <a:ext cx="6163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800" dirty="0"/>
              <a:t>Opis tipičnog dana</a:t>
            </a:r>
          </a:p>
        </p:txBody>
      </p:sp>
    </p:spTree>
    <p:extLst>
      <p:ext uri="{BB962C8B-B14F-4D97-AF65-F5344CB8AC3E}">
        <p14:creationId xmlns:p14="http://schemas.microsoft.com/office/powerpoint/2010/main" val="3071757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E1F96-A5D3-B73F-480F-3A4FB0FFD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53ECD-439E-AA35-233B-18009E65A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 err="1"/>
              <a:t>Primjer</a:t>
            </a:r>
            <a:r>
              <a:rPr lang="en-US" sz="8000" dirty="0"/>
              <a:t>: </a:t>
            </a:r>
            <a:r>
              <a:rPr lang="en-US" sz="8000" dirty="0" err="1"/>
              <a:t>Pacijent</a:t>
            </a:r>
            <a:r>
              <a:rPr lang="en-US" sz="8000" dirty="0"/>
              <a:t> Abe</a:t>
            </a:r>
          </a:p>
          <a:p>
            <a:pPr>
              <a:lnSpc>
                <a:spcPct val="120000"/>
              </a:lnSpc>
            </a:pPr>
            <a:r>
              <a:rPr lang="en-US" sz="8000" dirty="0"/>
              <a:t>Budi se </a:t>
            </a:r>
            <a:r>
              <a:rPr lang="en-US" sz="8000" dirty="0" err="1"/>
              <a:t>rano</a:t>
            </a:r>
            <a:r>
              <a:rPr lang="en-US" sz="8000" dirty="0"/>
              <a:t>, ne </a:t>
            </a:r>
            <a:r>
              <a:rPr lang="en-US" sz="8000" dirty="0" err="1"/>
              <a:t>spava</a:t>
            </a:r>
            <a:r>
              <a:rPr lang="en-US" sz="8000" dirty="0"/>
              <a:t> dobro.</a:t>
            </a:r>
          </a:p>
          <a:p>
            <a:pPr>
              <a:lnSpc>
                <a:spcPct val="120000"/>
              </a:lnSpc>
            </a:pPr>
            <a:r>
              <a:rPr lang="en-US" sz="8000" dirty="0" err="1"/>
              <a:t>Većinu</a:t>
            </a:r>
            <a:r>
              <a:rPr lang="en-US" sz="8000" dirty="0"/>
              <a:t> dana </a:t>
            </a:r>
            <a:r>
              <a:rPr lang="en-US" sz="8000" dirty="0" err="1"/>
              <a:t>provodi</a:t>
            </a:r>
            <a:r>
              <a:rPr lang="en-US" sz="8000" dirty="0"/>
              <a:t> u </a:t>
            </a:r>
            <a:r>
              <a:rPr lang="en-US" sz="8000" dirty="0" err="1"/>
              <a:t>kući</a:t>
            </a:r>
            <a:r>
              <a:rPr lang="en-US" sz="8000" dirty="0"/>
              <a:t>, </a:t>
            </a:r>
            <a:r>
              <a:rPr lang="en-US" sz="8000" dirty="0" err="1"/>
              <a:t>gleda</a:t>
            </a:r>
            <a:r>
              <a:rPr lang="en-US" sz="8000" dirty="0"/>
              <a:t> TV </a:t>
            </a:r>
            <a:r>
              <a:rPr lang="en-US" sz="8000" dirty="0" err="1"/>
              <a:t>ili</a:t>
            </a:r>
            <a:r>
              <a:rPr lang="en-US" sz="8000" dirty="0"/>
              <a:t> </a:t>
            </a:r>
            <a:r>
              <a:rPr lang="en-US" sz="8000" dirty="0" err="1"/>
              <a:t>sjedi</a:t>
            </a:r>
            <a:r>
              <a:rPr lang="en-US" sz="8000" dirty="0"/>
              <a:t> za </a:t>
            </a:r>
            <a:r>
              <a:rPr lang="en-US" sz="8000" dirty="0" err="1"/>
              <a:t>kompjuterom</a:t>
            </a:r>
            <a:r>
              <a:rPr lang="en-US" sz="80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8000" dirty="0" err="1"/>
              <a:t>Nema</a:t>
            </a:r>
            <a:r>
              <a:rPr lang="en-US" sz="8000" dirty="0"/>
              <a:t> </a:t>
            </a:r>
            <a:r>
              <a:rPr lang="en-US" sz="8000" dirty="0" err="1"/>
              <a:t>energije</a:t>
            </a:r>
            <a:r>
              <a:rPr lang="en-US" sz="8000" dirty="0"/>
              <a:t>, </a:t>
            </a:r>
            <a:r>
              <a:rPr lang="en-US" sz="8000" dirty="0" err="1"/>
              <a:t>hrani</a:t>
            </a:r>
            <a:r>
              <a:rPr lang="en-US" sz="8000" dirty="0"/>
              <a:t> se </a:t>
            </a:r>
            <a:r>
              <a:rPr lang="en-US" sz="8000" dirty="0" err="1"/>
              <a:t>nezdravo</a:t>
            </a:r>
            <a:r>
              <a:rPr lang="en-US" sz="8000" dirty="0"/>
              <a:t>, ne </a:t>
            </a:r>
            <a:r>
              <a:rPr lang="en-US" sz="8000" dirty="0" err="1"/>
              <a:t>obavlja</a:t>
            </a:r>
            <a:r>
              <a:rPr lang="en-US" sz="8000" dirty="0"/>
              <a:t> </a:t>
            </a:r>
            <a:r>
              <a:rPr lang="en-US" sz="8000" dirty="0" err="1"/>
              <a:t>kućanske</a:t>
            </a:r>
            <a:r>
              <a:rPr lang="en-US" sz="8000" dirty="0"/>
              <a:t> </a:t>
            </a:r>
            <a:r>
              <a:rPr lang="en-US" sz="8000" dirty="0" err="1"/>
              <a:t>poslove</a:t>
            </a:r>
            <a:r>
              <a:rPr lang="en-US" sz="80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8000" dirty="0" err="1"/>
              <a:t>Vikendima</a:t>
            </a:r>
            <a:r>
              <a:rPr lang="en-US" sz="8000" dirty="0"/>
              <a:t> je </a:t>
            </a:r>
            <a:r>
              <a:rPr lang="en-US" sz="8000" dirty="0" err="1"/>
              <a:t>aktivniji</a:t>
            </a:r>
            <a:r>
              <a:rPr lang="en-US" sz="8000" dirty="0"/>
              <a:t>, </a:t>
            </a:r>
            <a:r>
              <a:rPr lang="en-US" sz="8000" dirty="0" err="1"/>
              <a:t>odlazi</a:t>
            </a:r>
            <a:r>
              <a:rPr lang="en-US" sz="8000" dirty="0"/>
              <a:t> </a:t>
            </a:r>
            <a:r>
              <a:rPr lang="en-US" sz="8000" dirty="0" err="1"/>
              <a:t>na</a:t>
            </a:r>
            <a:r>
              <a:rPr lang="en-US" sz="8000" dirty="0"/>
              <a:t> </a:t>
            </a:r>
            <a:r>
              <a:rPr lang="en-US" sz="8000" dirty="0" err="1"/>
              <a:t>unukovu</a:t>
            </a:r>
            <a:r>
              <a:rPr lang="en-US" sz="8000" dirty="0"/>
              <a:t> </a:t>
            </a:r>
            <a:r>
              <a:rPr lang="en-US" sz="8000" dirty="0" err="1"/>
              <a:t>utakmicu</a:t>
            </a:r>
            <a:r>
              <a:rPr lang="en-US" sz="8000" dirty="0"/>
              <a:t> </a:t>
            </a:r>
            <a:r>
              <a:rPr lang="en-US" sz="8000" dirty="0" err="1"/>
              <a:t>ili</a:t>
            </a:r>
            <a:r>
              <a:rPr lang="en-US" sz="8000" dirty="0"/>
              <a:t> </a:t>
            </a:r>
            <a:r>
              <a:rPr lang="en-US" sz="8000" dirty="0" err="1"/>
              <a:t>posjećuje</a:t>
            </a:r>
            <a:r>
              <a:rPr lang="en-US" sz="8000" dirty="0"/>
              <a:t> </a:t>
            </a:r>
            <a:r>
              <a:rPr lang="en-US" sz="8000" dirty="0" err="1"/>
              <a:t>djecu</a:t>
            </a:r>
            <a:r>
              <a:rPr lang="en-US" sz="80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8000" dirty="0" err="1"/>
              <a:t>Prije</a:t>
            </a:r>
            <a:r>
              <a:rPr lang="en-US" sz="8000" dirty="0"/>
              <a:t> </a:t>
            </a:r>
            <a:r>
              <a:rPr lang="en-US" sz="8000" dirty="0" err="1"/>
              <a:t>godinu</a:t>
            </a:r>
            <a:r>
              <a:rPr lang="en-US" sz="8000" dirty="0"/>
              <a:t> dana je </a:t>
            </a:r>
            <a:r>
              <a:rPr lang="en-US" sz="8000" dirty="0" err="1"/>
              <a:t>čak</a:t>
            </a:r>
            <a:r>
              <a:rPr lang="en-US" sz="8000" dirty="0"/>
              <a:t> </a:t>
            </a:r>
            <a:r>
              <a:rPr lang="en-US" sz="8000" dirty="0" err="1"/>
              <a:t>odlazio</a:t>
            </a:r>
            <a:r>
              <a:rPr lang="en-US" sz="8000" dirty="0"/>
              <a:t> s </a:t>
            </a:r>
            <a:r>
              <a:rPr lang="en-US" sz="8000" dirty="0" err="1"/>
              <a:t>prijateljima</a:t>
            </a:r>
            <a:r>
              <a:rPr lang="en-US" sz="8000" dirty="0"/>
              <a:t> </a:t>
            </a:r>
            <a:r>
              <a:rPr lang="en-US" sz="8000" dirty="0" err="1"/>
              <a:t>na</a:t>
            </a:r>
            <a:r>
              <a:rPr lang="en-US" sz="8000" dirty="0"/>
              <a:t> </a:t>
            </a:r>
            <a:r>
              <a:rPr lang="en-US" sz="8000" dirty="0" err="1"/>
              <a:t>doručak</a:t>
            </a:r>
            <a:r>
              <a:rPr lang="en-US" sz="8000" dirty="0"/>
              <a:t> </a:t>
            </a:r>
            <a:r>
              <a:rPr lang="en-US" sz="8000" dirty="0" err="1"/>
              <a:t>i</a:t>
            </a:r>
            <a:r>
              <a:rPr lang="en-US" sz="8000" dirty="0"/>
              <a:t> </a:t>
            </a:r>
            <a:r>
              <a:rPr lang="en-US" sz="8000" dirty="0" err="1"/>
              <a:t>na</a:t>
            </a:r>
            <a:r>
              <a:rPr lang="en-US" sz="8000" dirty="0"/>
              <a:t> </a:t>
            </a:r>
            <a:r>
              <a:rPr lang="en-US" sz="8000" dirty="0" err="1"/>
              <a:t>misu</a:t>
            </a:r>
            <a:r>
              <a:rPr lang="en-US" sz="8000" dirty="0"/>
              <a:t> </a:t>
            </a:r>
            <a:r>
              <a:rPr lang="en-US" sz="8000" dirty="0" err="1"/>
              <a:t>nedjeljom</a:t>
            </a:r>
            <a:endParaRPr lang="en-US" sz="8000" dirty="0"/>
          </a:p>
          <a:p>
            <a:pPr>
              <a:lnSpc>
                <a:spcPct val="120000"/>
              </a:lnSpc>
            </a:pPr>
            <a:r>
              <a:rPr lang="en-US" sz="8000" dirty="0" err="1"/>
              <a:t>Prikupljene</a:t>
            </a:r>
            <a:r>
              <a:rPr lang="en-US" sz="8000" dirty="0"/>
              <a:t> </a:t>
            </a:r>
            <a:r>
              <a:rPr lang="en-US" sz="8000" dirty="0" err="1"/>
              <a:t>informacije</a:t>
            </a:r>
            <a:r>
              <a:rPr lang="en-US" sz="8000" dirty="0"/>
              <a:t> </a:t>
            </a:r>
            <a:r>
              <a:rPr lang="en-US" sz="8000" dirty="0" err="1"/>
              <a:t>koristimo</a:t>
            </a:r>
            <a:r>
              <a:rPr lang="en-US" sz="8000" dirty="0"/>
              <a:t> </a:t>
            </a:r>
            <a:r>
              <a:rPr lang="en-US" sz="8000" dirty="0" err="1"/>
              <a:t>prilikom</a:t>
            </a:r>
            <a:r>
              <a:rPr lang="en-US" sz="8000" dirty="0"/>
              <a:t> </a:t>
            </a:r>
            <a:r>
              <a:rPr lang="en-US" sz="8000" dirty="0" err="1"/>
              <a:t>početnog</a:t>
            </a:r>
            <a:r>
              <a:rPr lang="en-US" sz="8000" dirty="0"/>
              <a:t> </a:t>
            </a:r>
            <a:r>
              <a:rPr lang="en-US" sz="8000" dirty="0" err="1"/>
              <a:t>planiranja</a:t>
            </a:r>
            <a:r>
              <a:rPr lang="en-US" sz="8000" dirty="0"/>
              <a:t> </a:t>
            </a:r>
            <a:r>
              <a:rPr lang="en-US" sz="8000" dirty="0" err="1"/>
              <a:t>tretmana</a:t>
            </a:r>
            <a:r>
              <a:rPr lang="en-US" sz="8000" dirty="0"/>
              <a:t>, </a:t>
            </a:r>
            <a:r>
              <a:rPr lang="en-US" sz="8000" dirty="0" err="1"/>
              <a:t>na</a:t>
            </a:r>
            <a:r>
              <a:rPr lang="en-US" sz="8000" dirty="0"/>
              <a:t> </a:t>
            </a:r>
            <a:r>
              <a:rPr lang="en-US" sz="8000" dirty="0" err="1"/>
              <a:t>prvoj</a:t>
            </a:r>
            <a:r>
              <a:rPr lang="en-US" sz="8000" dirty="0"/>
              <a:t> </a:t>
            </a:r>
            <a:r>
              <a:rPr lang="en-US" sz="8000" dirty="0" err="1"/>
              <a:t>seansi</a:t>
            </a:r>
            <a:r>
              <a:rPr lang="en-US" sz="8000" dirty="0"/>
              <a:t> </a:t>
            </a:r>
            <a:r>
              <a:rPr lang="en-US" sz="8000" dirty="0" err="1"/>
              <a:t>prilikom</a:t>
            </a:r>
            <a:r>
              <a:rPr lang="en-US" sz="8000" dirty="0"/>
              <a:t> </a:t>
            </a:r>
            <a:r>
              <a:rPr lang="en-US" sz="8000" dirty="0" err="1"/>
              <a:t>postavljanja</a:t>
            </a:r>
            <a:r>
              <a:rPr lang="en-US" sz="8000" dirty="0"/>
              <a:t> </a:t>
            </a:r>
            <a:r>
              <a:rPr lang="en-US" sz="8000" dirty="0" err="1"/>
              <a:t>ciljeva</a:t>
            </a:r>
            <a:r>
              <a:rPr lang="en-US" sz="8000" dirty="0"/>
              <a:t> </a:t>
            </a:r>
            <a:r>
              <a:rPr lang="en-US" sz="8000" dirty="0" err="1"/>
              <a:t>i</a:t>
            </a:r>
            <a:r>
              <a:rPr lang="en-US" sz="8000" dirty="0"/>
              <a:t> </a:t>
            </a:r>
            <a:r>
              <a:rPr lang="en-US" sz="8000" dirty="0" err="1"/>
              <a:t>rasporeda</a:t>
            </a:r>
            <a:r>
              <a:rPr lang="en-US" sz="8000" dirty="0"/>
              <a:t> </a:t>
            </a:r>
            <a:r>
              <a:rPr lang="en-US" sz="8000" dirty="0" err="1"/>
              <a:t>aktivnosti</a:t>
            </a:r>
            <a:endParaRPr lang="en-US" sz="8000" dirty="0"/>
          </a:p>
          <a:p>
            <a:pPr>
              <a:lnSpc>
                <a:spcPct val="120000"/>
              </a:lnSpc>
            </a:pPr>
            <a:endParaRPr lang="en-US" sz="8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756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8AAE-7125-26FE-3274-81EE3679D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Primjeri pitanja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30368-2622-9858-7BC5-1E704E8BA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OSNOVNE INFORMACIJE</a:t>
            </a:r>
          </a:p>
          <a:p>
            <a:r>
              <a:rPr lang="en-US" dirty="0"/>
              <a:t>D</a:t>
            </a:r>
            <a:r>
              <a:rPr lang="en-HR" dirty="0"/>
              <a:t>ob</a:t>
            </a:r>
          </a:p>
          <a:p>
            <a:r>
              <a:rPr lang="en-US" dirty="0"/>
              <a:t>S</a:t>
            </a:r>
            <a:r>
              <a:rPr lang="en-HR" dirty="0"/>
              <a:t>pol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HR" dirty="0"/>
              <a:t>seksualna orijentacija</a:t>
            </a:r>
          </a:p>
          <a:p>
            <a:r>
              <a:rPr lang="en-US" dirty="0"/>
              <a:t>N</a:t>
            </a:r>
            <a:r>
              <a:rPr lang="en-HR" dirty="0"/>
              <a:t>acionalna pripadnost</a:t>
            </a:r>
          </a:p>
          <a:p>
            <a:r>
              <a:rPr lang="en-US" dirty="0"/>
              <a:t>V</a:t>
            </a:r>
            <a:r>
              <a:rPr lang="en-HR" dirty="0"/>
              <a:t>jersko/duhovno opredjeljenje</a:t>
            </a:r>
          </a:p>
          <a:p>
            <a:r>
              <a:rPr lang="en-US" dirty="0"/>
              <a:t>U</a:t>
            </a:r>
            <a:r>
              <a:rPr lang="en-HR" dirty="0"/>
              <a:t>vjeti stanovanja</a:t>
            </a:r>
          </a:p>
          <a:p>
            <a:r>
              <a:rPr lang="en-US" dirty="0"/>
              <a:t>S</a:t>
            </a:r>
            <a:r>
              <a:rPr lang="en-HR" dirty="0"/>
              <a:t>tatus zaposlenja</a:t>
            </a:r>
          </a:p>
          <a:p>
            <a:r>
              <a:rPr lang="en-US" dirty="0"/>
              <a:t>S</a:t>
            </a:r>
            <a:r>
              <a:rPr lang="en-HR" dirty="0"/>
              <a:t>ocioekonomski status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610031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89EE6-6CB7-ADA3-2C52-C95C84FD4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6D3B1-D8F9-F1D9-8EA5-DDC0C1BAE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5248" y="1264555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HR" sz="2000" dirty="0"/>
              <a:t>GLAVNE PRITUŽBE I SIMPTOMI, MENTALNI STATUS I DIJAGNOZA</a:t>
            </a:r>
          </a:p>
          <a:p>
            <a:r>
              <a:rPr lang="en-HR" sz="2000" dirty="0"/>
              <a:t>Glavna pritužba</a:t>
            </a:r>
          </a:p>
          <a:p>
            <a:r>
              <a:rPr lang="en-US" sz="2000" dirty="0"/>
              <a:t>G</a:t>
            </a:r>
            <a:r>
              <a:rPr lang="en-HR" sz="2000" dirty="0"/>
              <a:t>lavni simptomi</a:t>
            </a:r>
          </a:p>
          <a:p>
            <a:pPr lvl="1"/>
            <a:r>
              <a:rPr lang="en-US" sz="2000" dirty="0"/>
              <a:t>E</a:t>
            </a:r>
            <a:r>
              <a:rPr lang="en-HR" sz="2000" dirty="0"/>
              <a:t>mocionalni</a:t>
            </a:r>
          </a:p>
          <a:p>
            <a:pPr lvl="1"/>
            <a:r>
              <a:rPr lang="en-US" sz="2000" dirty="0"/>
              <a:t>K</a:t>
            </a:r>
            <a:r>
              <a:rPr lang="en-HR" sz="2000" dirty="0"/>
              <a:t>ognitivni</a:t>
            </a:r>
          </a:p>
          <a:p>
            <a:pPr lvl="1"/>
            <a:r>
              <a:rPr lang="en-US" sz="2000" dirty="0"/>
              <a:t>B</a:t>
            </a:r>
            <a:r>
              <a:rPr lang="en-HR" sz="2000" dirty="0"/>
              <a:t>ihevioralni</a:t>
            </a:r>
          </a:p>
          <a:p>
            <a:pPr lvl="1"/>
            <a:r>
              <a:rPr lang="en-US" sz="2000" dirty="0"/>
              <a:t>F</a:t>
            </a:r>
            <a:r>
              <a:rPr lang="en-HR" sz="2000" dirty="0"/>
              <a:t>iziološki</a:t>
            </a:r>
          </a:p>
          <a:p>
            <a:r>
              <a:rPr lang="en-US" sz="2000" dirty="0"/>
              <a:t>M</a:t>
            </a:r>
            <a:r>
              <a:rPr lang="en-HR" sz="2000" dirty="0"/>
              <a:t>entalno stanje</a:t>
            </a:r>
          </a:p>
          <a:p>
            <a:r>
              <a:rPr lang="en-US" sz="2000" dirty="0"/>
              <a:t>D</a:t>
            </a:r>
            <a:r>
              <a:rPr lang="en-HR" sz="2000" dirty="0"/>
              <a:t>ijagnoza (prema DSM-5)</a:t>
            </a:r>
          </a:p>
          <a:p>
            <a:r>
              <a:rPr lang="en-US" sz="2000" dirty="0"/>
              <a:t>K</a:t>
            </a:r>
            <a:r>
              <a:rPr lang="en-HR" sz="2000" dirty="0"/>
              <a:t>orištenje lijekova, pridržavanje istoga </a:t>
            </a:r>
            <a:r>
              <a:rPr lang="en-US" sz="2000" dirty="0"/>
              <a:t>I</a:t>
            </a:r>
            <a:r>
              <a:rPr lang="en-HR" sz="2000" dirty="0"/>
              <a:t> nuspojave; drugi tretmani</a:t>
            </a:r>
          </a:p>
          <a:p>
            <a:r>
              <a:rPr lang="en-US" sz="2000" dirty="0"/>
              <a:t>A</a:t>
            </a:r>
            <a:r>
              <a:rPr lang="en-HR" sz="2000" dirty="0"/>
              <a:t>ktualni </a:t>
            </a:r>
            <a:r>
              <a:rPr lang="en-HR" sz="2000"/>
              <a:t>značajni  socijalni odnosi</a:t>
            </a:r>
            <a:endParaRPr lang="en-HR" sz="2000" dirty="0"/>
          </a:p>
        </p:txBody>
      </p:sp>
    </p:spTree>
    <p:extLst>
      <p:ext uri="{BB962C8B-B14F-4D97-AF65-F5344CB8AC3E}">
        <p14:creationId xmlns:p14="http://schemas.microsoft.com/office/powerpoint/2010/main" val="81049534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{2E8D7AF1-8599-C64B-9431-46490B697232}tf10001069</Template>
  <TotalTime>4778</TotalTime>
  <Words>1030</Words>
  <Application>Microsoft Office PowerPoint</Application>
  <PresentationFormat>Widescreen</PresentationFormat>
  <Paragraphs>136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Wisp</vt:lpstr>
      <vt:lpstr>5. PROCJENA</vt:lpstr>
      <vt:lpstr>PowerPoint Presentation</vt:lpstr>
      <vt:lpstr>Kontinuirana procjena </vt:lpstr>
      <vt:lpstr>Struktura evaluacijske seanse </vt:lpstr>
      <vt:lpstr>1. i 2: Početak i područja procjene </vt:lpstr>
      <vt:lpstr>  </vt:lpstr>
      <vt:lpstr>PowerPoint Presentation</vt:lpstr>
      <vt:lpstr>Primjeri pitanja</vt:lpstr>
      <vt:lpstr>PowerPoint Presentation</vt:lpstr>
      <vt:lpstr>PowerPoint Presentation</vt:lpstr>
      <vt:lpstr>PowerPoint Presentation</vt:lpstr>
      <vt:lpstr>PowerPoint Presentation</vt:lpstr>
      <vt:lpstr>3: Dojam o dijagnozi, postavljanje općih ciljeva i općenitog plana tretmana</vt:lpstr>
      <vt:lpstr>4: Postavljanje akcijskog plana</vt:lpstr>
      <vt:lpstr>5: Očekivanje o trajanju terapije</vt:lpstr>
      <vt:lpstr>6: Sažetak i povratna informacija</vt:lpstr>
      <vt:lpstr>Aktivnosti terapeuta između procjene i prve terapijske seanse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</dc:title>
  <dc:creator>Microsoft Office User</dc:creator>
  <cp:lastModifiedBy>hubikotvr@outlook.com</cp:lastModifiedBy>
  <cp:revision>19</cp:revision>
  <dcterms:created xsi:type="dcterms:W3CDTF">2025-10-27T18:13:47Z</dcterms:created>
  <dcterms:modified xsi:type="dcterms:W3CDTF">2025-11-12T19:06:47Z</dcterms:modified>
</cp:coreProperties>
</file>