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ppt/comments/comment2.xml" ContentType="application/vnd.openxmlformats-officedocument.presentationml.comments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omments/comment3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2"/>
  </p:notes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74" r:id="rId9"/>
    <p:sldId id="262" r:id="rId10"/>
    <p:sldId id="264" r:id="rId11"/>
    <p:sldId id="265" r:id="rId12"/>
    <p:sldId id="266" r:id="rId13"/>
    <p:sldId id="268" r:id="rId14"/>
    <p:sldId id="267" r:id="rId15"/>
    <p:sldId id="270" r:id="rId16"/>
    <p:sldId id="275" r:id="rId17"/>
    <p:sldId id="271" r:id="rId18"/>
    <p:sldId id="276" r:id="rId19"/>
    <p:sldId id="272" r:id="rId20"/>
    <p:sldId id="273" r:id="rId2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Korisnik" initials="K" lastIdx="11" clrIdx="0">
    <p:extLst>
      <p:ext uri="{19B8F6BF-5375-455C-9EA6-DF929625EA0E}">
        <p15:presenceInfo xmlns:p15="http://schemas.microsoft.com/office/powerpoint/2012/main" userId="Korisnik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4" d="100"/>
          <a:sy n="104" d="100"/>
        </p:scale>
        <p:origin x="756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6-01-13T15:38:53.215" idx="1">
    <p:pos x="10" y="10"/>
    <p:text>Predlažem povećati font na ovom i ostalim slide-ovima.</p:text>
    <p:extLst>
      <p:ext uri="{C676402C-5697-4E1C-873F-D02D1690AC5C}">
        <p15:threadingInfo xmlns:p15="http://schemas.microsoft.com/office/powerpoint/2012/main" timeZoneBias="-60"/>
      </p:ext>
    </p:extLst>
  </p:cm>
</p:cmLst>
</file>

<file path=ppt/comments/comment2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6-01-13T15:45:20.860" idx="5">
    <p:pos x="10" y="10"/>
    <p:text>Čini mi se da i dovoljno bilo staviti naslov: struktura seanse.</p:text>
    <p:extLst>
      <p:ext uri="{C676402C-5697-4E1C-873F-D02D1690AC5C}">
        <p15:threadingInfo xmlns:p15="http://schemas.microsoft.com/office/powerpoint/2012/main" timeZoneBias="-60"/>
      </p:ext>
    </p:extLst>
  </p:cm>
</p:cmLst>
</file>

<file path=ppt/comments/comment3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6-01-13T15:52:59.636" idx="11">
    <p:pos x="10" y="10"/>
    <p:text>I ovdje je previše sadržaja za jedan slajd</p:text>
    <p:extLst>
      <p:ext uri="{C676402C-5697-4E1C-873F-D02D1690AC5C}">
        <p15:threadingInfo xmlns:p15="http://schemas.microsoft.com/office/powerpoint/2012/main" timeZoneBias="-60"/>
      </p:ext>
    </p:extLst>
  </p:cm>
</p:cmLst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C0E56E2-65D3-4E60-BA6D-FD4B4BC3550E}" type="doc">
      <dgm:prSet loTypeId="urn:microsoft.com/office/officeart/2005/8/layout/hierarchy1" loCatId="hierarchy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3F5B62F8-27C0-4857-BA42-60463D07B276}">
      <dgm:prSet/>
      <dgm:spPr/>
      <dgm:t>
        <a:bodyPr/>
        <a:lstStyle/>
        <a:p>
          <a:r>
            <a:rPr lang="hr-HR" dirty="0"/>
            <a:t>OPĆENITI PROBLEMI STRUKTURIRANJA SEANSE</a:t>
          </a:r>
          <a:endParaRPr lang="en-US" dirty="0"/>
        </a:p>
      </dgm:t>
    </dgm:pt>
    <dgm:pt modelId="{D1BA0EB1-9611-419B-84A2-6D169967EEDA}" type="parTrans" cxnId="{EDDD29E0-B748-4640-9A73-74CC3F1E8BCB}">
      <dgm:prSet/>
      <dgm:spPr/>
      <dgm:t>
        <a:bodyPr/>
        <a:lstStyle/>
        <a:p>
          <a:endParaRPr lang="en-US"/>
        </a:p>
      </dgm:t>
    </dgm:pt>
    <dgm:pt modelId="{B3D9D6E9-F79E-46E8-8226-DA17022AFBC6}" type="sibTrans" cxnId="{EDDD29E0-B748-4640-9A73-74CC3F1E8BCB}">
      <dgm:prSet/>
      <dgm:spPr/>
      <dgm:t>
        <a:bodyPr/>
        <a:lstStyle/>
        <a:p>
          <a:endParaRPr lang="en-US"/>
        </a:p>
      </dgm:t>
    </dgm:pt>
    <dgm:pt modelId="{663FB676-6AC8-4E4B-B259-F5B1F3DE8C40}">
      <dgm:prSet/>
      <dgm:spPr/>
      <dgm:t>
        <a:bodyPr/>
        <a:lstStyle/>
        <a:p>
          <a:r>
            <a:rPr lang="hr-HR" dirty="0"/>
            <a:t>PROBLEMI U POJEDINIM STRUKTURNIM DIJELOVIMA SEANSE</a:t>
          </a:r>
          <a:endParaRPr lang="en-US" dirty="0"/>
        </a:p>
      </dgm:t>
    </dgm:pt>
    <dgm:pt modelId="{637864E3-B2AC-435B-886C-561A210C5D5F}" type="parTrans" cxnId="{4AA96200-5055-4F29-8947-72155E622066}">
      <dgm:prSet/>
      <dgm:spPr/>
      <dgm:t>
        <a:bodyPr/>
        <a:lstStyle/>
        <a:p>
          <a:endParaRPr lang="en-US"/>
        </a:p>
      </dgm:t>
    </dgm:pt>
    <dgm:pt modelId="{56227948-2BA9-4A40-AA53-0CC1B6C6F464}" type="sibTrans" cxnId="{4AA96200-5055-4F29-8947-72155E622066}">
      <dgm:prSet/>
      <dgm:spPr/>
      <dgm:t>
        <a:bodyPr/>
        <a:lstStyle/>
        <a:p>
          <a:endParaRPr lang="en-US"/>
        </a:p>
      </dgm:t>
    </dgm:pt>
    <dgm:pt modelId="{F433BCB4-F7CC-455D-B438-3C52CAB4AE4E}" type="pres">
      <dgm:prSet presAssocID="{9C0E56E2-65D3-4E60-BA6D-FD4B4BC3550E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AFF986C3-CB41-434A-AB6D-86066AE0079C}" type="pres">
      <dgm:prSet presAssocID="{3F5B62F8-27C0-4857-BA42-60463D07B276}" presName="hierRoot1" presStyleCnt="0"/>
      <dgm:spPr/>
    </dgm:pt>
    <dgm:pt modelId="{5EE82D3B-1E6D-4401-913F-B049B02E8412}" type="pres">
      <dgm:prSet presAssocID="{3F5B62F8-27C0-4857-BA42-60463D07B276}" presName="composite" presStyleCnt="0"/>
      <dgm:spPr/>
    </dgm:pt>
    <dgm:pt modelId="{7DF365FE-E318-4F4A-B095-66CD2EDDA045}" type="pres">
      <dgm:prSet presAssocID="{3F5B62F8-27C0-4857-BA42-60463D07B276}" presName="background" presStyleLbl="node0" presStyleIdx="0" presStyleCnt="2"/>
      <dgm:spPr/>
    </dgm:pt>
    <dgm:pt modelId="{BF4EE364-30D9-4364-80F6-77D04D9EF077}" type="pres">
      <dgm:prSet presAssocID="{3F5B62F8-27C0-4857-BA42-60463D07B276}" presName="text" presStyleLbl="fgAcc0" presStyleIdx="0" presStyleCnt="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0A10CCDA-58E8-4D2A-BDE2-991FB5EF0B9A}" type="pres">
      <dgm:prSet presAssocID="{3F5B62F8-27C0-4857-BA42-60463D07B276}" presName="hierChild2" presStyleCnt="0"/>
      <dgm:spPr/>
    </dgm:pt>
    <dgm:pt modelId="{948FC09A-7E75-4598-9729-4D9C2C2C02F6}" type="pres">
      <dgm:prSet presAssocID="{663FB676-6AC8-4E4B-B259-F5B1F3DE8C40}" presName="hierRoot1" presStyleCnt="0"/>
      <dgm:spPr/>
    </dgm:pt>
    <dgm:pt modelId="{0091CD59-D732-408E-8870-8C8D1572C687}" type="pres">
      <dgm:prSet presAssocID="{663FB676-6AC8-4E4B-B259-F5B1F3DE8C40}" presName="composite" presStyleCnt="0"/>
      <dgm:spPr/>
    </dgm:pt>
    <dgm:pt modelId="{8D9FAFD2-E4E5-4F50-9097-E5323D856655}" type="pres">
      <dgm:prSet presAssocID="{663FB676-6AC8-4E4B-B259-F5B1F3DE8C40}" presName="background" presStyleLbl="node0" presStyleIdx="1" presStyleCnt="2"/>
      <dgm:spPr/>
    </dgm:pt>
    <dgm:pt modelId="{C333F43B-4749-4905-A583-9F8F1163EE5B}" type="pres">
      <dgm:prSet presAssocID="{663FB676-6AC8-4E4B-B259-F5B1F3DE8C40}" presName="text" presStyleLbl="fgAcc0" presStyleIdx="1" presStyleCnt="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82B35A94-4D41-4668-8AA1-3094C3AC25BB}" type="pres">
      <dgm:prSet presAssocID="{663FB676-6AC8-4E4B-B259-F5B1F3DE8C40}" presName="hierChild2" presStyleCnt="0"/>
      <dgm:spPr/>
    </dgm:pt>
  </dgm:ptLst>
  <dgm:cxnLst>
    <dgm:cxn modelId="{713B30F8-78F7-45A7-96D3-C38A3056CBE4}" type="presOf" srcId="{9C0E56E2-65D3-4E60-BA6D-FD4B4BC3550E}" destId="{F433BCB4-F7CC-455D-B438-3C52CAB4AE4E}" srcOrd="0" destOrd="0" presId="urn:microsoft.com/office/officeart/2005/8/layout/hierarchy1"/>
    <dgm:cxn modelId="{FBB40D62-E150-4D6F-AE15-6A22BBAAA0EB}" type="presOf" srcId="{663FB676-6AC8-4E4B-B259-F5B1F3DE8C40}" destId="{C333F43B-4749-4905-A583-9F8F1163EE5B}" srcOrd="0" destOrd="0" presId="urn:microsoft.com/office/officeart/2005/8/layout/hierarchy1"/>
    <dgm:cxn modelId="{EDDD29E0-B748-4640-9A73-74CC3F1E8BCB}" srcId="{9C0E56E2-65D3-4E60-BA6D-FD4B4BC3550E}" destId="{3F5B62F8-27C0-4857-BA42-60463D07B276}" srcOrd="0" destOrd="0" parTransId="{D1BA0EB1-9611-419B-84A2-6D169967EEDA}" sibTransId="{B3D9D6E9-F79E-46E8-8226-DA17022AFBC6}"/>
    <dgm:cxn modelId="{31295479-9C66-4858-95B9-7F3F1DFB8A39}" type="presOf" srcId="{3F5B62F8-27C0-4857-BA42-60463D07B276}" destId="{BF4EE364-30D9-4364-80F6-77D04D9EF077}" srcOrd="0" destOrd="0" presId="urn:microsoft.com/office/officeart/2005/8/layout/hierarchy1"/>
    <dgm:cxn modelId="{4AA96200-5055-4F29-8947-72155E622066}" srcId="{9C0E56E2-65D3-4E60-BA6D-FD4B4BC3550E}" destId="{663FB676-6AC8-4E4B-B259-F5B1F3DE8C40}" srcOrd="1" destOrd="0" parTransId="{637864E3-B2AC-435B-886C-561A210C5D5F}" sibTransId="{56227948-2BA9-4A40-AA53-0CC1B6C6F464}"/>
    <dgm:cxn modelId="{E24E2C92-2A8D-4F32-9C3E-2388098B28B0}" type="presParOf" srcId="{F433BCB4-F7CC-455D-B438-3C52CAB4AE4E}" destId="{AFF986C3-CB41-434A-AB6D-86066AE0079C}" srcOrd="0" destOrd="0" presId="urn:microsoft.com/office/officeart/2005/8/layout/hierarchy1"/>
    <dgm:cxn modelId="{E01F8E26-128D-4595-8FFF-33754712D743}" type="presParOf" srcId="{AFF986C3-CB41-434A-AB6D-86066AE0079C}" destId="{5EE82D3B-1E6D-4401-913F-B049B02E8412}" srcOrd="0" destOrd="0" presId="urn:microsoft.com/office/officeart/2005/8/layout/hierarchy1"/>
    <dgm:cxn modelId="{943417DB-4357-4542-83D8-74FC12D4F5CB}" type="presParOf" srcId="{5EE82D3B-1E6D-4401-913F-B049B02E8412}" destId="{7DF365FE-E318-4F4A-B095-66CD2EDDA045}" srcOrd="0" destOrd="0" presId="urn:microsoft.com/office/officeart/2005/8/layout/hierarchy1"/>
    <dgm:cxn modelId="{1082DF52-534A-45B5-9DDF-8AFF29B71193}" type="presParOf" srcId="{5EE82D3B-1E6D-4401-913F-B049B02E8412}" destId="{BF4EE364-30D9-4364-80F6-77D04D9EF077}" srcOrd="1" destOrd="0" presId="urn:microsoft.com/office/officeart/2005/8/layout/hierarchy1"/>
    <dgm:cxn modelId="{D9F3BD1D-AC9C-4E6B-A684-F9DCB85DC950}" type="presParOf" srcId="{AFF986C3-CB41-434A-AB6D-86066AE0079C}" destId="{0A10CCDA-58E8-4D2A-BDE2-991FB5EF0B9A}" srcOrd="1" destOrd="0" presId="urn:microsoft.com/office/officeart/2005/8/layout/hierarchy1"/>
    <dgm:cxn modelId="{6DE7CE90-FD29-4630-A499-E648C787A307}" type="presParOf" srcId="{F433BCB4-F7CC-455D-B438-3C52CAB4AE4E}" destId="{948FC09A-7E75-4598-9729-4D9C2C2C02F6}" srcOrd="1" destOrd="0" presId="urn:microsoft.com/office/officeart/2005/8/layout/hierarchy1"/>
    <dgm:cxn modelId="{D2C3D28E-D091-442C-9740-B4E17DE778D2}" type="presParOf" srcId="{948FC09A-7E75-4598-9729-4D9C2C2C02F6}" destId="{0091CD59-D732-408E-8870-8C8D1572C687}" srcOrd="0" destOrd="0" presId="urn:microsoft.com/office/officeart/2005/8/layout/hierarchy1"/>
    <dgm:cxn modelId="{8205FDFD-A8BB-49A4-A8A7-364DDC2BB5A9}" type="presParOf" srcId="{0091CD59-D732-408E-8870-8C8D1572C687}" destId="{8D9FAFD2-E4E5-4F50-9097-E5323D856655}" srcOrd="0" destOrd="0" presId="urn:microsoft.com/office/officeart/2005/8/layout/hierarchy1"/>
    <dgm:cxn modelId="{34AE5A59-D36E-4B0C-A093-2E0B5C8BBF03}" type="presParOf" srcId="{0091CD59-D732-408E-8870-8C8D1572C687}" destId="{C333F43B-4749-4905-A583-9F8F1163EE5B}" srcOrd="1" destOrd="0" presId="urn:microsoft.com/office/officeart/2005/8/layout/hierarchy1"/>
    <dgm:cxn modelId="{194D5DE8-4332-484D-B099-890CE1EEB2C5}" type="presParOf" srcId="{948FC09A-7E75-4598-9729-4D9C2C2C02F6}" destId="{82B35A94-4D41-4668-8AA1-3094C3AC25BB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F365FE-E318-4F4A-B095-66CD2EDDA045}">
      <dsp:nvSpPr>
        <dsp:cNvPr id="0" name=""/>
        <dsp:cNvSpPr/>
      </dsp:nvSpPr>
      <dsp:spPr>
        <a:xfrm>
          <a:off x="238000" y="992"/>
          <a:ext cx="4193827" cy="266308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F4EE364-30D9-4364-80F6-77D04D9EF077}">
      <dsp:nvSpPr>
        <dsp:cNvPr id="0" name=""/>
        <dsp:cNvSpPr/>
      </dsp:nvSpPr>
      <dsp:spPr>
        <a:xfrm>
          <a:off x="703981" y="443674"/>
          <a:ext cx="4193827" cy="266308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lvl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3300" kern="1200" dirty="0"/>
            <a:t>OPĆENITI PROBLEMI STRUKTURIRANJA SEANSE</a:t>
          </a:r>
          <a:endParaRPr lang="en-US" sz="3300" kern="1200" dirty="0"/>
        </a:p>
      </dsp:txBody>
      <dsp:txXfrm>
        <a:off x="781980" y="521673"/>
        <a:ext cx="4037829" cy="2507082"/>
      </dsp:txXfrm>
    </dsp:sp>
    <dsp:sp modelId="{8D9FAFD2-E4E5-4F50-9097-E5323D856655}">
      <dsp:nvSpPr>
        <dsp:cNvPr id="0" name=""/>
        <dsp:cNvSpPr/>
      </dsp:nvSpPr>
      <dsp:spPr>
        <a:xfrm>
          <a:off x="5363790" y="992"/>
          <a:ext cx="4193827" cy="266308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333F43B-4749-4905-A583-9F8F1163EE5B}">
      <dsp:nvSpPr>
        <dsp:cNvPr id="0" name=""/>
        <dsp:cNvSpPr/>
      </dsp:nvSpPr>
      <dsp:spPr>
        <a:xfrm>
          <a:off x="5829771" y="443674"/>
          <a:ext cx="4193827" cy="266308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lvl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3300" kern="1200" dirty="0"/>
            <a:t>PROBLEMI U POJEDINIM STRUKTURNIM DIJELOVIMA SEANSE</a:t>
          </a:r>
          <a:endParaRPr lang="en-US" sz="3300" kern="1200" dirty="0"/>
        </a:p>
      </dsp:txBody>
      <dsp:txXfrm>
        <a:off x="5907770" y="521673"/>
        <a:ext cx="4037829" cy="250708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D4EDEDA-2B6D-498C-89F2-CEFFC55BE5C0}" type="datetimeFigureOut">
              <a:rPr lang="hr-HR" smtClean="0"/>
              <a:t>21.01.2026</a:t>
            </a:fld>
            <a:endParaRPr lang="hr-H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r-H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2A2005F-4E39-442A-8131-51B4DEFDF2C7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0276559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2A2005F-4E39-442A-8131-51B4DEFDF2C7}" type="slidenum">
              <a:rPr lang="hr-HR" smtClean="0"/>
              <a:t>1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155197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F4E0C-03D1-4640-80B3-59E4501244E6}" type="datetimeFigureOut">
              <a:rPr lang="hr-HR" smtClean="0"/>
              <a:t>21.01.2026</a:t>
            </a:fld>
            <a:endParaRPr lang="hr-H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24732A-F180-411F-A4DF-B03C6E4FD8D2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7553889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F4E0C-03D1-4640-80B3-59E4501244E6}" type="datetimeFigureOut">
              <a:rPr lang="hr-HR" smtClean="0"/>
              <a:t>21.01.2026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24732A-F180-411F-A4DF-B03C6E4FD8D2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2734910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F4E0C-03D1-4640-80B3-59E4501244E6}" type="datetimeFigureOut">
              <a:rPr lang="hr-HR" smtClean="0"/>
              <a:t>21.01.2026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24732A-F180-411F-A4DF-B03C6E4FD8D2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2016723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F4E0C-03D1-4640-80B3-59E4501244E6}" type="datetimeFigureOut">
              <a:rPr lang="hr-HR" smtClean="0"/>
              <a:t>21.01.2026</a:t>
            </a:fld>
            <a:endParaRPr lang="hr-H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24732A-F180-411F-A4DF-B03C6E4FD8D2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6091524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F4E0C-03D1-4640-80B3-59E4501244E6}" type="datetimeFigureOut">
              <a:rPr lang="hr-HR" smtClean="0"/>
              <a:t>21.01.2026</a:t>
            </a:fld>
            <a:endParaRPr lang="hr-H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24732A-F180-411F-A4DF-B03C6E4FD8D2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26041353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1019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270247" cy="31019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F4E0C-03D1-4640-80B3-59E4501244E6}" type="datetimeFigureOut">
              <a:rPr lang="hr-HR" smtClean="0"/>
              <a:t>21.01.2026</a:t>
            </a:fld>
            <a:endParaRPr lang="hr-HR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24732A-F180-411F-A4DF-B03C6E4FD8D2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4208282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F4E0C-03D1-4640-80B3-59E4501244E6}" type="datetimeFigureOut">
              <a:rPr lang="hr-HR" smtClean="0"/>
              <a:t>21.01.2026</a:t>
            </a:fld>
            <a:endParaRPr lang="hr-H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24732A-F180-411F-A4DF-B03C6E4FD8D2}" type="slidenum">
              <a:rPr lang="hr-HR" smtClean="0"/>
              <a:t>‹#›</a:t>
            </a:fld>
            <a:endParaRPr lang="hr-HR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54332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F4E0C-03D1-4640-80B3-59E4501244E6}" type="datetimeFigureOut">
              <a:rPr lang="hr-HR" smtClean="0"/>
              <a:t>21.01.2026</a:t>
            </a:fld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24732A-F180-411F-A4DF-B03C6E4FD8D2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393661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F4E0C-03D1-4640-80B3-59E4501244E6}" type="datetimeFigureOut">
              <a:rPr lang="hr-HR" smtClean="0"/>
              <a:t>21.01.2026</a:t>
            </a:fld>
            <a:endParaRPr lang="hr-H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24732A-F180-411F-A4DF-B03C6E4FD8D2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2504268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F4E0C-03D1-4640-80B3-59E4501244E6}" type="datetimeFigureOut">
              <a:rPr lang="hr-HR" smtClean="0"/>
              <a:t>21.01.2026</a:t>
            </a:fld>
            <a:endParaRPr lang="hr-HR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hr-HR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24732A-F180-411F-A4DF-B03C6E4FD8D2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9386795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FBFF4E0C-03D1-4640-80B3-59E4501244E6}" type="datetimeFigureOut">
              <a:rPr lang="hr-HR" smtClean="0"/>
              <a:t>21.01.2026</a:t>
            </a:fld>
            <a:endParaRPr lang="hr-HR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hr-HR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24732A-F180-411F-A4DF-B03C6E4FD8D2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9362271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FBFF4E0C-03D1-4640-80B3-59E4501244E6}" type="datetimeFigureOut">
              <a:rPr lang="hr-HR" smtClean="0"/>
              <a:t>21.01.2026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7024732A-F180-411F-A4DF-B03C6E4FD8D2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5557287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rgbClr val="262626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comments" Target="../comments/comment3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omments" Target="../comments/comment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omments" Target="../comments/comment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DCCD63-53E3-2258-E1DA-906A92D702B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235200"/>
            <a:ext cx="9144000" cy="2387600"/>
          </a:xfrm>
        </p:spPr>
        <p:txBody>
          <a:bodyPr>
            <a:normAutofit fontScale="90000"/>
          </a:bodyPr>
          <a:lstStyle/>
          <a:p>
            <a:r>
              <a:rPr lang="hr-HR" dirty="0"/>
              <a:t>STRUKTURIRANJE SEANSI </a:t>
            </a:r>
            <a:br>
              <a:rPr lang="hr-HR" dirty="0"/>
            </a:br>
            <a:r>
              <a:rPr lang="hr-HR" dirty="0"/>
              <a:t>&amp;</a:t>
            </a:r>
            <a:br>
              <a:rPr lang="hr-HR" dirty="0"/>
            </a:br>
            <a:r>
              <a:rPr lang="hr-HR" dirty="0"/>
              <a:t>PROBLEMI U STRUKTURIRANJU SEANSE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32F840C-EEC9-F0B8-0A13-EB89BA978281}"/>
              </a:ext>
            </a:extLst>
          </p:cNvPr>
          <p:cNvSpPr txBox="1"/>
          <p:nvPr/>
        </p:nvSpPr>
        <p:spPr>
          <a:xfrm>
            <a:off x="4365523" y="4914309"/>
            <a:ext cx="34609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dirty="0"/>
              <a:t>Gabrijela Crnov – P2 – ZG – 2025 </a:t>
            </a:r>
          </a:p>
        </p:txBody>
      </p:sp>
    </p:spTree>
    <p:extLst>
      <p:ext uri="{BB962C8B-B14F-4D97-AF65-F5344CB8AC3E}">
        <p14:creationId xmlns:p14="http://schemas.microsoft.com/office/powerpoint/2010/main" val="189746199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978C4B9-D6F2-766C-27F3-EF5A5E2C7D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69040FFE-7AEC-5EF5-CFA0-3D609D34934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3351" y="640080"/>
            <a:ext cx="8924024" cy="5200996"/>
          </a:xfrm>
          <a:prstGeom prst="rect">
            <a:avLst/>
          </a:prstGeom>
          <a:noFill/>
          <a:ln w="317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B53CED3-847A-A29B-5658-A96A98DE88B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30543" y="825096"/>
            <a:ext cx="8549640" cy="4830965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79D6A9-8E8E-7508-46DD-2E73221694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16984" y="1283546"/>
            <a:ext cx="5715917" cy="3914063"/>
          </a:xfrm>
        </p:spPr>
        <p:txBody>
          <a:bodyPr anchor="ctr">
            <a:normAutofit/>
          </a:bodyPr>
          <a:lstStyle/>
          <a:p>
            <a:r>
              <a:rPr lang="hr-HR" dirty="0">
                <a:solidFill>
                  <a:srgbClr val="404040"/>
                </a:solidFill>
              </a:rPr>
              <a:t>periodično sažimanje na 3 načina: terapeut parafrazira klijenta; klijent samostalno sažima rečeno, terapeut sažima temu koja je „apsolvirana” </a:t>
            </a:r>
          </a:p>
          <a:p>
            <a:pPr marL="0" indent="0">
              <a:buNone/>
            </a:pPr>
            <a:endParaRPr lang="hr-HR" dirty="0">
              <a:solidFill>
                <a:srgbClr val="404040"/>
              </a:solidFill>
            </a:endParaRPr>
          </a:p>
          <a:p>
            <a:r>
              <a:rPr lang="hr-HR" i="1" dirty="0">
                <a:solidFill>
                  <a:srgbClr val="404040"/>
                </a:solidFill>
              </a:rPr>
              <a:t>primjer iz literature: sortiranje pristigle pošte, računa i obrazaca za osiguranje </a:t>
            </a:r>
          </a:p>
          <a:p>
            <a:pPr marL="0" indent="0">
              <a:buNone/>
            </a:pPr>
            <a:endParaRPr lang="hr-HR" dirty="0">
              <a:solidFill>
                <a:srgbClr val="404040"/>
              </a:solidFill>
            </a:endParaRPr>
          </a:p>
          <a:p>
            <a:pPr marL="0" indent="0">
              <a:buNone/>
            </a:pPr>
            <a:endParaRPr lang="hr-HR" dirty="0">
              <a:solidFill>
                <a:srgbClr val="404040"/>
              </a:solidFill>
            </a:endParaRP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7D8C60B8-9242-2646-F18E-D30A7A27B0E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576718" y="1443035"/>
            <a:ext cx="3971932" cy="3971930"/>
          </a:xfrm>
          <a:prstGeom prst="ellipse">
            <a:avLst/>
          </a:prstGeom>
          <a:solidFill>
            <a:srgbClr val="FFFFFF"/>
          </a:solidFill>
          <a:ln w="3175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FE7807A-C207-21F1-2D4C-3669648D69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20168" y="1586484"/>
            <a:ext cx="3685032" cy="3685032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>
            <a:normAutofit/>
          </a:bodyPr>
          <a:lstStyle/>
          <a:p>
            <a:r>
              <a:rPr lang="hr-HR" sz="3000" dirty="0">
                <a:solidFill>
                  <a:srgbClr val="FFFFFF"/>
                </a:solidFill>
              </a:rPr>
              <a:t>SREDIŠNJI DIO</a:t>
            </a:r>
          </a:p>
        </p:txBody>
      </p:sp>
    </p:spTree>
    <p:extLst>
      <p:ext uri="{BB962C8B-B14F-4D97-AF65-F5344CB8AC3E}">
        <p14:creationId xmlns:p14="http://schemas.microsoft.com/office/powerpoint/2010/main" val="404682276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tint val="95000"/>
            <a:satMod val="17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7B38A58-6135-AD36-3FA5-ED09134CB08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id="{E560C344-B70C-4892-A50B-18A14E39E84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453478" cy="6858000"/>
          </a:xfrm>
          <a:prstGeom prst="rect">
            <a:avLst/>
          </a:prstGeom>
          <a:solidFill>
            <a:schemeClr val="accent2">
              <a:lumMod val="60000"/>
              <a:lumOff val="4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D353CA6F-E2A3-48F3-AD20-D80C4438006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453477" y="0"/>
            <a:ext cx="667638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252BA67-6DE7-9A27-5516-FEBECB8151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03402" y="279030"/>
            <a:ext cx="6776540" cy="1612713"/>
          </a:xfrm>
          <a:prstGeom prst="ellipse">
            <a:avLst/>
          </a:prstGeom>
          <a:noFill/>
          <a:ln>
            <a:solidFill>
              <a:srgbClr val="FFFFFF"/>
            </a:solidFill>
          </a:ln>
        </p:spPr>
        <p:txBody>
          <a:bodyPr>
            <a:normAutofit fontScale="90000"/>
          </a:bodyPr>
          <a:lstStyle/>
          <a:p>
            <a:r>
              <a:rPr lang="hr-HR" dirty="0">
                <a:solidFill>
                  <a:srgbClr val="FFFFFF"/>
                </a:solidFill>
              </a:rPr>
              <a:t>ZAKLJUČAK &amp; POVRATNA INFORMACIJA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9A0BF8-4098-28C7-F5E2-5014AE1D85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72820" y="2170772"/>
            <a:ext cx="5437697" cy="4230028"/>
          </a:xfrm>
        </p:spPr>
        <p:txBody>
          <a:bodyPr>
            <a:normAutofit fontScale="92500" lnSpcReduction="10000"/>
          </a:bodyPr>
          <a:lstStyle/>
          <a:p>
            <a:r>
              <a:rPr lang="hr-HR" b="1" dirty="0">
                <a:solidFill>
                  <a:srgbClr val="FFFFFF"/>
                </a:solidFill>
              </a:rPr>
              <a:t>Konačan zaključak: </a:t>
            </a:r>
          </a:p>
          <a:p>
            <a:r>
              <a:rPr lang="hr-HR" b="1" dirty="0">
                <a:solidFill>
                  <a:srgbClr val="FFFFFF"/>
                </a:solidFill>
              </a:rPr>
              <a:t>CILJ: </a:t>
            </a:r>
            <a:r>
              <a:rPr lang="hr-HR" dirty="0">
                <a:solidFill>
                  <a:srgbClr val="FFFFFF"/>
                </a:solidFill>
              </a:rPr>
              <a:t>pozornost klijenta na pozitivan način usmjeriti na najvažnije zaključke seanse </a:t>
            </a:r>
          </a:p>
          <a:p>
            <a:r>
              <a:rPr lang="hr-HR" dirty="0">
                <a:solidFill>
                  <a:srgbClr val="FFFFFF"/>
                </a:solidFill>
              </a:rPr>
              <a:t>Prve seanse: terapeut sažima</a:t>
            </a:r>
          </a:p>
          <a:p>
            <a:r>
              <a:rPr lang="hr-HR" dirty="0">
                <a:solidFill>
                  <a:srgbClr val="FFFFFF"/>
                </a:solidFill>
              </a:rPr>
              <a:t>Kasnije: klijentu će biti lakše iznijeti zaključke ako je vodio/la bilješke za vrijeme seanse </a:t>
            </a:r>
          </a:p>
          <a:p>
            <a:r>
              <a:rPr lang="hr-HR" dirty="0">
                <a:solidFill>
                  <a:srgbClr val="FFFFFF"/>
                </a:solidFill>
              </a:rPr>
              <a:t>(„Što misliš da je najvažnije </a:t>
            </a:r>
            <a:r>
              <a:rPr lang="hr-HR" i="1" dirty="0">
                <a:solidFill>
                  <a:srgbClr val="FFFFFF"/>
                </a:solidFill>
              </a:rPr>
              <a:t>ponijeti sa sobom </a:t>
            </a:r>
            <a:r>
              <a:rPr lang="hr-HR" dirty="0">
                <a:solidFill>
                  <a:srgbClr val="FFFFFF"/>
                </a:solidFill>
              </a:rPr>
              <a:t>s današnje seanse?”)</a:t>
            </a:r>
          </a:p>
          <a:p>
            <a:r>
              <a:rPr lang="hr-HR" b="1" dirty="0">
                <a:solidFill>
                  <a:srgbClr val="FFFFFF"/>
                </a:solidFill>
              </a:rPr>
              <a:t>Provjera akcijskog plana</a:t>
            </a:r>
            <a:r>
              <a:rPr lang="hr-HR" dirty="0">
                <a:solidFill>
                  <a:srgbClr val="FFFFFF"/>
                </a:solidFill>
              </a:rPr>
              <a:t>: praćenje postojećih, dodavanje novih stavki, provjera čini li se sadržajno previše ili umjereno</a:t>
            </a:r>
          </a:p>
          <a:p>
            <a:r>
              <a:rPr lang="hr-HR" b="1" dirty="0">
                <a:solidFill>
                  <a:srgbClr val="FFFFFF"/>
                </a:solidFill>
              </a:rPr>
              <a:t>Povratna informacija</a:t>
            </a:r>
            <a:r>
              <a:rPr lang="hr-HR" dirty="0">
                <a:solidFill>
                  <a:srgbClr val="FFFFFF"/>
                </a:solidFill>
              </a:rPr>
              <a:t>: terapeut traži povratnu informaciju </a:t>
            </a:r>
            <a:r>
              <a:rPr lang="hr-HR" dirty="0">
                <a:solidFill>
                  <a:srgbClr val="FFFFFF"/>
                </a:solidFill>
                <a:sym typeface="Wingdings" panose="05000000000000000000" pitchFamily="2" charset="2"/>
              </a:rPr>
              <a:t> „Što misliš o današnjoj terapiji?”, „Želiš li da primijenimo drugačiji način rada idući put?”</a:t>
            </a:r>
            <a:endParaRPr lang="hr-HR" dirty="0">
              <a:solidFill>
                <a:srgbClr val="FFFFFF"/>
              </a:solidFill>
            </a:endParaRPr>
          </a:p>
          <a:p>
            <a:endParaRPr lang="hr-HR" dirty="0">
              <a:solidFill>
                <a:srgbClr val="FFFFFF"/>
              </a:solidFill>
            </a:endParaRPr>
          </a:p>
          <a:p>
            <a:pPr marL="0" indent="0">
              <a:buNone/>
            </a:pPr>
            <a:endParaRPr lang="hr-HR" dirty="0">
              <a:solidFill>
                <a:srgbClr val="FFFFFF"/>
              </a:solidFill>
            </a:endParaRPr>
          </a:p>
          <a:p>
            <a:pPr marL="0" indent="0">
              <a:buNone/>
            </a:pPr>
            <a:endParaRPr lang="hr-HR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036724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F7EF496-0F7E-69E1-F0E4-589CCA4789E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>
            <a:extLst>
              <a:ext uri="{FF2B5EF4-FFF2-40B4-BE49-F238E27FC236}">
                <a16:creationId xmlns:a16="http://schemas.microsoft.com/office/drawing/2014/main" id="{84167985-D6E9-40FF-97C0-4B6D373E85C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0068" y="640080"/>
            <a:ext cx="10911865" cy="4626864"/>
          </a:xfrm>
          <a:prstGeom prst="rect">
            <a:avLst/>
          </a:prstGeom>
          <a:noFill/>
          <a:ln w="317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68801362-349C-44BE-BEF6-8E926E1D38B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06196" y="804672"/>
            <a:ext cx="10579608" cy="42976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FCF8F68-1A27-1053-5AC5-BC9C94D1FF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62729" y="1289303"/>
            <a:ext cx="9638443" cy="3339303"/>
          </a:xfrm>
          <a:ln>
            <a:noFill/>
          </a:ln>
        </p:spPr>
        <p:txBody>
          <a:bodyPr vert="horz" lIns="274320" tIns="182880" rIns="274320" bIns="182880" rtlCol="0" anchor="ctr" anchorCtr="1">
            <a:normAutofit/>
          </a:bodyPr>
          <a:lstStyle/>
          <a:p>
            <a:r>
              <a:rPr lang="en-US" sz="5000" kern="1200" cap="all" spc="200" baseline="0">
                <a:solidFill>
                  <a:srgbClr val="262626"/>
                </a:solidFill>
                <a:latin typeface="+mj-lt"/>
                <a:ea typeface="+mj-ea"/>
                <a:cs typeface="+mj-cs"/>
              </a:rPr>
              <a:t>PROBLEMI U STRUKTURIRANJU SEANSE</a:t>
            </a:r>
          </a:p>
        </p:txBody>
      </p:sp>
    </p:spTree>
    <p:extLst>
      <p:ext uri="{BB962C8B-B14F-4D97-AF65-F5344CB8AC3E}">
        <p14:creationId xmlns:p14="http://schemas.microsoft.com/office/powerpoint/2010/main" val="229262615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D286450-2974-9D94-502A-02D67F437D9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id="{5979E812-A9E3-B63A-2DBF-47DC11914F2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3070172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9" name="Rectangle 18">
            <a:extLst>
              <a:ext uri="{FF2B5EF4-FFF2-40B4-BE49-F238E27FC236}">
                <a16:creationId xmlns:a16="http://schemas.microsoft.com/office/drawing/2014/main" id="{427AA1CE-34CE-D3FC-2E77-910FACDF6F7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70172" y="0"/>
            <a:ext cx="9121828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B0761468-F522-8EB3-E434-100CAD42F07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17423" y="1443035"/>
            <a:ext cx="3971932" cy="3971930"/>
          </a:xfrm>
          <a:prstGeom prst="ellipse">
            <a:avLst/>
          </a:prstGeom>
          <a:solidFill>
            <a:srgbClr val="FFFFFF"/>
          </a:solidFill>
          <a:ln w="3175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E7268AF-F4A4-530F-7D55-0E9AC8CE65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03680" y="1586484"/>
            <a:ext cx="3870960" cy="3717036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txBody>
          <a:bodyPr>
            <a:normAutofit/>
          </a:bodyPr>
          <a:lstStyle/>
          <a:p>
            <a:r>
              <a:rPr lang="hr-HR" sz="1800" dirty="0">
                <a:solidFill>
                  <a:srgbClr val="FFFFFF"/>
                </a:solidFill>
              </a:rPr>
              <a:t>Problemi u strukturiranju seanse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D5234E-931C-2540-3735-803A804D6E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91695" y="1402080"/>
            <a:ext cx="5320696" cy="4053840"/>
          </a:xfrm>
        </p:spPr>
        <p:txBody>
          <a:bodyPr anchor="ctr">
            <a:normAutofit/>
          </a:bodyPr>
          <a:lstStyle/>
          <a:p>
            <a:r>
              <a:rPr lang="hr-HR" dirty="0"/>
              <a:t>Klijenti se laku naviknu na poznatu strukturu seanse, uglavnom je dovoljno educirati ih o samoj strukturi te obrazložiti njen tijek</a:t>
            </a:r>
          </a:p>
          <a:p>
            <a:r>
              <a:rPr lang="hr-HR" dirty="0"/>
              <a:t>ALI: postoje trenuci kada terapeut ne mora nužno pratiti točno takvu strukturu </a:t>
            </a:r>
          </a:p>
          <a:p>
            <a:pPr marL="0" indent="0">
              <a:buNone/>
            </a:pP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70650663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1163B8D-FF77-B96A-B1F4-AE2E83BED9C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BD5EC8-A75D-F379-6441-B7E8781835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5020" y="143276"/>
            <a:ext cx="3796038" cy="1937102"/>
          </a:xfrm>
          <a:prstGeom prst="ellipse">
            <a:avLst/>
          </a:prstGeom>
        </p:spPr>
        <p:txBody>
          <a:bodyPr>
            <a:normAutofit/>
          </a:bodyPr>
          <a:lstStyle/>
          <a:p>
            <a:r>
              <a:rPr lang="hr-HR" sz="1800"/>
              <a:t>Problemi u strukturiranju seanse</a:t>
            </a:r>
          </a:p>
        </p:txBody>
      </p:sp>
      <p:graphicFrame>
        <p:nvGraphicFramePr>
          <p:cNvPr id="23" name="Content Placeholder 2">
            <a:extLst>
              <a:ext uri="{FF2B5EF4-FFF2-40B4-BE49-F238E27FC236}">
                <a16:creationId xmlns:a16="http://schemas.microsoft.com/office/drawing/2014/main" id="{6F1CBEE1-7E80-A7AC-3666-95639137F74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45613333"/>
              </p:ext>
            </p:extLst>
          </p:nvPr>
        </p:nvGraphicFramePr>
        <p:xfrm>
          <a:off x="965200" y="2638425"/>
          <a:ext cx="10261600" cy="31077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32367435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F73298E-65E7-413E-11C3-5D1313FB3F0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4AB79BC6-1A9A-DC4A-C99E-8C7FFE9F755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3351" y="640080"/>
            <a:ext cx="8924024" cy="5200996"/>
          </a:xfrm>
          <a:prstGeom prst="rect">
            <a:avLst/>
          </a:prstGeom>
          <a:noFill/>
          <a:ln w="317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7FF6F52-A061-ABAA-DB92-2B33F6C830B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30543" y="825096"/>
            <a:ext cx="8549640" cy="4830965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D9A6BF-B8A3-8665-BA5A-5B10309BFF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17735" y="749656"/>
            <a:ext cx="6702433" cy="5851275"/>
          </a:xfrm>
        </p:spPr>
        <p:txBody>
          <a:bodyPr anchor="ctr">
            <a:normAutofit/>
          </a:bodyPr>
          <a:lstStyle/>
          <a:p>
            <a:r>
              <a:rPr lang="hr-HR" dirty="0">
                <a:solidFill>
                  <a:srgbClr val="404040"/>
                </a:solidFill>
              </a:rPr>
              <a:t>kada terapeut postane svjestan da postoji problem ili nailazi na teškoću, važno je pitati se: „Što je točno problem?”, „Što klijent govori ili ne govori, a problem je?”</a:t>
            </a:r>
          </a:p>
          <a:p>
            <a:r>
              <a:rPr lang="hr-HR" dirty="0">
                <a:solidFill>
                  <a:srgbClr val="404040"/>
                </a:solidFill>
              </a:rPr>
              <a:t>Ako je precizno procijenjen klijent i izrađen je </a:t>
            </a:r>
            <a:r>
              <a:rPr lang="hr-HR" dirty="0" err="1">
                <a:solidFill>
                  <a:srgbClr val="404040"/>
                </a:solidFill>
              </a:rPr>
              <a:t>tretmanski</a:t>
            </a:r>
            <a:r>
              <a:rPr lang="hr-HR" dirty="0">
                <a:solidFill>
                  <a:srgbClr val="404040"/>
                </a:solidFill>
              </a:rPr>
              <a:t> plan, ali i dalje terapeut uočava teškoće pri strukturiranju, dobro je provjeriti sljedeće: </a:t>
            </a:r>
          </a:p>
          <a:p>
            <a:pPr marL="342900" indent="-342900">
              <a:buAutoNum type="arabicParenR"/>
            </a:pPr>
            <a:r>
              <a:rPr lang="hr-HR" dirty="0">
                <a:solidFill>
                  <a:srgbClr val="404040"/>
                </a:solidFill>
              </a:rPr>
              <a:t>Je li potencijalno prekinuo klijenta kako bi on (T) vodio seansu, „preuzeo glavnu riječ”?</a:t>
            </a:r>
          </a:p>
          <a:p>
            <a:pPr marL="342900" indent="-342900">
              <a:buAutoNum type="arabicParenR"/>
            </a:pPr>
            <a:r>
              <a:rPr lang="hr-HR" dirty="0">
                <a:solidFill>
                  <a:srgbClr val="404040"/>
                </a:solidFill>
              </a:rPr>
              <a:t>Je li terapeut dobro upoznao klijenta sa strukturom i </a:t>
            </a:r>
            <a:r>
              <a:rPr lang="hr-HR" dirty="0" err="1">
                <a:solidFill>
                  <a:srgbClr val="404040"/>
                </a:solidFill>
              </a:rPr>
              <a:t>tretmanskim</a:t>
            </a:r>
            <a:r>
              <a:rPr lang="hr-HR" dirty="0">
                <a:solidFill>
                  <a:srgbClr val="404040"/>
                </a:solidFill>
              </a:rPr>
              <a:t> planom?</a:t>
            </a:r>
          </a:p>
          <a:p>
            <a:pPr marL="342900" indent="-342900">
              <a:buAutoNum type="arabicParenR"/>
            </a:pPr>
            <a:r>
              <a:rPr lang="hr-HR" dirty="0">
                <a:solidFill>
                  <a:srgbClr val="404040"/>
                </a:solidFill>
              </a:rPr>
              <a:t>Je li klijent dovoljno uključen u sami tretman?</a:t>
            </a:r>
          </a:p>
          <a:p>
            <a:pPr marL="342900" indent="-342900">
              <a:buAutoNum type="arabicParenR"/>
            </a:pPr>
            <a:r>
              <a:rPr lang="hr-HR" dirty="0">
                <a:solidFill>
                  <a:srgbClr val="404040"/>
                </a:solidFill>
              </a:rPr>
              <a:t>Je li odnos klijent-terapeut dovoljno „jak”?</a:t>
            </a:r>
          </a:p>
          <a:p>
            <a:pPr marL="0" indent="0">
              <a:buNone/>
            </a:pPr>
            <a:endParaRPr lang="hr-HR" dirty="0">
              <a:solidFill>
                <a:srgbClr val="404040"/>
              </a:solidFill>
            </a:endParaRPr>
          </a:p>
          <a:p>
            <a:pPr marL="0" indent="0">
              <a:buNone/>
            </a:pPr>
            <a:endParaRPr lang="hr-HR" dirty="0">
              <a:solidFill>
                <a:srgbClr val="404040"/>
              </a:solidFill>
            </a:endParaRP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4852054C-0A45-901F-1905-365EEEA1C8F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576718" y="1443035"/>
            <a:ext cx="3971932" cy="3971930"/>
          </a:xfrm>
          <a:prstGeom prst="ellipse">
            <a:avLst/>
          </a:prstGeom>
          <a:solidFill>
            <a:srgbClr val="FFFFFF"/>
          </a:solidFill>
          <a:ln w="3175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5C36718-056F-2C1F-1224-1D548B8301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20168" y="1586484"/>
            <a:ext cx="3685032" cy="3685032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>
            <a:normAutofit/>
          </a:bodyPr>
          <a:lstStyle/>
          <a:p>
            <a:r>
              <a:rPr lang="hr-HR" sz="3000" dirty="0">
                <a:solidFill>
                  <a:srgbClr val="FFFFFF"/>
                </a:solidFill>
              </a:rPr>
              <a:t>OPĆENITI PROBLEMI </a:t>
            </a:r>
          </a:p>
        </p:txBody>
      </p:sp>
    </p:spTree>
    <p:extLst>
      <p:ext uri="{BB962C8B-B14F-4D97-AF65-F5344CB8AC3E}">
        <p14:creationId xmlns:p14="http://schemas.microsoft.com/office/powerpoint/2010/main" val="59568008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B0F0AFC-BA99-1800-6980-8561CB3B05D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1646B2F6-A17C-52F4-D45A-C643190DB5F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3351" y="640080"/>
            <a:ext cx="8924024" cy="5200996"/>
          </a:xfrm>
          <a:prstGeom prst="rect">
            <a:avLst/>
          </a:prstGeom>
          <a:noFill/>
          <a:ln w="317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B716F5C-E36B-AED4-6132-627ACB17E8D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30543" y="825096"/>
            <a:ext cx="8549640" cy="4830965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ED4F68-425C-508F-5AC9-3415097499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0543" y="1201939"/>
            <a:ext cx="6702433" cy="5851275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hr-HR" sz="1700" b="1" dirty="0">
                <a:solidFill>
                  <a:srgbClr val="404040"/>
                </a:solidFill>
              </a:rPr>
              <a:t>Kognitivni procesi terapeuta: </a:t>
            </a:r>
            <a:r>
              <a:rPr lang="hr-HR" sz="1700" dirty="0">
                <a:solidFill>
                  <a:srgbClr val="404040"/>
                </a:solidFill>
              </a:rPr>
              <a:t>pojava automatskih misli koje otežavaju smjer samog razgovora i pridržavanje standardne strukture seanse („Mom klijentu neće se svidjeti seansa.”; „Propustit ću neku važnu informaciju.”; „Naljutit će se ako sam previše direktan:”) – </a:t>
            </a:r>
            <a:r>
              <a:rPr lang="hr-HR" sz="1700" dirty="0" err="1">
                <a:solidFill>
                  <a:srgbClr val="404040"/>
                </a:solidFill>
              </a:rPr>
              <a:t>samoevaluacija</a:t>
            </a:r>
            <a:r>
              <a:rPr lang="hr-HR" sz="1700" dirty="0">
                <a:solidFill>
                  <a:srgbClr val="404040"/>
                </a:solidFill>
              </a:rPr>
              <a:t> misli i igra uloga prije same terapije</a:t>
            </a:r>
          </a:p>
          <a:p>
            <a:pPr marL="0" indent="0">
              <a:buNone/>
            </a:pPr>
            <a:r>
              <a:rPr lang="hr-HR" sz="1700" b="1" dirty="0">
                <a:solidFill>
                  <a:srgbClr val="404040"/>
                </a:solidFill>
              </a:rPr>
              <a:t>Prekidanje/Usmjeravanje klijenta prekidanjem</a:t>
            </a:r>
            <a:r>
              <a:rPr lang="hr-HR" sz="1700" dirty="0">
                <a:solidFill>
                  <a:srgbClr val="404040"/>
                </a:solidFill>
              </a:rPr>
              <a:t>: za efikasnost provedbe seanse ponekad je potrebno prekinuti klijenta i vratiti na „ono bitno”; nekad klijentima prekidanje ne odgovara (to će ponekad reći, a ponekad se to da naslutiti u promjeni raspoloženja) </a:t>
            </a:r>
          </a:p>
          <a:p>
            <a:pPr marL="0" indent="0">
              <a:buNone/>
            </a:pPr>
            <a:r>
              <a:rPr lang="hr-HR" sz="1700" b="1" dirty="0">
                <a:solidFill>
                  <a:srgbClr val="404040"/>
                </a:solidFill>
              </a:rPr>
              <a:t>Uvođenje klijenta u terapijski proces</a:t>
            </a:r>
            <a:r>
              <a:rPr lang="hr-HR" sz="1700" dirty="0">
                <a:solidFill>
                  <a:srgbClr val="404040"/>
                </a:solidFill>
              </a:rPr>
              <a:t>: teško održati planiranu strukturu seanse ako klijent nije dovoljno upućen; klijent ne dolazi sa znanjem započinjanja seanse na način da razgovara o proteklom tjednu, raspoloženju i sl. – objasniti klijentu važnost uvoda i važnost sažetka </a:t>
            </a:r>
          </a:p>
          <a:p>
            <a:pPr marL="0" indent="0">
              <a:buNone/>
            </a:pPr>
            <a:r>
              <a:rPr lang="hr-HR" sz="1700" b="1" dirty="0">
                <a:solidFill>
                  <a:srgbClr val="404040"/>
                </a:solidFill>
              </a:rPr>
              <a:t>Rad na disfunkcionalnim mislima i uvjerenjima</a:t>
            </a:r>
            <a:r>
              <a:rPr lang="hr-HR" sz="1700" dirty="0">
                <a:solidFill>
                  <a:srgbClr val="404040"/>
                </a:solidFill>
              </a:rPr>
              <a:t>: nespremnost klijenta na prilagodbu predloženoj strukturi zbog njihove percepcije i uvjerenja o sebi, terapeutu i/ili tretmanu općenito; važno naći kompromis </a:t>
            </a:r>
          </a:p>
          <a:p>
            <a:pPr marL="0" indent="0">
              <a:buNone/>
            </a:pPr>
            <a:endParaRPr lang="hr-HR" dirty="0">
              <a:solidFill>
                <a:srgbClr val="404040"/>
              </a:solidFill>
            </a:endParaRPr>
          </a:p>
          <a:p>
            <a:pPr marL="0" indent="0">
              <a:buNone/>
            </a:pPr>
            <a:endParaRPr lang="hr-HR" dirty="0">
              <a:solidFill>
                <a:srgbClr val="404040"/>
              </a:solidFill>
            </a:endParaRP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B4051EF3-4804-952B-E6E8-FECF4BEF033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576718" y="1443035"/>
            <a:ext cx="3971932" cy="3971930"/>
          </a:xfrm>
          <a:prstGeom prst="ellipse">
            <a:avLst/>
          </a:prstGeom>
          <a:solidFill>
            <a:srgbClr val="FFFFFF"/>
          </a:solidFill>
          <a:ln w="3175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D2B5E69E-0411-992B-3CE7-70F7DC3F5461}"/>
              </a:ext>
            </a:extLst>
          </p:cNvPr>
          <p:cNvSpPr/>
          <p:nvPr/>
        </p:nvSpPr>
        <p:spPr>
          <a:xfrm>
            <a:off x="830543" y="1288025"/>
            <a:ext cx="6692128" cy="5004619"/>
          </a:xfrm>
          <a:prstGeom prst="rect">
            <a:avLst/>
          </a:prstGeom>
          <a:solidFill>
            <a:schemeClr val="tx1">
              <a:lumMod val="65000"/>
              <a:lumOff val="35000"/>
              <a:alpha val="15000"/>
            </a:schemeClr>
          </a:solidFill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DCC122A-78A1-69A8-4BAE-30EF6D67B2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20168" y="1586484"/>
            <a:ext cx="3685032" cy="3685032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>
            <a:normAutofit/>
          </a:bodyPr>
          <a:lstStyle/>
          <a:p>
            <a:r>
              <a:rPr lang="hr-HR" sz="3000" dirty="0">
                <a:solidFill>
                  <a:srgbClr val="FFFFFF"/>
                </a:solidFill>
              </a:rPr>
              <a:t>OPĆENITI PROBLEMI </a:t>
            </a:r>
          </a:p>
        </p:txBody>
      </p:sp>
    </p:spTree>
    <p:extLst>
      <p:ext uri="{BB962C8B-B14F-4D97-AF65-F5344CB8AC3E}">
        <p14:creationId xmlns:p14="http://schemas.microsoft.com/office/powerpoint/2010/main" val="321544131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D7D805D-58D4-5C59-F699-24A9D289831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B1DD8CBF-F130-133E-4102-9D05A6E3F3E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3351" y="640080"/>
            <a:ext cx="8924024" cy="5200996"/>
          </a:xfrm>
          <a:prstGeom prst="rect">
            <a:avLst/>
          </a:prstGeom>
          <a:noFill/>
          <a:ln w="317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380EC61-A394-248F-6663-66983CC1C4B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30543" y="825096"/>
            <a:ext cx="8549640" cy="4830965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E069A7-0B1E-8FBC-6003-9E12F630E0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0147" y="503362"/>
            <a:ext cx="6702433" cy="5851275"/>
          </a:xfrm>
        </p:spPr>
        <p:txBody>
          <a:bodyPr anchor="ctr">
            <a:normAutofit/>
          </a:bodyPr>
          <a:lstStyle/>
          <a:p>
            <a:r>
              <a:rPr lang="hr-HR" b="1" dirty="0">
                <a:solidFill>
                  <a:srgbClr val="404040"/>
                </a:solidFill>
              </a:rPr>
              <a:t>Problemi pri provjeri raspoloženja</a:t>
            </a:r>
            <a:r>
              <a:rPr lang="hr-HR" dirty="0">
                <a:solidFill>
                  <a:srgbClr val="404040"/>
                </a:solidFill>
              </a:rPr>
              <a:t>: negativna reakcija na ispunjavanje forme o raspoloženju; poteškoće u izražavanju trenutnog raspoloženja; adresiranje pozitivnih promjena vanjskim faktorima i/ili pogoršanje raspoloženja (vraćanje na kognitivni model)</a:t>
            </a:r>
          </a:p>
          <a:p>
            <a:r>
              <a:rPr lang="hr-HR" b="1" dirty="0">
                <a:solidFill>
                  <a:srgbClr val="404040"/>
                </a:solidFill>
              </a:rPr>
              <a:t>Poteškoće postavljanja plana rada seanse</a:t>
            </a:r>
            <a:r>
              <a:rPr lang="hr-HR" dirty="0">
                <a:solidFill>
                  <a:srgbClr val="404040"/>
                </a:solidFill>
              </a:rPr>
              <a:t>: odsutnost prilikom razrade plana (skretanje s teme ili preširoko izražavanje); neuspjeh pri sudjelovanju u oblikovanju plana rada (neki klijenti ne znaju imenovati problem i/ili cilj – tada pomoći pitanjima); neki radije probleme opisuju</a:t>
            </a:r>
          </a:p>
          <a:p>
            <a:pPr marL="0" indent="0">
              <a:buNone/>
            </a:pPr>
            <a:endParaRPr lang="hr-HR" dirty="0">
              <a:solidFill>
                <a:srgbClr val="404040"/>
              </a:solidFill>
            </a:endParaRP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133017AF-AACD-0CA4-C1BA-5E71EFE45A0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576718" y="1443035"/>
            <a:ext cx="3971932" cy="3971930"/>
          </a:xfrm>
          <a:prstGeom prst="ellipse">
            <a:avLst/>
          </a:prstGeom>
          <a:solidFill>
            <a:srgbClr val="FFFFFF"/>
          </a:solidFill>
          <a:ln w="3175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32D04F1-EB43-4994-7B89-BFE4A37546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48443" y="1586484"/>
            <a:ext cx="3828481" cy="3685032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>
            <a:normAutofit/>
          </a:bodyPr>
          <a:lstStyle/>
          <a:p>
            <a:r>
              <a:rPr lang="hr-HR" sz="3000" dirty="0">
                <a:solidFill>
                  <a:srgbClr val="FFFFFF"/>
                </a:solidFill>
              </a:rPr>
              <a:t>PROBLEMI U POJEDINIM DIJELOVIMA SEANSI </a:t>
            </a:r>
          </a:p>
        </p:txBody>
      </p:sp>
    </p:spTree>
    <p:extLst>
      <p:ext uri="{BB962C8B-B14F-4D97-AF65-F5344CB8AC3E}">
        <p14:creationId xmlns:p14="http://schemas.microsoft.com/office/powerpoint/2010/main" val="97062504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5A34DCE-16AB-DD49-0AAD-AF01A96B37B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91A183E9-FA86-C565-1E2B-437CABD567B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3351" y="640080"/>
            <a:ext cx="8924024" cy="5200996"/>
          </a:xfrm>
          <a:prstGeom prst="rect">
            <a:avLst/>
          </a:prstGeom>
          <a:noFill/>
          <a:ln w="317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C8C07A8-A1EB-371F-BBA3-072CD21B809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30543" y="825096"/>
            <a:ext cx="8549640" cy="4830965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89E3DB-12E3-294D-AEF0-E2D30EB75F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0147" y="503362"/>
            <a:ext cx="6702433" cy="5851275"/>
          </a:xfrm>
        </p:spPr>
        <p:txBody>
          <a:bodyPr anchor="ctr">
            <a:normAutofit/>
          </a:bodyPr>
          <a:lstStyle/>
          <a:p>
            <a:r>
              <a:rPr lang="hr-HR" b="1" dirty="0">
                <a:solidFill>
                  <a:srgbClr val="404040"/>
                </a:solidFill>
              </a:rPr>
              <a:t>Osjećaj beznadnosti i preplavljenosti</a:t>
            </a:r>
            <a:r>
              <a:rPr lang="hr-HR" dirty="0">
                <a:solidFill>
                  <a:srgbClr val="404040"/>
                </a:solidFill>
              </a:rPr>
              <a:t>: „nema smisla”, „ne vrijedi”; „previše je problema koje trebam riješiti” – cilj: pobuditi želju da klijent </a:t>
            </a:r>
            <a:r>
              <a:rPr lang="hr-HR" i="1" dirty="0">
                <a:solidFill>
                  <a:srgbClr val="404040"/>
                </a:solidFill>
              </a:rPr>
              <a:t>barem pokuša </a:t>
            </a:r>
            <a:r>
              <a:rPr lang="hr-HR" dirty="0">
                <a:solidFill>
                  <a:srgbClr val="404040"/>
                </a:solidFill>
              </a:rPr>
              <a:t>i probati raditi na samo jednoj temi</a:t>
            </a:r>
            <a:endParaRPr lang="hr-HR" i="1" dirty="0">
              <a:solidFill>
                <a:srgbClr val="404040"/>
              </a:solidFill>
            </a:endParaRPr>
          </a:p>
          <a:p>
            <a:pPr marL="0" indent="0">
              <a:buNone/>
            </a:pPr>
            <a:endParaRPr lang="hr-HR" dirty="0">
              <a:solidFill>
                <a:srgbClr val="404040"/>
              </a:solidFill>
            </a:endParaRP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A824FDEE-420D-7E19-BAD4-76CC369DF42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576718" y="1443035"/>
            <a:ext cx="3971932" cy="3971930"/>
          </a:xfrm>
          <a:prstGeom prst="ellipse">
            <a:avLst/>
          </a:prstGeom>
          <a:solidFill>
            <a:srgbClr val="FFFFFF"/>
          </a:solidFill>
          <a:ln w="3175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11A3DC3-1C07-C9EE-86C8-400CF95B25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48443" y="1586484"/>
            <a:ext cx="3828481" cy="3685032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>
            <a:normAutofit/>
          </a:bodyPr>
          <a:lstStyle/>
          <a:p>
            <a:r>
              <a:rPr lang="hr-HR" sz="3000" dirty="0">
                <a:solidFill>
                  <a:srgbClr val="FFFFFF"/>
                </a:solidFill>
              </a:rPr>
              <a:t>PROBLEMI U POJEDINIM DIJELOVIMA SEANSI </a:t>
            </a:r>
          </a:p>
        </p:txBody>
      </p:sp>
    </p:spTree>
    <p:extLst>
      <p:ext uri="{BB962C8B-B14F-4D97-AF65-F5344CB8AC3E}">
        <p14:creationId xmlns:p14="http://schemas.microsoft.com/office/powerpoint/2010/main" val="363426030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8DE1FE8-1946-F861-9AED-D6EAACA0C8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0A132346-A9ED-627B-7C2E-EC9F629CE0C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3351" y="640080"/>
            <a:ext cx="8924024" cy="5200996"/>
          </a:xfrm>
          <a:prstGeom prst="rect">
            <a:avLst/>
          </a:prstGeom>
          <a:noFill/>
          <a:ln w="317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F4FE72AC-D23C-6287-FAC1-CAE9EA24A8B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30543" y="825096"/>
            <a:ext cx="8549640" cy="4830965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1A773A-1073-E08E-040E-F93E22529F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0147" y="503362"/>
            <a:ext cx="6702433" cy="5851275"/>
          </a:xfrm>
        </p:spPr>
        <p:txBody>
          <a:bodyPr anchor="ctr">
            <a:normAutofit/>
          </a:bodyPr>
          <a:lstStyle/>
          <a:p>
            <a:r>
              <a:rPr lang="hr-HR" b="1" dirty="0">
                <a:solidFill>
                  <a:srgbClr val="404040"/>
                </a:solidFill>
              </a:rPr>
              <a:t>Problemi u komuniciranju novosti: </a:t>
            </a:r>
            <a:r>
              <a:rPr lang="hr-HR" dirty="0">
                <a:solidFill>
                  <a:srgbClr val="404040"/>
                </a:solidFill>
              </a:rPr>
              <a:t>izrazito detaljan pregled proteklog tjedna, prepričavanje koje nije koncizno (tada prekinuti, zatražiti objašnjenje u dvije rečenice i sl.)</a:t>
            </a:r>
          </a:p>
          <a:p>
            <a:r>
              <a:rPr lang="hr-HR" b="1" dirty="0">
                <a:solidFill>
                  <a:srgbClr val="404040"/>
                </a:solidFill>
              </a:rPr>
              <a:t>Problemi u reviziji akcijskog plana: </a:t>
            </a:r>
            <a:r>
              <a:rPr lang="hr-HR" dirty="0">
                <a:solidFill>
                  <a:srgbClr val="404040"/>
                </a:solidFill>
              </a:rPr>
              <a:t>nekada se zaboravi pitati klijenta o AP, a nekad se revidira previše detaljno </a:t>
            </a:r>
          </a:p>
          <a:p>
            <a:r>
              <a:rPr lang="hr-HR" b="1" dirty="0">
                <a:solidFill>
                  <a:srgbClr val="404040"/>
                </a:solidFill>
              </a:rPr>
              <a:t>Problemi o komuniciranju aktualnih tema: </a:t>
            </a:r>
            <a:r>
              <a:rPr lang="hr-HR" dirty="0">
                <a:solidFill>
                  <a:srgbClr val="404040"/>
                </a:solidFill>
              </a:rPr>
              <a:t>rasprava nije strukturirana, neefikasna raspodjela vremena te neuspješna terapijska intervencija </a:t>
            </a:r>
          </a:p>
          <a:p>
            <a:r>
              <a:rPr lang="hr-HR" b="1" dirty="0">
                <a:solidFill>
                  <a:srgbClr val="404040"/>
                </a:solidFill>
              </a:rPr>
              <a:t>Izazovi pri rješavanju problema: </a:t>
            </a:r>
            <a:r>
              <a:rPr lang="hr-HR" dirty="0">
                <a:solidFill>
                  <a:srgbClr val="404040"/>
                </a:solidFill>
              </a:rPr>
              <a:t>ponekad terapeut ne zna kako pomoći klijentu u specifičnoj situaciji („Što bih ja učinila da sam na mjestu klijenta?”) – pregled i modificiranje dosadašnjih prijedloga rješenja </a:t>
            </a: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F7B55A5F-2827-7055-7DB6-31ADD31B034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576718" y="1443035"/>
            <a:ext cx="3971932" cy="3971930"/>
          </a:xfrm>
          <a:prstGeom prst="ellipse">
            <a:avLst/>
          </a:prstGeom>
          <a:solidFill>
            <a:srgbClr val="FFFFFF"/>
          </a:solidFill>
          <a:ln w="3175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3079B1E-422F-5137-FF1E-3039898A3B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48443" y="1586484"/>
            <a:ext cx="3828481" cy="3685032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>
            <a:normAutofit/>
          </a:bodyPr>
          <a:lstStyle/>
          <a:p>
            <a:r>
              <a:rPr lang="hr-HR" sz="3000" dirty="0">
                <a:solidFill>
                  <a:srgbClr val="FFFFFF"/>
                </a:solidFill>
              </a:rPr>
              <a:t>PROBLEMI U POJEDINIM DIJELOVIMA SEANSI </a:t>
            </a:r>
          </a:p>
        </p:txBody>
      </p:sp>
    </p:spTree>
    <p:extLst>
      <p:ext uri="{BB962C8B-B14F-4D97-AF65-F5344CB8AC3E}">
        <p14:creationId xmlns:p14="http://schemas.microsoft.com/office/powerpoint/2010/main" val="16523081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4BA209-734E-E0DC-87AF-06E762547B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SADRŽAJ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51B41D-5B10-43F0-0B7A-FB25965937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31136" y="2271252"/>
            <a:ext cx="7729728" cy="3468775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hr-HR" dirty="0"/>
              <a:t>Uvod – što imati na umu?</a:t>
            </a:r>
          </a:p>
          <a:p>
            <a:pPr marL="342900" indent="-342900">
              <a:buAutoNum type="arabicParenR"/>
            </a:pPr>
            <a:r>
              <a:rPr lang="hr-HR" dirty="0"/>
              <a:t>Struktura seanse: savjeti prije početka</a:t>
            </a:r>
          </a:p>
          <a:p>
            <a:pPr marL="342900" indent="-342900">
              <a:buAutoNum type="arabicParenR"/>
            </a:pPr>
            <a:r>
              <a:rPr lang="hr-HR" dirty="0"/>
              <a:t>Razrada strukture seanse</a:t>
            </a:r>
          </a:p>
          <a:p>
            <a:pPr marL="0" indent="0">
              <a:buNone/>
            </a:pPr>
            <a:r>
              <a:rPr lang="hr-HR" dirty="0"/>
              <a:t>     2.1. UVODNI DIO</a:t>
            </a:r>
          </a:p>
          <a:p>
            <a:pPr marL="0" indent="0">
              <a:buNone/>
            </a:pPr>
            <a:r>
              <a:rPr lang="hr-HR" dirty="0"/>
              <a:t>     2.2. SREDIŠNJI DIO</a:t>
            </a:r>
          </a:p>
          <a:p>
            <a:pPr marL="0" indent="0">
              <a:buNone/>
            </a:pPr>
            <a:r>
              <a:rPr lang="hr-HR" dirty="0"/>
              <a:t>     2.3. ZAKLJUČAK &amp; POVRATNA INFORMACIJA</a:t>
            </a:r>
          </a:p>
          <a:p>
            <a:pPr marL="0" indent="0">
              <a:buNone/>
            </a:pPr>
            <a:r>
              <a:rPr lang="hr-HR" dirty="0">
                <a:solidFill>
                  <a:schemeClr val="accent4"/>
                </a:solidFill>
              </a:rPr>
              <a:t>3)  </a:t>
            </a:r>
            <a:r>
              <a:rPr lang="hr-HR" dirty="0"/>
              <a:t>Problemi u strukturiranju seanse</a:t>
            </a:r>
          </a:p>
          <a:p>
            <a:pPr marL="0" indent="0">
              <a:buNone/>
            </a:pPr>
            <a:r>
              <a:rPr lang="hr-HR" dirty="0"/>
              <a:t>     3.1. Općeniti problemi pri strukturiranju </a:t>
            </a:r>
          </a:p>
          <a:p>
            <a:pPr marL="0" indent="0">
              <a:buNone/>
            </a:pPr>
            <a:r>
              <a:rPr lang="hr-HR" dirty="0"/>
              <a:t>     3.2. Problemi u pojedinim strukturnim dijelovima seanse</a:t>
            </a:r>
          </a:p>
          <a:p>
            <a:pPr marL="0" indent="0">
              <a:buNone/>
            </a:pPr>
            <a:r>
              <a:rPr lang="hr-HR" dirty="0"/>
              <a:t>Zaključak </a:t>
            </a:r>
          </a:p>
        </p:txBody>
      </p:sp>
    </p:spTree>
    <p:extLst>
      <p:ext uri="{BB962C8B-B14F-4D97-AF65-F5344CB8AC3E}">
        <p14:creationId xmlns:p14="http://schemas.microsoft.com/office/powerpoint/2010/main" val="362672445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401EBDD-B092-23BE-0A91-08142D8C2AC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16B17E-8C82-117C-3FCC-3149AEDC51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ZAKLJUČAK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C3D8C3-D4E7-FFA3-FF12-42162C8916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31136" y="2271252"/>
            <a:ext cx="7729728" cy="3468775"/>
          </a:xfrm>
        </p:spPr>
        <p:txBody>
          <a:bodyPr>
            <a:normAutofit/>
          </a:bodyPr>
          <a:lstStyle/>
          <a:p>
            <a:r>
              <a:rPr lang="hr-HR" dirty="0"/>
              <a:t>važnost kompromisa za održavanje terapeutskog odnosa i međusobno razumijevanje</a:t>
            </a:r>
          </a:p>
          <a:p>
            <a:r>
              <a:rPr lang="hr-HR" dirty="0"/>
              <a:t>fleksibilnost </a:t>
            </a:r>
            <a:r>
              <a:rPr lang="hr-HR" dirty="0" err="1"/>
              <a:t>tretmanskog</a:t>
            </a:r>
            <a:r>
              <a:rPr lang="hr-HR" dirty="0"/>
              <a:t> plana i same strukture seanse uz praćenje glavnih odrednica</a:t>
            </a:r>
          </a:p>
          <a:p>
            <a:r>
              <a:rPr lang="hr-HR" dirty="0"/>
              <a:t>konciznost i </a:t>
            </a:r>
            <a:r>
              <a:rPr lang="hr-HR" dirty="0" err="1"/>
              <a:t>prioritizacija</a:t>
            </a:r>
            <a:r>
              <a:rPr lang="hr-HR" dirty="0"/>
              <a:t> tema</a:t>
            </a:r>
          </a:p>
          <a:p>
            <a:r>
              <a:rPr lang="hr-HR" dirty="0"/>
              <a:t>adekvatna procjena kapaciteta klijenta u pogledu sadržaja i količine obrade</a:t>
            </a:r>
          </a:p>
        </p:txBody>
      </p:sp>
    </p:spTree>
    <p:extLst>
      <p:ext uri="{BB962C8B-B14F-4D97-AF65-F5344CB8AC3E}">
        <p14:creationId xmlns:p14="http://schemas.microsoft.com/office/powerpoint/2010/main" val="38299011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688B88-1A8C-016B-636F-CCE1A57F2B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Što imati na umu?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34D1B5-ABD4-31EE-42A8-063CF0EFFD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prva seansa obično se razlikuje od svih predstojećih budući da uključuje više sadržaja</a:t>
            </a:r>
          </a:p>
          <a:p>
            <a:r>
              <a:rPr lang="hr-HR" dirty="0"/>
              <a:t>predstavljeni format i struktura seanse smatra se najefikasnijom za provedbu tretmana, </a:t>
            </a:r>
          </a:p>
          <a:p>
            <a:r>
              <a:rPr lang="hr-HR" dirty="0"/>
              <a:t>ALI: struktura seanse može znatno varirati u odnosu na probleme klijenta, njegove ciljeve, kao i terapijske ciljeve</a:t>
            </a:r>
          </a:p>
          <a:p>
            <a:r>
              <a:rPr lang="hr-HR" dirty="0"/>
              <a:t>Važno je imati na umu u kojoj se fazi tretmana u tom trenutku klijent nalazi te pratiti tijek tretmana pomoću kognitivne konceptualizacije klijenta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5597899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F541E7-45FB-5E9B-9A1B-76D35B646D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SAVJETI PRIJE POČETKA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45010A-1601-1875-B485-E990C51367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hr-HR" dirty="0"/>
              <a:t>važno je znati uklopiti postavljene terapijske ciljeve u aktualnosti koje klijent „donosi za stol”</a:t>
            </a:r>
          </a:p>
          <a:p>
            <a:r>
              <a:rPr lang="hr-HR" dirty="0"/>
              <a:t>iskusan/a psihoterapeut/</a:t>
            </a:r>
            <a:r>
              <a:rPr lang="hr-HR" dirty="0" err="1"/>
              <a:t>kinja</a:t>
            </a:r>
            <a:r>
              <a:rPr lang="hr-HR" dirty="0"/>
              <a:t> moći će detaljno obraditi nekoliko tema za vrijeme trajanja jedne seanse</a:t>
            </a:r>
          </a:p>
          <a:p>
            <a:r>
              <a:rPr lang="hr-HR" dirty="0"/>
              <a:t>terapeut početnik moći će detaljno obraditi jednu, eventualno dvije teme za vrijeme trajanja jedne seanse </a:t>
            </a:r>
          </a:p>
          <a:p>
            <a:r>
              <a:rPr lang="hr-HR" dirty="0"/>
              <a:t>vođenje bilješki tijekom seanse omogućuje lakše praćenje obrađenih tema i razradi konceptualizacije te kvalitetnije planiranje budućih seansi</a:t>
            </a:r>
          </a:p>
          <a:p>
            <a:r>
              <a:rPr lang="hr-HR" dirty="0"/>
              <a:t>kontakt očima: osobito važno kada je riječ o emocionalno zahtjevnoj/bolnoj temi za klijenta – tada ne voditi bilješke, biti prisutan u cijelosti 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1646846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A2D8EC-F5AD-9209-9FA4-A309B74BAF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98590" y="988741"/>
            <a:ext cx="5888754" cy="4880518"/>
          </a:xfrm>
          <a:noFill/>
          <a:ln>
            <a:noFill/>
          </a:ln>
        </p:spPr>
        <p:txBody>
          <a:bodyPr vert="horz" wrap="square" lIns="274320" tIns="182880" rIns="274320" bIns="182880" rtlCol="0" anchor="ctr" anchorCtr="1">
            <a:normAutofit/>
          </a:bodyPr>
          <a:lstStyle/>
          <a:p>
            <a:pPr algn="l"/>
            <a:r>
              <a:rPr lang="hr-HR" sz="4800" kern="1200" cap="all" spc="200" baseline="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RAZRADA STRUKTURE SEANSE</a:t>
            </a:r>
            <a:endParaRPr lang="en-US" sz="4800" kern="1200" cap="all" spc="200" baseline="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6E5BD17F-C95C-40ED-8D04-03295D46FD2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438656" cy="6858000"/>
          </a:xfrm>
          <a:prstGeom prst="rect">
            <a:avLst/>
          </a:prstGeom>
          <a:solidFill>
            <a:schemeClr val="bg2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2"/>
              </a:solidFill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203DEB5-0B19-4F8E-84E2-00F5861C96F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438656" y="0"/>
            <a:ext cx="3215640" cy="6858000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078636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1A6E5F-68EC-762B-ADD8-8CD260FB29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9781" y="2708804"/>
            <a:ext cx="3698803" cy="1440394"/>
          </a:xfrm>
          <a:noFill/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r>
              <a:rPr lang="hr-HR" sz="2400">
                <a:solidFill>
                  <a:schemeClr val="tx1"/>
                </a:solidFill>
              </a:rPr>
              <a:t>Uvodni dio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FB403EBD-907E-4D59-98D4-A72CD1063C6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315061" y="-2"/>
            <a:ext cx="6876939" cy="6858002"/>
          </a:xfrm>
          <a:prstGeom prst="rect">
            <a:avLst/>
          </a:prstGeom>
          <a:solidFill>
            <a:schemeClr val="tx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3A4D08-FDDB-A888-EA98-0E9B5F737C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73561" y="875071"/>
            <a:ext cx="5959938" cy="5363169"/>
          </a:xfrm>
        </p:spPr>
        <p:txBody>
          <a:bodyPr anchor="ctr">
            <a:normAutofit fontScale="85000" lnSpcReduction="20000"/>
          </a:bodyPr>
          <a:lstStyle/>
          <a:p>
            <a:r>
              <a:rPr lang="hr-HR" dirty="0">
                <a:solidFill>
                  <a:schemeClr val="bg1"/>
                </a:solidFill>
              </a:rPr>
              <a:t>na prvim seansama preporuča se obrazložiti pojedinu komponentu (dio) seanse</a:t>
            </a:r>
          </a:p>
          <a:p>
            <a:r>
              <a:rPr lang="hr-HR" dirty="0">
                <a:solidFill>
                  <a:schemeClr val="bg1"/>
                </a:solidFill>
              </a:rPr>
              <a:t>periodično sažeti dotad rečeno tijekom trajanja seanse (u nekoliko navrata) </a:t>
            </a:r>
          </a:p>
          <a:p>
            <a:r>
              <a:rPr lang="hr-HR" dirty="0">
                <a:solidFill>
                  <a:schemeClr val="bg1"/>
                </a:solidFill>
              </a:rPr>
              <a:t>u počecima, klijenta kontinuirano prilagođavati/upoznavati s  KB pristupom i načinom rada</a:t>
            </a:r>
          </a:p>
          <a:p>
            <a:r>
              <a:rPr lang="hr-HR" b="1" dirty="0">
                <a:solidFill>
                  <a:schemeClr val="bg1"/>
                </a:solidFill>
              </a:rPr>
              <a:t>cilj</a:t>
            </a:r>
            <a:r>
              <a:rPr lang="hr-HR" dirty="0">
                <a:solidFill>
                  <a:schemeClr val="bg1"/>
                </a:solidFill>
              </a:rPr>
              <a:t>: pobuditi nadu, ojačati ili održati odnos klijent – terapeut, učiniti klijenta funkcionalnijim te pomoći osjećati se bolje</a:t>
            </a:r>
          </a:p>
          <a:p>
            <a:r>
              <a:rPr lang="hr-HR" b="1" dirty="0">
                <a:solidFill>
                  <a:schemeClr val="bg1"/>
                </a:solidFill>
              </a:rPr>
              <a:t>svrha</a:t>
            </a:r>
            <a:r>
              <a:rPr lang="hr-HR" dirty="0">
                <a:solidFill>
                  <a:schemeClr val="bg1"/>
                </a:solidFill>
              </a:rPr>
              <a:t>: ponovna uspostava terapijskog odnosa, prikupljanje informacija kako bi znali koje probleme ili ciljeve adresirati na seansi te revidirati što je klijent usvojio u odnosu na prethodnu seansu </a:t>
            </a:r>
          </a:p>
          <a:p>
            <a:pPr marL="0" indent="0">
              <a:buNone/>
            </a:pPr>
            <a:r>
              <a:rPr lang="hr-HR" dirty="0">
                <a:solidFill>
                  <a:schemeClr val="bg1"/>
                </a:solidFill>
              </a:rPr>
              <a:t>Kako navedeno ostvariti? </a:t>
            </a:r>
          </a:p>
          <a:p>
            <a:pPr marL="0" indent="0">
              <a:buNone/>
            </a:pPr>
            <a:endParaRPr lang="hr-HR" dirty="0">
              <a:solidFill>
                <a:schemeClr val="bg1"/>
              </a:solidFill>
            </a:endParaRPr>
          </a:p>
          <a:p>
            <a:pPr marL="342900" indent="-342900">
              <a:buAutoNum type="arabicParenR"/>
            </a:pPr>
            <a:r>
              <a:rPr lang="hr-HR" dirty="0">
                <a:solidFill>
                  <a:schemeClr val="bg1"/>
                </a:solidFill>
              </a:rPr>
              <a:t>PROVJERA RASPOLOŽENJA I/ILI TRETMANA LIJEKOVIMA</a:t>
            </a:r>
          </a:p>
          <a:p>
            <a:pPr marL="342900" indent="-342900">
              <a:buAutoNum type="arabicParenR"/>
            </a:pPr>
            <a:r>
              <a:rPr lang="hr-HR" dirty="0">
                <a:solidFill>
                  <a:schemeClr val="bg1"/>
                </a:solidFill>
              </a:rPr>
              <a:t>PLAN RADA I POPIS TEMA ZA SEANSU</a:t>
            </a:r>
          </a:p>
          <a:p>
            <a:pPr marL="342900" indent="-342900">
              <a:buAutoNum type="arabicParenR"/>
            </a:pPr>
            <a:r>
              <a:rPr lang="hr-HR" dirty="0">
                <a:solidFill>
                  <a:schemeClr val="bg1"/>
                </a:solidFill>
              </a:rPr>
              <a:t>PREGLED AKCIJSKOG PLANA</a:t>
            </a:r>
          </a:p>
          <a:p>
            <a:pPr marL="342900" indent="-342900">
              <a:buAutoNum type="arabicParenR"/>
            </a:pPr>
            <a:r>
              <a:rPr lang="hr-HR" dirty="0">
                <a:solidFill>
                  <a:schemeClr val="bg1"/>
                </a:solidFill>
              </a:rPr>
              <a:t>PRIORITIZACIJA TEMA </a:t>
            </a:r>
          </a:p>
          <a:p>
            <a:pPr marL="0" indent="0">
              <a:buNone/>
            </a:pPr>
            <a:endParaRPr lang="hr-HR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hr-HR" dirty="0">
                <a:solidFill>
                  <a:schemeClr val="bg1"/>
                </a:solidFill>
              </a:rPr>
              <a:t>Ubrzati proces podjelom ili slanjem radnog lista koji služi kao priprema za terapiju, a dijeli se prije provedbe terapije</a:t>
            </a:r>
          </a:p>
          <a:p>
            <a:endParaRPr lang="hr-HR" dirty="0">
              <a:solidFill>
                <a:schemeClr val="bg1"/>
              </a:solidFill>
            </a:endParaRPr>
          </a:p>
          <a:p>
            <a:endParaRPr lang="hr-HR" dirty="0">
              <a:solidFill>
                <a:schemeClr val="bg1"/>
              </a:solidFill>
            </a:endParaRPr>
          </a:p>
        </p:txBody>
      </p:sp>
      <p:sp>
        <p:nvSpPr>
          <p:cNvPr id="4" name="Arrow: Down 3">
            <a:extLst>
              <a:ext uri="{FF2B5EF4-FFF2-40B4-BE49-F238E27FC236}">
                <a16:creationId xmlns:a16="http://schemas.microsoft.com/office/drawing/2014/main" id="{A6FCCB38-D725-777E-C842-6D6648F70AA8}"/>
              </a:ext>
            </a:extLst>
          </p:cNvPr>
          <p:cNvSpPr/>
          <p:nvPr/>
        </p:nvSpPr>
        <p:spPr>
          <a:xfrm>
            <a:off x="6695768" y="3539613"/>
            <a:ext cx="165182" cy="279906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73139821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55777E0-B7A6-E76A-0E1C-B55791AC5F8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85D415-41D8-AB71-B058-67B31695E4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9781" y="2708804"/>
            <a:ext cx="3698803" cy="1440394"/>
          </a:xfrm>
          <a:noFill/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r>
              <a:rPr lang="hr-HR" sz="2400">
                <a:solidFill>
                  <a:schemeClr val="tx1"/>
                </a:solidFill>
              </a:rPr>
              <a:t>Uvodni dio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B4EA81A6-305E-7E8B-6BB2-DE9027EA7D8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315061" y="-2"/>
            <a:ext cx="6876939" cy="6858002"/>
          </a:xfrm>
          <a:prstGeom prst="rect">
            <a:avLst/>
          </a:prstGeom>
          <a:solidFill>
            <a:schemeClr val="tx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4EF8CC-B100-CACD-3C03-780D30ABD6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85071" y="1052053"/>
            <a:ext cx="5959938" cy="5363169"/>
          </a:xfrm>
        </p:spPr>
        <p:txBody>
          <a:bodyPr anchor="ctr">
            <a:normAutofit/>
          </a:bodyPr>
          <a:lstStyle/>
          <a:p>
            <a:r>
              <a:rPr lang="hr-HR" b="1" dirty="0">
                <a:solidFill>
                  <a:schemeClr val="bg1"/>
                </a:solidFill>
              </a:rPr>
              <a:t>Provjera raspoloženja</a:t>
            </a:r>
            <a:r>
              <a:rPr lang="hr-HR" dirty="0">
                <a:solidFill>
                  <a:schemeClr val="bg1"/>
                </a:solidFill>
              </a:rPr>
              <a:t>: stvaranje prilike za uvid </a:t>
            </a:r>
            <a:r>
              <a:rPr lang="hr-HR" dirty="0">
                <a:solidFill>
                  <a:schemeClr val="bg1"/>
                </a:solidFill>
                <a:sym typeface="Wingdings" panose="05000000000000000000" pitchFamily="2" charset="2"/>
              </a:rPr>
              <a:t> kako se klijent osjećao tijekom proteklog tjedna, kako napreduje tijekom tretmana, objašnjenje napretka, stagnacije ili pogoršanja, provjera drugih stavki (beznadnost, agresivnost i sl.)</a:t>
            </a:r>
          </a:p>
          <a:p>
            <a:pPr marL="0" indent="0">
              <a:buNone/>
            </a:pPr>
            <a:r>
              <a:rPr lang="hr-HR" dirty="0">
                <a:solidFill>
                  <a:schemeClr val="bg1"/>
                </a:solidFill>
                <a:sym typeface="Wingdings" panose="05000000000000000000" pitchFamily="2" charset="2"/>
              </a:rPr>
              <a:t>3 moguća problema tijekom provjere raspoloženja: </a:t>
            </a:r>
          </a:p>
          <a:p>
            <a:pPr marL="342900" indent="-342900">
              <a:buAutoNum type="arabicParenR"/>
            </a:pPr>
            <a:r>
              <a:rPr lang="hr-HR" dirty="0">
                <a:solidFill>
                  <a:schemeClr val="bg1"/>
                </a:solidFill>
                <a:sym typeface="Wingdings" panose="05000000000000000000" pitchFamily="2" charset="2"/>
              </a:rPr>
              <a:t>Klijent navodi pozitivne promjene kojima su uzrok vanjski čimbenici</a:t>
            </a:r>
          </a:p>
          <a:p>
            <a:pPr marL="342900" indent="-342900">
              <a:buAutoNum type="arabicParenR"/>
            </a:pPr>
            <a:r>
              <a:rPr lang="hr-HR" dirty="0">
                <a:solidFill>
                  <a:schemeClr val="bg1"/>
                </a:solidFill>
                <a:sym typeface="Wingdings" panose="05000000000000000000" pitchFamily="2" charset="2"/>
              </a:rPr>
              <a:t>Klijent daje (pre)detaljna objašnjenja svojih raspoloženja</a:t>
            </a:r>
          </a:p>
          <a:p>
            <a:pPr marL="342900" indent="-342900">
              <a:buAutoNum type="arabicParenR"/>
            </a:pPr>
            <a:r>
              <a:rPr lang="hr-HR" dirty="0">
                <a:solidFill>
                  <a:schemeClr val="bg1"/>
                </a:solidFill>
                <a:sym typeface="Wingdings" panose="05000000000000000000" pitchFamily="2" charset="2"/>
              </a:rPr>
              <a:t>Klijent iskazuje pogoršanje raspoloženja</a:t>
            </a:r>
          </a:p>
          <a:p>
            <a:pPr marL="0" indent="0">
              <a:buNone/>
            </a:pPr>
            <a:endParaRPr lang="hr-HR" dirty="0">
              <a:solidFill>
                <a:schemeClr val="bg1"/>
              </a:solidFill>
              <a:sym typeface="Wingdings" panose="05000000000000000000" pitchFamily="2" charset="2"/>
            </a:endParaRPr>
          </a:p>
          <a:p>
            <a:endParaRPr lang="hr-HR" dirty="0">
              <a:solidFill>
                <a:schemeClr val="bg1"/>
              </a:solidFill>
              <a:sym typeface="Wingdings" panose="05000000000000000000" pitchFamily="2" charset="2"/>
            </a:endParaRPr>
          </a:p>
          <a:p>
            <a:pPr marL="0" indent="0">
              <a:buNone/>
            </a:pPr>
            <a:endParaRPr lang="hr-HR" dirty="0">
              <a:solidFill>
                <a:schemeClr val="bg1"/>
              </a:solidFill>
            </a:endParaRPr>
          </a:p>
          <a:p>
            <a:endParaRPr lang="hr-HR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465796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0208D3B-AA27-801B-852F-4CD75DC98CD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48A2C5-85E5-BEBE-F0BD-BAAB19A970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9781" y="2708804"/>
            <a:ext cx="3698803" cy="1440394"/>
          </a:xfrm>
          <a:noFill/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r>
              <a:rPr lang="hr-HR" sz="2400">
                <a:solidFill>
                  <a:schemeClr val="tx1"/>
                </a:solidFill>
              </a:rPr>
              <a:t>Uvodni dio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EAF6A96-3B33-99FC-576D-FED1BD8C90A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315061" y="-2"/>
            <a:ext cx="6876939" cy="6858002"/>
          </a:xfrm>
          <a:prstGeom prst="rect">
            <a:avLst/>
          </a:prstGeom>
          <a:solidFill>
            <a:schemeClr val="tx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FE65C8-08E2-E28F-23D3-B8AD12CBD3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85071" y="1052053"/>
            <a:ext cx="5959938" cy="5363169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endParaRPr lang="hr-HR" dirty="0">
              <a:solidFill>
                <a:schemeClr val="bg1"/>
              </a:solidFill>
              <a:sym typeface="Wingdings" panose="05000000000000000000" pitchFamily="2" charset="2"/>
            </a:endParaRPr>
          </a:p>
          <a:p>
            <a:r>
              <a:rPr lang="hr-HR" b="1" dirty="0">
                <a:solidFill>
                  <a:schemeClr val="bg1"/>
                </a:solidFill>
                <a:sym typeface="Wingdings" panose="05000000000000000000" pitchFamily="2" charset="2"/>
              </a:rPr>
              <a:t>Provjera tretmana lijekovima</a:t>
            </a:r>
            <a:r>
              <a:rPr lang="hr-HR" dirty="0">
                <a:solidFill>
                  <a:schemeClr val="bg1"/>
                </a:solidFill>
                <a:sym typeface="Wingdings" panose="05000000000000000000" pitchFamily="2" charset="2"/>
              </a:rPr>
              <a:t>: (ne)redovito uzimanje lijekova, potencijalne nuspojave, popis pitanja za doktora (ako je potrebno)</a:t>
            </a:r>
          </a:p>
          <a:p>
            <a:r>
              <a:rPr lang="hr-HR" b="1" dirty="0">
                <a:solidFill>
                  <a:schemeClr val="bg1"/>
                </a:solidFill>
                <a:sym typeface="Wingdings" panose="05000000000000000000" pitchFamily="2" charset="2"/>
              </a:rPr>
              <a:t>Plan rada i popis tema</a:t>
            </a:r>
            <a:r>
              <a:rPr lang="hr-HR" dirty="0">
                <a:solidFill>
                  <a:schemeClr val="bg1"/>
                </a:solidFill>
                <a:sym typeface="Wingdings" panose="05000000000000000000" pitchFamily="2" charset="2"/>
              </a:rPr>
              <a:t>: pitati klijenta za ciljeve današnje seanse, „Na čemu želiš raditi danas?”, hoće li imati kakve važne događaje u narednom tjednu i sl. (uskočiti i imenovati cilj po potrebi)</a:t>
            </a:r>
          </a:p>
          <a:p>
            <a:r>
              <a:rPr lang="hr-HR" b="1" dirty="0">
                <a:solidFill>
                  <a:schemeClr val="bg1"/>
                </a:solidFill>
                <a:sym typeface="Wingdings" panose="05000000000000000000" pitchFamily="2" charset="2"/>
              </a:rPr>
              <a:t>Pregled akcijskog plana</a:t>
            </a:r>
            <a:r>
              <a:rPr lang="hr-HR" dirty="0">
                <a:solidFill>
                  <a:schemeClr val="bg1"/>
                </a:solidFill>
                <a:sym typeface="Wingdings" panose="05000000000000000000" pitchFamily="2" charset="2"/>
              </a:rPr>
              <a:t>: povezati sadržaj prijašnje sa sadržajem trenutne seanse; započinje se pitanjem: „Što se dogodilo prošli tjedan, a da je od važnosti za spomenuti danas?” – staviti izjave u perspektivu, dati realističan pogled (kombinacija pozitivnog i negativnog), provjera ostvarenog i onoga što se nastavlja u AP za idući put </a:t>
            </a:r>
          </a:p>
          <a:p>
            <a:r>
              <a:rPr lang="hr-HR" b="1" dirty="0" err="1">
                <a:solidFill>
                  <a:schemeClr val="bg1"/>
                </a:solidFill>
                <a:sym typeface="Wingdings" panose="05000000000000000000" pitchFamily="2" charset="2"/>
              </a:rPr>
              <a:t>Prioritizacija</a:t>
            </a:r>
            <a:r>
              <a:rPr lang="hr-HR" b="1" dirty="0">
                <a:solidFill>
                  <a:schemeClr val="bg1"/>
                </a:solidFill>
                <a:sym typeface="Wingdings" panose="05000000000000000000" pitchFamily="2" charset="2"/>
              </a:rPr>
              <a:t> tema</a:t>
            </a:r>
            <a:r>
              <a:rPr lang="hr-HR" dirty="0">
                <a:solidFill>
                  <a:schemeClr val="bg1"/>
                </a:solidFill>
                <a:sym typeface="Wingdings" panose="05000000000000000000" pitchFamily="2" charset="2"/>
              </a:rPr>
              <a:t>: zajednički odlučiti na što se trenutno razgovorom usmjeriti; što je broj 1? </a:t>
            </a:r>
          </a:p>
          <a:p>
            <a:endParaRPr lang="hr-HR" dirty="0">
              <a:solidFill>
                <a:schemeClr val="bg1"/>
              </a:solidFill>
              <a:sym typeface="Wingdings" panose="05000000000000000000" pitchFamily="2" charset="2"/>
            </a:endParaRPr>
          </a:p>
          <a:p>
            <a:pPr marL="0" indent="0">
              <a:buNone/>
            </a:pPr>
            <a:endParaRPr lang="hr-HR" dirty="0">
              <a:solidFill>
                <a:schemeClr val="bg1"/>
              </a:solidFill>
            </a:endParaRPr>
          </a:p>
          <a:p>
            <a:endParaRPr lang="hr-HR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6334124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23530FE0-C542-45A1-BCD8-935787009C6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3351" y="640080"/>
            <a:ext cx="8924024" cy="5200996"/>
          </a:xfrm>
          <a:prstGeom prst="rect">
            <a:avLst/>
          </a:prstGeom>
          <a:noFill/>
          <a:ln w="317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F2A658D9-F185-44F1-BA33-D50320D1D07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30543" y="825096"/>
            <a:ext cx="8549640" cy="4830965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D18B4F-4F49-CD64-499E-0396E81F01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16984" y="1283546"/>
            <a:ext cx="5715917" cy="3914063"/>
          </a:xfrm>
        </p:spPr>
        <p:txBody>
          <a:bodyPr anchor="ctr">
            <a:normAutofit/>
          </a:bodyPr>
          <a:lstStyle/>
          <a:p>
            <a:r>
              <a:rPr lang="hr-HR" dirty="0">
                <a:solidFill>
                  <a:srgbClr val="404040"/>
                </a:solidFill>
              </a:rPr>
              <a:t>radi se na problemu ili cilju koji je za klijenta najvažniji</a:t>
            </a:r>
          </a:p>
          <a:p>
            <a:r>
              <a:rPr lang="hr-HR" dirty="0">
                <a:solidFill>
                  <a:srgbClr val="404040"/>
                </a:solidFill>
              </a:rPr>
              <a:t>terapeut ponekad može predložiti da se prednost na početku daje drugoj temi za koju smatra da bi bilo dobro prvu obraditi („Možemo li započeti sa…?”) </a:t>
            </a:r>
          </a:p>
          <a:p>
            <a:r>
              <a:rPr lang="hr-HR" dirty="0">
                <a:solidFill>
                  <a:srgbClr val="404040"/>
                </a:solidFill>
              </a:rPr>
              <a:t>uzimaju se podaci o spomenutom problemu te se izrađuje kognitivna konceptualizacija </a:t>
            </a:r>
            <a:r>
              <a:rPr lang="hr-HR" dirty="0" err="1">
                <a:solidFill>
                  <a:srgbClr val="404040"/>
                </a:solidFill>
              </a:rPr>
              <a:t>klijentovih</a:t>
            </a:r>
            <a:r>
              <a:rPr lang="hr-HR" dirty="0">
                <a:solidFill>
                  <a:srgbClr val="404040"/>
                </a:solidFill>
              </a:rPr>
              <a:t> izazova/poteškoća</a:t>
            </a:r>
          </a:p>
          <a:p>
            <a:r>
              <a:rPr lang="hr-HR" dirty="0">
                <a:solidFill>
                  <a:srgbClr val="404040"/>
                </a:solidFill>
              </a:rPr>
              <a:t>S – NAM – R (emocionalna/ponašajna/fiziološka)</a:t>
            </a:r>
          </a:p>
          <a:p>
            <a:r>
              <a:rPr lang="hr-HR" dirty="0">
                <a:solidFill>
                  <a:srgbClr val="404040"/>
                </a:solidFill>
              </a:rPr>
              <a:t>najprije se odabire odgovarajuća intervencija, zatim se klijentu objašnjava njezina svrha i način djelovanja, a potom i pristanak klijenta za provedbu. Slijedi provedba intervencije i, posljedično, procjena njezine učinkovitosti</a:t>
            </a: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BAC87F6E-526A-49B5-995D-42DB656594C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576718" y="1443035"/>
            <a:ext cx="3971932" cy="3971930"/>
          </a:xfrm>
          <a:prstGeom prst="ellipse">
            <a:avLst/>
          </a:prstGeom>
          <a:solidFill>
            <a:srgbClr val="FFFFFF"/>
          </a:solidFill>
          <a:ln w="3175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1F8878A-DDB1-2E81-8E1D-0D3CA7795B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20168" y="1586484"/>
            <a:ext cx="3685032" cy="3685032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>
            <a:normAutofit/>
          </a:bodyPr>
          <a:lstStyle/>
          <a:p>
            <a:r>
              <a:rPr lang="hr-HR" sz="3000" dirty="0">
                <a:solidFill>
                  <a:srgbClr val="FFFFFF"/>
                </a:solidFill>
              </a:rPr>
              <a:t>SREDIŠNJI DIO</a:t>
            </a:r>
          </a:p>
        </p:txBody>
      </p:sp>
    </p:spTree>
    <p:extLst>
      <p:ext uri="{BB962C8B-B14F-4D97-AF65-F5344CB8AC3E}">
        <p14:creationId xmlns:p14="http://schemas.microsoft.com/office/powerpoint/2010/main" val="3668507129"/>
      </p:ext>
    </p:extLst>
  </p:cSld>
  <p:clrMapOvr>
    <a:masterClrMapping/>
  </p:clrMapOvr>
</p:sld>
</file>

<file path=ppt/theme/theme1.xml><?xml version="1.0" encoding="utf-8"?>
<a:theme xmlns:a="http://schemas.openxmlformats.org/drawingml/2006/main" name="Parcel">
  <a:themeElements>
    <a:clrScheme name="Parcel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Parcel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cel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4DB32801-28C0-48B0-8C1D-A9A58613615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TM10001115[[fn=Parcel]]</Template>
  <TotalTime>140</TotalTime>
  <Words>1391</Words>
  <Application>Microsoft Office PowerPoint</Application>
  <PresentationFormat>Widescreen</PresentationFormat>
  <Paragraphs>108</Paragraphs>
  <Slides>20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5" baseType="lpstr">
      <vt:lpstr>Aptos</vt:lpstr>
      <vt:lpstr>Arial</vt:lpstr>
      <vt:lpstr>Gill Sans MT</vt:lpstr>
      <vt:lpstr>Wingdings</vt:lpstr>
      <vt:lpstr>Parcel</vt:lpstr>
      <vt:lpstr>STRUKTURIRANJE SEANSI  &amp; PROBLEMI U STRUKTURIRANJU SEANSE</vt:lpstr>
      <vt:lpstr>SADRŽAJ</vt:lpstr>
      <vt:lpstr>Što imati na umu?</vt:lpstr>
      <vt:lpstr>SAVJETI PRIJE POČETKA</vt:lpstr>
      <vt:lpstr>RAZRADA STRUKTURE SEANSE</vt:lpstr>
      <vt:lpstr>Uvodni dio</vt:lpstr>
      <vt:lpstr>Uvodni dio</vt:lpstr>
      <vt:lpstr>Uvodni dio</vt:lpstr>
      <vt:lpstr>SREDIŠNJI DIO</vt:lpstr>
      <vt:lpstr>SREDIŠNJI DIO</vt:lpstr>
      <vt:lpstr>ZAKLJUČAK &amp; POVRATNA INFORMACIJA</vt:lpstr>
      <vt:lpstr>PROBLEMI U STRUKTURIRANJU SEANSE</vt:lpstr>
      <vt:lpstr>Problemi u strukturiranju seanse</vt:lpstr>
      <vt:lpstr>Problemi u strukturiranju seanse</vt:lpstr>
      <vt:lpstr>OPĆENITI PROBLEMI </vt:lpstr>
      <vt:lpstr>OPĆENITI PROBLEMI </vt:lpstr>
      <vt:lpstr>PROBLEMI U POJEDINIM DIJELOVIMA SEANSI </vt:lpstr>
      <vt:lpstr>PROBLEMI U POJEDINIM DIJELOVIMA SEANSI </vt:lpstr>
      <vt:lpstr>PROBLEMI U POJEDINIM DIJELOVIMA SEANSI </vt:lpstr>
      <vt:lpstr>ZAKLJUČAK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STRUKTURIRANJE SEANSI  &amp; PROBLEMI U STRUKTURIRANJU SEANSE</dc:title>
  <dc:creator>Gabrijela Crnov</dc:creator>
  <cp:lastModifiedBy>hubikotvr@outlook.com</cp:lastModifiedBy>
  <cp:revision>17</cp:revision>
  <dcterms:created xsi:type="dcterms:W3CDTF">2026-01-08T22:05:16Z</dcterms:created>
  <dcterms:modified xsi:type="dcterms:W3CDTF">2026-01-21T18:54:25Z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b8b1ffe9-42de-443c-aef6-86a7b9ca47f5_Enabled">
    <vt:lpwstr>true</vt:lpwstr>
  </property>
  <property fmtid="{D5CDD505-2E9C-101B-9397-08002B2CF9AE}" pid="3" name="MSIP_Label_b8b1ffe9-42de-443c-aef6-86a7b9ca47f5_SetDate">
    <vt:lpwstr>2026-01-09T11:40:07Z</vt:lpwstr>
  </property>
  <property fmtid="{D5CDD505-2E9C-101B-9397-08002B2CF9AE}" pid="4" name="MSIP_Label_b8b1ffe9-42de-443c-aef6-86a7b9ca47f5_Method">
    <vt:lpwstr>Standard</vt:lpwstr>
  </property>
  <property fmtid="{D5CDD505-2E9C-101B-9397-08002B2CF9AE}" pid="5" name="MSIP_Label_b8b1ffe9-42de-443c-aef6-86a7b9ca47f5_Name">
    <vt:lpwstr>Internal</vt:lpwstr>
  </property>
  <property fmtid="{D5CDD505-2E9C-101B-9397-08002B2CF9AE}" pid="6" name="MSIP_Label_b8b1ffe9-42de-443c-aef6-86a7b9ca47f5_SiteId">
    <vt:lpwstr>70d04d7a-e805-459b-96ac-35bc9f7762b7</vt:lpwstr>
  </property>
  <property fmtid="{D5CDD505-2E9C-101B-9397-08002B2CF9AE}" pid="7" name="MSIP_Label_b8b1ffe9-42de-443c-aef6-86a7b9ca47f5_ActionId">
    <vt:lpwstr>eca67b44-f3b3-4855-9c4f-00310b1cc691</vt:lpwstr>
  </property>
  <property fmtid="{D5CDD505-2E9C-101B-9397-08002B2CF9AE}" pid="8" name="MSIP_Label_b8b1ffe9-42de-443c-aef6-86a7b9ca47f5_ContentBits">
    <vt:lpwstr>0</vt:lpwstr>
  </property>
  <property fmtid="{D5CDD505-2E9C-101B-9397-08002B2CF9AE}" pid="9" name="MSIP_Label_b8b1ffe9-42de-443c-aef6-86a7b9ca47f5_Tag">
    <vt:lpwstr>10, 3, 0, 1</vt:lpwstr>
  </property>
</Properties>
</file>