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5" r:id="rId6"/>
    <p:sldId id="273" r:id="rId7"/>
    <p:sldId id="262" r:id="rId8"/>
    <p:sldId id="274" r:id="rId9"/>
    <p:sldId id="268" r:id="rId10"/>
  </p:sldIdLst>
  <p:sldSz cx="18288000" cy="10287000"/>
  <p:notesSz cx="6858000" cy="9144000"/>
  <p:embeddedFontLst>
    <p:embeddedFont>
      <p:font typeface="Mali" panose="020B0604020202020204" charset="-34"/>
      <p:regular r:id="rId11"/>
    </p:embeddedFont>
    <p:embeddedFont>
      <p:font typeface="Glass Antiqua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0570" y="6131135"/>
            <a:ext cx="16607829" cy="506698"/>
          </a:xfrm>
          <a:custGeom>
            <a:avLst/>
            <a:gdLst/>
            <a:ahLst/>
            <a:cxnLst/>
            <a:rect l="l" t="t" r="r" b="b"/>
            <a:pathLst>
              <a:path w="8444974" h="506698">
                <a:moveTo>
                  <a:pt x="0" y="0"/>
                </a:moveTo>
                <a:lnTo>
                  <a:pt x="8444974" y="0"/>
                </a:lnTo>
                <a:lnTo>
                  <a:pt x="8444974" y="506699"/>
                </a:lnTo>
                <a:lnTo>
                  <a:pt x="0" y="506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TextBox 5"/>
          <p:cNvSpPr txBox="1"/>
          <p:nvPr/>
        </p:nvSpPr>
        <p:spPr>
          <a:xfrm>
            <a:off x="1165041" y="4735995"/>
            <a:ext cx="1651335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9600" dirty="0" err="1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Integracija</a:t>
            </a:r>
            <a:r>
              <a:rPr lang="en-US" sz="9600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 </a:t>
            </a:r>
            <a:r>
              <a:rPr lang="en-US" sz="9600" dirty="0" err="1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mindfulnessa</a:t>
            </a:r>
            <a:r>
              <a:rPr lang="en-US" sz="9600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 u BKT</a:t>
            </a:r>
          </a:p>
        </p:txBody>
      </p:sp>
      <p:sp>
        <p:nvSpPr>
          <p:cNvPr id="6" name="Freeform 6"/>
          <p:cNvSpPr/>
          <p:nvPr/>
        </p:nvSpPr>
        <p:spPr>
          <a:xfrm rot="1219077">
            <a:off x="-3595417" y="6670574"/>
            <a:ext cx="7768033" cy="5175452"/>
          </a:xfrm>
          <a:custGeom>
            <a:avLst/>
            <a:gdLst/>
            <a:ahLst/>
            <a:cxnLst/>
            <a:rect l="l" t="t" r="r" b="b"/>
            <a:pathLst>
              <a:path w="7768033" h="5175452">
                <a:moveTo>
                  <a:pt x="0" y="0"/>
                </a:moveTo>
                <a:lnTo>
                  <a:pt x="7768033" y="0"/>
                </a:lnTo>
                <a:lnTo>
                  <a:pt x="7768033" y="5175452"/>
                </a:lnTo>
                <a:lnTo>
                  <a:pt x="0" y="51754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TextBox 8"/>
          <p:cNvSpPr txBox="1"/>
          <p:nvPr/>
        </p:nvSpPr>
        <p:spPr>
          <a:xfrm>
            <a:off x="12115800" y="7067029"/>
            <a:ext cx="3657600" cy="438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hr-HR" sz="4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Iva Kosovel</a:t>
            </a:r>
            <a:endParaRPr lang="en-US" sz="40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51520" y="1104900"/>
            <a:ext cx="2607144" cy="35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5"/>
              </a:lnSpc>
              <a:spcBef>
                <a:spcPct val="0"/>
              </a:spcBef>
            </a:pPr>
            <a:r>
              <a:rPr lang="hr-HR" sz="211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17. Siječnja 2026. </a:t>
            </a:r>
            <a:endParaRPr lang="en-US" sz="2110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3784812" y="495300"/>
            <a:ext cx="3394517" cy="4204011"/>
          </a:xfrm>
          <a:custGeom>
            <a:avLst/>
            <a:gdLst/>
            <a:ahLst/>
            <a:cxnLst/>
            <a:rect l="l" t="t" r="r" b="b"/>
            <a:pathLst>
              <a:path w="6652384" h="8408022">
                <a:moveTo>
                  <a:pt x="0" y="0"/>
                </a:moveTo>
                <a:lnTo>
                  <a:pt x="6652384" y="0"/>
                </a:lnTo>
                <a:lnTo>
                  <a:pt x="6652384" y="8408022"/>
                </a:lnTo>
                <a:lnTo>
                  <a:pt x="0" y="84080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76" b="-9376"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2887045" y="419100"/>
            <a:ext cx="864880" cy="12191996"/>
            <a:chOff x="-1083" y="-468956"/>
            <a:chExt cx="134471" cy="1955253"/>
          </a:xfrm>
        </p:grpSpPr>
        <p:sp>
          <p:nvSpPr>
            <p:cNvPr id="7" name="Freeform 7"/>
            <p:cNvSpPr/>
            <p:nvPr/>
          </p:nvSpPr>
          <p:spPr>
            <a:xfrm>
              <a:off x="3360" y="-34826"/>
              <a:ext cx="130028" cy="677921"/>
            </a:xfrm>
            <a:custGeom>
              <a:avLst/>
              <a:gdLst/>
              <a:ahLst/>
              <a:cxnLst/>
              <a:rect l="l" t="t" r="r" b="b"/>
              <a:pathLst>
                <a:path w="130028" h="1302119">
                  <a:moveTo>
                    <a:pt x="65014" y="0"/>
                  </a:moveTo>
                  <a:lnTo>
                    <a:pt x="65014" y="0"/>
                  </a:lnTo>
                  <a:cubicBezTo>
                    <a:pt x="82257" y="0"/>
                    <a:pt x="98793" y="6850"/>
                    <a:pt x="110986" y="19042"/>
                  </a:cubicBezTo>
                  <a:cubicBezTo>
                    <a:pt x="123178" y="31235"/>
                    <a:pt x="130028" y="47771"/>
                    <a:pt x="130028" y="65014"/>
                  </a:cubicBezTo>
                  <a:lnTo>
                    <a:pt x="130028" y="1237105"/>
                  </a:lnTo>
                  <a:cubicBezTo>
                    <a:pt x="130028" y="1254348"/>
                    <a:pt x="123178" y="1270884"/>
                    <a:pt x="110986" y="1283077"/>
                  </a:cubicBezTo>
                  <a:cubicBezTo>
                    <a:pt x="98793" y="1295269"/>
                    <a:pt x="82257" y="1302119"/>
                    <a:pt x="65014" y="1302119"/>
                  </a:cubicBezTo>
                  <a:lnTo>
                    <a:pt x="65014" y="1302119"/>
                  </a:lnTo>
                  <a:cubicBezTo>
                    <a:pt x="47771" y="1302119"/>
                    <a:pt x="31235" y="1295269"/>
                    <a:pt x="19042" y="1283077"/>
                  </a:cubicBezTo>
                  <a:cubicBezTo>
                    <a:pt x="6850" y="1270884"/>
                    <a:pt x="0" y="1254348"/>
                    <a:pt x="0" y="1237105"/>
                  </a:cubicBezTo>
                  <a:lnTo>
                    <a:pt x="0" y="65014"/>
                  </a:lnTo>
                  <a:cubicBezTo>
                    <a:pt x="0" y="47771"/>
                    <a:pt x="6850" y="31235"/>
                    <a:pt x="19042" y="19042"/>
                  </a:cubicBezTo>
                  <a:cubicBezTo>
                    <a:pt x="31235" y="6850"/>
                    <a:pt x="47771" y="0"/>
                    <a:pt x="65014" y="0"/>
                  </a:cubicBezTo>
                  <a:close/>
                </a:path>
              </a:pathLst>
            </a:custGeom>
            <a:solidFill>
              <a:srgbClr val="F9D39D"/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083" y="-468956"/>
              <a:ext cx="130028" cy="1955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0"/>
                </a:lnSpc>
              </a:pPr>
              <a:r>
                <a:rPr lang="en-US" sz="2800" dirty="0">
                  <a:solidFill>
                    <a:srgbClr val="333333"/>
                  </a:solidFill>
                  <a:latin typeface="Mali"/>
                  <a:ea typeface="Mali"/>
                  <a:cs typeface="Mali"/>
                  <a:sym typeface="Mali"/>
                </a:rPr>
                <a:t>01</a:t>
              </a:r>
              <a:endParaRPr lang="hr-HR" sz="28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endParaRPr lang="en-US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r>
                <a:rPr lang="en-US" sz="2800" dirty="0">
                  <a:solidFill>
                    <a:srgbClr val="333333"/>
                  </a:solidFill>
                  <a:latin typeface="Mali"/>
                  <a:ea typeface="Mali"/>
                  <a:cs typeface="Mali"/>
                  <a:sym typeface="Mali"/>
                </a:rPr>
                <a:t>02</a:t>
              </a:r>
              <a:endParaRPr lang="hr-HR" sz="28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endParaRPr lang="en-US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r>
                <a:rPr lang="en-US" sz="2800" dirty="0">
                  <a:solidFill>
                    <a:srgbClr val="333333"/>
                  </a:solidFill>
                  <a:latin typeface="Mali"/>
                  <a:ea typeface="Mali"/>
                  <a:cs typeface="Mali"/>
                  <a:sym typeface="Mali"/>
                </a:rPr>
                <a:t>03</a:t>
              </a:r>
              <a:endParaRPr lang="hr-HR" sz="28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endParaRPr lang="en-US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r>
                <a:rPr lang="en-US" sz="2800" dirty="0">
                  <a:solidFill>
                    <a:srgbClr val="333333"/>
                  </a:solidFill>
                  <a:latin typeface="Mali"/>
                  <a:ea typeface="Mali"/>
                  <a:cs typeface="Mali"/>
                  <a:sym typeface="Mali"/>
                </a:rPr>
                <a:t>04</a:t>
              </a:r>
              <a:endParaRPr lang="hr-HR" sz="28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endParaRPr lang="en-US" sz="28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r>
                <a:rPr lang="en-US" sz="2800" dirty="0">
                  <a:solidFill>
                    <a:srgbClr val="333333"/>
                  </a:solidFill>
                  <a:latin typeface="Mali"/>
                  <a:ea typeface="Mali"/>
                  <a:cs typeface="Mali"/>
                  <a:sym typeface="Mali"/>
                </a:rPr>
                <a:t>05</a:t>
              </a:r>
              <a:endParaRPr lang="en-US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endParaRPr lang="en-US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endParaRPr lang="en-US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endParaRPr lang="en-US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endParaRPr lang="en-US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algn="ctr">
                <a:lnSpc>
                  <a:spcPts val="3440"/>
                </a:lnSpc>
              </a:pPr>
              <a:endParaRPr lang="en-US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marL="0" lvl="0" indent="0" algn="ctr">
                <a:lnSpc>
                  <a:spcPts val="3440"/>
                </a:lnSpc>
                <a:spcBef>
                  <a:spcPct val="0"/>
                </a:spcBef>
              </a:pPr>
              <a:endParaRPr lang="en-US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09800" y="806634"/>
            <a:ext cx="7347280" cy="1326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304"/>
              </a:lnSpc>
              <a:spcBef>
                <a:spcPct val="0"/>
              </a:spcBef>
            </a:pPr>
            <a:r>
              <a:rPr lang="hr-HR" sz="8074" u="none" strike="noStrike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SADRŽAJ</a:t>
            </a:r>
            <a:endParaRPr lang="en-US" sz="8074" u="none" strike="noStrike" dirty="0">
              <a:solidFill>
                <a:srgbClr val="333333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62400" y="3116599"/>
            <a:ext cx="6781800" cy="4053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hr-HR" sz="36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Uvod</a:t>
            </a:r>
            <a:endParaRPr lang="en-US" sz="36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  <a:p>
            <a:pPr marL="0" lvl="0" indent="0" algn="l">
              <a:lnSpc>
                <a:spcPct val="150000"/>
              </a:lnSpc>
            </a:pPr>
            <a:r>
              <a:rPr lang="hr-HR" sz="36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Podjela</a:t>
            </a:r>
            <a:endParaRPr lang="en-US" sz="36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  <a:p>
            <a:pPr marL="0" lvl="0" indent="0" algn="l">
              <a:lnSpc>
                <a:spcPct val="150000"/>
              </a:lnSpc>
            </a:pPr>
            <a:r>
              <a:rPr lang="en-US" sz="36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tehnike</a:t>
            </a:r>
            <a:r>
              <a:rPr lang="en-US" sz="36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PRIJE </a:t>
            </a:r>
            <a:r>
              <a:rPr lang="en-US" sz="36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Mindfulnessa</a:t>
            </a:r>
            <a:endParaRPr lang="en-US" sz="36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  <a:p>
            <a:pPr marL="0" lvl="0" indent="0" algn="l">
              <a:lnSpc>
                <a:spcPct val="150000"/>
              </a:lnSpc>
            </a:pPr>
            <a:r>
              <a:rPr lang="en-US" sz="36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tehnike</a:t>
            </a:r>
            <a:r>
              <a:rPr lang="en-US" sz="36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hr-HR" sz="36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NAKON</a:t>
            </a:r>
            <a:r>
              <a:rPr lang="en-US" sz="36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36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Mindfulnessa</a:t>
            </a:r>
            <a:endParaRPr lang="en-US" sz="36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  <a:p>
            <a:pPr marL="0" lvl="0" indent="0" algn="l">
              <a:lnSpc>
                <a:spcPct val="150000"/>
              </a:lnSpc>
            </a:pPr>
            <a:r>
              <a:rPr lang="en-US" sz="36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AWARE </a:t>
            </a:r>
            <a:r>
              <a:rPr lang="en-US" sz="36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tehnika</a:t>
            </a:r>
            <a:endParaRPr lang="en-US" sz="36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A7DA857-1D93-A696-156E-39E359C1FF7A}"/>
              </a:ext>
            </a:extLst>
          </p:cNvPr>
          <p:cNvSpPr/>
          <p:nvPr/>
        </p:nvSpPr>
        <p:spPr>
          <a:xfrm>
            <a:off x="10210800" y="2095500"/>
            <a:ext cx="5115222" cy="6335404"/>
          </a:xfrm>
          <a:custGeom>
            <a:avLst/>
            <a:gdLst/>
            <a:ahLst/>
            <a:cxnLst/>
            <a:rect l="l" t="t" r="r" b="b"/>
            <a:pathLst>
              <a:path w="6652384" h="8408022">
                <a:moveTo>
                  <a:pt x="0" y="0"/>
                </a:moveTo>
                <a:lnTo>
                  <a:pt x="6652384" y="0"/>
                </a:lnTo>
                <a:lnTo>
                  <a:pt x="6652384" y="8408022"/>
                </a:lnTo>
                <a:lnTo>
                  <a:pt x="0" y="840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76" b="-9376"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0" y="1375694"/>
            <a:ext cx="4606822" cy="360170"/>
          </a:xfrm>
          <a:custGeom>
            <a:avLst/>
            <a:gdLst/>
            <a:ahLst/>
            <a:cxnLst/>
            <a:rect l="l" t="t" r="r" b="b"/>
            <a:pathLst>
              <a:path w="4606822" h="360170">
                <a:moveTo>
                  <a:pt x="0" y="0"/>
                </a:moveTo>
                <a:lnTo>
                  <a:pt x="4606822" y="0"/>
                </a:lnTo>
                <a:lnTo>
                  <a:pt x="4606822" y="360170"/>
                </a:lnTo>
                <a:lnTo>
                  <a:pt x="0" y="360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r-HR"/>
          </a:p>
        </p:txBody>
      </p:sp>
      <p:sp>
        <p:nvSpPr>
          <p:cNvPr id="5" name="TextBox 5"/>
          <p:cNvSpPr txBox="1"/>
          <p:nvPr/>
        </p:nvSpPr>
        <p:spPr>
          <a:xfrm>
            <a:off x="962025" y="6149122"/>
            <a:ext cx="10013656" cy="799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lnSpc>
                <a:spcPts val="329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000" dirty="0" err="1">
                <a:latin typeface="Mali" panose="020B0604020202020204" charset="-34"/>
                <a:cs typeface="Mali" panose="020B0604020202020204" charset="-34"/>
              </a:rPr>
              <a:t>kao</a:t>
            </a:r>
            <a:r>
              <a:rPr lang="es-ES" sz="20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es-ES" sz="2000" dirty="0" err="1">
                <a:latin typeface="Mali" panose="020B0604020202020204" charset="-34"/>
                <a:cs typeface="Mali" panose="020B0604020202020204" charset="-34"/>
              </a:rPr>
              <a:t>samostalna</a:t>
            </a:r>
            <a:r>
              <a:rPr lang="es-ES" sz="20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es-ES" sz="2000" dirty="0" err="1">
                <a:latin typeface="Mali" panose="020B0604020202020204" charset="-34"/>
                <a:cs typeface="Mali" panose="020B0604020202020204" charset="-34"/>
              </a:rPr>
              <a:t>intervencija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 ili </a:t>
            </a:r>
            <a:r>
              <a:rPr lang="es-ES" sz="2000" dirty="0">
                <a:latin typeface="Mali" panose="020B0604020202020204" charset="-34"/>
                <a:cs typeface="Mali" panose="020B0604020202020204" charset="-34"/>
              </a:rPr>
              <a:t>dio </a:t>
            </a:r>
            <a:r>
              <a:rPr lang="es-ES" sz="2000" dirty="0" err="1">
                <a:latin typeface="Mali" panose="020B0604020202020204" charset="-34"/>
                <a:cs typeface="Mali" panose="020B0604020202020204" charset="-34"/>
              </a:rPr>
              <a:t>psihoterapijske</a:t>
            </a:r>
            <a:r>
              <a:rPr lang="es-ES" sz="20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es-ES" sz="2000" dirty="0" err="1">
                <a:latin typeface="Mali" panose="020B0604020202020204" charset="-34"/>
                <a:cs typeface="Mali" panose="020B0604020202020204" charset="-34"/>
              </a:rPr>
              <a:t>metode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 - integriranje u KBT tretman  </a:t>
            </a:r>
            <a:endParaRPr lang="en-US" sz="2400" u="none" strike="noStrike" dirty="0">
              <a:solidFill>
                <a:srgbClr val="333333"/>
              </a:solidFill>
              <a:latin typeface="Mali" panose="020B0604020202020204" charset="-34"/>
              <a:ea typeface="Mali"/>
              <a:cs typeface="Mali" panose="020B0604020202020204" charset="-34"/>
              <a:sym typeface="Mal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0600" y="-281361"/>
            <a:ext cx="8014786" cy="1900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7877"/>
              </a:lnSpc>
              <a:spcBef>
                <a:spcPct val="0"/>
              </a:spcBef>
            </a:pPr>
            <a:r>
              <a:rPr lang="hr-HR" sz="6000" dirty="0" err="1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Mindfulness</a:t>
            </a:r>
            <a:endParaRPr lang="en-US" sz="6000" u="none" strike="noStrike" dirty="0">
              <a:solidFill>
                <a:srgbClr val="333333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3CC1C59-2AF5-E163-3685-B3FFAF6D92AC}"/>
              </a:ext>
            </a:extLst>
          </p:cNvPr>
          <p:cNvSpPr txBox="1"/>
          <p:nvPr/>
        </p:nvSpPr>
        <p:spPr>
          <a:xfrm>
            <a:off x="962025" y="2349730"/>
            <a:ext cx="10013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održavanje pažnje na neposrednom iskustvu uz istovremeno zauzimanje otvorenosti, prihvaćanja i znatiželje (</a:t>
            </a:r>
            <a:r>
              <a:rPr lang="hr-HR" sz="2000" dirty="0" err="1">
                <a:latin typeface="Mali" panose="020B0604020202020204" charset="-34"/>
                <a:cs typeface="Mali" panose="020B0604020202020204" charset="-34"/>
              </a:rPr>
              <a:t>Bishop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 i sur., 2004.)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1101A23-6938-D225-34F4-21F723950FEC}"/>
              </a:ext>
            </a:extLst>
          </p:cNvPr>
          <p:cNvSpPr txBox="1"/>
          <p:nvPr/>
        </p:nvSpPr>
        <p:spPr>
          <a:xfrm>
            <a:off x="993481" y="3240174"/>
            <a:ext cx="9601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usredotočiti se na ono što se trenutno događa:</a:t>
            </a:r>
          </a:p>
          <a:p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	izvana (poput razgovora s nekim) ili </a:t>
            </a:r>
          </a:p>
          <a:p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	interno (poput misli, emocija ili tjelesnih osjeta), </a:t>
            </a:r>
          </a:p>
          <a:p>
            <a:endParaRPr lang="hr-HR" sz="2000" dirty="0">
              <a:latin typeface="Mali" panose="020B0604020202020204" charset="-34"/>
              <a:cs typeface="Mali" panose="020B0604020202020204" charset="-34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5A1360F-3817-1472-6718-EA63A931E4D6}"/>
              </a:ext>
            </a:extLst>
          </p:cNvPr>
          <p:cNvSpPr txBox="1"/>
          <p:nvPr/>
        </p:nvSpPr>
        <p:spPr>
          <a:xfrm>
            <a:off x="993481" y="4453281"/>
            <a:ext cx="998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vježba spremnosti da se doživi sve što se događa na </a:t>
            </a:r>
            <a:r>
              <a:rPr lang="hr-HR" sz="2000" b="1" dirty="0" err="1">
                <a:latin typeface="Mali" panose="020B0604020202020204" charset="-34"/>
                <a:cs typeface="Mali" panose="020B0604020202020204" charset="-34"/>
              </a:rPr>
              <a:t>neosuđujući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000" b="1" dirty="0">
                <a:latin typeface="Mali" panose="020B0604020202020204" charset="-34"/>
                <a:cs typeface="Mali" panose="020B0604020202020204" charset="-34"/>
              </a:rPr>
              <a:t>način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0EFFBD9-8A52-E82D-D99A-1DC93D15004F}"/>
              </a:ext>
            </a:extLst>
          </p:cNvPr>
          <p:cNvSpPr txBox="1"/>
          <p:nvPr/>
        </p:nvSpPr>
        <p:spPr>
          <a:xfrm>
            <a:off x="962025" y="4993425"/>
            <a:ext cx="10013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posebno koristan kod: </a:t>
            </a:r>
            <a:r>
              <a:rPr lang="hr-HR" sz="2000" dirty="0" err="1">
                <a:latin typeface="Mali" panose="020B0604020202020204" charset="-34"/>
                <a:cs typeface="Mali" panose="020B0604020202020204" charset="-34"/>
              </a:rPr>
              <a:t>ruminiranja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, </a:t>
            </a:r>
            <a:r>
              <a:rPr lang="hr-HR" sz="2000" dirty="0" err="1">
                <a:latin typeface="Mali" panose="020B0604020202020204" charset="-34"/>
                <a:cs typeface="Mali" panose="020B0604020202020204" charset="-34"/>
              </a:rPr>
              <a:t>maladaptivnih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 misaonih procesa, poput opsesije, brige ili samokritike te kada se klijenti boje doživjeti određene unutarnje podražaje poput negativnih emocija, misli, slika, žudnji ili boli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31E07CFC-5382-064C-3641-D876E4E27271}"/>
              </a:ext>
            </a:extLst>
          </p:cNvPr>
          <p:cNvSpPr txBox="1"/>
          <p:nvPr/>
        </p:nvSpPr>
        <p:spPr>
          <a:xfrm>
            <a:off x="12156116" y="2762250"/>
            <a:ext cx="485774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Cilj NIJE eliminirati nekorisnu misao ili eliminirati uznemirujuće unutarnje podražaje - nemoguće i štetno </a:t>
            </a:r>
          </a:p>
          <a:p>
            <a:endParaRPr lang="hr-HR" sz="2000" dirty="0">
              <a:latin typeface="Mali" panose="020B0604020202020204" charset="-34"/>
              <a:cs typeface="Mali" panose="020B060402020202020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err="1">
                <a:latin typeface="Mali" panose="020B0604020202020204" charset="-34"/>
                <a:cs typeface="Mali" panose="020B0604020202020204" charset="-34"/>
              </a:rPr>
              <a:t>Mindfulness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 pomaže da bez osuđivanja promatramo i prihvaćamo unutarnja iskustva, </a:t>
            </a:r>
            <a:r>
              <a:rPr lang="hr-HR" sz="2000" b="1" dirty="0">
                <a:latin typeface="Mali" panose="020B0604020202020204" charset="-34"/>
                <a:cs typeface="Mali" panose="020B0604020202020204" charset="-34"/>
              </a:rPr>
              <a:t>bez procjenjivanja ili pokušaja da ih se promijeni</a:t>
            </a: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FCBE00A9-9A7A-DD8F-03F0-AEB7D43B5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23138" y="6772269"/>
            <a:ext cx="2525974" cy="5734050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E8E4BDED-411E-493C-CBA6-0AA82EE84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881013" y="6772269"/>
            <a:ext cx="2525974" cy="5734050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8C779065-4ED0-6E82-1AC7-A14297946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3738889" y="6772269"/>
            <a:ext cx="2525974" cy="5734049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E35AE5BA-CD8A-BEDD-5B28-F359F0D3860A}"/>
              </a:ext>
            </a:extLst>
          </p:cNvPr>
          <p:cNvSpPr/>
          <p:nvPr/>
        </p:nvSpPr>
        <p:spPr>
          <a:xfrm>
            <a:off x="11915775" y="2476500"/>
            <a:ext cx="5126665" cy="39624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4F0B4-4042-92AF-DC21-E8B40B6C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3BEE10AE-BCBB-B131-851D-5BBAF1A8E854}"/>
              </a:ext>
            </a:extLst>
          </p:cNvPr>
          <p:cNvSpPr txBox="1"/>
          <p:nvPr/>
        </p:nvSpPr>
        <p:spPr>
          <a:xfrm>
            <a:off x="7275789" y="3944935"/>
            <a:ext cx="239147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hr-HR" sz="3200" dirty="0">
                <a:solidFill>
                  <a:prstClr val="black"/>
                </a:solidFill>
                <a:latin typeface="Mali" panose="020B0604020202020204" charset="-34"/>
                <a:cs typeface="Mali" panose="020B0604020202020204" charset="-34"/>
              </a:rPr>
              <a:t>Postoji nekoliko vrsta…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A64384C-5D9F-7164-5467-53A1E0534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07640" y="3355275"/>
            <a:ext cx="762000" cy="319762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02447D0-01FD-917E-A0E1-18237D4B175D}"/>
              </a:ext>
            </a:extLst>
          </p:cNvPr>
          <p:cNvSpPr txBox="1"/>
          <p:nvPr/>
        </p:nvSpPr>
        <p:spPr>
          <a:xfrm>
            <a:off x="533400" y="3393390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latin typeface="Mali" panose="020B0604020202020204" charset="-34"/>
                <a:cs typeface="Mali" panose="020B0604020202020204" charset="-34"/>
              </a:rPr>
              <a:t>Svjesnost misli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: za klijente koji pretjerano ruminiraju, brinu se ili pokušavaju potisnuti nametljive misli ili slike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32BF867-0EB9-814E-238C-87719D361BB3}"/>
              </a:ext>
            </a:extLst>
          </p:cNvPr>
          <p:cNvSpPr txBox="1"/>
          <p:nvPr/>
        </p:nvSpPr>
        <p:spPr>
          <a:xfrm>
            <a:off x="517451" y="4622690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latin typeface="Mali" panose="020B0604020202020204" charset="-34"/>
                <a:cs typeface="Mali" panose="020B0604020202020204" charset="-34"/>
              </a:rPr>
              <a:t>Svjesnost unutarnjih podražaja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: za intenzivne emocije i druga uznemirujuća unutarnja iskustva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9422CED-604C-1A12-6B74-72CBE2718F01}"/>
              </a:ext>
            </a:extLst>
          </p:cNvPr>
          <p:cNvSpPr txBox="1"/>
          <p:nvPr/>
        </p:nvSpPr>
        <p:spPr>
          <a:xfrm>
            <a:off x="533400" y="5970136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latin typeface="Mali" panose="020B0604020202020204" charset="-34"/>
                <a:cs typeface="Mali" panose="020B0604020202020204" charset="-34"/>
              </a:rPr>
              <a:t>Svjesnost za </a:t>
            </a:r>
            <a:r>
              <a:rPr lang="hr-HR" sz="2000" b="1" dirty="0" err="1">
                <a:latin typeface="Mali" panose="020B0604020202020204" charset="-34"/>
                <a:cs typeface="Mali" panose="020B0604020202020204" charset="-34"/>
              </a:rPr>
              <a:t>samosuosjećanje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: za klijente koji doživljavaju puno samokritike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09871FCF-73A9-C87E-B513-69DB5F713322}"/>
              </a:ext>
            </a:extLst>
          </p:cNvPr>
          <p:cNvSpPr txBox="1"/>
          <p:nvPr/>
        </p:nvSpPr>
        <p:spPr>
          <a:xfrm>
            <a:off x="10896600" y="2857500"/>
            <a:ext cx="6705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latin typeface="Mali" panose="020B0604020202020204" charset="-34"/>
                <a:cs typeface="Mali" panose="020B0604020202020204" charset="-34"/>
              </a:rPr>
              <a:t>FORMALNA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odvojite vremenski period (npr. 5 do 60 minuta)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mirno mjesto, usmjerite svoju pažnju na određeno iskustvo (npr. dah, različite dijelove tijela, pokret, misli, emocije, vanjske objekte ili zvukove);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primijetite kada pažnja odlutala od određenog iskustva i bez osuđivanja je vratite na to iskustvo. 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6FE90CD7-6FBB-CFA2-9B91-99F061ACB72E}"/>
              </a:ext>
            </a:extLst>
          </p:cNvPr>
          <p:cNvSpPr txBox="1"/>
          <p:nvPr/>
        </p:nvSpPr>
        <p:spPr>
          <a:xfrm>
            <a:off x="10985207" y="6445289"/>
            <a:ext cx="6616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latin typeface="Mali" panose="020B0604020202020204" charset="-34"/>
                <a:cs typeface="Mali" panose="020B0604020202020204" charset="-34"/>
              </a:rPr>
              <a:t>NEFORMALNA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primjena principa </a:t>
            </a:r>
            <a:r>
              <a:rPr lang="hr-HR" sz="2000" dirty="0" err="1">
                <a:latin typeface="Mali" panose="020B0604020202020204" charset="-34"/>
                <a:cs typeface="Mali" panose="020B0604020202020204" charset="-34"/>
              </a:rPr>
              <a:t>mindfulnessa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 na svakodnevnim iskustvima (što se događa u trenutku)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prihvaćajući, otvoreno i bez osuđivanja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kada um odluta u budućnost ili prošlost 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  <a:sym typeface="Wingdings" panose="05000000000000000000" pitchFamily="2" charset="2"/>
              </a:rPr>
              <a:t> </a:t>
            </a:r>
            <a:r>
              <a:rPr lang="hr-HR" sz="2000" dirty="0">
                <a:latin typeface="Mali" panose="020B0604020202020204" charset="-34"/>
                <a:cs typeface="Mali" panose="020B0604020202020204" charset="-34"/>
              </a:rPr>
              <a:t>vratiti ga na trenutno iskustvo</a:t>
            </a:r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F0312BAF-34AD-0396-2AFF-444B898D98B9}"/>
              </a:ext>
            </a:extLst>
          </p:cNvPr>
          <p:cNvGrpSpPr/>
          <p:nvPr/>
        </p:nvGrpSpPr>
        <p:grpSpPr>
          <a:xfrm>
            <a:off x="9923722" y="2738905"/>
            <a:ext cx="762001" cy="4157195"/>
            <a:chOff x="9296400" y="4543888"/>
            <a:chExt cx="815162" cy="2677709"/>
          </a:xfrm>
        </p:grpSpPr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8065AEC9-84AE-A31C-6821-F78E26FCA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6459" b="-1"/>
            <a:stretch>
              <a:fillRect/>
            </a:stretch>
          </p:blipFill>
          <p:spPr>
            <a:xfrm>
              <a:off x="9296400" y="5829300"/>
              <a:ext cx="815162" cy="1392297"/>
            </a:xfrm>
            <a:prstGeom prst="rect">
              <a:avLst/>
            </a:prstGeom>
          </p:spPr>
        </p:pic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A9F37DF8-77A6-DC6C-5070-7469755E5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42" t="-1032" r="-2442" b="59128"/>
            <a:stretch>
              <a:fillRect/>
            </a:stretch>
          </p:blipFill>
          <p:spPr>
            <a:xfrm>
              <a:off x="9349562" y="4543888"/>
              <a:ext cx="762000" cy="1339916"/>
            </a:xfrm>
            <a:prstGeom prst="rect">
              <a:avLst/>
            </a:prstGeom>
          </p:spPr>
        </p:pic>
      </p:grp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96E3EF52-1C62-6A32-C77D-EDFA8870F484}"/>
              </a:ext>
            </a:extLst>
          </p:cNvPr>
          <p:cNvSpPr txBox="1"/>
          <p:nvPr/>
        </p:nvSpPr>
        <p:spPr>
          <a:xfrm>
            <a:off x="10873562" y="5918268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Mali" panose="020B0604020202020204" charset="-34"/>
                <a:cs typeface="Mali" panose="020B0604020202020204" charset="-34"/>
              </a:rPr>
              <a:t>PREPORUKA za početnike:</a:t>
            </a:r>
            <a:r>
              <a:rPr lang="hr-HR" sz="1800" dirty="0">
                <a:latin typeface="Mali" panose="020B0604020202020204" charset="-34"/>
                <a:cs typeface="Mali" panose="020B0604020202020204" charset="-34"/>
              </a:rPr>
              <a:t> formalna meditacija oko 5 minuta</a:t>
            </a:r>
            <a:endParaRPr lang="hr-HR" dirty="0"/>
          </a:p>
        </p:txBody>
      </p:sp>
      <p:sp>
        <p:nvSpPr>
          <p:cNvPr id="42" name="Freeform 4">
            <a:extLst>
              <a:ext uri="{FF2B5EF4-FFF2-40B4-BE49-F238E27FC236}">
                <a16:creationId xmlns:a16="http://schemas.microsoft.com/office/drawing/2014/main" id="{DC72472C-440F-C8B6-67C8-ED44B3C8C4F1}"/>
              </a:ext>
            </a:extLst>
          </p:cNvPr>
          <p:cNvSpPr/>
          <p:nvPr/>
        </p:nvSpPr>
        <p:spPr>
          <a:xfrm>
            <a:off x="7087667" y="5456819"/>
            <a:ext cx="2885750" cy="173145"/>
          </a:xfrm>
          <a:custGeom>
            <a:avLst/>
            <a:gdLst/>
            <a:ahLst/>
            <a:cxnLst/>
            <a:rect l="l" t="t" r="r" b="b"/>
            <a:pathLst>
              <a:path w="2885750" h="173145">
                <a:moveTo>
                  <a:pt x="0" y="0"/>
                </a:moveTo>
                <a:lnTo>
                  <a:pt x="2885750" y="0"/>
                </a:lnTo>
                <a:lnTo>
                  <a:pt x="2885750" y="173145"/>
                </a:lnTo>
                <a:lnTo>
                  <a:pt x="0" y="173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C8FD15B1-0F66-5AFC-6B23-DE54E1EB7A53}"/>
              </a:ext>
            </a:extLst>
          </p:cNvPr>
          <p:cNvSpPr txBox="1"/>
          <p:nvPr/>
        </p:nvSpPr>
        <p:spPr>
          <a:xfrm>
            <a:off x="5805867" y="824283"/>
            <a:ext cx="4879856" cy="1065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196"/>
              </a:lnSpc>
            </a:pPr>
            <a:r>
              <a:rPr lang="hr-HR" sz="7384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PODJELA</a:t>
            </a:r>
            <a:endParaRPr lang="en-US" sz="7384" dirty="0">
              <a:solidFill>
                <a:srgbClr val="333333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C42A17EB-C5A7-71F9-DBEE-B423F7FB961D}"/>
              </a:ext>
            </a:extLst>
          </p:cNvPr>
          <p:cNvSpPr/>
          <p:nvPr/>
        </p:nvSpPr>
        <p:spPr>
          <a:xfrm rot="1219077">
            <a:off x="-3595417" y="6670574"/>
            <a:ext cx="7768033" cy="5175452"/>
          </a:xfrm>
          <a:custGeom>
            <a:avLst/>
            <a:gdLst/>
            <a:ahLst/>
            <a:cxnLst/>
            <a:rect l="l" t="t" r="r" b="b"/>
            <a:pathLst>
              <a:path w="7768033" h="5175452">
                <a:moveTo>
                  <a:pt x="0" y="0"/>
                </a:moveTo>
                <a:lnTo>
                  <a:pt x="7768033" y="0"/>
                </a:lnTo>
                <a:lnTo>
                  <a:pt x="7768033" y="5175452"/>
                </a:lnTo>
                <a:lnTo>
                  <a:pt x="0" y="51754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2258FE29-162F-E330-89B5-7480BDD39674}"/>
              </a:ext>
            </a:extLst>
          </p:cNvPr>
          <p:cNvSpPr/>
          <p:nvPr/>
        </p:nvSpPr>
        <p:spPr>
          <a:xfrm rot="12301883">
            <a:off x="13183106" y="-1756637"/>
            <a:ext cx="7768033" cy="5175452"/>
          </a:xfrm>
          <a:custGeom>
            <a:avLst/>
            <a:gdLst/>
            <a:ahLst/>
            <a:cxnLst/>
            <a:rect l="l" t="t" r="r" b="b"/>
            <a:pathLst>
              <a:path w="7768033" h="5175452">
                <a:moveTo>
                  <a:pt x="0" y="0"/>
                </a:moveTo>
                <a:lnTo>
                  <a:pt x="7768033" y="0"/>
                </a:lnTo>
                <a:lnTo>
                  <a:pt x="7768033" y="5175452"/>
                </a:lnTo>
                <a:lnTo>
                  <a:pt x="0" y="51754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42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75153" y="1039897"/>
            <a:ext cx="2002694" cy="4038600"/>
          </a:xfrm>
          <a:custGeom>
            <a:avLst/>
            <a:gdLst/>
            <a:ahLst/>
            <a:cxnLst/>
            <a:rect l="l" t="t" r="r" b="b"/>
            <a:pathLst>
              <a:path w="3719040" h="5406354">
                <a:moveTo>
                  <a:pt x="0" y="0"/>
                </a:moveTo>
                <a:lnTo>
                  <a:pt x="3719039" y="0"/>
                </a:lnTo>
                <a:lnTo>
                  <a:pt x="3719039" y="5406354"/>
                </a:lnTo>
                <a:lnTo>
                  <a:pt x="0" y="5406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rot="-5400000">
            <a:off x="8028466" y="-715451"/>
            <a:ext cx="1747579" cy="8255889"/>
          </a:xfrm>
          <a:custGeom>
            <a:avLst/>
            <a:gdLst/>
            <a:ahLst/>
            <a:cxnLst/>
            <a:rect l="l" t="t" r="r" b="b"/>
            <a:pathLst>
              <a:path w="3719040" h="5406354">
                <a:moveTo>
                  <a:pt x="0" y="0"/>
                </a:moveTo>
                <a:lnTo>
                  <a:pt x="3719040" y="0"/>
                </a:lnTo>
                <a:lnTo>
                  <a:pt x="3719040" y="5406354"/>
                </a:lnTo>
                <a:lnTo>
                  <a:pt x="0" y="5406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3711396" y="1664939"/>
            <a:ext cx="3315372" cy="4120742"/>
          </a:xfrm>
          <a:custGeom>
            <a:avLst/>
            <a:gdLst/>
            <a:ahLst/>
            <a:cxnLst/>
            <a:rect l="l" t="t" r="r" b="b"/>
            <a:pathLst>
              <a:path w="3719040" h="5406354">
                <a:moveTo>
                  <a:pt x="0" y="0"/>
                </a:moveTo>
                <a:lnTo>
                  <a:pt x="3719040" y="0"/>
                </a:lnTo>
                <a:lnTo>
                  <a:pt x="3719040" y="5406354"/>
                </a:lnTo>
                <a:lnTo>
                  <a:pt x="0" y="5406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14" name="TextBox 14"/>
          <p:cNvSpPr txBox="1"/>
          <p:nvPr/>
        </p:nvSpPr>
        <p:spPr>
          <a:xfrm>
            <a:off x="685800" y="202212"/>
            <a:ext cx="18135600" cy="1522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610"/>
              </a:lnSpc>
              <a:spcBef>
                <a:spcPct val="0"/>
              </a:spcBef>
            </a:pPr>
            <a:r>
              <a:rPr lang="hr-HR" sz="7200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tehnike</a:t>
            </a:r>
            <a:r>
              <a:rPr lang="en-US" sz="7200" u="none" strike="noStrike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 PRIJE</a:t>
            </a:r>
            <a:r>
              <a:rPr lang="hr-HR" sz="7200" u="none" strike="noStrike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 </a:t>
            </a:r>
            <a:r>
              <a:rPr lang="hr-HR" sz="7200" u="none" strike="noStrike" dirty="0" err="1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Mindfulnessa</a:t>
            </a:r>
            <a:endParaRPr lang="en-US" sz="7200" u="none" strike="noStrike" dirty="0">
              <a:solidFill>
                <a:srgbClr val="333333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6957" y="2628265"/>
            <a:ext cx="3361378" cy="810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90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Educira</a:t>
            </a: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ti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klijente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o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kognitivnom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modelu</a:t>
            </a:r>
            <a:endParaRPr lang="en-US" sz="20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564544" y="3037816"/>
            <a:ext cx="6779856" cy="799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290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Ispita</a:t>
            </a: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ti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prednosti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nedostatke</a:t>
            </a:r>
            <a:r>
              <a:rPr lang="hr-HR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hr-HR" sz="2000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ruminiranja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u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odnosu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na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prednosti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nedostatke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fokusiranja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na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sadašnji</a:t>
            </a:r>
            <a:endParaRPr lang="en-US" sz="20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688393" y="2572428"/>
            <a:ext cx="3361378" cy="2079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90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Koristit</a:t>
            </a: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sokratovsko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ispitivanje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kako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bi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testirali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točnost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onoga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što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klijent vidi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kao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prednosti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hr-HR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ruminiranja</a:t>
            </a:r>
            <a:endParaRPr lang="en-US" sz="20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id="{D6DE8C3A-E9C3-DBA0-FDCC-1CDDD2AD9D76}"/>
              </a:ext>
            </a:extLst>
          </p:cNvPr>
          <p:cNvGrpSpPr/>
          <p:nvPr/>
        </p:nvGrpSpPr>
        <p:grpSpPr>
          <a:xfrm>
            <a:off x="829527" y="1819798"/>
            <a:ext cx="737859" cy="643833"/>
            <a:chOff x="0" y="-47625"/>
            <a:chExt cx="3465039" cy="691729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F506BB81-3535-413F-C10D-44FDD3915885}"/>
                </a:ext>
              </a:extLst>
            </p:cNvPr>
            <p:cNvSpPr/>
            <p:nvPr/>
          </p:nvSpPr>
          <p:spPr>
            <a:xfrm>
              <a:off x="0" y="0"/>
              <a:ext cx="3465038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6C6C4CAE-D958-B36F-6A35-D2566DDA592E}"/>
                </a:ext>
              </a:extLst>
            </p:cNvPr>
            <p:cNvSpPr txBox="1"/>
            <p:nvPr/>
          </p:nvSpPr>
          <p:spPr>
            <a:xfrm>
              <a:off x="0" y="-47625"/>
              <a:ext cx="3465039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90"/>
                </a:lnSpc>
                <a:spcBef>
                  <a:spcPct val="0"/>
                </a:spcBef>
              </a:pPr>
              <a:r>
                <a:rPr lang="en-US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01</a:t>
              </a:r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:a16="http://schemas.microsoft.com/office/drawing/2014/main" id="{DEAAE5E9-5B6A-696E-EEFF-859C3F1E6E67}"/>
              </a:ext>
            </a:extLst>
          </p:cNvPr>
          <p:cNvGrpSpPr/>
          <p:nvPr/>
        </p:nvGrpSpPr>
        <p:grpSpPr>
          <a:xfrm>
            <a:off x="5358500" y="2249195"/>
            <a:ext cx="737859" cy="643833"/>
            <a:chOff x="0" y="-47625"/>
            <a:chExt cx="3465039" cy="691729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B1A9EDA-8128-A3FE-27A5-EE9F16135FAF}"/>
                </a:ext>
              </a:extLst>
            </p:cNvPr>
            <p:cNvSpPr/>
            <p:nvPr/>
          </p:nvSpPr>
          <p:spPr>
            <a:xfrm>
              <a:off x="0" y="0"/>
              <a:ext cx="3465038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4466C303-69F5-5D12-37CD-45613FD968B9}"/>
                </a:ext>
              </a:extLst>
            </p:cNvPr>
            <p:cNvSpPr txBox="1"/>
            <p:nvPr/>
          </p:nvSpPr>
          <p:spPr>
            <a:xfrm>
              <a:off x="0" y="-47625"/>
              <a:ext cx="3465039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90"/>
                </a:lnSpc>
                <a:spcBef>
                  <a:spcPct val="0"/>
                </a:spcBef>
              </a:pPr>
              <a:r>
                <a:rPr lang="en-US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0</a:t>
              </a:r>
              <a:r>
                <a:rPr lang="hr-HR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2</a:t>
              </a:r>
              <a:endParaRPr lang="en-US" sz="2350" dirty="0">
                <a:solidFill>
                  <a:srgbClr val="FBFCFC"/>
                </a:solidFill>
                <a:latin typeface="Mali"/>
                <a:ea typeface="Mali"/>
                <a:cs typeface="Mali"/>
                <a:sym typeface="Mali"/>
              </a:endParaRPr>
            </a:p>
          </p:txBody>
        </p:sp>
      </p:grpSp>
      <p:grpSp>
        <p:nvGrpSpPr>
          <p:cNvPr id="37" name="Group 5">
            <a:extLst>
              <a:ext uri="{FF2B5EF4-FFF2-40B4-BE49-F238E27FC236}">
                <a16:creationId xmlns:a16="http://schemas.microsoft.com/office/drawing/2014/main" id="{65590CFB-A1F1-7E98-3C7E-3C838CDA71ED}"/>
              </a:ext>
            </a:extLst>
          </p:cNvPr>
          <p:cNvGrpSpPr/>
          <p:nvPr/>
        </p:nvGrpSpPr>
        <p:grpSpPr>
          <a:xfrm>
            <a:off x="13845707" y="1695072"/>
            <a:ext cx="737859" cy="643833"/>
            <a:chOff x="0" y="-47625"/>
            <a:chExt cx="3465039" cy="691729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824BCF52-AB90-535F-B5CF-36E7384E8A43}"/>
                </a:ext>
              </a:extLst>
            </p:cNvPr>
            <p:cNvSpPr/>
            <p:nvPr/>
          </p:nvSpPr>
          <p:spPr>
            <a:xfrm>
              <a:off x="0" y="0"/>
              <a:ext cx="3465038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B55FACDB-AB2E-1386-75C9-B3BD78A4219C}"/>
                </a:ext>
              </a:extLst>
            </p:cNvPr>
            <p:cNvSpPr txBox="1"/>
            <p:nvPr/>
          </p:nvSpPr>
          <p:spPr>
            <a:xfrm>
              <a:off x="0" y="-47625"/>
              <a:ext cx="3465039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90"/>
                </a:lnSpc>
                <a:spcBef>
                  <a:spcPct val="0"/>
                </a:spcBef>
              </a:pPr>
              <a:r>
                <a:rPr lang="en-US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0</a:t>
              </a:r>
              <a:r>
                <a:rPr lang="hr-HR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3</a:t>
              </a:r>
              <a:endParaRPr lang="en-US" sz="2350" dirty="0">
                <a:solidFill>
                  <a:srgbClr val="FBFCFC"/>
                </a:solidFill>
                <a:latin typeface="Mali"/>
                <a:ea typeface="Mali"/>
                <a:cs typeface="Mali"/>
                <a:sym typeface="Mali"/>
              </a:endParaRPr>
            </a:p>
          </p:txBody>
        </p:sp>
      </p:grpSp>
      <p:sp>
        <p:nvSpPr>
          <p:cNvPr id="40" name="Freeform 2">
            <a:extLst>
              <a:ext uri="{FF2B5EF4-FFF2-40B4-BE49-F238E27FC236}">
                <a16:creationId xmlns:a16="http://schemas.microsoft.com/office/drawing/2014/main" id="{5918902C-1B6B-6E57-64C7-95B357BC69A5}"/>
              </a:ext>
            </a:extLst>
          </p:cNvPr>
          <p:cNvSpPr/>
          <p:nvPr/>
        </p:nvSpPr>
        <p:spPr>
          <a:xfrm rot="-5400000">
            <a:off x="2335612" y="2754712"/>
            <a:ext cx="2482768" cy="5952408"/>
          </a:xfrm>
          <a:custGeom>
            <a:avLst/>
            <a:gdLst/>
            <a:ahLst/>
            <a:cxnLst/>
            <a:rect l="l" t="t" r="r" b="b"/>
            <a:pathLst>
              <a:path w="3719040" h="5406354">
                <a:moveTo>
                  <a:pt x="0" y="0"/>
                </a:moveTo>
                <a:lnTo>
                  <a:pt x="3719039" y="0"/>
                </a:lnTo>
                <a:lnTo>
                  <a:pt x="3719039" y="5406354"/>
                </a:lnTo>
                <a:lnTo>
                  <a:pt x="0" y="5406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78FDF5CE-2837-DC47-1D77-211E597E8B72}"/>
              </a:ext>
            </a:extLst>
          </p:cNvPr>
          <p:cNvSpPr txBox="1"/>
          <p:nvPr/>
        </p:nvSpPr>
        <p:spPr>
          <a:xfrm>
            <a:off x="1004581" y="5119434"/>
            <a:ext cx="5167619" cy="12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90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Raspravit</a:t>
            </a: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o tome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kako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hr-HR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ruminiranje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ometa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hr-HR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klijenotovu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sposobnost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da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živ</a:t>
            </a: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u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skladu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s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vrijednostima</a:t>
            </a:r>
            <a:endParaRPr lang="en-US" sz="20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34A9474-0393-0741-8964-CE58BAAFDE7A}"/>
              </a:ext>
            </a:extLst>
          </p:cNvPr>
          <p:cNvSpPr/>
          <p:nvPr/>
        </p:nvSpPr>
        <p:spPr>
          <a:xfrm rot="-5400000">
            <a:off x="7919434" y="3852978"/>
            <a:ext cx="2223401" cy="3939612"/>
          </a:xfrm>
          <a:custGeom>
            <a:avLst/>
            <a:gdLst/>
            <a:ahLst/>
            <a:cxnLst/>
            <a:rect l="l" t="t" r="r" b="b"/>
            <a:pathLst>
              <a:path w="3719040" h="5406354">
                <a:moveTo>
                  <a:pt x="0" y="0"/>
                </a:moveTo>
                <a:lnTo>
                  <a:pt x="3719040" y="0"/>
                </a:lnTo>
                <a:lnTo>
                  <a:pt x="3719040" y="5406354"/>
                </a:lnTo>
                <a:lnTo>
                  <a:pt x="0" y="5406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 dirty="0"/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AD57C447-9802-64AF-388C-3DA14A3DBFEB}"/>
              </a:ext>
            </a:extLst>
          </p:cNvPr>
          <p:cNvGrpSpPr/>
          <p:nvPr/>
        </p:nvGrpSpPr>
        <p:grpSpPr>
          <a:xfrm>
            <a:off x="1143000" y="4311529"/>
            <a:ext cx="737859" cy="643833"/>
            <a:chOff x="0" y="-47625"/>
            <a:chExt cx="3465039" cy="691729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815DE4CA-C4E8-1D14-4239-44D0A69D2872}"/>
                </a:ext>
              </a:extLst>
            </p:cNvPr>
            <p:cNvSpPr/>
            <p:nvPr/>
          </p:nvSpPr>
          <p:spPr>
            <a:xfrm>
              <a:off x="0" y="0"/>
              <a:ext cx="3465038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B3290F90-86E9-DADD-7C28-E7DFA7B019A2}"/>
                </a:ext>
              </a:extLst>
            </p:cNvPr>
            <p:cNvSpPr txBox="1"/>
            <p:nvPr/>
          </p:nvSpPr>
          <p:spPr>
            <a:xfrm>
              <a:off x="0" y="-47625"/>
              <a:ext cx="3465039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90"/>
                </a:lnSpc>
                <a:spcBef>
                  <a:spcPct val="0"/>
                </a:spcBef>
              </a:pPr>
              <a:r>
                <a:rPr lang="en-US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0</a:t>
              </a:r>
              <a:r>
                <a:rPr lang="hr-HR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4</a:t>
              </a:r>
              <a:endParaRPr lang="en-US" sz="2350" dirty="0">
                <a:solidFill>
                  <a:srgbClr val="FBFCFC"/>
                </a:solidFill>
                <a:latin typeface="Mali"/>
                <a:ea typeface="Mali"/>
                <a:cs typeface="Mali"/>
                <a:sym typeface="Mali"/>
              </a:endParaRP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B41DFE22-E58A-E491-71C5-C3141CBEF3B2}"/>
              </a:ext>
            </a:extLst>
          </p:cNvPr>
          <p:cNvGrpSpPr/>
          <p:nvPr/>
        </p:nvGrpSpPr>
        <p:grpSpPr>
          <a:xfrm>
            <a:off x="7480072" y="4470441"/>
            <a:ext cx="737859" cy="643833"/>
            <a:chOff x="0" y="-47625"/>
            <a:chExt cx="3465039" cy="691729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0DCBA762-980A-5C2E-BE38-A9A3B35478ED}"/>
                </a:ext>
              </a:extLst>
            </p:cNvPr>
            <p:cNvSpPr/>
            <p:nvPr/>
          </p:nvSpPr>
          <p:spPr>
            <a:xfrm>
              <a:off x="0" y="0"/>
              <a:ext cx="3465038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7364D2E6-4255-A5BC-2517-6AFA330518C5}"/>
                </a:ext>
              </a:extLst>
            </p:cNvPr>
            <p:cNvSpPr txBox="1"/>
            <p:nvPr/>
          </p:nvSpPr>
          <p:spPr>
            <a:xfrm>
              <a:off x="0" y="-47625"/>
              <a:ext cx="3465039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90"/>
                </a:lnSpc>
                <a:spcBef>
                  <a:spcPct val="0"/>
                </a:spcBef>
              </a:pPr>
              <a:r>
                <a:rPr lang="en-US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0</a:t>
              </a:r>
              <a:r>
                <a:rPr lang="hr-HR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5</a:t>
              </a:r>
              <a:endParaRPr lang="en-US" sz="2350" dirty="0">
                <a:solidFill>
                  <a:srgbClr val="FBFCFC"/>
                </a:solidFill>
                <a:latin typeface="Mali"/>
                <a:ea typeface="Mali"/>
                <a:cs typeface="Mali"/>
                <a:sym typeface="Mali"/>
              </a:endParaRPr>
            </a:p>
          </p:txBody>
        </p:sp>
      </p:grpSp>
      <p:sp>
        <p:nvSpPr>
          <p:cNvPr id="12" name="TextBox 17">
            <a:extLst>
              <a:ext uri="{FF2B5EF4-FFF2-40B4-BE49-F238E27FC236}">
                <a16:creationId xmlns:a16="http://schemas.microsoft.com/office/drawing/2014/main" id="{93D26017-4975-0260-9B54-2DD86B0CF7F9}"/>
              </a:ext>
            </a:extLst>
          </p:cNvPr>
          <p:cNvSpPr txBox="1"/>
          <p:nvPr/>
        </p:nvSpPr>
        <p:spPr>
          <a:xfrm>
            <a:off x="7648139" y="5234019"/>
            <a:ext cx="2971800" cy="12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90"/>
              </a:lnSpc>
              <a:spcBef>
                <a:spcPct val="0"/>
              </a:spcBef>
            </a:pP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Educirati klijente o tome kako </a:t>
            </a:r>
            <a:r>
              <a:rPr lang="hr-HR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Mindfulness</a:t>
            </a: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može biti koristan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FC0B9006-ADB3-7381-9450-2961F1747CBE}"/>
              </a:ext>
            </a:extLst>
          </p:cNvPr>
          <p:cNvSpPr/>
          <p:nvPr/>
        </p:nvSpPr>
        <p:spPr>
          <a:xfrm rot="-5400000">
            <a:off x="13553484" y="3319210"/>
            <a:ext cx="1590040" cy="5975197"/>
          </a:xfrm>
          <a:custGeom>
            <a:avLst/>
            <a:gdLst/>
            <a:ahLst/>
            <a:cxnLst/>
            <a:rect l="l" t="t" r="r" b="b"/>
            <a:pathLst>
              <a:path w="3719040" h="5406354">
                <a:moveTo>
                  <a:pt x="0" y="0"/>
                </a:moveTo>
                <a:lnTo>
                  <a:pt x="3719040" y="0"/>
                </a:lnTo>
                <a:lnTo>
                  <a:pt x="3719040" y="5406354"/>
                </a:lnTo>
                <a:lnTo>
                  <a:pt x="0" y="5406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B5C58D68-3F16-8BBC-4D54-26448AEF554B}"/>
              </a:ext>
            </a:extLst>
          </p:cNvPr>
          <p:cNvSpPr/>
          <p:nvPr/>
        </p:nvSpPr>
        <p:spPr>
          <a:xfrm>
            <a:off x="11832638" y="5382996"/>
            <a:ext cx="737859" cy="502532"/>
          </a:xfrm>
          <a:custGeom>
            <a:avLst/>
            <a:gdLst/>
            <a:ahLst/>
            <a:cxnLst/>
            <a:rect l="l" t="t" r="r" b="b"/>
            <a:pathLst>
              <a:path w="3465038" h="644104">
                <a:moveTo>
                  <a:pt x="29791" y="0"/>
                </a:moveTo>
                <a:lnTo>
                  <a:pt x="3435248" y="0"/>
                </a:lnTo>
                <a:cubicBezTo>
                  <a:pt x="3451701" y="0"/>
                  <a:pt x="3465038" y="13338"/>
                  <a:pt x="3465038" y="29791"/>
                </a:cubicBezTo>
                <a:lnTo>
                  <a:pt x="3465038" y="614313"/>
                </a:lnTo>
                <a:cubicBezTo>
                  <a:pt x="3465038" y="630766"/>
                  <a:pt x="3451701" y="644104"/>
                  <a:pt x="3435248" y="644104"/>
                </a:cubicBezTo>
                <a:lnTo>
                  <a:pt x="29791" y="644104"/>
                </a:lnTo>
                <a:cubicBezTo>
                  <a:pt x="13338" y="644104"/>
                  <a:pt x="0" y="630766"/>
                  <a:pt x="0" y="614313"/>
                </a:cubicBezTo>
                <a:lnTo>
                  <a:pt x="0" y="29791"/>
                </a:lnTo>
                <a:cubicBezTo>
                  <a:pt x="0" y="13338"/>
                  <a:pt x="13338" y="0"/>
                  <a:pt x="29791" y="0"/>
                </a:cubicBezTo>
                <a:close/>
              </a:path>
            </a:pathLst>
          </a:custGeom>
          <a:solidFill>
            <a:srgbClr val="333333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hr-HR" dirty="0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A12FA988-E28E-A896-8C16-F80E4A97BC15}"/>
              </a:ext>
            </a:extLst>
          </p:cNvPr>
          <p:cNvSpPr txBox="1"/>
          <p:nvPr/>
        </p:nvSpPr>
        <p:spPr>
          <a:xfrm>
            <a:off x="11809882" y="5259270"/>
            <a:ext cx="737859" cy="6438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3290"/>
              </a:lnSpc>
              <a:spcBef>
                <a:spcPct val="0"/>
              </a:spcBef>
            </a:pPr>
            <a:r>
              <a:rPr lang="en-US" sz="2350" dirty="0">
                <a:solidFill>
                  <a:srgbClr val="FBFCFC"/>
                </a:solidFill>
                <a:latin typeface="Mali"/>
                <a:ea typeface="Mali"/>
                <a:cs typeface="Mali"/>
                <a:sym typeface="Mali"/>
              </a:rPr>
              <a:t>0</a:t>
            </a:r>
            <a:r>
              <a:rPr lang="hr-HR" sz="2350" dirty="0">
                <a:solidFill>
                  <a:srgbClr val="FBFCFC"/>
                </a:solidFill>
                <a:latin typeface="Mali"/>
                <a:ea typeface="Mali"/>
                <a:cs typeface="Mali"/>
                <a:sym typeface="Mali"/>
              </a:rPr>
              <a:t>6</a:t>
            </a:r>
            <a:endParaRPr lang="en-US" sz="2350" dirty="0">
              <a:solidFill>
                <a:srgbClr val="FBFCFC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id="{AA3F245A-5101-11DB-2B07-226296A8A5FC}"/>
              </a:ext>
            </a:extLst>
          </p:cNvPr>
          <p:cNvSpPr txBox="1"/>
          <p:nvPr/>
        </p:nvSpPr>
        <p:spPr>
          <a:xfrm>
            <a:off x="11964362" y="5834624"/>
            <a:ext cx="4865907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3290"/>
              </a:lnSpc>
              <a:spcBef>
                <a:spcPct val="0"/>
              </a:spcBef>
            </a:pPr>
            <a:r>
              <a:rPr lang="pl-PL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Neka klijent započne misaoni proces (ruminiranje) odmah na sesiji</a:t>
            </a:r>
            <a:endParaRPr lang="en-US" sz="20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46" name="Freeform 2">
            <a:extLst>
              <a:ext uri="{FF2B5EF4-FFF2-40B4-BE49-F238E27FC236}">
                <a16:creationId xmlns:a16="http://schemas.microsoft.com/office/drawing/2014/main" id="{0B27B1F9-F2CE-C8E4-7274-BB72311109E7}"/>
              </a:ext>
            </a:extLst>
          </p:cNvPr>
          <p:cNvSpPr/>
          <p:nvPr/>
        </p:nvSpPr>
        <p:spPr>
          <a:xfrm rot="-5400000">
            <a:off x="4382242" y="5360668"/>
            <a:ext cx="1698096" cy="5952408"/>
          </a:xfrm>
          <a:custGeom>
            <a:avLst/>
            <a:gdLst/>
            <a:ahLst/>
            <a:cxnLst/>
            <a:rect l="l" t="t" r="r" b="b"/>
            <a:pathLst>
              <a:path w="3719040" h="5406354">
                <a:moveTo>
                  <a:pt x="0" y="0"/>
                </a:moveTo>
                <a:lnTo>
                  <a:pt x="3719039" y="0"/>
                </a:lnTo>
                <a:lnTo>
                  <a:pt x="3719039" y="5406354"/>
                </a:lnTo>
                <a:lnTo>
                  <a:pt x="0" y="5406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7" name="TextBox 17">
            <a:extLst>
              <a:ext uri="{FF2B5EF4-FFF2-40B4-BE49-F238E27FC236}">
                <a16:creationId xmlns:a16="http://schemas.microsoft.com/office/drawing/2014/main" id="{10B7D2F5-D73C-BABE-49E6-2389BB43B76E}"/>
              </a:ext>
            </a:extLst>
          </p:cNvPr>
          <p:cNvSpPr txBox="1"/>
          <p:nvPr/>
        </p:nvSpPr>
        <p:spPr>
          <a:xfrm>
            <a:off x="2658875" y="8013186"/>
            <a:ext cx="5097584" cy="799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90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Zamolite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klijenta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da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ocijen</a:t>
            </a: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intenzitet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svojih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hr-HR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neugodnih</a:t>
            </a:r>
            <a:r>
              <a:rPr lang="en-US" sz="20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000" u="none" strike="noStrike" dirty="0" err="1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emocija</a:t>
            </a:r>
            <a:endParaRPr lang="en-US" sz="20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</p:txBody>
      </p:sp>
      <p:grpSp>
        <p:nvGrpSpPr>
          <p:cNvPr id="48" name="Group 5">
            <a:extLst>
              <a:ext uri="{FF2B5EF4-FFF2-40B4-BE49-F238E27FC236}">
                <a16:creationId xmlns:a16="http://schemas.microsoft.com/office/drawing/2014/main" id="{C0C753EE-E518-6F1A-5509-74F997FBCD52}"/>
              </a:ext>
            </a:extLst>
          </p:cNvPr>
          <p:cNvGrpSpPr/>
          <p:nvPr/>
        </p:nvGrpSpPr>
        <p:grpSpPr>
          <a:xfrm>
            <a:off x="2797294" y="7309821"/>
            <a:ext cx="737859" cy="643833"/>
            <a:chOff x="0" y="-47625"/>
            <a:chExt cx="3465039" cy="691729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32C83045-C3E7-B430-5A1A-3C0FF1BBCBC8}"/>
                </a:ext>
              </a:extLst>
            </p:cNvPr>
            <p:cNvSpPr/>
            <p:nvPr/>
          </p:nvSpPr>
          <p:spPr>
            <a:xfrm>
              <a:off x="0" y="0"/>
              <a:ext cx="3465038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3DF417BA-846A-E349-E76F-B4780B418A40}"/>
                </a:ext>
              </a:extLst>
            </p:cNvPr>
            <p:cNvSpPr txBox="1"/>
            <p:nvPr/>
          </p:nvSpPr>
          <p:spPr>
            <a:xfrm>
              <a:off x="0" y="-47625"/>
              <a:ext cx="3465039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290"/>
                </a:lnSpc>
                <a:spcBef>
                  <a:spcPct val="0"/>
                </a:spcBef>
              </a:pPr>
              <a:r>
                <a:rPr lang="en-US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0</a:t>
              </a:r>
              <a:r>
                <a:rPr lang="hr-HR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7</a:t>
              </a:r>
              <a:endParaRPr lang="en-US" sz="2350" dirty="0">
                <a:solidFill>
                  <a:srgbClr val="FBFCFC"/>
                </a:solidFill>
                <a:latin typeface="Mali"/>
                <a:ea typeface="Mali"/>
                <a:cs typeface="Mali"/>
                <a:sym typeface="Mali"/>
              </a:endParaRPr>
            </a:p>
          </p:txBody>
        </p:sp>
      </p:grpSp>
      <p:sp>
        <p:nvSpPr>
          <p:cNvPr id="51" name="Freeform 7">
            <a:extLst>
              <a:ext uri="{FF2B5EF4-FFF2-40B4-BE49-F238E27FC236}">
                <a16:creationId xmlns:a16="http://schemas.microsoft.com/office/drawing/2014/main" id="{59D630E4-0C07-FF4E-0B9E-062391C39D7E}"/>
              </a:ext>
            </a:extLst>
          </p:cNvPr>
          <p:cNvSpPr/>
          <p:nvPr/>
        </p:nvSpPr>
        <p:spPr>
          <a:xfrm>
            <a:off x="15701983" y="7354148"/>
            <a:ext cx="2296007" cy="2431326"/>
          </a:xfrm>
          <a:custGeom>
            <a:avLst/>
            <a:gdLst/>
            <a:ahLst/>
            <a:cxnLst/>
            <a:rect l="l" t="t" r="r" b="b"/>
            <a:pathLst>
              <a:path w="2296007" h="2431326">
                <a:moveTo>
                  <a:pt x="0" y="0"/>
                </a:moveTo>
                <a:lnTo>
                  <a:pt x="2296007" y="0"/>
                </a:lnTo>
                <a:lnTo>
                  <a:pt x="2296007" y="2431326"/>
                </a:lnTo>
                <a:lnTo>
                  <a:pt x="0" y="2431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1740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4B548A9A-75B5-9489-C12B-19DD790D7B5B}"/>
              </a:ext>
            </a:extLst>
          </p:cNvPr>
          <p:cNvSpPr txBox="1"/>
          <p:nvPr/>
        </p:nvSpPr>
        <p:spPr>
          <a:xfrm>
            <a:off x="9158599" y="7805755"/>
            <a:ext cx="6874315" cy="480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3290"/>
              </a:lnSpc>
              <a:spcBef>
                <a:spcPct val="0"/>
              </a:spcBef>
            </a:pPr>
            <a:r>
              <a:rPr lang="pl-PL" sz="2400" u="none" strike="noStrike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...zatim vježba Mindfulnessa oko 5 minuta</a:t>
            </a:r>
            <a:endParaRPr lang="en-US" sz="2400" u="none" strike="noStrike" dirty="0">
              <a:solidFill>
                <a:srgbClr val="333333"/>
              </a:solidFill>
              <a:latin typeface="Mali"/>
              <a:ea typeface="Mali"/>
              <a:cs typeface="Mali"/>
              <a:sym typeface="Mali"/>
            </a:endParaRPr>
          </a:p>
        </p:txBody>
      </p:sp>
      <p:pic>
        <p:nvPicPr>
          <p:cNvPr id="64" name="Grafika 63" descr="Radio microphone with solid fill">
            <a:extLst>
              <a:ext uri="{FF2B5EF4-FFF2-40B4-BE49-F238E27FC236}">
                <a16:creationId xmlns:a16="http://schemas.microsoft.com/office/drawing/2014/main" id="{27CA0A38-2F04-8389-8A8C-039E8EDE2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108200" y="841307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BA98B-3A18-0002-510A-A9B964F42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67BFBF1-77CF-36FC-D78E-3E0E62A80FD2}"/>
              </a:ext>
            </a:extLst>
          </p:cNvPr>
          <p:cNvSpPr/>
          <p:nvPr/>
        </p:nvSpPr>
        <p:spPr>
          <a:xfrm rot="-5400000">
            <a:off x="3900895" y="6239263"/>
            <a:ext cx="2810472" cy="4120742"/>
          </a:xfrm>
          <a:custGeom>
            <a:avLst/>
            <a:gdLst/>
            <a:ahLst/>
            <a:cxnLst/>
            <a:rect l="l" t="t" r="r" b="b"/>
            <a:pathLst>
              <a:path w="3719040" h="5406354">
                <a:moveTo>
                  <a:pt x="0" y="0"/>
                </a:moveTo>
                <a:lnTo>
                  <a:pt x="3719040" y="0"/>
                </a:lnTo>
                <a:lnTo>
                  <a:pt x="3719040" y="5406354"/>
                </a:lnTo>
                <a:lnTo>
                  <a:pt x="0" y="5406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C505F2A-48B5-BE58-B00A-CAB4072A26E1}"/>
              </a:ext>
            </a:extLst>
          </p:cNvPr>
          <p:cNvSpPr txBox="1"/>
          <p:nvPr/>
        </p:nvSpPr>
        <p:spPr>
          <a:xfrm>
            <a:off x="685800" y="202212"/>
            <a:ext cx="18135600" cy="1522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61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lass Antiqua"/>
                <a:ea typeface="Glass Antiqua"/>
                <a:cs typeface="Glass Antiqua"/>
                <a:sym typeface="Glass Antiqua"/>
              </a:rPr>
              <a:t>T</a:t>
            </a:r>
            <a:r>
              <a:rPr lang="hr-HR" sz="7200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e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lass Antiqua"/>
                <a:ea typeface="Glass Antiqua"/>
                <a:cs typeface="Glass Antiqua"/>
                <a:sym typeface="Glass Antiqua"/>
              </a:rPr>
              <a:t>hnike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lass Antiqua"/>
                <a:ea typeface="Glass Antiqua"/>
                <a:cs typeface="Glass Antiqua"/>
                <a:sym typeface="Glass Antiqua"/>
              </a:rPr>
              <a:t> </a:t>
            </a:r>
            <a:r>
              <a:rPr lang="hr-HR" sz="7200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NAKON</a:t>
            </a:r>
            <a:r>
              <a:rPr kumimoji="0" lang="hr-HR" sz="7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lass Antiqua"/>
                <a:ea typeface="Glass Antiqua"/>
                <a:cs typeface="Glass Antiqua"/>
                <a:sym typeface="Glass Antiqua"/>
              </a:rPr>
              <a:t> </a:t>
            </a:r>
            <a:r>
              <a:rPr kumimoji="0" lang="hr-HR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lass Antiqua"/>
                <a:ea typeface="Glass Antiqua"/>
                <a:cs typeface="Glass Antiqua"/>
                <a:sym typeface="Glass Antiqua"/>
              </a:rPr>
              <a:t>Mindfulnessa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E42A5BB-0B41-21BD-4EC1-EE08EE881B8F}"/>
              </a:ext>
            </a:extLst>
          </p:cNvPr>
          <p:cNvSpPr txBox="1"/>
          <p:nvPr/>
        </p:nvSpPr>
        <p:spPr>
          <a:xfrm>
            <a:off x="1761550" y="2162266"/>
            <a:ext cx="10123408" cy="376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2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Zamoliti klijente da ponovno procijene intenzitet svojih negativnih emocija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D3F5C11-FA0E-FA10-390F-D5677AA7EDC9}"/>
              </a:ext>
            </a:extLst>
          </p:cNvPr>
          <p:cNvSpPr txBox="1"/>
          <p:nvPr/>
        </p:nvSpPr>
        <p:spPr>
          <a:xfrm>
            <a:off x="1780600" y="3180738"/>
            <a:ext cx="7147301" cy="376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zvođenj</a:t>
            </a:r>
            <a:r>
              <a:rPr lang="hr-HR" sz="20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zaključaka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iskustvu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 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54F983E-1139-4020-08E3-196C5FFDE8C4}"/>
              </a:ext>
            </a:extLst>
          </p:cNvPr>
          <p:cNvSpPr txBox="1"/>
          <p:nvPr/>
        </p:nvSpPr>
        <p:spPr>
          <a:xfrm>
            <a:off x="3625442" y="7399202"/>
            <a:ext cx="3361378" cy="1646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Vježba može poslužiti kao bihevioralni eksperiment za testiranje disfunkcionalnih uvjerenja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ali"/>
              <a:ea typeface="Mali"/>
              <a:cs typeface="Mali"/>
              <a:sym typeface="Mali"/>
            </a:endParaRPr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id="{17846A8D-0BF5-10ED-BB00-693C36EDB7FB}"/>
              </a:ext>
            </a:extLst>
          </p:cNvPr>
          <p:cNvGrpSpPr/>
          <p:nvPr/>
        </p:nvGrpSpPr>
        <p:grpSpPr>
          <a:xfrm>
            <a:off x="829527" y="2009848"/>
            <a:ext cx="737859" cy="643833"/>
            <a:chOff x="0" y="-47625"/>
            <a:chExt cx="3465039" cy="691729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9673EEE-9969-E47A-5B2C-6E8441EB9887}"/>
                </a:ext>
              </a:extLst>
            </p:cNvPr>
            <p:cNvSpPr/>
            <p:nvPr/>
          </p:nvSpPr>
          <p:spPr>
            <a:xfrm>
              <a:off x="0" y="0"/>
              <a:ext cx="3465038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7A72DDE5-E109-1598-1D8E-9CA3128E2C93}"/>
                </a:ext>
              </a:extLst>
            </p:cNvPr>
            <p:cNvSpPr txBox="1"/>
            <p:nvPr/>
          </p:nvSpPr>
          <p:spPr>
            <a:xfrm>
              <a:off x="0" y="-47625"/>
              <a:ext cx="3465039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BFCFC"/>
                  </a:solidFill>
                  <a:effectLst/>
                  <a:uLnTx/>
                  <a:uFillTx/>
                  <a:latin typeface="Mali"/>
                  <a:ea typeface="Mali"/>
                  <a:cs typeface="Mali"/>
                  <a:sym typeface="Mali"/>
                </a:rPr>
                <a:t>01</a:t>
              </a:r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:a16="http://schemas.microsoft.com/office/drawing/2014/main" id="{844C2542-3D39-CFD4-AED5-A98D2AA5006E}"/>
              </a:ext>
            </a:extLst>
          </p:cNvPr>
          <p:cNvGrpSpPr/>
          <p:nvPr/>
        </p:nvGrpSpPr>
        <p:grpSpPr>
          <a:xfrm>
            <a:off x="827831" y="2986494"/>
            <a:ext cx="737859" cy="643833"/>
            <a:chOff x="-245173" y="-1303476"/>
            <a:chExt cx="3465039" cy="691729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FE3F8C79-7C41-A650-27C9-F0C0BD933024}"/>
                </a:ext>
              </a:extLst>
            </p:cNvPr>
            <p:cNvSpPr/>
            <p:nvPr/>
          </p:nvSpPr>
          <p:spPr>
            <a:xfrm>
              <a:off x="-245173" y="-1279664"/>
              <a:ext cx="3465039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EA293A01-AAB4-55EF-BFDF-A57CBC338CDA}"/>
                </a:ext>
              </a:extLst>
            </p:cNvPr>
            <p:cNvSpPr txBox="1"/>
            <p:nvPr/>
          </p:nvSpPr>
          <p:spPr>
            <a:xfrm>
              <a:off x="-245173" y="-1303476"/>
              <a:ext cx="3465039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BFCFC"/>
                  </a:solidFill>
                  <a:effectLst/>
                  <a:uLnTx/>
                  <a:uFillTx/>
                  <a:latin typeface="Mali"/>
                  <a:ea typeface="Mali"/>
                  <a:cs typeface="Mali"/>
                  <a:sym typeface="Mali"/>
                </a:rPr>
                <a:t>0</a:t>
              </a:r>
              <a:r>
                <a:rPr kumimoji="0" lang="hr-HR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BFCFC"/>
                  </a:solidFill>
                  <a:effectLst/>
                  <a:uLnTx/>
                  <a:uFillTx/>
                  <a:latin typeface="Mali"/>
                  <a:ea typeface="Mali"/>
                  <a:cs typeface="Mali"/>
                  <a:sym typeface="Mali"/>
                </a:rPr>
                <a:t>2</a:t>
              </a:r>
              <a:endPara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FBFCFC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endParaRPr>
            </a:p>
          </p:txBody>
        </p:sp>
      </p:grpSp>
      <p:grpSp>
        <p:nvGrpSpPr>
          <p:cNvPr id="37" name="Group 5">
            <a:extLst>
              <a:ext uri="{FF2B5EF4-FFF2-40B4-BE49-F238E27FC236}">
                <a16:creationId xmlns:a16="http://schemas.microsoft.com/office/drawing/2014/main" id="{9131F326-5B41-415B-1C8A-707E271E5F59}"/>
              </a:ext>
            </a:extLst>
          </p:cNvPr>
          <p:cNvGrpSpPr/>
          <p:nvPr/>
        </p:nvGrpSpPr>
        <p:grpSpPr>
          <a:xfrm>
            <a:off x="3782756" y="6521846"/>
            <a:ext cx="737859" cy="643833"/>
            <a:chOff x="0" y="-47625"/>
            <a:chExt cx="3465039" cy="691729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6408315-AAD9-346B-A676-FA8A50CDD9D5}"/>
                </a:ext>
              </a:extLst>
            </p:cNvPr>
            <p:cNvSpPr/>
            <p:nvPr/>
          </p:nvSpPr>
          <p:spPr>
            <a:xfrm>
              <a:off x="0" y="0"/>
              <a:ext cx="3465038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10E66547-9733-FE21-CBBC-9237602DCE1E}"/>
                </a:ext>
              </a:extLst>
            </p:cNvPr>
            <p:cNvSpPr txBox="1"/>
            <p:nvPr/>
          </p:nvSpPr>
          <p:spPr>
            <a:xfrm>
              <a:off x="0" y="-47625"/>
              <a:ext cx="3465039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BFCFC"/>
                  </a:solidFill>
                  <a:effectLst/>
                  <a:uLnTx/>
                  <a:uFillTx/>
                  <a:latin typeface="Mali"/>
                  <a:ea typeface="Mali"/>
                  <a:cs typeface="Mali"/>
                  <a:sym typeface="Mali"/>
                </a:rPr>
                <a:t>0</a:t>
              </a:r>
              <a:r>
                <a:rPr lang="hr-HR" sz="2350" dirty="0">
                  <a:solidFill>
                    <a:srgbClr val="FBFCFC"/>
                  </a:solidFill>
                  <a:latin typeface="Mali"/>
                  <a:ea typeface="Mali"/>
                  <a:cs typeface="Mali"/>
                  <a:sym typeface="Mali"/>
                </a:rPr>
                <a:t>1</a:t>
              </a:r>
              <a:endPara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FBFCFC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endParaRPr>
            </a:p>
          </p:txBody>
        </p:sp>
      </p:grpSp>
      <p:sp>
        <p:nvSpPr>
          <p:cNvPr id="41" name="TextBox 17">
            <a:extLst>
              <a:ext uri="{FF2B5EF4-FFF2-40B4-BE49-F238E27FC236}">
                <a16:creationId xmlns:a16="http://schemas.microsoft.com/office/drawing/2014/main" id="{F6FDA058-02DE-AE54-30FB-ECBB38435BB3}"/>
              </a:ext>
            </a:extLst>
          </p:cNvPr>
          <p:cNvSpPr txBox="1"/>
          <p:nvPr/>
        </p:nvSpPr>
        <p:spPr>
          <a:xfrm>
            <a:off x="1761550" y="4068492"/>
            <a:ext cx="5167619" cy="376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2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Akcijski plan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ali"/>
              <a:ea typeface="Mali"/>
              <a:cs typeface="Mali"/>
              <a:sym typeface="Mali"/>
            </a:endParaRPr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D3F91EF0-6E98-CFCB-A86D-194A8BF06B34}"/>
              </a:ext>
            </a:extLst>
          </p:cNvPr>
          <p:cNvGrpSpPr/>
          <p:nvPr/>
        </p:nvGrpSpPr>
        <p:grpSpPr>
          <a:xfrm>
            <a:off x="798913" y="3934865"/>
            <a:ext cx="737859" cy="643833"/>
            <a:chOff x="0" y="-47625"/>
            <a:chExt cx="3465038" cy="691729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1CF4897A-4703-91B8-60C1-F77AEFEA1413}"/>
                </a:ext>
              </a:extLst>
            </p:cNvPr>
            <p:cNvSpPr/>
            <p:nvPr/>
          </p:nvSpPr>
          <p:spPr>
            <a:xfrm>
              <a:off x="0" y="0"/>
              <a:ext cx="3465038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25E70D81-9866-6F6E-F6DE-9A1A00C5FA62}"/>
                </a:ext>
              </a:extLst>
            </p:cNvPr>
            <p:cNvSpPr txBox="1"/>
            <p:nvPr/>
          </p:nvSpPr>
          <p:spPr>
            <a:xfrm>
              <a:off x="0" y="-47625"/>
              <a:ext cx="3465038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BFCFC"/>
                  </a:solidFill>
                  <a:effectLst/>
                  <a:uLnTx/>
                  <a:uFillTx/>
                  <a:latin typeface="Mali"/>
                  <a:ea typeface="Mali"/>
                  <a:cs typeface="Mali"/>
                  <a:sym typeface="Mali"/>
                </a:rPr>
                <a:t>0</a:t>
              </a:r>
              <a:r>
                <a:rPr kumimoji="0" lang="hr-HR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BFCFC"/>
                  </a:solidFill>
                  <a:effectLst/>
                  <a:uLnTx/>
                  <a:uFillTx/>
                  <a:latin typeface="Mali"/>
                  <a:ea typeface="Mali"/>
                  <a:cs typeface="Mali"/>
                  <a:sym typeface="Mali"/>
                </a:rPr>
                <a:t>3</a:t>
              </a:r>
              <a:endPara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FBFCFC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endParaRPr>
            </a:p>
          </p:txBody>
        </p:sp>
      </p:grp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20353D4-35BF-2B44-9C8D-1E04CB27DB03}"/>
              </a:ext>
            </a:extLst>
          </p:cNvPr>
          <p:cNvSpPr txBox="1"/>
          <p:nvPr/>
        </p:nvSpPr>
        <p:spPr>
          <a:xfrm>
            <a:off x="827831" y="5175690"/>
            <a:ext cx="13497769" cy="90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2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rgbClr val="333333"/>
                </a:solidFill>
                <a:latin typeface="Mali"/>
                <a:ea typeface="Mali"/>
                <a:cs typeface="Mali"/>
                <a:sym typeface="Mali"/>
              </a:rPr>
              <a:t>D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va razloga zašto želimo da se klijenti uključe u nekorisni misaoni proces (ruminiranje) prije nego što započnu vježbu poput Mindfulnessa: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5BDAD307-EFA4-2977-1DF8-731054DA1E0A}"/>
              </a:ext>
            </a:extLst>
          </p:cNvPr>
          <p:cNvSpPr/>
          <p:nvPr/>
        </p:nvSpPr>
        <p:spPr>
          <a:xfrm rot="-5400000">
            <a:off x="8579935" y="6274065"/>
            <a:ext cx="2810472" cy="4120742"/>
          </a:xfrm>
          <a:custGeom>
            <a:avLst/>
            <a:gdLst/>
            <a:ahLst/>
            <a:cxnLst/>
            <a:rect l="l" t="t" r="r" b="b"/>
            <a:pathLst>
              <a:path w="3719040" h="5406354">
                <a:moveTo>
                  <a:pt x="0" y="0"/>
                </a:moveTo>
                <a:lnTo>
                  <a:pt x="3719040" y="0"/>
                </a:lnTo>
                <a:lnTo>
                  <a:pt x="3719040" y="5406354"/>
                </a:lnTo>
                <a:lnTo>
                  <a:pt x="0" y="5406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614E77DE-F858-2B88-D478-60024ACF2008}"/>
              </a:ext>
            </a:extLst>
          </p:cNvPr>
          <p:cNvSpPr txBox="1"/>
          <p:nvPr/>
        </p:nvSpPr>
        <p:spPr>
          <a:xfrm>
            <a:off x="8304482" y="7434004"/>
            <a:ext cx="3361378" cy="1646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rPr>
              <a:t>Važno je replicirati uvjete koje će klijenti iskusiti kada koriste ovu strategiju izvan sesije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ali"/>
              <a:ea typeface="Mali"/>
              <a:cs typeface="Mali"/>
              <a:sym typeface="Mali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B74C8742-0939-C870-F1C9-54B9595FE44C}"/>
              </a:ext>
            </a:extLst>
          </p:cNvPr>
          <p:cNvGrpSpPr/>
          <p:nvPr/>
        </p:nvGrpSpPr>
        <p:grpSpPr>
          <a:xfrm>
            <a:off x="8461796" y="6556648"/>
            <a:ext cx="737859" cy="643833"/>
            <a:chOff x="0" y="-47625"/>
            <a:chExt cx="3465039" cy="691729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62F5A54-17FC-52EA-6B06-04708F01D5D5}"/>
                </a:ext>
              </a:extLst>
            </p:cNvPr>
            <p:cNvSpPr/>
            <p:nvPr/>
          </p:nvSpPr>
          <p:spPr>
            <a:xfrm>
              <a:off x="0" y="0"/>
              <a:ext cx="3465038" cy="644104"/>
            </a:xfrm>
            <a:custGeom>
              <a:avLst/>
              <a:gdLst/>
              <a:ahLst/>
              <a:cxnLst/>
              <a:rect l="l" t="t" r="r" b="b"/>
              <a:pathLst>
                <a:path w="3465038" h="644104">
                  <a:moveTo>
                    <a:pt x="29791" y="0"/>
                  </a:moveTo>
                  <a:lnTo>
                    <a:pt x="3435248" y="0"/>
                  </a:lnTo>
                  <a:cubicBezTo>
                    <a:pt x="3451701" y="0"/>
                    <a:pt x="3465038" y="13338"/>
                    <a:pt x="3465038" y="29791"/>
                  </a:cubicBezTo>
                  <a:lnTo>
                    <a:pt x="3465038" y="614313"/>
                  </a:lnTo>
                  <a:cubicBezTo>
                    <a:pt x="3465038" y="630766"/>
                    <a:pt x="3451701" y="644104"/>
                    <a:pt x="3435248" y="644104"/>
                  </a:cubicBezTo>
                  <a:lnTo>
                    <a:pt x="29791" y="644104"/>
                  </a:lnTo>
                  <a:cubicBezTo>
                    <a:pt x="13338" y="644104"/>
                    <a:pt x="0" y="630766"/>
                    <a:pt x="0" y="614313"/>
                  </a:cubicBezTo>
                  <a:lnTo>
                    <a:pt x="0" y="29791"/>
                  </a:lnTo>
                  <a:cubicBezTo>
                    <a:pt x="0" y="13338"/>
                    <a:pt x="13338" y="0"/>
                    <a:pt x="29791" y="0"/>
                  </a:cubicBezTo>
                  <a:close/>
                </a:path>
              </a:pathLst>
            </a:custGeom>
            <a:solidFill>
              <a:srgbClr val="33333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F3A8811-9D46-D732-345C-87CF78CC844C}"/>
                </a:ext>
              </a:extLst>
            </p:cNvPr>
            <p:cNvSpPr txBox="1"/>
            <p:nvPr/>
          </p:nvSpPr>
          <p:spPr>
            <a:xfrm>
              <a:off x="0" y="-47625"/>
              <a:ext cx="3465039" cy="6917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BFCFC"/>
                  </a:solidFill>
                  <a:effectLst/>
                  <a:uLnTx/>
                  <a:uFillTx/>
                  <a:latin typeface="Mali"/>
                  <a:ea typeface="Mali"/>
                  <a:cs typeface="Mali"/>
                  <a:sym typeface="Mali"/>
                </a:rPr>
                <a:t>0</a:t>
              </a:r>
              <a:r>
                <a:rPr kumimoji="0" lang="hr-HR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BFCFC"/>
                  </a:solidFill>
                  <a:effectLst/>
                  <a:uLnTx/>
                  <a:uFillTx/>
                  <a:latin typeface="Mali"/>
                  <a:ea typeface="Mali"/>
                  <a:cs typeface="Mali"/>
                  <a:sym typeface="Mali"/>
                </a:rPr>
                <a:t>2</a:t>
              </a:r>
              <a:endPara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FBFCFC"/>
                </a:solidFill>
                <a:effectLst/>
                <a:uLnTx/>
                <a:uFillTx/>
                <a:latin typeface="Mali"/>
                <a:ea typeface="Mali"/>
                <a:cs typeface="Mali"/>
                <a:sym typeface="Mali"/>
              </a:endParaRPr>
            </a:p>
          </p:txBody>
        </p:sp>
      </p:grpSp>
      <p:sp>
        <p:nvSpPr>
          <p:cNvPr id="44" name="Freeform 7">
            <a:extLst>
              <a:ext uri="{FF2B5EF4-FFF2-40B4-BE49-F238E27FC236}">
                <a16:creationId xmlns:a16="http://schemas.microsoft.com/office/drawing/2014/main" id="{1C655951-6696-0D94-1B71-F18921DB1845}"/>
              </a:ext>
            </a:extLst>
          </p:cNvPr>
          <p:cNvSpPr/>
          <p:nvPr/>
        </p:nvSpPr>
        <p:spPr>
          <a:xfrm rot="-5400000">
            <a:off x="13749208" y="5672160"/>
            <a:ext cx="6790766" cy="4249040"/>
          </a:xfrm>
          <a:custGeom>
            <a:avLst/>
            <a:gdLst/>
            <a:ahLst/>
            <a:cxnLst/>
            <a:rect l="l" t="t" r="r" b="b"/>
            <a:pathLst>
              <a:path w="7428126" h="4948989">
                <a:moveTo>
                  <a:pt x="0" y="0"/>
                </a:moveTo>
                <a:lnTo>
                  <a:pt x="7428126" y="0"/>
                </a:lnTo>
                <a:lnTo>
                  <a:pt x="7428126" y="4948989"/>
                </a:lnTo>
                <a:lnTo>
                  <a:pt x="0" y="4948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999E745D-03CA-8B78-1660-D1CEBB03637D}"/>
              </a:ext>
            </a:extLst>
          </p:cNvPr>
          <p:cNvSpPr/>
          <p:nvPr/>
        </p:nvSpPr>
        <p:spPr>
          <a:xfrm rot="-5400000">
            <a:off x="13588624" y="-824637"/>
            <a:ext cx="6790766" cy="4249041"/>
          </a:xfrm>
          <a:custGeom>
            <a:avLst/>
            <a:gdLst/>
            <a:ahLst/>
            <a:cxnLst/>
            <a:rect l="l" t="t" r="r" b="b"/>
            <a:pathLst>
              <a:path w="7428126" h="4948989">
                <a:moveTo>
                  <a:pt x="0" y="0"/>
                </a:moveTo>
                <a:lnTo>
                  <a:pt x="7428126" y="0"/>
                </a:lnTo>
                <a:lnTo>
                  <a:pt x="7428126" y="4948989"/>
                </a:lnTo>
                <a:lnTo>
                  <a:pt x="0" y="4948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11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72800" y="0"/>
            <a:ext cx="7315200" cy="796290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000" r="-25000"/>
              </a:stretch>
            </a:blipFill>
            <a:ln w="28575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2000" y="1028700"/>
            <a:ext cx="8999655" cy="129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88"/>
              </a:lnSpc>
              <a:spcBef>
                <a:spcPct val="0"/>
              </a:spcBef>
            </a:pPr>
            <a:r>
              <a:rPr lang="hr-HR" sz="7563" u="none" strike="noStrike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AWARE tehnika</a:t>
            </a:r>
            <a:endParaRPr lang="en-US" sz="7563" u="none" strike="noStrike" dirty="0">
              <a:solidFill>
                <a:srgbClr val="333333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EAF3776-4692-2807-0B78-6A2C6873C630}"/>
              </a:ext>
            </a:extLst>
          </p:cNvPr>
          <p:cNvSpPr txBox="1"/>
          <p:nvPr/>
        </p:nvSpPr>
        <p:spPr>
          <a:xfrm>
            <a:off x="1251984" y="2933700"/>
            <a:ext cx="41582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Prihvatiti anksioznost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Sagledati ju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Biti konstruktivan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Ponoviti sve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Nadati se najboljem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95BAB5-C35C-BD9B-4FA1-3CD5150F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22341"/>
            <a:ext cx="11680948" cy="348111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66A7E52-567C-3B87-02EE-B11485D9BD13}"/>
              </a:ext>
            </a:extLst>
          </p:cNvPr>
          <p:cNvSpPr txBox="1"/>
          <p:nvPr/>
        </p:nvSpPr>
        <p:spPr>
          <a:xfrm>
            <a:off x="5867400" y="2924175"/>
            <a:ext cx="41582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u="sng" dirty="0" err="1">
                <a:latin typeface="Mali" panose="020B0604020202020204" charset="-34"/>
                <a:cs typeface="Mali" panose="020B0604020202020204" charset="-34"/>
              </a:rPr>
              <a:t>A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ccept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anxiety</a:t>
            </a:r>
            <a:endParaRPr lang="hr-HR" sz="2400" dirty="0">
              <a:latin typeface="Mali" panose="020B0604020202020204" charset="-34"/>
              <a:cs typeface="Mali" panose="020B0604020202020204" charset="-34"/>
            </a:endParaRPr>
          </a:p>
          <a:p>
            <a:r>
              <a:rPr lang="hr-HR" sz="2400" b="1" u="sng" dirty="0" err="1">
                <a:latin typeface="Mali" panose="020B0604020202020204" charset="-34"/>
                <a:cs typeface="Mali" panose="020B0604020202020204" charset="-34"/>
              </a:rPr>
              <a:t>W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atch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it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from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distance</a:t>
            </a:r>
          </a:p>
          <a:p>
            <a:r>
              <a:rPr lang="hr-HR" sz="2400" b="1" u="sng" dirty="0" err="1">
                <a:latin typeface="Mali" panose="020B0604020202020204" charset="-34"/>
                <a:cs typeface="Mali" panose="020B0604020202020204" charset="-34"/>
              </a:rPr>
              <a:t>A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ct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construtively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with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it</a:t>
            </a:r>
            <a:endParaRPr lang="hr-HR" sz="2400" dirty="0">
              <a:latin typeface="Mali" panose="020B0604020202020204" charset="-34"/>
              <a:cs typeface="Mali" panose="020B0604020202020204" charset="-34"/>
            </a:endParaRPr>
          </a:p>
          <a:p>
            <a:r>
              <a:rPr lang="hr-HR" sz="2400" b="1" u="sng" dirty="0" err="1">
                <a:latin typeface="Mali" panose="020B0604020202020204" charset="-34"/>
                <a:cs typeface="Mali" panose="020B0604020202020204" charset="-34"/>
              </a:rPr>
              <a:t>R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epeat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the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above</a:t>
            </a:r>
            <a:endParaRPr lang="hr-HR" sz="2400" dirty="0">
              <a:latin typeface="Mali" panose="020B0604020202020204" charset="-34"/>
              <a:cs typeface="Mali" panose="020B0604020202020204" charset="-34"/>
            </a:endParaRPr>
          </a:p>
          <a:p>
            <a:r>
              <a:rPr lang="hr-HR" sz="2400" b="1" u="sng" dirty="0" err="1">
                <a:latin typeface="Mali" panose="020B0604020202020204" charset="-34"/>
                <a:cs typeface="Mali" panose="020B0604020202020204" charset="-34"/>
              </a:rPr>
              <a:t>E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xpect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the</a:t>
            </a:r>
            <a:r>
              <a:rPr lang="hr-HR" sz="2400" dirty="0">
                <a:latin typeface="Mali" panose="020B0604020202020204" charset="-34"/>
                <a:cs typeface="Mali" panose="020B0604020202020204" charset="-34"/>
              </a:rPr>
              <a:t> </a:t>
            </a:r>
            <a:r>
              <a:rPr lang="hr-HR" sz="2400" dirty="0" err="1">
                <a:latin typeface="Mali" panose="020B0604020202020204" charset="-34"/>
                <a:cs typeface="Mali" panose="020B0604020202020204" charset="-34"/>
              </a:rPr>
              <a:t>best</a:t>
            </a:r>
            <a:endParaRPr lang="hr-HR" sz="2400" dirty="0">
              <a:latin typeface="Mali" panose="020B0604020202020204" charset="-34"/>
              <a:cs typeface="Mali" panose="020B060402020202020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E1D9FA-F167-FD6B-9488-4350E127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20E856-01DC-AF1A-B86A-9FB30B3A047C}"/>
              </a:ext>
            </a:extLst>
          </p:cNvPr>
          <p:cNvSpPr/>
          <p:nvPr/>
        </p:nvSpPr>
        <p:spPr>
          <a:xfrm rot="-5400000">
            <a:off x="6975561" y="149139"/>
            <a:ext cx="4213435" cy="9325357"/>
          </a:xfrm>
          <a:custGeom>
            <a:avLst/>
            <a:gdLst/>
            <a:ahLst/>
            <a:cxnLst/>
            <a:rect l="l" t="t" r="r" b="b"/>
            <a:pathLst>
              <a:path w="6547695" h="9325357">
                <a:moveTo>
                  <a:pt x="0" y="0"/>
                </a:moveTo>
                <a:lnTo>
                  <a:pt x="6547695" y="0"/>
                </a:lnTo>
                <a:lnTo>
                  <a:pt x="6547695" y="9325357"/>
                </a:lnTo>
                <a:lnTo>
                  <a:pt x="0" y="9325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r-HR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D266838-5CE3-7922-286A-AE435922B42D}"/>
              </a:ext>
            </a:extLst>
          </p:cNvPr>
          <p:cNvSpPr txBox="1"/>
          <p:nvPr/>
        </p:nvSpPr>
        <p:spPr>
          <a:xfrm>
            <a:off x="5243035" y="4106448"/>
            <a:ext cx="7678486" cy="141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82"/>
              </a:lnSpc>
            </a:pPr>
            <a:r>
              <a:rPr lang="hr-HR" sz="9803" dirty="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Hvala na pažnji</a:t>
            </a:r>
            <a:endParaRPr lang="en-US" sz="9803" dirty="0">
              <a:solidFill>
                <a:srgbClr val="333333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09AE7A2-1CAA-FBC1-6778-F24D1B79C7CA}"/>
              </a:ext>
            </a:extLst>
          </p:cNvPr>
          <p:cNvSpPr/>
          <p:nvPr/>
        </p:nvSpPr>
        <p:spPr>
          <a:xfrm rot="1219077">
            <a:off x="-3595417" y="6670574"/>
            <a:ext cx="7768033" cy="5175452"/>
          </a:xfrm>
          <a:custGeom>
            <a:avLst/>
            <a:gdLst/>
            <a:ahLst/>
            <a:cxnLst/>
            <a:rect l="l" t="t" r="r" b="b"/>
            <a:pathLst>
              <a:path w="7768033" h="5175452">
                <a:moveTo>
                  <a:pt x="0" y="0"/>
                </a:moveTo>
                <a:lnTo>
                  <a:pt x="7768033" y="0"/>
                </a:lnTo>
                <a:lnTo>
                  <a:pt x="7768033" y="5175452"/>
                </a:lnTo>
                <a:lnTo>
                  <a:pt x="0" y="51754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B08E942F-A38E-9800-B2ED-2009AAE4EB26}"/>
              </a:ext>
            </a:extLst>
          </p:cNvPr>
          <p:cNvSpPr/>
          <p:nvPr/>
        </p:nvSpPr>
        <p:spPr>
          <a:xfrm rot="13265341">
            <a:off x="13904754" y="-865989"/>
            <a:ext cx="7768033" cy="5175452"/>
          </a:xfrm>
          <a:custGeom>
            <a:avLst/>
            <a:gdLst/>
            <a:ahLst/>
            <a:cxnLst/>
            <a:rect l="l" t="t" r="r" b="b"/>
            <a:pathLst>
              <a:path w="7768033" h="5175452">
                <a:moveTo>
                  <a:pt x="0" y="0"/>
                </a:moveTo>
                <a:lnTo>
                  <a:pt x="7768033" y="0"/>
                </a:lnTo>
                <a:lnTo>
                  <a:pt x="7768033" y="5175452"/>
                </a:lnTo>
                <a:lnTo>
                  <a:pt x="0" y="51754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06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97481" y="4063186"/>
            <a:ext cx="2887832" cy="1924018"/>
          </a:xfrm>
          <a:custGeom>
            <a:avLst/>
            <a:gdLst/>
            <a:ahLst/>
            <a:cxnLst/>
            <a:rect l="l" t="t" r="r" b="b"/>
            <a:pathLst>
              <a:path w="2887832" h="1924018">
                <a:moveTo>
                  <a:pt x="0" y="0"/>
                </a:moveTo>
                <a:lnTo>
                  <a:pt x="2887832" y="0"/>
                </a:lnTo>
                <a:lnTo>
                  <a:pt x="2887832" y="1924018"/>
                </a:lnTo>
                <a:lnTo>
                  <a:pt x="0" y="1924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8682584" y="3538365"/>
            <a:ext cx="2053030" cy="2480720"/>
          </a:xfrm>
          <a:custGeom>
            <a:avLst/>
            <a:gdLst/>
            <a:ahLst/>
            <a:cxnLst/>
            <a:rect l="l" t="t" r="r" b="b"/>
            <a:pathLst>
              <a:path w="2053030" h="2480720">
                <a:moveTo>
                  <a:pt x="0" y="0"/>
                </a:moveTo>
                <a:lnTo>
                  <a:pt x="2053029" y="0"/>
                </a:lnTo>
                <a:lnTo>
                  <a:pt x="2053029" y="2480720"/>
                </a:lnTo>
                <a:lnTo>
                  <a:pt x="0" y="2480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4216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11345403" y="5873076"/>
            <a:ext cx="2331602" cy="2594847"/>
          </a:xfrm>
          <a:custGeom>
            <a:avLst/>
            <a:gdLst/>
            <a:ahLst/>
            <a:cxnLst/>
            <a:rect l="l" t="t" r="r" b="b"/>
            <a:pathLst>
              <a:path w="2331602" h="2594847">
                <a:moveTo>
                  <a:pt x="0" y="0"/>
                </a:moveTo>
                <a:lnTo>
                  <a:pt x="2331602" y="0"/>
                </a:lnTo>
                <a:lnTo>
                  <a:pt x="2331602" y="2594847"/>
                </a:lnTo>
                <a:lnTo>
                  <a:pt x="0" y="25948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4866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Freeform 5"/>
          <p:cNvSpPr/>
          <p:nvPr/>
        </p:nvSpPr>
        <p:spPr>
          <a:xfrm>
            <a:off x="8849218" y="5734243"/>
            <a:ext cx="2053030" cy="2976992"/>
          </a:xfrm>
          <a:custGeom>
            <a:avLst/>
            <a:gdLst/>
            <a:ahLst/>
            <a:cxnLst/>
            <a:rect l="l" t="t" r="r" b="b"/>
            <a:pathLst>
              <a:path w="2053030" h="2976992">
                <a:moveTo>
                  <a:pt x="0" y="0"/>
                </a:moveTo>
                <a:lnTo>
                  <a:pt x="2053029" y="0"/>
                </a:lnTo>
                <a:lnTo>
                  <a:pt x="2053029" y="2976992"/>
                </a:lnTo>
                <a:lnTo>
                  <a:pt x="0" y="2976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3" t="-4386" r="-423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6510940" y="3366823"/>
            <a:ext cx="2105732" cy="3160573"/>
          </a:xfrm>
          <a:custGeom>
            <a:avLst/>
            <a:gdLst/>
            <a:ahLst/>
            <a:cxnLst/>
            <a:rect l="l" t="t" r="r" b="b"/>
            <a:pathLst>
              <a:path w="2105732" h="3160573">
                <a:moveTo>
                  <a:pt x="0" y="0"/>
                </a:moveTo>
                <a:lnTo>
                  <a:pt x="2105732" y="0"/>
                </a:lnTo>
                <a:lnTo>
                  <a:pt x="2105732" y="3160573"/>
                </a:lnTo>
                <a:lnTo>
                  <a:pt x="0" y="31605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>
            <a:off x="4102687" y="3538365"/>
            <a:ext cx="2296007" cy="2431326"/>
          </a:xfrm>
          <a:custGeom>
            <a:avLst/>
            <a:gdLst/>
            <a:ahLst/>
            <a:cxnLst/>
            <a:rect l="l" t="t" r="r" b="b"/>
            <a:pathLst>
              <a:path w="2296007" h="2431326">
                <a:moveTo>
                  <a:pt x="0" y="0"/>
                </a:moveTo>
                <a:lnTo>
                  <a:pt x="2296007" y="0"/>
                </a:lnTo>
                <a:lnTo>
                  <a:pt x="2296007" y="2431326"/>
                </a:lnTo>
                <a:lnTo>
                  <a:pt x="0" y="24313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1740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Freeform 8"/>
          <p:cNvSpPr/>
          <p:nvPr/>
        </p:nvSpPr>
        <p:spPr>
          <a:xfrm>
            <a:off x="6398694" y="5734243"/>
            <a:ext cx="2053030" cy="3081470"/>
          </a:xfrm>
          <a:custGeom>
            <a:avLst/>
            <a:gdLst/>
            <a:ahLst/>
            <a:cxnLst/>
            <a:rect l="l" t="t" r="r" b="b"/>
            <a:pathLst>
              <a:path w="2053030" h="3081470">
                <a:moveTo>
                  <a:pt x="0" y="0"/>
                </a:moveTo>
                <a:lnTo>
                  <a:pt x="2053030" y="0"/>
                </a:lnTo>
                <a:lnTo>
                  <a:pt x="2053030" y="3081470"/>
                </a:lnTo>
                <a:lnTo>
                  <a:pt x="0" y="30814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Freeform 9"/>
          <p:cNvSpPr/>
          <p:nvPr/>
        </p:nvSpPr>
        <p:spPr>
          <a:xfrm>
            <a:off x="4114805" y="5873076"/>
            <a:ext cx="2053030" cy="2594847"/>
          </a:xfrm>
          <a:custGeom>
            <a:avLst/>
            <a:gdLst/>
            <a:ahLst/>
            <a:cxnLst/>
            <a:rect l="l" t="t" r="r" b="b"/>
            <a:pathLst>
              <a:path w="2053030" h="2594847">
                <a:moveTo>
                  <a:pt x="0" y="0"/>
                </a:moveTo>
                <a:lnTo>
                  <a:pt x="2053029" y="0"/>
                </a:lnTo>
                <a:lnTo>
                  <a:pt x="2053029" y="2594847"/>
                </a:lnTo>
                <a:lnTo>
                  <a:pt x="0" y="25948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9376" b="-9376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0" name="TextBox 10"/>
          <p:cNvSpPr txBox="1"/>
          <p:nvPr/>
        </p:nvSpPr>
        <p:spPr>
          <a:xfrm>
            <a:off x="5396945" y="1906295"/>
            <a:ext cx="7494111" cy="98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70"/>
              </a:lnSpc>
            </a:pPr>
            <a:r>
              <a:rPr lang="en-US" sz="6820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Resources Page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510</Words>
  <Application>Microsoft Office PowerPoint</Application>
  <PresentationFormat>Custom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Mali</vt:lpstr>
      <vt:lpstr>Glass Antiqua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hubik</dc:creator>
  <cp:lastModifiedBy>hubikotvr@outlook.com</cp:lastModifiedBy>
  <cp:revision>6</cp:revision>
  <dcterms:created xsi:type="dcterms:W3CDTF">2006-08-16T00:00:00Z</dcterms:created>
  <dcterms:modified xsi:type="dcterms:W3CDTF">2026-01-15T13:28:35Z</dcterms:modified>
  <dc:identifier>DAG9Fc1Ae7I</dc:identifier>
</cp:coreProperties>
</file>