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64" r:id="rId7"/>
    <p:sldId id="263" r:id="rId8"/>
    <p:sldId id="258" r:id="rId9"/>
    <p:sldId id="265" r:id="rId10"/>
    <p:sldId id="272" r:id="rId11"/>
    <p:sldId id="259" r:id="rId12"/>
    <p:sldId id="268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9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34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9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35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6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5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47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58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5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01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3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C6B8-C2EB-45CE-AAC3-2B1470F009DB}" type="datetimeFigureOut">
              <a:rPr lang="hr-HR" smtClean="0"/>
              <a:t>09.12.2025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35B0-69C0-4F7F-A2F4-14AF562F1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9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4271" y="1187678"/>
            <a:ext cx="5399314" cy="2387600"/>
          </a:xfrm>
        </p:spPr>
        <p:txBody>
          <a:bodyPr/>
          <a:lstStyle/>
          <a:p>
            <a:r>
              <a:rPr lang="hr-HR" dirty="0"/>
              <a:t>PLANIRANJE TRETMANA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73628" y="4668838"/>
            <a:ext cx="48006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3500" dirty="0"/>
              <a:t>Marijana Knezović Florijan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 Zagrebu, 20.12.2025.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09FD6-6563-C083-1A85-FE23DCF1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11" y="246612"/>
            <a:ext cx="5084505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D98E42E2-6B7C-D5DD-300A-1F0631C5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68" y="48310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Kako planirati individualnu seansu?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08FB99B-EFBD-8864-E7D4-3BF86B19B172}"/>
              </a:ext>
            </a:extLst>
          </p:cNvPr>
          <p:cNvSpPr txBox="1"/>
          <p:nvPr/>
        </p:nvSpPr>
        <p:spPr>
          <a:xfrm>
            <a:off x="340181" y="653540"/>
            <a:ext cx="11473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u="sng" dirty="0">
                <a:solidFill>
                  <a:srgbClr val="FF0000"/>
                </a:solidFill>
                <a:latin typeface="Harlow Solid Italic" panose="04030604020F02020D02" pitchFamily="82" charset="0"/>
              </a:rPr>
              <a:t>„ Što želim postići i kako to najučinkovitije učiniti ? „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48343" y="1257184"/>
            <a:ext cx="338195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1. PRIJE SEANSE:</a:t>
            </a:r>
          </a:p>
          <a:p>
            <a:pPr algn="ctr"/>
            <a:r>
              <a:rPr lang="hr-HR" sz="1200" i="1" dirty="0">
                <a:solidFill>
                  <a:srgbClr val="FF0000"/>
                </a:solidFill>
              </a:rPr>
              <a:t>Snaga odnosa </a:t>
            </a:r>
            <a:r>
              <a:rPr lang="hr-HR" sz="1200" i="1" dirty="0"/>
              <a:t>s klijentom</a:t>
            </a:r>
          </a:p>
          <a:p>
            <a:pPr algn="ctr"/>
            <a:r>
              <a:rPr lang="hr-HR" sz="1200" i="1" dirty="0">
                <a:solidFill>
                  <a:srgbClr val="FF0000"/>
                </a:solidFill>
              </a:rPr>
              <a:t>formulacija </a:t>
            </a:r>
            <a:r>
              <a:rPr lang="hr-HR" sz="1200" i="1" dirty="0"/>
              <a:t>slučaja, </a:t>
            </a:r>
          </a:p>
          <a:p>
            <a:pPr algn="ctr"/>
            <a:r>
              <a:rPr lang="hr-HR" sz="1200" i="1" dirty="0"/>
              <a:t>kognitivna </a:t>
            </a:r>
            <a:r>
              <a:rPr lang="hr-HR" sz="1200" i="1" dirty="0">
                <a:solidFill>
                  <a:srgbClr val="FF0000"/>
                </a:solidFill>
              </a:rPr>
              <a:t>konceptualizacija</a:t>
            </a:r>
            <a:r>
              <a:rPr lang="hr-HR" sz="1200" i="1" dirty="0"/>
              <a:t>, </a:t>
            </a:r>
          </a:p>
          <a:p>
            <a:pPr algn="ctr"/>
            <a:r>
              <a:rPr lang="hr-HR" sz="1200" i="1" dirty="0" err="1"/>
              <a:t>klijentove</a:t>
            </a:r>
            <a:r>
              <a:rPr lang="hr-HR" sz="1200" i="1" dirty="0"/>
              <a:t> </a:t>
            </a:r>
            <a:r>
              <a:rPr lang="hr-HR" sz="1200" i="1" dirty="0">
                <a:solidFill>
                  <a:srgbClr val="FF0000"/>
                </a:solidFill>
              </a:rPr>
              <a:t>karakteristike</a:t>
            </a:r>
            <a:r>
              <a:rPr lang="hr-HR" sz="1200" i="1" dirty="0"/>
              <a:t>, </a:t>
            </a:r>
          </a:p>
          <a:p>
            <a:pPr algn="ctr"/>
            <a:r>
              <a:rPr lang="hr-HR" sz="1200" i="1" dirty="0">
                <a:solidFill>
                  <a:srgbClr val="FF0000"/>
                </a:solidFill>
              </a:rPr>
              <a:t>napredak, </a:t>
            </a:r>
          </a:p>
          <a:p>
            <a:pPr algn="ctr"/>
            <a:r>
              <a:rPr lang="hr-HR" sz="1200" i="1" dirty="0" err="1"/>
              <a:t>klijentove</a:t>
            </a:r>
            <a:r>
              <a:rPr lang="hr-HR" sz="1200" i="1" dirty="0"/>
              <a:t> </a:t>
            </a:r>
            <a:r>
              <a:rPr lang="hr-HR" sz="1200" i="1" dirty="0">
                <a:solidFill>
                  <a:srgbClr val="FF0000"/>
                </a:solidFill>
              </a:rPr>
              <a:t>snage</a:t>
            </a:r>
            <a:r>
              <a:rPr lang="hr-HR" sz="1200" i="1" dirty="0"/>
              <a:t>, </a:t>
            </a:r>
          </a:p>
          <a:p>
            <a:pPr algn="ctr"/>
            <a:r>
              <a:rPr lang="hr-HR" sz="1200" i="1" dirty="0"/>
              <a:t>ojačanje </a:t>
            </a:r>
            <a:r>
              <a:rPr lang="hr-HR" sz="1200" i="1" dirty="0">
                <a:solidFill>
                  <a:srgbClr val="FF0000"/>
                </a:solidFill>
              </a:rPr>
              <a:t>vještina, </a:t>
            </a:r>
          </a:p>
          <a:p>
            <a:pPr algn="ctr"/>
            <a:r>
              <a:rPr lang="hr-HR" sz="1200" i="1" dirty="0"/>
              <a:t>rad na </a:t>
            </a:r>
            <a:r>
              <a:rPr lang="hr-HR" sz="1200" i="1" dirty="0">
                <a:solidFill>
                  <a:srgbClr val="FF0000"/>
                </a:solidFill>
              </a:rPr>
              <a:t>mislima, ponašanjima ili emocijama</a:t>
            </a:r>
            <a:r>
              <a:rPr lang="hr-HR" sz="1200" i="1" dirty="0"/>
              <a:t>,</a:t>
            </a:r>
          </a:p>
          <a:p>
            <a:pPr algn="ctr"/>
            <a:r>
              <a:rPr lang="hr-HR" sz="1200" i="1" dirty="0">
                <a:solidFill>
                  <a:srgbClr val="FF0000"/>
                </a:solidFill>
              </a:rPr>
              <a:t>akcijski plan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40181" y="3393425"/>
            <a:ext cx="338195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2. POČETAK SEANSE:</a:t>
            </a:r>
          </a:p>
          <a:p>
            <a:pPr algn="ctr"/>
            <a:r>
              <a:rPr lang="hr-HR" sz="1200" i="1" dirty="0"/>
              <a:t>Kakvo se klijent </a:t>
            </a:r>
            <a:r>
              <a:rPr lang="hr-HR" sz="1200" i="1" dirty="0">
                <a:solidFill>
                  <a:srgbClr val="FF0000"/>
                </a:solidFill>
              </a:rPr>
              <a:t>osjeća</a:t>
            </a:r>
            <a:r>
              <a:rPr lang="hr-HR" sz="1200" i="1" dirty="0"/>
              <a:t> od zadnje seanse? Koja </a:t>
            </a:r>
            <a:r>
              <a:rPr lang="hr-HR" sz="1200" i="1" dirty="0">
                <a:solidFill>
                  <a:srgbClr val="FF0000"/>
                </a:solidFill>
              </a:rPr>
              <a:t>raspoloženja </a:t>
            </a:r>
            <a:r>
              <a:rPr lang="hr-HR" sz="1200" i="1" dirty="0"/>
              <a:t>prevladavaju? </a:t>
            </a:r>
          </a:p>
          <a:p>
            <a:pPr algn="ctr"/>
            <a:r>
              <a:rPr lang="hr-HR" sz="1200" i="1" dirty="0"/>
              <a:t>Njegov </a:t>
            </a:r>
            <a:r>
              <a:rPr lang="hr-HR" sz="1200" i="1" dirty="0">
                <a:solidFill>
                  <a:srgbClr val="FF0000"/>
                </a:solidFill>
              </a:rPr>
              <a:t>doživljaj postignuća </a:t>
            </a:r>
            <a:r>
              <a:rPr lang="hr-HR" sz="1200" i="1" dirty="0"/>
              <a:t>tretmana?</a:t>
            </a:r>
            <a:endParaRPr lang="hr-HR" sz="1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79443" y="5927153"/>
            <a:ext cx="331898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4. PROVJERA UZIMANJA PAT:</a:t>
            </a:r>
          </a:p>
          <a:p>
            <a:pPr algn="ctr"/>
            <a:r>
              <a:rPr lang="hr-HR" sz="1200" i="1" dirty="0"/>
              <a:t>Postoji li problem s </a:t>
            </a:r>
            <a:r>
              <a:rPr lang="hr-HR" sz="1200" i="1" dirty="0">
                <a:solidFill>
                  <a:srgbClr val="FF0000"/>
                </a:solidFill>
              </a:rPr>
              <a:t>ovisnostima</a:t>
            </a:r>
            <a:r>
              <a:rPr lang="hr-HR" sz="1200" i="1" dirty="0"/>
              <a:t>? Ako da, ide li to u dnevni red?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802597" y="3907883"/>
            <a:ext cx="50573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8. RAZGOVOR O PRVOM CILJU:</a:t>
            </a:r>
          </a:p>
          <a:p>
            <a:pPr algn="ctr"/>
            <a:r>
              <a:rPr lang="hr-HR" sz="1200" i="1" dirty="0">
                <a:solidFill>
                  <a:srgbClr val="FF0000"/>
                </a:solidFill>
              </a:rPr>
              <a:t>Definiranje </a:t>
            </a:r>
            <a:r>
              <a:rPr lang="hr-HR" sz="1200" i="1" dirty="0"/>
              <a:t>cilja/problema, osmišljavanje </a:t>
            </a:r>
            <a:r>
              <a:rPr lang="hr-HR" sz="1200" i="1" dirty="0">
                <a:solidFill>
                  <a:srgbClr val="FF0000"/>
                </a:solidFill>
              </a:rPr>
              <a:t>strategije</a:t>
            </a:r>
            <a:r>
              <a:rPr lang="hr-HR" sz="1200" i="1" dirty="0"/>
              <a:t>, odabir </a:t>
            </a:r>
            <a:r>
              <a:rPr lang="hr-HR" sz="1200" i="1" dirty="0">
                <a:solidFill>
                  <a:srgbClr val="FF0000"/>
                </a:solidFill>
              </a:rPr>
              <a:t>tehnika</a:t>
            </a:r>
            <a:r>
              <a:rPr lang="hr-HR" sz="1200" i="1" dirty="0"/>
              <a:t>, </a:t>
            </a:r>
            <a:r>
              <a:rPr lang="hr-HR" sz="1200" i="1" dirty="0">
                <a:solidFill>
                  <a:srgbClr val="FF0000"/>
                </a:solidFill>
              </a:rPr>
              <a:t>provjera </a:t>
            </a:r>
            <a:r>
              <a:rPr lang="hr-HR" sz="1200" i="1" dirty="0"/>
              <a:t>procesa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802598" y="1896025"/>
            <a:ext cx="5057383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6. ODREĐIVANJE PRIORITETA:</a:t>
            </a:r>
          </a:p>
          <a:p>
            <a:pPr algn="ctr"/>
            <a:r>
              <a:rPr lang="hr-HR" sz="1200" i="1" dirty="0"/>
              <a:t>Koja </a:t>
            </a:r>
            <a:r>
              <a:rPr lang="hr-HR" sz="1200" i="1" dirty="0">
                <a:solidFill>
                  <a:srgbClr val="FF0000"/>
                </a:solidFill>
              </a:rPr>
              <a:t>točka dnevnog reda/cilj je najvažniji </a:t>
            </a:r>
            <a:r>
              <a:rPr lang="hr-HR" sz="1200" i="1" dirty="0"/>
              <a:t>za raspravu? Koliko će mi svaki cilj oduzeti </a:t>
            </a:r>
            <a:r>
              <a:rPr lang="hr-HR" sz="1200" i="1" dirty="0">
                <a:solidFill>
                  <a:srgbClr val="FF0000"/>
                </a:solidFill>
              </a:rPr>
              <a:t>vremena</a:t>
            </a:r>
            <a:r>
              <a:rPr lang="hr-HR" sz="1200" i="1" dirty="0"/>
              <a:t>? </a:t>
            </a:r>
          </a:p>
          <a:p>
            <a:pPr algn="ctr"/>
            <a:r>
              <a:rPr lang="hr-HR" sz="1200" i="1" dirty="0"/>
              <a:t>O </a:t>
            </a:r>
            <a:r>
              <a:rPr lang="hr-HR" sz="1200" i="1" dirty="0">
                <a:solidFill>
                  <a:srgbClr val="FF0000"/>
                </a:solidFill>
              </a:rPr>
              <a:t>koliko problema </a:t>
            </a:r>
            <a:r>
              <a:rPr lang="hr-HR" sz="1200" i="1" dirty="0"/>
              <a:t>možemo danas razgovarati? </a:t>
            </a:r>
          </a:p>
          <a:p>
            <a:pPr algn="ctr"/>
            <a:r>
              <a:rPr lang="hr-HR" sz="1200" i="1" dirty="0"/>
              <a:t>Postoje li problemi koje klijent </a:t>
            </a:r>
            <a:r>
              <a:rPr lang="hr-HR" sz="1200" i="1" dirty="0">
                <a:solidFill>
                  <a:srgbClr val="FF0000"/>
                </a:solidFill>
              </a:rPr>
              <a:t>može sam riješiti</a:t>
            </a:r>
            <a:r>
              <a:rPr lang="hr-HR" sz="1200" i="1" dirty="0"/>
              <a:t>, ili da ih ostavimo za iduću seansu?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40181" y="4421671"/>
            <a:ext cx="3358246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3. IZVJEŠTAJ PROTEKLOG TJEDNA:</a:t>
            </a:r>
          </a:p>
          <a:p>
            <a:pPr algn="ctr"/>
            <a:r>
              <a:rPr lang="hr-HR" sz="1200" i="1" dirty="0"/>
              <a:t>Kako je prošao </a:t>
            </a:r>
            <a:r>
              <a:rPr lang="hr-HR" sz="1200" i="1" dirty="0">
                <a:solidFill>
                  <a:srgbClr val="FF0000"/>
                </a:solidFill>
              </a:rPr>
              <a:t>prošli tjedan </a:t>
            </a:r>
            <a:r>
              <a:rPr lang="hr-HR" sz="1200" i="1" dirty="0"/>
              <a:t>u usporedbi s ostalima? </a:t>
            </a:r>
          </a:p>
          <a:p>
            <a:pPr algn="ctr"/>
            <a:r>
              <a:rPr lang="hr-HR" sz="1200" i="1" dirty="0"/>
              <a:t>Koji su znakovi da </a:t>
            </a:r>
            <a:r>
              <a:rPr lang="hr-HR" sz="1200" i="1" dirty="0">
                <a:solidFill>
                  <a:srgbClr val="FF0000"/>
                </a:solidFill>
              </a:rPr>
              <a:t>napreduje</a:t>
            </a:r>
            <a:r>
              <a:rPr lang="hr-HR" sz="1200" i="1" dirty="0"/>
              <a:t>? </a:t>
            </a:r>
          </a:p>
          <a:p>
            <a:pPr algn="ctr"/>
            <a:r>
              <a:rPr lang="hr-HR" sz="1200" i="1" dirty="0"/>
              <a:t>Koja je </a:t>
            </a:r>
            <a:r>
              <a:rPr lang="hr-HR" sz="1200" i="1" dirty="0">
                <a:solidFill>
                  <a:srgbClr val="FF0000"/>
                </a:solidFill>
              </a:rPr>
              <a:t>pozitivna iskustva </a:t>
            </a:r>
            <a:r>
              <a:rPr lang="hr-HR" sz="1200" i="1" dirty="0"/>
              <a:t>doživio? </a:t>
            </a:r>
          </a:p>
          <a:p>
            <a:pPr algn="ctr"/>
            <a:r>
              <a:rPr lang="hr-HR" sz="1200" i="1" dirty="0"/>
              <a:t>Koje je </a:t>
            </a:r>
            <a:r>
              <a:rPr lang="hr-HR" sz="1200" i="1" dirty="0">
                <a:solidFill>
                  <a:srgbClr val="FF0000"/>
                </a:solidFill>
              </a:rPr>
              <a:t>zaključke</a:t>
            </a:r>
            <a:r>
              <a:rPr lang="hr-HR" sz="1200" i="1" dirty="0"/>
              <a:t> o njima donio?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802599" y="1259428"/>
            <a:ext cx="50573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5. POSTAVLJANJE CILJEVA:</a:t>
            </a:r>
          </a:p>
          <a:p>
            <a:pPr algn="ctr"/>
            <a:r>
              <a:rPr lang="hr-HR" sz="1200" dirty="0"/>
              <a:t>Na </a:t>
            </a:r>
            <a:r>
              <a:rPr lang="hr-HR" sz="1200" dirty="0">
                <a:solidFill>
                  <a:srgbClr val="FF0000"/>
                </a:solidFill>
              </a:rPr>
              <a:t>kojim ciljevima </a:t>
            </a:r>
            <a:r>
              <a:rPr lang="hr-HR" sz="1200" dirty="0"/>
              <a:t>klijent želi raditi ovaj tjedan?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6790745" y="4736783"/>
            <a:ext cx="5069235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9. NAKON RAZGOVORA O CILJEVIMA:</a:t>
            </a:r>
          </a:p>
          <a:p>
            <a:pPr algn="ctr"/>
            <a:r>
              <a:rPr lang="hr-HR" sz="1200" i="1" dirty="0"/>
              <a:t>Kako se klijent </a:t>
            </a:r>
            <a:r>
              <a:rPr lang="hr-HR" sz="1200" i="1" dirty="0">
                <a:solidFill>
                  <a:srgbClr val="FF0000"/>
                </a:solidFill>
              </a:rPr>
              <a:t>trenutno osjeća?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6802597" y="3271286"/>
            <a:ext cx="50573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7. PROVJERA AKCIJSKOG PLANA:</a:t>
            </a:r>
          </a:p>
          <a:p>
            <a:pPr algn="ctr"/>
            <a:r>
              <a:rPr lang="hr-HR" sz="1200" i="1" dirty="0"/>
              <a:t>Da li je </a:t>
            </a:r>
            <a:r>
              <a:rPr lang="hr-HR" sz="1200" i="1" dirty="0">
                <a:solidFill>
                  <a:srgbClr val="FF0000"/>
                </a:solidFill>
              </a:rPr>
              <a:t>koristan</a:t>
            </a:r>
            <a:r>
              <a:rPr lang="hr-HR" sz="1200" i="1" dirty="0"/>
              <a:t> akcijski plan? Da li ga se </a:t>
            </a:r>
            <a:r>
              <a:rPr lang="hr-HR" sz="1200" i="1" dirty="0">
                <a:solidFill>
                  <a:srgbClr val="FF0000"/>
                </a:solidFill>
              </a:rPr>
              <a:t>drži</a:t>
            </a:r>
            <a:r>
              <a:rPr lang="hr-HR" sz="1200" i="1" dirty="0"/>
              <a:t>? Što je </a:t>
            </a:r>
            <a:r>
              <a:rPr lang="hr-HR" sz="1200" i="1" dirty="0">
                <a:solidFill>
                  <a:srgbClr val="FF0000"/>
                </a:solidFill>
              </a:rPr>
              <a:t>naučio</a:t>
            </a:r>
            <a:r>
              <a:rPr lang="hr-HR" sz="1200" i="1" dirty="0"/>
              <a:t>?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6783372" y="5371788"/>
            <a:ext cx="507660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10. PRIJE ZAVRŠAVANJA SEANSE:</a:t>
            </a:r>
          </a:p>
          <a:p>
            <a:r>
              <a:rPr lang="hr-HR" sz="1200" i="1" dirty="0"/>
              <a:t>Kakav je </a:t>
            </a:r>
            <a:r>
              <a:rPr lang="hr-HR" sz="1200" i="1" dirty="0">
                <a:solidFill>
                  <a:srgbClr val="FF0000"/>
                </a:solidFill>
              </a:rPr>
              <a:t>napredak</a:t>
            </a:r>
            <a:r>
              <a:rPr lang="hr-HR" sz="1200" i="1" dirty="0"/>
              <a:t>? Osjeća li se </a:t>
            </a:r>
            <a:r>
              <a:rPr lang="hr-HR" sz="1200" i="1" dirty="0">
                <a:solidFill>
                  <a:srgbClr val="FF0000"/>
                </a:solidFill>
              </a:rPr>
              <a:t>bolje</a:t>
            </a:r>
            <a:r>
              <a:rPr lang="hr-HR" sz="1200" i="1" dirty="0"/>
              <a:t>? Tražiti </a:t>
            </a:r>
            <a:r>
              <a:rPr lang="hr-HR" sz="1200" i="1" dirty="0">
                <a:solidFill>
                  <a:srgbClr val="FF0000"/>
                </a:solidFill>
              </a:rPr>
              <a:t>povratnu informaciju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6802597" y="5998518"/>
            <a:ext cx="503815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11. NAKON SEANSE:</a:t>
            </a:r>
          </a:p>
          <a:p>
            <a:pPr algn="ctr"/>
            <a:r>
              <a:rPr lang="hr-HR" sz="1200" i="1" dirty="0"/>
              <a:t>Što sam kao terapeut mogao </a:t>
            </a:r>
            <a:r>
              <a:rPr lang="hr-HR" sz="1200" i="1" dirty="0">
                <a:solidFill>
                  <a:srgbClr val="FF0000"/>
                </a:solidFill>
              </a:rPr>
              <a:t>drugačije</a:t>
            </a:r>
            <a:r>
              <a:rPr lang="hr-HR" sz="1200" i="1" dirty="0"/>
              <a:t>?</a:t>
            </a:r>
          </a:p>
        </p:txBody>
      </p:sp>
      <p:pic>
        <p:nvPicPr>
          <p:cNvPr id="23" name="Slika 2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8729" y="2791695"/>
            <a:ext cx="5367272" cy="22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C0ED901E-E76F-8280-3CC9-05808F37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13024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Fokus na problem ili cilj?!</a:t>
            </a:r>
            <a:br>
              <a:rPr lang="hr-HR" sz="3600" b="1" dirty="0"/>
            </a:br>
            <a:r>
              <a:rPr lang="hr-HR" sz="1600" b="1" dirty="0"/>
              <a:t>(1/2)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97C47E-A956-E556-7126-321DCDED464A}"/>
              </a:ext>
            </a:extLst>
          </p:cNvPr>
          <p:cNvSpPr txBox="1">
            <a:spLocks/>
          </p:cNvSpPr>
          <p:nvPr/>
        </p:nvSpPr>
        <p:spPr>
          <a:xfrm>
            <a:off x="491218" y="1763225"/>
            <a:ext cx="11129692" cy="2913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/>
              <a:t>Zapitati se: </a:t>
            </a:r>
          </a:p>
          <a:p>
            <a:pPr marL="0" indent="0">
              <a:buNone/>
            </a:pPr>
            <a:r>
              <a:rPr lang="hr-HR" sz="1800" u="sng" dirty="0">
                <a:solidFill>
                  <a:srgbClr val="FF0000"/>
                </a:solidFill>
              </a:rPr>
              <a:t>Na kojim problemima ili ciljevima možemo raditi kako bi se klijent osjećao bolje na kraju seanse i imao bolji tjedan?</a:t>
            </a:r>
          </a:p>
          <a:p>
            <a:endParaRPr lang="hr-HR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FDD452-E535-847C-242D-C67A6A9CD628}"/>
              </a:ext>
            </a:extLst>
          </p:cNvPr>
          <p:cNvSpPr/>
          <p:nvPr/>
        </p:nvSpPr>
        <p:spPr>
          <a:xfrm>
            <a:off x="2743199" y="2960915"/>
            <a:ext cx="9111343" cy="3298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u="sng" dirty="0">
                <a:solidFill>
                  <a:schemeClr val="tx1"/>
                </a:solidFill>
              </a:rPr>
              <a:t>NE USMJERAVATI SE NA:</a:t>
            </a:r>
          </a:p>
          <a:p>
            <a:pPr algn="ctr"/>
            <a:endParaRPr lang="hr-HR" u="sng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Probleme koje klijent može </a:t>
            </a:r>
            <a:r>
              <a:rPr lang="hr-HR" sz="2000" dirty="0">
                <a:solidFill>
                  <a:schemeClr val="tx1"/>
                </a:solidFill>
                <a:latin typeface="Harlow Solid Italic" panose="04030604020F02020D02" pitchFamily="82" charset="0"/>
              </a:rPr>
              <a:t>sam riješiti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Izolirane incidente s </a:t>
            </a:r>
            <a:r>
              <a:rPr lang="hr-HR" sz="2000" dirty="0">
                <a:solidFill>
                  <a:schemeClr val="tx1"/>
                </a:solidFill>
                <a:latin typeface="Harlow Solid Italic" panose="04030604020F02020D02" pitchFamily="82" charset="0"/>
              </a:rPr>
              <a:t>malom vjerojatnošću ponavljanja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Problemi koji </a:t>
            </a:r>
            <a:r>
              <a:rPr lang="hr-HR" sz="2000" dirty="0">
                <a:solidFill>
                  <a:schemeClr val="tx1"/>
                </a:solidFill>
                <a:latin typeface="Harlow Solid Italic" panose="04030604020F02020D02" pitchFamily="82" charset="0"/>
              </a:rPr>
              <a:t>nisu uznemirujući i povezani s disfunkcionalnim vjerovanjima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Problemi na kojima </a:t>
            </a:r>
            <a:r>
              <a:rPr lang="hr-HR" sz="2000" dirty="0">
                <a:solidFill>
                  <a:schemeClr val="tx1"/>
                </a:solidFill>
                <a:latin typeface="Harlow Solid Italic" panose="04030604020F02020D02" pitchFamily="82" charset="0"/>
              </a:rPr>
              <a:t>neće doći do napretka, a postoje hitniji</a:t>
            </a:r>
            <a:r>
              <a:rPr lang="hr-HR" dirty="0">
                <a:solidFill>
                  <a:schemeClr val="tx1"/>
                </a:solidFill>
                <a:latin typeface="Harlow Solid Italic" panose="04030604020F02020D02" pitchFamily="82" charset="0"/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na kojima trebamo raditi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Problemi kojima se </a:t>
            </a:r>
            <a:r>
              <a:rPr lang="hr-HR" sz="2000" dirty="0">
                <a:solidFill>
                  <a:schemeClr val="tx1"/>
                </a:solidFill>
                <a:latin typeface="Harlow Solid Italic" panose="04030604020F02020D02" pitchFamily="82" charset="0"/>
              </a:rPr>
              <a:t>klijent ne želi </a:t>
            </a:r>
            <a:r>
              <a:rPr lang="hr-HR" dirty="0">
                <a:solidFill>
                  <a:schemeClr val="tx1"/>
                </a:solidFill>
              </a:rPr>
              <a:t>baviti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CE1E1E-AB1D-C1BE-6A81-9F596F39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3329942"/>
            <a:ext cx="2143125" cy="21431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02" y="180828"/>
            <a:ext cx="2316758" cy="17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8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27686" y="4005943"/>
            <a:ext cx="42990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TRAŽENJE POSLA</a:t>
            </a:r>
          </a:p>
          <a:p>
            <a:pPr algn="ctr"/>
            <a:r>
              <a:rPr lang="hr-HR" dirty="0"/>
              <a:t>Jako je uznemiren oko toga</a:t>
            </a:r>
          </a:p>
          <a:p>
            <a:pPr algn="ctr"/>
            <a:r>
              <a:rPr lang="hr-HR" dirty="0"/>
              <a:t>Ne zna gdje da počne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69" y="1217158"/>
            <a:ext cx="4298735" cy="278878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821568" y="4024815"/>
            <a:ext cx="4298735" cy="1126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BANKROT SESTRINOG POSLA</a:t>
            </a:r>
          </a:p>
          <a:p>
            <a:pPr algn="ctr"/>
            <a:r>
              <a:rPr lang="hr-HR" sz="1600" dirty="0"/>
              <a:t>Svjestan je da ne može tu ništa učiniti</a:t>
            </a:r>
          </a:p>
          <a:p>
            <a:pPr algn="ctr"/>
            <a:r>
              <a:rPr lang="hr-HR" sz="1600" dirty="0"/>
              <a:t>„Normalno” uznemiren</a:t>
            </a:r>
          </a:p>
          <a:p>
            <a:pPr algn="ctr"/>
            <a:r>
              <a:rPr lang="hr-HR" sz="1600" dirty="0"/>
              <a:t>Samo „ventilacija”</a:t>
            </a:r>
          </a:p>
        </p:txBody>
      </p:sp>
      <p:sp>
        <p:nvSpPr>
          <p:cNvPr id="9" name="Strelica udesno 8"/>
          <p:cNvSpPr/>
          <p:nvPr/>
        </p:nvSpPr>
        <p:spPr>
          <a:xfrm rot="5400000">
            <a:off x="8697190" y="5182959"/>
            <a:ext cx="547184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660969" y="5735990"/>
            <a:ext cx="4619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Nema kognitivne distorzije</a:t>
            </a:r>
          </a:p>
          <a:p>
            <a:pPr algn="ctr"/>
            <a:r>
              <a:rPr lang="hr-HR" sz="1400" dirty="0"/>
              <a:t>Ne </a:t>
            </a:r>
            <a:r>
              <a:rPr lang="hr-HR" sz="1400" dirty="0" err="1"/>
              <a:t>katastrofizira</a:t>
            </a:r>
            <a:endParaRPr lang="hr-HR" sz="1400" dirty="0"/>
          </a:p>
          <a:p>
            <a:pPr algn="ctr"/>
            <a:r>
              <a:rPr lang="hr-HR" sz="1400" dirty="0"/>
              <a:t>„Ograničen” problem</a:t>
            </a:r>
          </a:p>
          <a:p>
            <a:pPr algn="ctr"/>
            <a:r>
              <a:rPr lang="hr-HR" sz="1400" dirty="0"/>
              <a:t>Normalna emocionalna reakcija</a:t>
            </a:r>
          </a:p>
        </p:txBody>
      </p:sp>
      <p:sp>
        <p:nvSpPr>
          <p:cNvPr id="11" name="Strelica udesno 10"/>
          <p:cNvSpPr/>
          <p:nvPr/>
        </p:nvSpPr>
        <p:spPr>
          <a:xfrm rot="5400000">
            <a:off x="2078675" y="4986708"/>
            <a:ext cx="547184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-74757" y="5540603"/>
            <a:ext cx="4619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Ima kognitivne distorzije</a:t>
            </a:r>
          </a:p>
          <a:p>
            <a:pPr algn="ctr"/>
            <a:r>
              <a:rPr lang="hr-HR" sz="1400" dirty="0" err="1"/>
              <a:t>Katastrofizira</a:t>
            </a:r>
            <a:endParaRPr lang="hr-HR" sz="1400" dirty="0"/>
          </a:p>
          <a:p>
            <a:pPr algn="ctr"/>
            <a:r>
              <a:rPr lang="hr-HR" sz="1400" dirty="0"/>
              <a:t>Preplavljujuća emocionalna reakcija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32" y="970936"/>
            <a:ext cx="3008848" cy="3008848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327685" y="109162"/>
            <a:ext cx="115851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Fokus na problem ili cilj?!</a:t>
            </a:r>
          </a:p>
          <a:p>
            <a:pPr algn="ctr"/>
            <a:r>
              <a:rPr lang="hr-HR" sz="1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(2/2)</a:t>
            </a:r>
            <a:endParaRPr lang="hr-HR" sz="14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813213"/>
            <a:ext cx="1648930" cy="137880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821" y="4779872"/>
            <a:ext cx="1584966" cy="15214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087" y="1604443"/>
            <a:ext cx="231668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41" y="5442176"/>
            <a:ext cx="2619375" cy="17430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239796DE-9CA6-B709-51AD-1E969357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125640"/>
            <a:ext cx="11484429" cy="67990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Za klijente koji ne znaju prepoznati problematične situacije….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C722F2-6942-A91E-4E43-D88BDD85AC3A}"/>
              </a:ext>
            </a:extLst>
          </p:cNvPr>
          <p:cNvSpPr/>
          <p:nvPr/>
        </p:nvSpPr>
        <p:spPr>
          <a:xfrm>
            <a:off x="5584371" y="1570278"/>
            <a:ext cx="6052918" cy="4297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Proći s klijentom </a:t>
            </a:r>
            <a:r>
              <a:rPr lang="hr-HR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nekoliko uznemirujućih problema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Tražiti od klijenta da </a:t>
            </a:r>
            <a:r>
              <a:rPr lang="hr-HR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hipotetski</a:t>
            </a:r>
            <a:r>
              <a:rPr lang="hr-HR" dirty="0">
                <a:solidFill>
                  <a:schemeClr val="tx1"/>
                </a:solidFill>
              </a:rPr>
              <a:t> riješi jedan problem i odredi razinu olakšanja nakon rješavanja problema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1" y="1817914"/>
            <a:ext cx="3581773" cy="38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239796DE-9CA6-B709-51AD-1E969357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40" y="125640"/>
            <a:ext cx="11559004" cy="72521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Primjer identifikacije problematične situacije….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96847"/>
              </p:ext>
            </p:extLst>
          </p:nvPr>
        </p:nvGraphicFramePr>
        <p:xfrm>
          <a:off x="511411" y="957943"/>
          <a:ext cx="1391850" cy="1665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757">
                <a:tc>
                  <a:txBody>
                    <a:bodyPr/>
                    <a:lstStyle/>
                    <a:p>
                      <a:r>
                        <a:rPr lang="hr-HR" sz="1400" dirty="0"/>
                        <a:t>Uznemiren?</a:t>
                      </a:r>
                    </a:p>
                    <a:p>
                      <a:r>
                        <a:rPr lang="hr-HR" sz="1400" dirty="0"/>
                        <a:t>Misli?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r>
                        <a:rPr lang="hr-HR" sz="1400" dirty="0"/>
                        <a:t>Ne znam, loše sam!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56265"/>
              </p:ext>
            </p:extLst>
          </p:nvPr>
        </p:nvGraphicFramePr>
        <p:xfrm>
          <a:off x="2601690" y="1362185"/>
          <a:ext cx="1295398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hr-HR" sz="1400" dirty="0"/>
                        <a:t>O čemu razmišljate?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hr-HR" sz="1400" dirty="0"/>
                        <a:t>Svađa, posao, stan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69372"/>
              </p:ext>
            </p:extLst>
          </p:nvPr>
        </p:nvGraphicFramePr>
        <p:xfrm>
          <a:off x="4718751" y="1362184"/>
          <a:ext cx="1254026" cy="1036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r>
                        <a:rPr lang="hr-HR" sz="1400" dirty="0"/>
                        <a:t>Još nešto?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r>
                        <a:rPr lang="hr-HR" sz="1400" dirty="0"/>
                        <a:t>Razboljet ću se!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07429"/>
              </p:ext>
            </p:extLst>
          </p:nvPr>
        </p:nvGraphicFramePr>
        <p:xfrm>
          <a:off x="6825347" y="1362183"/>
          <a:ext cx="1750859" cy="1036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r>
                        <a:rPr lang="hr-HR" sz="1400" dirty="0"/>
                        <a:t>Što vas najviše uznemiruje?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r>
                        <a:rPr lang="hr-HR" sz="1400" dirty="0"/>
                        <a:t>Ne znam, loše sam!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ic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45753"/>
              </p:ext>
            </p:extLst>
          </p:nvPr>
        </p:nvGraphicFramePr>
        <p:xfrm>
          <a:off x="9274635" y="3043882"/>
          <a:ext cx="2449287" cy="13508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9315">
                <a:tc>
                  <a:txBody>
                    <a:bodyPr/>
                    <a:lstStyle/>
                    <a:p>
                      <a:r>
                        <a:rPr lang="hr-HR" sz="1400" dirty="0"/>
                        <a:t>Hipotetski</a:t>
                      </a:r>
                      <a:r>
                        <a:rPr lang="hr-HR" sz="1400" baseline="0" dirty="0"/>
                        <a:t>: nema konflikta s majkom i sestrom -raspoloženje?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r>
                        <a:rPr lang="hr-HR" sz="1400" dirty="0"/>
                        <a:t>Bio bih nešto bolje!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ic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95404"/>
              </p:ext>
            </p:extLst>
          </p:nvPr>
        </p:nvGraphicFramePr>
        <p:xfrm>
          <a:off x="9274635" y="1362182"/>
          <a:ext cx="2362194" cy="10933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494">
                <a:tc>
                  <a:txBody>
                    <a:bodyPr/>
                    <a:lstStyle/>
                    <a:p>
                      <a:r>
                        <a:rPr lang="hr-HR" sz="1400" dirty="0"/>
                        <a:t>Hipotetski</a:t>
                      </a:r>
                      <a:r>
                        <a:rPr lang="hr-HR" sz="1400" baseline="0" dirty="0"/>
                        <a:t>: nema osjećaja predstojeće bolesti -raspoloženje?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29">
                <a:tc>
                  <a:txBody>
                    <a:bodyPr/>
                    <a:lstStyle/>
                    <a:p>
                      <a:r>
                        <a:rPr lang="hr-HR" sz="1400" dirty="0"/>
                        <a:t>Otprilike 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ic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47200"/>
              </p:ext>
            </p:extLst>
          </p:nvPr>
        </p:nvGraphicFramePr>
        <p:xfrm>
          <a:off x="6074231" y="3089651"/>
          <a:ext cx="2380268" cy="13050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754">
                <a:tc>
                  <a:txBody>
                    <a:bodyPr/>
                    <a:lstStyle/>
                    <a:p>
                      <a:r>
                        <a:rPr lang="hr-HR" sz="1400" dirty="0"/>
                        <a:t>Hipotetski</a:t>
                      </a:r>
                      <a:r>
                        <a:rPr lang="hr-HR" sz="1400" baseline="0" dirty="0"/>
                        <a:t>: pronalazak posla -raspoloženje?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00">
                <a:tc>
                  <a:txBody>
                    <a:bodyPr/>
                    <a:lstStyle/>
                    <a:p>
                      <a:r>
                        <a:rPr lang="hr-HR" sz="1400" dirty="0"/>
                        <a:t>Značajno bolje!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ic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04305"/>
              </p:ext>
            </p:extLst>
          </p:nvPr>
        </p:nvGraphicFramePr>
        <p:xfrm>
          <a:off x="295540" y="4821109"/>
          <a:ext cx="4907832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0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9918">
                <a:tc>
                  <a:txBody>
                    <a:bodyPr/>
                    <a:lstStyle/>
                    <a:p>
                      <a:r>
                        <a:rPr lang="hr-HR" sz="1400" dirty="0"/>
                        <a:t>U</a:t>
                      </a:r>
                      <a:r>
                        <a:rPr lang="hr-HR" sz="1400" baseline="0" dirty="0"/>
                        <a:t> nastavku ćemo razgovarati kako da dobijete posao, ali prije toga bih volje da zajedno </a:t>
                      </a:r>
                      <a:r>
                        <a:rPr lang="hr-HR" sz="1400" b="1" baseline="0" dirty="0"/>
                        <a:t>analiziramo kako ste došli do zaključka o uzroku uznemirenosti</a:t>
                      </a:r>
                      <a:r>
                        <a:rPr lang="hr-HR" sz="1400" baseline="0" dirty="0"/>
                        <a:t>, kako bi to mogli sami u budućnosti raditi.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08">
                <a:tc>
                  <a:txBody>
                    <a:bodyPr/>
                    <a:lstStyle/>
                    <a:p>
                      <a:r>
                        <a:rPr lang="hr-HR" sz="1400" dirty="0"/>
                        <a:t>Pa</a:t>
                      </a:r>
                      <a:r>
                        <a:rPr lang="hr-HR" sz="1400" baseline="0" dirty="0"/>
                        <a:t> dali ste mi listu problema, i pretvarale smo se da rješavamo jedan po jedan.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9505"/>
              </p:ext>
            </p:extLst>
          </p:nvPr>
        </p:nvGraphicFramePr>
        <p:xfrm>
          <a:off x="2830286" y="3089649"/>
          <a:ext cx="2400300" cy="13050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755">
                <a:tc>
                  <a:txBody>
                    <a:bodyPr/>
                    <a:lstStyle/>
                    <a:p>
                      <a:r>
                        <a:rPr lang="hr-HR" sz="1400" dirty="0"/>
                        <a:t>Izgleda da je posao izvor</a:t>
                      </a:r>
                      <a:r>
                        <a:rPr lang="hr-HR" sz="1400" baseline="0" dirty="0"/>
                        <a:t> vaše uznemirenosti.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00">
                <a:tc>
                  <a:txBody>
                    <a:bodyPr/>
                    <a:lstStyle/>
                    <a:p>
                      <a:r>
                        <a:rPr lang="hr-HR" sz="1400" dirty="0"/>
                        <a:t>Izgleda da je tako!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ic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54180"/>
              </p:ext>
            </p:extLst>
          </p:nvPr>
        </p:nvGraphicFramePr>
        <p:xfrm>
          <a:off x="6074231" y="4877492"/>
          <a:ext cx="4844143" cy="1676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1746">
                <a:tc>
                  <a:txBody>
                    <a:bodyPr/>
                    <a:lstStyle/>
                    <a:p>
                      <a:r>
                        <a:rPr lang="hr-HR" sz="1400" dirty="0"/>
                        <a:t>U</a:t>
                      </a:r>
                      <a:r>
                        <a:rPr lang="hr-HR" sz="1400" baseline="0" dirty="0"/>
                        <a:t> nastavku ćemo razgovarati kako da dobijete posao, ali prije toga bih volje da zajedno </a:t>
                      </a:r>
                      <a:r>
                        <a:rPr lang="hr-HR" sz="1400" b="1" baseline="0" dirty="0"/>
                        <a:t>analiziramo kako ste došli do zaključka o uzroku uznemirenosti</a:t>
                      </a:r>
                      <a:r>
                        <a:rPr lang="hr-HR" sz="1400" baseline="0" dirty="0"/>
                        <a:t>, kako bi to mogli sami u budućnosti raditi.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r>
                        <a:rPr lang="hr-HR" sz="1400" dirty="0"/>
                        <a:t>Pa</a:t>
                      </a:r>
                      <a:r>
                        <a:rPr lang="hr-HR" sz="1400" baseline="0" dirty="0"/>
                        <a:t> dali ste mi listu problema, i pretvarale smo se da rješavamo jedan po jedan.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Strelica udesno 20"/>
          <p:cNvSpPr/>
          <p:nvPr/>
        </p:nvSpPr>
        <p:spPr>
          <a:xfrm>
            <a:off x="1763485" y="1716548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udesno 21"/>
          <p:cNvSpPr/>
          <p:nvPr/>
        </p:nvSpPr>
        <p:spPr>
          <a:xfrm>
            <a:off x="3933446" y="1738111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desno 22"/>
          <p:cNvSpPr/>
          <p:nvPr/>
        </p:nvSpPr>
        <p:spPr>
          <a:xfrm>
            <a:off x="5230586" y="5512829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udesno 23"/>
          <p:cNvSpPr/>
          <p:nvPr/>
        </p:nvSpPr>
        <p:spPr>
          <a:xfrm>
            <a:off x="5994548" y="1692413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desno 24"/>
          <p:cNvSpPr/>
          <p:nvPr/>
        </p:nvSpPr>
        <p:spPr>
          <a:xfrm>
            <a:off x="8576206" y="1659732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desno 25"/>
          <p:cNvSpPr/>
          <p:nvPr/>
        </p:nvSpPr>
        <p:spPr>
          <a:xfrm rot="5400000">
            <a:off x="10196017" y="2620163"/>
            <a:ext cx="562972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desno 26"/>
          <p:cNvSpPr/>
          <p:nvPr/>
        </p:nvSpPr>
        <p:spPr>
          <a:xfrm rot="10800000">
            <a:off x="8454499" y="3664905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Strelica udesno 27"/>
          <p:cNvSpPr/>
          <p:nvPr/>
        </p:nvSpPr>
        <p:spPr>
          <a:xfrm rot="5400000">
            <a:off x="3044406" y="4519392"/>
            <a:ext cx="431731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trelica udesno 28"/>
          <p:cNvSpPr/>
          <p:nvPr/>
        </p:nvSpPr>
        <p:spPr>
          <a:xfrm rot="10800000">
            <a:off x="5196184" y="3581684"/>
            <a:ext cx="809028" cy="28446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kstniOkvir 30"/>
          <p:cNvSpPr txBox="1"/>
          <p:nvPr/>
        </p:nvSpPr>
        <p:spPr>
          <a:xfrm rot="16200000">
            <a:off x="25935" y="1245009"/>
            <a:ext cx="804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/>
              <a:t>TERAPEUT</a:t>
            </a:r>
          </a:p>
        </p:txBody>
      </p:sp>
      <p:sp>
        <p:nvSpPr>
          <p:cNvPr id="34" name="TekstniOkvir 33"/>
          <p:cNvSpPr txBox="1"/>
          <p:nvPr/>
        </p:nvSpPr>
        <p:spPr>
          <a:xfrm rot="16200000">
            <a:off x="46714" y="2113021"/>
            <a:ext cx="759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/>
              <a:t>KLIJENT</a:t>
            </a:r>
          </a:p>
        </p:txBody>
      </p:sp>
    </p:spTree>
    <p:extLst>
      <p:ext uri="{BB962C8B-B14F-4D97-AF65-F5344CB8AC3E}">
        <p14:creationId xmlns:p14="http://schemas.microsoft.com/office/powerpoint/2010/main" val="39240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C5D1-1625-DAC3-737D-A1F5EE72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752" y="2184961"/>
            <a:ext cx="5786718" cy="1325563"/>
          </a:xfrm>
        </p:spPr>
        <p:txBody>
          <a:bodyPr>
            <a:normAutofit/>
          </a:bodyPr>
          <a:lstStyle/>
          <a:p>
            <a:pPr algn="ctr"/>
            <a:r>
              <a:rPr lang="hr-HR" sz="4800" dirty="0">
                <a:latin typeface="Harlow Solid Italic" panose="04030604020F02020D02" pitchFamily="82" charset="0"/>
              </a:rPr>
              <a:t>Hvala na pozornosti!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9F37E-3EFC-E534-F77F-D9CE3B94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" y="493193"/>
            <a:ext cx="3922238" cy="58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0526CF72-6C18-7FD1-5CEE-FB1233DF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Da ponovimo……. </a:t>
            </a:r>
            <a:br>
              <a:rPr lang="hr-HR" sz="3600" b="1" dirty="0"/>
            </a:br>
            <a:r>
              <a:rPr lang="hr-HR" sz="1600" b="1" dirty="0"/>
              <a:t>(1/2)</a:t>
            </a:r>
          </a:p>
        </p:txBody>
      </p:sp>
      <p:sp>
        <p:nvSpPr>
          <p:cNvPr id="5" name="Strelica dolje 22">
            <a:extLst>
              <a:ext uri="{FF2B5EF4-FFF2-40B4-BE49-F238E27FC236}">
                <a16:creationId xmlns:a16="http://schemas.microsoft.com/office/drawing/2014/main" id="{43D7C80C-D7E2-84AF-96A4-4D15679D7F00}"/>
              </a:ext>
            </a:extLst>
          </p:cNvPr>
          <p:cNvSpPr/>
          <p:nvPr/>
        </p:nvSpPr>
        <p:spPr>
          <a:xfrm>
            <a:off x="1792570" y="2442825"/>
            <a:ext cx="484632" cy="17344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4">
            <a:extLst>
              <a:ext uri="{FF2B5EF4-FFF2-40B4-BE49-F238E27FC236}">
                <a16:creationId xmlns:a16="http://schemas.microsoft.com/office/drawing/2014/main" id="{8D4C2B76-80D3-CB95-4975-63542A12BDF0}"/>
              </a:ext>
            </a:extLst>
          </p:cNvPr>
          <p:cNvSpPr/>
          <p:nvPr/>
        </p:nvSpPr>
        <p:spPr>
          <a:xfrm>
            <a:off x="711200" y="2616200"/>
            <a:ext cx="11057224" cy="1094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dirty="0">
                <a:solidFill>
                  <a:schemeClr val="tx1"/>
                </a:solidFill>
              </a:rPr>
              <a:t>KB PROCJENA</a:t>
            </a:r>
            <a:endParaRPr lang="hr-HR" b="1" kern="1200" dirty="0">
              <a:solidFill>
                <a:schemeClr val="tx1"/>
              </a:solidFill>
            </a:endParaRPr>
          </a:p>
        </p:txBody>
      </p:sp>
      <p:sp>
        <p:nvSpPr>
          <p:cNvPr id="7" name="Strelica dolje 23">
            <a:extLst>
              <a:ext uri="{FF2B5EF4-FFF2-40B4-BE49-F238E27FC236}">
                <a16:creationId xmlns:a16="http://schemas.microsoft.com/office/drawing/2014/main" id="{F749682D-AB3D-1BD7-563D-7F0B2F485DE9}"/>
              </a:ext>
            </a:extLst>
          </p:cNvPr>
          <p:cNvSpPr/>
          <p:nvPr/>
        </p:nvSpPr>
        <p:spPr>
          <a:xfrm>
            <a:off x="10944609" y="2426980"/>
            <a:ext cx="484632" cy="17661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24">
            <a:extLst>
              <a:ext uri="{FF2B5EF4-FFF2-40B4-BE49-F238E27FC236}">
                <a16:creationId xmlns:a16="http://schemas.microsoft.com/office/drawing/2014/main" id="{6D67FAE2-C5E2-5FE3-D44F-B2AD061FA5C5}"/>
              </a:ext>
            </a:extLst>
          </p:cNvPr>
          <p:cNvSpPr/>
          <p:nvPr/>
        </p:nvSpPr>
        <p:spPr>
          <a:xfrm>
            <a:off x="9510309" y="2426980"/>
            <a:ext cx="484632" cy="17661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25">
            <a:extLst>
              <a:ext uri="{FF2B5EF4-FFF2-40B4-BE49-F238E27FC236}">
                <a16:creationId xmlns:a16="http://schemas.microsoft.com/office/drawing/2014/main" id="{E8107D2F-F653-2862-854A-6D69CB859D4A}"/>
              </a:ext>
            </a:extLst>
          </p:cNvPr>
          <p:cNvSpPr/>
          <p:nvPr/>
        </p:nvSpPr>
        <p:spPr>
          <a:xfrm>
            <a:off x="7947261" y="2426978"/>
            <a:ext cx="484632" cy="17661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dolje 26">
            <a:extLst>
              <a:ext uri="{FF2B5EF4-FFF2-40B4-BE49-F238E27FC236}">
                <a16:creationId xmlns:a16="http://schemas.microsoft.com/office/drawing/2014/main" id="{4F5021ED-5393-D8D4-615A-74DF79511FBC}"/>
              </a:ext>
            </a:extLst>
          </p:cNvPr>
          <p:cNvSpPr/>
          <p:nvPr/>
        </p:nvSpPr>
        <p:spPr>
          <a:xfrm>
            <a:off x="6076362" y="2364972"/>
            <a:ext cx="484632" cy="18281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4">
            <a:extLst>
              <a:ext uri="{FF2B5EF4-FFF2-40B4-BE49-F238E27FC236}">
                <a16:creationId xmlns:a16="http://schemas.microsoft.com/office/drawing/2014/main" id="{F23FC02C-AAC7-31B5-7CFD-F0657CC0FAA1}"/>
              </a:ext>
            </a:extLst>
          </p:cNvPr>
          <p:cNvSpPr/>
          <p:nvPr/>
        </p:nvSpPr>
        <p:spPr>
          <a:xfrm>
            <a:off x="7947261" y="2733420"/>
            <a:ext cx="3481979" cy="701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dirty="0">
                <a:solidFill>
                  <a:schemeClr val="tx1"/>
                </a:solidFill>
              </a:rPr>
              <a:t>OSTALE TERAPIJSKE SEANSE</a:t>
            </a:r>
            <a:endParaRPr lang="hr-HR" b="1" kern="1200" dirty="0">
              <a:solidFill>
                <a:schemeClr val="tx1"/>
              </a:solidFill>
            </a:endParaRPr>
          </a:p>
        </p:txBody>
      </p:sp>
      <p:sp>
        <p:nvSpPr>
          <p:cNvPr id="12" name="Zaobljeni pravokutnik 4">
            <a:extLst>
              <a:ext uri="{FF2B5EF4-FFF2-40B4-BE49-F238E27FC236}">
                <a16:creationId xmlns:a16="http://schemas.microsoft.com/office/drawing/2014/main" id="{23FF7E78-2D96-60DE-C64E-2F2144FF3779}"/>
              </a:ext>
            </a:extLst>
          </p:cNvPr>
          <p:cNvSpPr/>
          <p:nvPr/>
        </p:nvSpPr>
        <p:spPr>
          <a:xfrm>
            <a:off x="4984201" y="2761201"/>
            <a:ext cx="2696111" cy="70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dirty="0">
                <a:solidFill>
                  <a:schemeClr val="tx1"/>
                </a:solidFill>
              </a:rPr>
              <a:t>PRVA TERAPIJSKA SEANSA </a:t>
            </a:r>
            <a:endParaRPr lang="hr-HR" b="1" kern="1200" dirty="0">
              <a:solidFill>
                <a:schemeClr val="tx1"/>
              </a:solidFill>
            </a:endParaRPr>
          </a:p>
        </p:txBody>
      </p:sp>
      <p:pic>
        <p:nvPicPr>
          <p:cNvPr id="13" name="Slika 9">
            <a:extLst>
              <a:ext uri="{FF2B5EF4-FFF2-40B4-BE49-F238E27FC236}">
                <a16:creationId xmlns:a16="http://schemas.microsoft.com/office/drawing/2014/main" id="{DD605AB4-8FFD-F87A-9824-71BD09C72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6" y="1326312"/>
            <a:ext cx="1380744" cy="1097280"/>
          </a:xfrm>
          <a:prstGeom prst="rect">
            <a:avLst/>
          </a:prstGeom>
        </p:spPr>
      </p:pic>
      <p:pic>
        <p:nvPicPr>
          <p:cNvPr id="14" name="Slika 10">
            <a:extLst>
              <a:ext uri="{FF2B5EF4-FFF2-40B4-BE49-F238E27FC236}">
                <a16:creationId xmlns:a16="http://schemas.microsoft.com/office/drawing/2014/main" id="{FE869C7A-8AEA-4F54-BB44-6B119AAFF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85" y="1329699"/>
            <a:ext cx="1380744" cy="1097280"/>
          </a:xfrm>
          <a:prstGeom prst="rect">
            <a:avLst/>
          </a:prstGeom>
        </p:spPr>
      </p:pic>
      <p:pic>
        <p:nvPicPr>
          <p:cNvPr id="15" name="Slika 11">
            <a:extLst>
              <a:ext uri="{FF2B5EF4-FFF2-40B4-BE49-F238E27FC236}">
                <a16:creationId xmlns:a16="http://schemas.microsoft.com/office/drawing/2014/main" id="{49F9F890-1C9C-E876-8631-7DF4BA91B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59" y="1329699"/>
            <a:ext cx="1380744" cy="109728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24604B3-B70C-83F0-D1D3-9103D5D05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3" y="1329699"/>
            <a:ext cx="1380744" cy="109728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07F4420-52BC-B400-E7C0-DA8A99DEC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31" y="1329699"/>
            <a:ext cx="1380744" cy="1097280"/>
          </a:xfrm>
          <a:prstGeom prst="rect">
            <a:avLst/>
          </a:prstGeom>
        </p:spPr>
      </p:pic>
      <p:sp>
        <p:nvSpPr>
          <p:cNvPr id="18" name="Strelica udesno 8">
            <a:extLst>
              <a:ext uri="{FF2B5EF4-FFF2-40B4-BE49-F238E27FC236}">
                <a16:creationId xmlns:a16="http://schemas.microsoft.com/office/drawing/2014/main" id="{94D82FBB-5749-C355-25C3-16FDE521A9F3}"/>
              </a:ext>
            </a:extLst>
          </p:cNvPr>
          <p:cNvSpPr/>
          <p:nvPr/>
        </p:nvSpPr>
        <p:spPr>
          <a:xfrm>
            <a:off x="434461" y="4068026"/>
            <a:ext cx="113448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VRIJEME</a:t>
            </a:r>
          </a:p>
        </p:txBody>
      </p:sp>
      <p:sp>
        <p:nvSpPr>
          <p:cNvPr id="20" name="Strelica dolje 22">
            <a:extLst>
              <a:ext uri="{FF2B5EF4-FFF2-40B4-BE49-F238E27FC236}">
                <a16:creationId xmlns:a16="http://schemas.microsoft.com/office/drawing/2014/main" id="{38C6F59B-88F1-E780-9BA3-6769E18AF315}"/>
              </a:ext>
            </a:extLst>
          </p:cNvPr>
          <p:cNvSpPr/>
          <p:nvPr/>
        </p:nvSpPr>
        <p:spPr>
          <a:xfrm rot="10800000">
            <a:off x="3800646" y="4240361"/>
            <a:ext cx="484632" cy="4846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Zaobljeni pravokutnik 4">
            <a:extLst>
              <a:ext uri="{FF2B5EF4-FFF2-40B4-BE49-F238E27FC236}">
                <a16:creationId xmlns:a16="http://schemas.microsoft.com/office/drawing/2014/main" id="{2D7B26FD-A8E7-1C76-92ED-69417A5AB524}"/>
              </a:ext>
            </a:extLst>
          </p:cNvPr>
          <p:cNvSpPr/>
          <p:nvPr/>
        </p:nvSpPr>
        <p:spPr>
          <a:xfrm>
            <a:off x="718126" y="2688700"/>
            <a:ext cx="2791418" cy="949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dirty="0">
                <a:solidFill>
                  <a:schemeClr val="tx1"/>
                </a:solidFill>
              </a:rPr>
              <a:t>PROCJENA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</a:rPr>
              <a:t>Započinjanje</a:t>
            </a:r>
            <a:r>
              <a:rPr lang="hr-HR" sz="1100" b="1" dirty="0">
                <a:solidFill>
                  <a:schemeClr val="tx1"/>
                </a:solidFill>
              </a:rPr>
              <a:t> (+dnevni red), </a:t>
            </a:r>
            <a:r>
              <a:rPr lang="hr-HR" sz="1100" b="1" dirty="0">
                <a:solidFill>
                  <a:srgbClr val="00B050"/>
                </a:solidFill>
              </a:rPr>
              <a:t>provođenje</a:t>
            </a:r>
            <a:r>
              <a:rPr lang="hr-HR" sz="1100" b="1" dirty="0">
                <a:solidFill>
                  <a:schemeClr val="tx1"/>
                </a:solidFill>
              </a:rPr>
              <a:t> (intervju</a:t>
            </a:r>
            <a:r>
              <a:rPr lang="hr-HR" sz="1100" b="1" dirty="0">
                <a:solidFill>
                  <a:srgbClr val="7030A0"/>
                </a:solidFill>
              </a:rPr>
              <a:t>), dijagnoza , ciljevi</a:t>
            </a:r>
            <a:r>
              <a:rPr lang="hr-HR" sz="1100" b="1" dirty="0">
                <a:solidFill>
                  <a:schemeClr val="tx1"/>
                </a:solidFill>
              </a:rPr>
              <a:t>, </a:t>
            </a:r>
            <a:r>
              <a:rPr lang="hr-HR" sz="1100" b="1" dirty="0">
                <a:solidFill>
                  <a:srgbClr val="FF0000"/>
                </a:solidFill>
              </a:rPr>
              <a:t>akcijski plan</a:t>
            </a:r>
            <a:r>
              <a:rPr lang="hr-HR" sz="1100" b="1" dirty="0">
                <a:solidFill>
                  <a:schemeClr val="tx1"/>
                </a:solidFill>
              </a:rPr>
              <a:t>,, </a:t>
            </a:r>
            <a:r>
              <a:rPr lang="hr-HR" sz="1100" b="1" dirty="0" err="1">
                <a:solidFill>
                  <a:schemeClr val="accent2">
                    <a:lumMod val="75000"/>
                  </a:schemeClr>
                </a:solidFill>
              </a:rPr>
              <a:t>racionala</a:t>
            </a:r>
            <a:r>
              <a:rPr lang="hr-HR" sz="1100" b="1" dirty="0">
                <a:solidFill>
                  <a:schemeClr val="accent2">
                    <a:lumMod val="75000"/>
                  </a:schemeClr>
                </a:solidFill>
              </a:rPr>
              <a:t> tretmana</a:t>
            </a:r>
            <a:r>
              <a:rPr lang="hr-HR" sz="1100" b="1" dirty="0">
                <a:solidFill>
                  <a:schemeClr val="tx1"/>
                </a:solidFill>
              </a:rPr>
              <a:t>, </a:t>
            </a:r>
            <a:r>
              <a:rPr lang="hr-HR" sz="1100" b="1" dirty="0">
                <a:solidFill>
                  <a:schemeClr val="bg1">
                    <a:lumMod val="50000"/>
                  </a:schemeClr>
                </a:solidFill>
              </a:rPr>
              <a:t>sažimanje i povratna informacija</a:t>
            </a:r>
            <a:endParaRPr lang="hr-HR" sz="11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803329-BFC9-35B2-1E2E-E6AD2D95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50" y="4724993"/>
            <a:ext cx="695422" cy="1095528"/>
          </a:xfrm>
          <a:prstGeom prst="rect">
            <a:avLst/>
          </a:prstGeom>
        </p:spPr>
      </p:pic>
      <p:sp>
        <p:nvSpPr>
          <p:cNvPr id="30" name="Zaobljeni pravokutnik 4">
            <a:extLst>
              <a:ext uri="{FF2B5EF4-FFF2-40B4-BE49-F238E27FC236}">
                <a16:creationId xmlns:a16="http://schemas.microsoft.com/office/drawing/2014/main" id="{2160CC20-7588-AC5B-5217-E3ACA8569701}"/>
              </a:ext>
            </a:extLst>
          </p:cNvPr>
          <p:cNvSpPr/>
          <p:nvPr/>
        </p:nvSpPr>
        <p:spPr>
          <a:xfrm>
            <a:off x="4000500" y="5820906"/>
            <a:ext cx="7527471" cy="350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dirty="0">
                <a:solidFill>
                  <a:schemeClr val="tx1"/>
                </a:solidFill>
              </a:rPr>
              <a:t>KOGNITIVNA KONCEPTUALIZACIJA</a:t>
            </a:r>
            <a:endParaRPr lang="hr-HR" sz="1600" b="1" kern="1200" dirty="0">
              <a:solidFill>
                <a:schemeClr val="tx1"/>
              </a:solidFill>
            </a:endParaRPr>
          </a:p>
        </p:txBody>
      </p:sp>
      <p:sp>
        <p:nvSpPr>
          <p:cNvPr id="33" name="Zaobljeni pravokutnik 4">
            <a:extLst>
              <a:ext uri="{FF2B5EF4-FFF2-40B4-BE49-F238E27FC236}">
                <a16:creationId xmlns:a16="http://schemas.microsoft.com/office/drawing/2014/main" id="{9A82FA04-AB12-2384-4C91-ACC2BE6E32FF}"/>
              </a:ext>
            </a:extLst>
          </p:cNvPr>
          <p:cNvSpPr/>
          <p:nvPr/>
        </p:nvSpPr>
        <p:spPr>
          <a:xfrm>
            <a:off x="4000500" y="6208891"/>
            <a:ext cx="7527471" cy="350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dirty="0">
                <a:solidFill>
                  <a:schemeClr val="tx1"/>
                </a:solidFill>
              </a:rPr>
              <a:t>PLANIRANJE TRETMANA</a:t>
            </a:r>
            <a:endParaRPr lang="hr-HR" sz="1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5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Da ponovimo……. </a:t>
            </a:r>
            <a:br>
              <a:rPr lang="hr-HR" sz="3600" b="1" dirty="0"/>
            </a:br>
            <a:r>
              <a:rPr lang="hr-HR" sz="1600" b="1" dirty="0"/>
              <a:t>(2/2)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0" y="1276381"/>
            <a:ext cx="5758543" cy="506908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Terapija</a:t>
            </a:r>
            <a:r>
              <a:rPr lang="hr-HR" sz="2400" dirty="0"/>
              <a:t> kao putovanje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>
                <a:solidFill>
                  <a:srgbClr val="FF0000"/>
                </a:solidFill>
              </a:rPr>
              <a:t>Konceptualizacija</a:t>
            </a:r>
            <a:r>
              <a:rPr lang="hr-HR" sz="2400" dirty="0"/>
              <a:t> je karta puta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Odredište su </a:t>
            </a:r>
            <a:r>
              <a:rPr lang="hr-HR" sz="2400" dirty="0" err="1">
                <a:solidFill>
                  <a:srgbClr val="FF0000"/>
                </a:solidFill>
              </a:rPr>
              <a:t>klijentove</a:t>
            </a:r>
            <a:r>
              <a:rPr lang="hr-HR" sz="2400" dirty="0">
                <a:solidFill>
                  <a:srgbClr val="FF0000"/>
                </a:solidFill>
              </a:rPr>
              <a:t> želje i ciljevi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Više je mogućih trasa -&gt; precizna kognitivna konceptualizacija =bolja </a:t>
            </a:r>
            <a:r>
              <a:rPr lang="hr-HR" sz="2400" dirty="0">
                <a:solidFill>
                  <a:srgbClr val="FF0000"/>
                </a:solidFill>
              </a:rPr>
              <a:t>učinkovitost tretmana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Moguća su </a:t>
            </a:r>
            <a:r>
              <a:rPr lang="hr-HR" sz="2400" dirty="0">
                <a:solidFill>
                  <a:srgbClr val="FF0000"/>
                </a:solidFill>
              </a:rPr>
              <a:t>„skretanja”</a:t>
            </a:r>
            <a:r>
              <a:rPr lang="hr-HR" sz="2400" dirty="0"/>
              <a:t>-&gt; promjena originalnog plana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C4808-A011-8298-6983-A771B99A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45" y="1252780"/>
            <a:ext cx="4776227" cy="4959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D16D2-F61F-D5A1-6455-67F9F454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53" y="4254945"/>
            <a:ext cx="377697" cy="532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328A5-DCFA-1149-1B59-1F1C8B95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56" y="1331214"/>
            <a:ext cx="377697" cy="532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96F98A-2DAF-C31E-721C-BF76F576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517" y="2390286"/>
            <a:ext cx="377697" cy="532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301B2A-C5F3-D32D-0CB4-CCFC8607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45" y="3378050"/>
            <a:ext cx="377697" cy="5322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A851E-F5B6-21E4-212A-0310454A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18" y="3810923"/>
            <a:ext cx="377697" cy="53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CE4D7E-87FB-56BA-E5F9-6BB31393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558" y="2965675"/>
            <a:ext cx="377697" cy="5322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A87731-4AE4-A579-ABC5-E9000E238A3C}"/>
              </a:ext>
            </a:extLst>
          </p:cNvPr>
          <p:cNvSpPr txBox="1"/>
          <p:nvPr/>
        </p:nvSpPr>
        <p:spPr>
          <a:xfrm>
            <a:off x="883745" y="6184400"/>
            <a:ext cx="4776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FAZE TERAPIJE</a:t>
            </a:r>
          </a:p>
        </p:txBody>
      </p:sp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F941F366-792D-9A69-65BB-BAF5C7D51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84416" y="5011271"/>
            <a:ext cx="750203" cy="7502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DD8244-FC16-E31E-77F0-88816BBE2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7843" y="5257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E0BD62-51F8-53E6-D206-370FCEBC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18" y="-97824"/>
            <a:ext cx="2621873" cy="1729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42A6-03C8-5E1E-1E87-67B0A41E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06" y="1683378"/>
            <a:ext cx="3840997" cy="66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UČINKOVITOST TRETMANA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4C94E5D8-4520-91B3-3C4B-2794B603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Zašto planiramo tretman?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AA0108E-0D94-8156-4C09-2C44A6332C9B}"/>
              </a:ext>
            </a:extLst>
          </p:cNvPr>
          <p:cNvSpPr/>
          <p:nvPr/>
        </p:nvSpPr>
        <p:spPr>
          <a:xfrm rot="16200000">
            <a:off x="341735" y="1614805"/>
            <a:ext cx="831174" cy="4846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FF00"/>
              </a:highligh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83BD8-34D3-C866-F73F-D3FCA0DF951D}"/>
              </a:ext>
            </a:extLst>
          </p:cNvPr>
          <p:cNvSpPr txBox="1">
            <a:spLocks/>
          </p:cNvSpPr>
          <p:nvPr/>
        </p:nvSpPr>
        <p:spPr>
          <a:xfrm>
            <a:off x="7470499" y="1724896"/>
            <a:ext cx="3021192" cy="66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dirty="0"/>
              <a:t>POSTIZANJE  CILJEVA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89D97CFD-44A0-4929-8BB8-7F8CA4657E1B}"/>
              </a:ext>
            </a:extLst>
          </p:cNvPr>
          <p:cNvSpPr/>
          <p:nvPr/>
        </p:nvSpPr>
        <p:spPr>
          <a:xfrm>
            <a:off x="6762074" y="1538375"/>
            <a:ext cx="681925" cy="666427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8B09C1-C661-9E8E-56EA-61EDF6D5F00F}"/>
              </a:ext>
            </a:extLst>
          </p:cNvPr>
          <p:cNvSpPr txBox="1">
            <a:spLocks/>
          </p:cNvSpPr>
          <p:nvPr/>
        </p:nvSpPr>
        <p:spPr>
          <a:xfrm>
            <a:off x="359230" y="2656365"/>
            <a:ext cx="4362273" cy="20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/>
              <a:t>Postižemo kroz:</a:t>
            </a:r>
          </a:p>
          <a:p>
            <a:r>
              <a:rPr lang="hr-HR" sz="1800" dirty="0"/>
              <a:t>Pravilno postavljanje problema</a:t>
            </a:r>
          </a:p>
          <a:p>
            <a:r>
              <a:rPr lang="hr-HR" sz="1800" dirty="0"/>
              <a:t>Formulacija slučaja</a:t>
            </a:r>
          </a:p>
          <a:p>
            <a:r>
              <a:rPr lang="hr-HR" sz="1800" dirty="0"/>
              <a:t>Klijentove karakteristike, vrijednosti, želje, težnje, motivacija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E6B72C-566A-55C9-9E10-98DC89BB9EA6}"/>
              </a:ext>
            </a:extLst>
          </p:cNvPr>
          <p:cNvSpPr txBox="1">
            <a:spLocks/>
          </p:cNvSpPr>
          <p:nvPr/>
        </p:nvSpPr>
        <p:spPr>
          <a:xfrm>
            <a:off x="6762074" y="2391323"/>
            <a:ext cx="5092468" cy="4127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/>
              <a:t>Potrebna je:</a:t>
            </a:r>
          </a:p>
          <a:p>
            <a:r>
              <a:rPr lang="hr-HR" sz="1800" dirty="0"/>
              <a:t>Izgradnja odnosa s klijentom</a:t>
            </a:r>
          </a:p>
          <a:p>
            <a:r>
              <a:rPr lang="hr-HR" sz="1800" dirty="0"/>
              <a:t>Izrada strukture i procesa terapije</a:t>
            </a:r>
          </a:p>
          <a:p>
            <a:r>
              <a:rPr lang="hr-HR" sz="1800" dirty="0"/>
              <a:t>Praćenje napretka i modificiranje plana prema potrebi</a:t>
            </a:r>
          </a:p>
          <a:p>
            <a:r>
              <a:rPr lang="hr-HR" sz="1800" dirty="0"/>
              <a:t>Ublažavanje problema kroz intervencije (kognitivna restrukturacija, tehnike rješavanja problema, trening vještina)</a:t>
            </a:r>
          </a:p>
          <a:p>
            <a:r>
              <a:rPr lang="hr-HR" sz="1800" dirty="0"/>
              <a:t>Poboljšanje raspoloženja kroz pozitivna iskustva</a:t>
            </a:r>
          </a:p>
          <a:p>
            <a:r>
              <a:rPr lang="hr-HR" sz="1800" dirty="0"/>
              <a:t>Jačanje adaptivnih vjerovanja i slabljenje neadaptivnih vjerovanja</a:t>
            </a:r>
          </a:p>
          <a:p>
            <a:r>
              <a:rPr lang="hr-HR" sz="1800" dirty="0"/>
              <a:t>Psihoedukacija o kognitivnom modelu i predstavljanje kognitivne konceptualizacije klijentu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743AA-E54B-F6BE-C1D9-7EB2AF117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" y="5083910"/>
            <a:ext cx="1225402" cy="177409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373A1B7-06E3-C774-BC93-25D156CA8D35}"/>
              </a:ext>
            </a:extLst>
          </p:cNvPr>
          <p:cNvSpPr/>
          <p:nvPr/>
        </p:nvSpPr>
        <p:spPr>
          <a:xfrm>
            <a:off x="2149099" y="4847764"/>
            <a:ext cx="3426947" cy="1418566"/>
          </a:xfrm>
          <a:prstGeom prst="cloudCallout">
            <a:avLst>
              <a:gd name="adj1" fmla="val -82663"/>
              <a:gd name="adj2" fmla="val 2265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TRETMAN PO MJERI POJEDINCA</a:t>
            </a:r>
            <a:endParaRPr lang="hr-HR" dirty="0"/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4620560" y="1898535"/>
            <a:ext cx="1935112" cy="10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0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72A5BFD-E548-ED51-987E-F91813C1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Što moramo isplanirati?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BAC49-3664-A8AD-9F9F-92E6AFECCF8D}"/>
              </a:ext>
            </a:extLst>
          </p:cNvPr>
          <p:cNvSpPr/>
          <p:nvPr/>
        </p:nvSpPr>
        <p:spPr>
          <a:xfrm>
            <a:off x="640866" y="2346701"/>
            <a:ext cx="4004220" cy="70259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OPĆI PLAN TRETMANA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EC12B-559E-439B-E110-6364787F8894}"/>
              </a:ext>
            </a:extLst>
          </p:cNvPr>
          <p:cNvSpPr/>
          <p:nvPr/>
        </p:nvSpPr>
        <p:spPr>
          <a:xfrm>
            <a:off x="7220550" y="2337281"/>
            <a:ext cx="4633993" cy="75683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SPECIFIČNI PLAN ZA SVAKU SEANSU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7EFDDB-6B63-3204-156E-04D09ECE1238}"/>
              </a:ext>
            </a:extLst>
          </p:cNvPr>
          <p:cNvSpPr txBox="1">
            <a:spLocks/>
          </p:cNvSpPr>
          <p:nvPr/>
        </p:nvSpPr>
        <p:spPr>
          <a:xfrm>
            <a:off x="578112" y="3281082"/>
            <a:ext cx="5409031" cy="32503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>
                <a:latin typeface="Lucida Calligraphy" panose="03010101010101010101" pitchFamily="66" charset="0"/>
              </a:rPr>
              <a:t>S obzirom na:</a:t>
            </a:r>
          </a:p>
          <a:p>
            <a:r>
              <a:rPr lang="hr-HR" sz="1800" dirty="0"/>
              <a:t>Dijagnostička evaluaciju i kognitivnu formulaciju poremećaja</a:t>
            </a:r>
          </a:p>
          <a:p>
            <a:r>
              <a:rPr lang="hr-HR" sz="1800" dirty="0"/>
              <a:t>Princip tretmana i opća strategija za konkretan poremećaj</a:t>
            </a:r>
          </a:p>
          <a:p>
            <a:r>
              <a:rPr lang="hr-HR" sz="1800" dirty="0"/>
              <a:t>Klijentove želje i snage</a:t>
            </a:r>
          </a:p>
          <a:p>
            <a:r>
              <a:rPr lang="hr-HR" sz="1800" dirty="0"/>
              <a:t>Prepreke na putu do cilja </a:t>
            </a:r>
            <a:r>
              <a:rPr lang="hr-HR" sz="1800" i="1" dirty="0"/>
              <a:t>(„skretanja”)</a:t>
            </a:r>
          </a:p>
          <a:p>
            <a:pPr marL="0" indent="0">
              <a:buNone/>
            </a:pPr>
            <a:r>
              <a:rPr lang="hr-HR" sz="1800" dirty="0">
                <a:latin typeface="Lucida Calligraphy" panose="03010101010101010101" pitchFamily="66" charset="0"/>
              </a:rPr>
              <a:t>Kako bismo </a:t>
            </a:r>
            <a:r>
              <a:rPr lang="hr-HR" sz="1800" dirty="0"/>
              <a:t>pospješili remisiju klijenta, poboljšali raspoloženje, funkcioniranje i otpornost i prevenirali relaps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0644D6-7B57-751B-214D-8B7EA5E9DFC4}"/>
              </a:ext>
            </a:extLst>
          </p:cNvPr>
          <p:cNvSpPr txBox="1">
            <a:spLocks/>
          </p:cNvSpPr>
          <p:nvPr/>
        </p:nvSpPr>
        <p:spPr>
          <a:xfrm>
            <a:off x="6824546" y="3253543"/>
            <a:ext cx="5344886" cy="19018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dirty="0">
                <a:latin typeface="Lucida Calligraphy" panose="03010101010101010101" pitchFamily="66" charset="0"/>
              </a:rPr>
              <a:t>Ovisi do kuda smo došli </a:t>
            </a:r>
          </a:p>
          <a:p>
            <a:pPr marL="0" indent="0" algn="ctr">
              <a:buNone/>
            </a:pPr>
            <a:r>
              <a:rPr lang="hr-HR" sz="1800" dirty="0"/>
              <a:t>         </a:t>
            </a:r>
          </a:p>
          <a:p>
            <a:pPr marL="0" indent="0" algn="ctr">
              <a:buNone/>
            </a:pPr>
            <a:endParaRPr lang="hr-HR" sz="1800" dirty="0"/>
          </a:p>
          <a:p>
            <a:pPr marL="0" indent="0" algn="ctr">
              <a:buNone/>
            </a:pPr>
            <a:r>
              <a:rPr lang="hr-HR" sz="1800" dirty="0">
                <a:latin typeface="Haettenschweiler" panose="020B0706040902060204" pitchFamily="34" charset="0"/>
              </a:rPr>
              <a:t>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Wide Latin" panose="020A0A07050505020404" pitchFamily="18" charset="0"/>
              </a:rPr>
              <a:t>TRI FAZE TERAPIJE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A5D770-41CB-5646-3980-257B336A330A}"/>
              </a:ext>
            </a:extLst>
          </p:cNvPr>
          <p:cNvCxnSpPr>
            <a:cxnSpLocks/>
          </p:cNvCxnSpPr>
          <p:nvPr/>
        </p:nvCxnSpPr>
        <p:spPr>
          <a:xfrm>
            <a:off x="9286039" y="3568828"/>
            <a:ext cx="0" cy="53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12D3E7-3742-2502-8104-8F39F82DE14F}"/>
              </a:ext>
            </a:extLst>
          </p:cNvPr>
          <p:cNvSpPr txBox="1"/>
          <p:nvPr/>
        </p:nvSpPr>
        <p:spPr>
          <a:xfrm>
            <a:off x="4359586" y="1375729"/>
            <a:ext cx="3046027" cy="58477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  <a:t>Individualni*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A9A2F1-F301-C3F0-9277-56472B6FAA9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783795" y="1893718"/>
            <a:ext cx="1753752" cy="443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3B0C78-CBDB-8B0E-9B0D-8155155F8EE7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642976" y="1812010"/>
            <a:ext cx="1420466" cy="53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E912D3E7-3742-2502-8104-8F39F82DE14F}"/>
              </a:ext>
            </a:extLst>
          </p:cNvPr>
          <p:cNvSpPr txBox="1"/>
          <p:nvPr/>
        </p:nvSpPr>
        <p:spPr>
          <a:xfrm>
            <a:off x="7026993" y="5572907"/>
            <a:ext cx="4939991" cy="73866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Karakteristike klijenta, kultura, dob, religija, etnicitet, socioekonomski status, invaliditet, spol, seksualna orijentacija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6750550" y="548252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*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85408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26C25B4-E548-EFCF-FF43-28E7769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Tri faze terapije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E05F8-7056-6086-17AF-E22EC4A287D3}"/>
              </a:ext>
            </a:extLst>
          </p:cNvPr>
          <p:cNvSpPr/>
          <p:nvPr/>
        </p:nvSpPr>
        <p:spPr>
          <a:xfrm>
            <a:off x="436720" y="2118102"/>
            <a:ext cx="3569592" cy="6328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Goudy Stout" panose="0202090407030B020401" pitchFamily="18" charset="0"/>
              </a:rPr>
              <a:t>POČETNA FAZA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55205-A6F9-BA9D-37B0-104504723C19}"/>
              </a:ext>
            </a:extLst>
          </p:cNvPr>
          <p:cNvSpPr/>
          <p:nvPr/>
        </p:nvSpPr>
        <p:spPr>
          <a:xfrm>
            <a:off x="4006312" y="2118102"/>
            <a:ext cx="3569592" cy="6328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Goudy Stout" panose="0202090407030B020401" pitchFamily="18" charset="0"/>
              </a:rPr>
              <a:t>SREDNJA FAZA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139B9E-DE36-62A7-5FF1-0EA838544F2D}"/>
              </a:ext>
            </a:extLst>
          </p:cNvPr>
          <p:cNvSpPr/>
          <p:nvPr/>
        </p:nvSpPr>
        <p:spPr>
          <a:xfrm>
            <a:off x="7575904" y="2118102"/>
            <a:ext cx="3569592" cy="6328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Goudy Stout" panose="0202090407030B020401" pitchFamily="18" charset="0"/>
              </a:rPr>
              <a:t>ZAVRŠNA FAZA</a:t>
            </a:r>
          </a:p>
        </p:txBody>
      </p:sp>
      <p:pic>
        <p:nvPicPr>
          <p:cNvPr id="11" name="Slika 9">
            <a:extLst>
              <a:ext uri="{FF2B5EF4-FFF2-40B4-BE49-F238E27FC236}">
                <a16:creationId xmlns:a16="http://schemas.microsoft.com/office/drawing/2014/main" id="{E361FC8D-E01A-D7F6-4C3F-671579B25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7" y="1405782"/>
            <a:ext cx="796332" cy="632847"/>
          </a:xfrm>
          <a:prstGeom prst="rect">
            <a:avLst/>
          </a:prstGeom>
        </p:spPr>
      </p:pic>
      <p:pic>
        <p:nvPicPr>
          <p:cNvPr id="17" name="Slika 9">
            <a:extLst>
              <a:ext uri="{FF2B5EF4-FFF2-40B4-BE49-F238E27FC236}">
                <a16:creationId xmlns:a16="http://schemas.microsoft.com/office/drawing/2014/main" id="{B0FAD0C1-FA04-A054-F65D-E58CE00B0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5" y="1389766"/>
            <a:ext cx="796332" cy="632847"/>
          </a:xfrm>
          <a:prstGeom prst="rect">
            <a:avLst/>
          </a:prstGeom>
        </p:spPr>
      </p:pic>
      <p:pic>
        <p:nvPicPr>
          <p:cNvPr id="18" name="Slika 9">
            <a:extLst>
              <a:ext uri="{FF2B5EF4-FFF2-40B4-BE49-F238E27FC236}">
                <a16:creationId xmlns:a16="http://schemas.microsoft.com/office/drawing/2014/main" id="{FD2D7936-F0DB-E2AE-727F-8ADC83A76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23" y="1390973"/>
            <a:ext cx="796332" cy="632847"/>
          </a:xfrm>
          <a:prstGeom prst="rect">
            <a:avLst/>
          </a:prstGeom>
        </p:spPr>
      </p:pic>
      <p:pic>
        <p:nvPicPr>
          <p:cNvPr id="19" name="Slika 9">
            <a:extLst>
              <a:ext uri="{FF2B5EF4-FFF2-40B4-BE49-F238E27FC236}">
                <a16:creationId xmlns:a16="http://schemas.microsoft.com/office/drawing/2014/main" id="{D5C8300C-A381-1978-94D4-4B77D8FD0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63" y="1405783"/>
            <a:ext cx="796332" cy="632847"/>
          </a:xfrm>
          <a:prstGeom prst="rect">
            <a:avLst/>
          </a:prstGeom>
        </p:spPr>
      </p:pic>
      <p:pic>
        <p:nvPicPr>
          <p:cNvPr id="20" name="Slika 9">
            <a:extLst>
              <a:ext uri="{FF2B5EF4-FFF2-40B4-BE49-F238E27FC236}">
                <a16:creationId xmlns:a16="http://schemas.microsoft.com/office/drawing/2014/main" id="{2C94638F-6FD1-EE09-224E-596CF7EFE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12" y="1428258"/>
            <a:ext cx="796332" cy="632847"/>
          </a:xfrm>
          <a:prstGeom prst="rect">
            <a:avLst/>
          </a:prstGeom>
        </p:spPr>
      </p:pic>
      <p:pic>
        <p:nvPicPr>
          <p:cNvPr id="21" name="Slika 9">
            <a:extLst>
              <a:ext uri="{FF2B5EF4-FFF2-40B4-BE49-F238E27FC236}">
                <a16:creationId xmlns:a16="http://schemas.microsoft.com/office/drawing/2014/main" id="{080D91A1-1509-F450-4F32-7BCE95222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03" y="1429548"/>
            <a:ext cx="796332" cy="632847"/>
          </a:xfrm>
          <a:prstGeom prst="rect">
            <a:avLst/>
          </a:prstGeom>
        </p:spPr>
      </p:pic>
      <p:pic>
        <p:nvPicPr>
          <p:cNvPr id="22" name="Slika 9">
            <a:extLst>
              <a:ext uri="{FF2B5EF4-FFF2-40B4-BE49-F238E27FC236}">
                <a16:creationId xmlns:a16="http://schemas.microsoft.com/office/drawing/2014/main" id="{5792974F-DC82-86BC-A4CD-4A39DD128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8" y="1429548"/>
            <a:ext cx="796332" cy="632847"/>
          </a:xfrm>
          <a:prstGeom prst="rect">
            <a:avLst/>
          </a:prstGeom>
        </p:spPr>
      </p:pic>
      <p:pic>
        <p:nvPicPr>
          <p:cNvPr id="23" name="Slika 9">
            <a:extLst>
              <a:ext uri="{FF2B5EF4-FFF2-40B4-BE49-F238E27FC236}">
                <a16:creationId xmlns:a16="http://schemas.microsoft.com/office/drawing/2014/main" id="{EB109D22-12FF-DEC2-958C-EA18FFF67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86" y="1429548"/>
            <a:ext cx="796332" cy="632847"/>
          </a:xfrm>
          <a:prstGeom prst="rect">
            <a:avLst/>
          </a:prstGeom>
        </p:spPr>
      </p:pic>
      <p:pic>
        <p:nvPicPr>
          <p:cNvPr id="24" name="Slika 9">
            <a:extLst>
              <a:ext uri="{FF2B5EF4-FFF2-40B4-BE49-F238E27FC236}">
                <a16:creationId xmlns:a16="http://schemas.microsoft.com/office/drawing/2014/main" id="{AA39A3DA-6C7E-E002-2E1F-47927C048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84" y="1410089"/>
            <a:ext cx="796332" cy="632847"/>
          </a:xfrm>
          <a:prstGeom prst="rect">
            <a:avLst/>
          </a:prstGeom>
        </p:spPr>
      </p:pic>
      <p:pic>
        <p:nvPicPr>
          <p:cNvPr id="25" name="Slika 9">
            <a:extLst>
              <a:ext uri="{FF2B5EF4-FFF2-40B4-BE49-F238E27FC236}">
                <a16:creationId xmlns:a16="http://schemas.microsoft.com/office/drawing/2014/main" id="{F45751C7-3CE2-98F4-586E-95FDBC323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67" y="1410090"/>
            <a:ext cx="796332" cy="632847"/>
          </a:xfrm>
          <a:prstGeom prst="rect">
            <a:avLst/>
          </a:prstGeom>
        </p:spPr>
      </p:pic>
      <p:pic>
        <p:nvPicPr>
          <p:cNvPr id="26" name="Slika 9">
            <a:extLst>
              <a:ext uri="{FF2B5EF4-FFF2-40B4-BE49-F238E27FC236}">
                <a16:creationId xmlns:a16="http://schemas.microsoft.com/office/drawing/2014/main" id="{050A6D62-7A3F-412B-4F08-5EDCA6362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16" y="1410091"/>
            <a:ext cx="796332" cy="632847"/>
          </a:xfrm>
          <a:prstGeom prst="rect">
            <a:avLst/>
          </a:prstGeom>
        </p:spPr>
      </p:pic>
      <p:pic>
        <p:nvPicPr>
          <p:cNvPr id="27" name="Slika 9">
            <a:extLst>
              <a:ext uri="{FF2B5EF4-FFF2-40B4-BE49-F238E27FC236}">
                <a16:creationId xmlns:a16="http://schemas.microsoft.com/office/drawing/2014/main" id="{5AFEFAF2-86EB-6DD4-FDB0-11A89D9DA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92" y="1405782"/>
            <a:ext cx="796332" cy="632847"/>
          </a:xfrm>
          <a:prstGeom prst="rect">
            <a:avLst/>
          </a:prstGeom>
        </p:spPr>
      </p:pic>
      <p:pic>
        <p:nvPicPr>
          <p:cNvPr id="28" name="Slika 9">
            <a:extLst>
              <a:ext uri="{FF2B5EF4-FFF2-40B4-BE49-F238E27FC236}">
                <a16:creationId xmlns:a16="http://schemas.microsoft.com/office/drawing/2014/main" id="{678EF647-4D01-8722-98D5-AD539676B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97" y="1414653"/>
            <a:ext cx="796332" cy="63284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2EC4F4-34ED-38B3-561F-F354A21F4FA0}"/>
              </a:ext>
            </a:extLst>
          </p:cNvPr>
          <p:cNvSpPr txBox="1">
            <a:spLocks/>
          </p:cNvSpPr>
          <p:nvPr/>
        </p:nvSpPr>
        <p:spPr>
          <a:xfrm>
            <a:off x="495946" y="2967841"/>
            <a:ext cx="3358949" cy="34017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Izgradnja </a:t>
            </a:r>
            <a:r>
              <a:rPr lang="hr-HR" sz="1600" dirty="0">
                <a:solidFill>
                  <a:srgbClr val="FF0000"/>
                </a:solidFill>
              </a:rPr>
              <a:t>odnosa</a:t>
            </a:r>
          </a:p>
          <a:p>
            <a:r>
              <a:rPr lang="hr-HR" sz="1600" dirty="0"/>
              <a:t>Utvrđivanje </a:t>
            </a:r>
            <a:r>
              <a:rPr lang="hr-HR" sz="1600" dirty="0">
                <a:solidFill>
                  <a:srgbClr val="FF0000"/>
                </a:solidFill>
              </a:rPr>
              <a:t>klijentovih</a:t>
            </a:r>
            <a:r>
              <a:rPr lang="hr-HR" sz="1600" dirty="0"/>
              <a:t> težnji, vrijednosti i ciljeva</a:t>
            </a:r>
          </a:p>
          <a:p>
            <a:r>
              <a:rPr lang="hr-HR" sz="1600" dirty="0"/>
              <a:t>Postavljanje </a:t>
            </a:r>
            <a:r>
              <a:rPr lang="hr-HR" sz="1600" dirty="0">
                <a:solidFill>
                  <a:srgbClr val="FF0000"/>
                </a:solidFill>
              </a:rPr>
              <a:t>koraka</a:t>
            </a:r>
            <a:r>
              <a:rPr lang="hr-HR" sz="1600" dirty="0"/>
              <a:t> u ostvarivanju ciljeva</a:t>
            </a:r>
          </a:p>
          <a:p>
            <a:r>
              <a:rPr lang="hr-HR" sz="1600" dirty="0"/>
              <a:t>Rješavanje </a:t>
            </a:r>
            <a:r>
              <a:rPr lang="hr-HR" sz="1600" dirty="0">
                <a:solidFill>
                  <a:srgbClr val="FF0000"/>
                </a:solidFill>
              </a:rPr>
              <a:t>prepreka</a:t>
            </a:r>
          </a:p>
          <a:p>
            <a:r>
              <a:rPr lang="hr-HR" sz="1600" dirty="0">
                <a:solidFill>
                  <a:srgbClr val="FF0000"/>
                </a:solidFill>
              </a:rPr>
              <a:t>Podučavanje</a:t>
            </a:r>
            <a:r>
              <a:rPr lang="hr-HR" sz="1600" dirty="0"/>
              <a:t> klijenta o KBT-u, problemu zbog kojeg dolazi, strategijama suočavanja</a:t>
            </a:r>
          </a:p>
          <a:p>
            <a:r>
              <a:rPr lang="hr-HR" sz="1600" dirty="0">
                <a:solidFill>
                  <a:srgbClr val="FF0000"/>
                </a:solidFill>
              </a:rPr>
              <a:t>Jačanje</a:t>
            </a:r>
            <a:r>
              <a:rPr lang="hr-HR" sz="1600" dirty="0"/>
              <a:t> klijentovih snaga i resursa, pozitivnih vjerovanja</a:t>
            </a:r>
          </a:p>
          <a:p>
            <a:r>
              <a:rPr lang="hr-HR" sz="1600" dirty="0"/>
              <a:t>Podučavanje </a:t>
            </a:r>
            <a:r>
              <a:rPr lang="hr-HR" sz="1600" dirty="0">
                <a:solidFill>
                  <a:srgbClr val="FF0000"/>
                </a:solidFill>
              </a:rPr>
              <a:t>vještinama</a:t>
            </a:r>
            <a:r>
              <a:rPr lang="hr-HR" sz="1600" dirty="0"/>
              <a:t>, pomoć u planiranju aktivnosti (depresija)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91365B1-201C-68BB-8045-335250D47A50}"/>
              </a:ext>
            </a:extLst>
          </p:cNvPr>
          <p:cNvSpPr txBox="1">
            <a:spLocks/>
          </p:cNvSpPr>
          <p:nvPr/>
        </p:nvSpPr>
        <p:spPr>
          <a:xfrm>
            <a:off x="4083705" y="2960007"/>
            <a:ext cx="3329413" cy="3385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Izravan rad na </a:t>
            </a:r>
            <a:r>
              <a:rPr lang="hr-HR" sz="1600" dirty="0">
                <a:solidFill>
                  <a:schemeClr val="accent4">
                    <a:lumMod val="50000"/>
                  </a:schemeClr>
                </a:solidFill>
              </a:rPr>
              <a:t>ciljevima</a:t>
            </a:r>
          </a:p>
          <a:p>
            <a:r>
              <a:rPr lang="hr-HR" sz="1600" dirty="0">
                <a:solidFill>
                  <a:schemeClr val="accent4">
                    <a:lumMod val="50000"/>
                  </a:schemeClr>
                </a:solidFill>
              </a:rPr>
              <a:t>Jačanje</a:t>
            </a:r>
            <a:r>
              <a:rPr lang="hr-HR" sz="1600" dirty="0"/>
              <a:t> pozitivnih i adaptivnih vjerovanja</a:t>
            </a:r>
          </a:p>
          <a:p>
            <a:r>
              <a:rPr lang="hr-HR" sz="1600" dirty="0"/>
              <a:t>Identifikacija, evaluacija i modifikacija </a:t>
            </a:r>
            <a:r>
              <a:rPr lang="hr-HR" sz="1600" dirty="0" err="1">
                <a:solidFill>
                  <a:schemeClr val="accent4">
                    <a:lumMod val="50000"/>
                  </a:schemeClr>
                </a:solidFill>
              </a:rPr>
              <a:t>disfunkcionalnih</a:t>
            </a:r>
            <a:r>
              <a:rPr lang="hr-HR" sz="1600" dirty="0">
                <a:solidFill>
                  <a:schemeClr val="accent4">
                    <a:lumMod val="50000"/>
                  </a:schemeClr>
                </a:solidFill>
              </a:rPr>
              <a:t> vjerovanja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22CBB4A-9E2E-C5E5-F51B-AA960CD9DADE}"/>
              </a:ext>
            </a:extLst>
          </p:cNvPr>
          <p:cNvSpPr txBox="1">
            <a:spLocks/>
          </p:cNvSpPr>
          <p:nvPr/>
        </p:nvSpPr>
        <p:spPr>
          <a:xfrm>
            <a:off x="7695993" y="2960007"/>
            <a:ext cx="3329413" cy="3385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Priprema za </a:t>
            </a:r>
            <a:r>
              <a:rPr lang="hr-HR" sz="1600" dirty="0">
                <a:solidFill>
                  <a:srgbClr val="0070C0"/>
                </a:solidFill>
              </a:rPr>
              <a:t>završetak terapije</a:t>
            </a:r>
          </a:p>
          <a:p>
            <a:r>
              <a:rPr lang="hr-HR" sz="1600" dirty="0"/>
              <a:t>Rad na </a:t>
            </a:r>
            <a:r>
              <a:rPr lang="hr-HR" sz="1600" dirty="0">
                <a:solidFill>
                  <a:srgbClr val="0070C0"/>
                </a:solidFill>
              </a:rPr>
              <a:t>ciljevima</a:t>
            </a:r>
          </a:p>
          <a:p>
            <a:r>
              <a:rPr lang="hr-HR" sz="1600" dirty="0"/>
              <a:t>Povećanje </a:t>
            </a:r>
            <a:r>
              <a:rPr lang="hr-HR" sz="1600" dirty="0">
                <a:solidFill>
                  <a:srgbClr val="0070C0"/>
                </a:solidFill>
              </a:rPr>
              <a:t>osjećaja dobrobiti</a:t>
            </a:r>
          </a:p>
          <a:p>
            <a:r>
              <a:rPr lang="hr-HR" sz="1600" dirty="0"/>
              <a:t>Povećanje </a:t>
            </a:r>
            <a:r>
              <a:rPr lang="hr-HR" sz="1600" dirty="0">
                <a:solidFill>
                  <a:srgbClr val="0070C0"/>
                </a:solidFill>
              </a:rPr>
              <a:t>otpornosti</a:t>
            </a:r>
          </a:p>
          <a:p>
            <a:r>
              <a:rPr lang="hr-HR" sz="1600" dirty="0"/>
              <a:t>Prevencija </a:t>
            </a:r>
            <a:r>
              <a:rPr lang="hr-HR" sz="1600" dirty="0" err="1">
                <a:solidFill>
                  <a:srgbClr val="0070C0"/>
                </a:solidFill>
              </a:rPr>
              <a:t>relapsa</a:t>
            </a:r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B3FE26A-64A3-0E82-9663-FBA5FCC4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65125"/>
            <a:ext cx="11495314" cy="854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Kako planirati tretman za ostvarenje specifičnog cilja?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250BAC-0668-35AA-051E-47F15EEA2FA9}"/>
              </a:ext>
            </a:extLst>
          </p:cNvPr>
          <p:cNvSpPr txBox="1">
            <a:spLocks/>
          </p:cNvSpPr>
          <p:nvPr/>
        </p:nvSpPr>
        <p:spPr>
          <a:xfrm>
            <a:off x="780819" y="1898541"/>
            <a:ext cx="4355023" cy="486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rgbClr val="FF0000"/>
                </a:solidFill>
                <a:latin typeface="Lucida Calligraphy" panose="03010101010101010101" pitchFamily="66" charset="0"/>
              </a:rPr>
              <a:t>Identificirati korake za ostvarivanje ciljeva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  <a:latin typeface="Lucida Calligraphy" panose="03010101010101010101" pitchFamily="66" charset="0"/>
              </a:rPr>
              <a:t>Prepreke na putu </a:t>
            </a:r>
            <a:r>
              <a:rPr lang="hr-HR" sz="1800" dirty="0"/>
              <a:t>do cilja (praktične probleme, kognitivne distorzije, manjak vještina) </a:t>
            </a:r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  <a:latin typeface="Lucida Calligraphy" panose="03010101010101010101" pitchFamily="66" charset="0"/>
              </a:rPr>
              <a:t>Korake za nadvladavanje prepreka</a:t>
            </a:r>
          </a:p>
          <a:p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959F6-FEC1-3045-72FF-CCA40374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05" y="1898541"/>
            <a:ext cx="5562446" cy="3688597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35328A5-DCFA-1149-1B59-1F1C8B95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451" y="287942"/>
            <a:ext cx="660892" cy="93125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179" y="1538782"/>
            <a:ext cx="37798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9973F6-6C55-B9BF-C662-80DB9F7E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095" y="2332655"/>
            <a:ext cx="6045462" cy="353248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6E9B038-7E47-3FE6-8EA3-81DC7555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8786"/>
            <a:ext cx="11495314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rgbClr val="FF0000"/>
                </a:solidFill>
              </a:rPr>
              <a:t>„Depresivni </a:t>
            </a:r>
            <a:r>
              <a:rPr lang="hr-HR" sz="3600" b="1" dirty="0" err="1">
                <a:solidFill>
                  <a:srgbClr val="FF0000"/>
                </a:solidFill>
              </a:rPr>
              <a:t>Abe</a:t>
            </a:r>
            <a:r>
              <a:rPr lang="hr-HR" sz="3600" b="1" dirty="0">
                <a:solidFill>
                  <a:srgbClr val="FF0000"/>
                </a:solidFill>
              </a:rPr>
              <a:t>”</a:t>
            </a:r>
            <a:r>
              <a:rPr lang="hr-HR" sz="3600" b="1" dirty="0"/>
              <a:t/>
            </a:r>
            <a:br>
              <a:rPr lang="hr-HR" sz="3600" b="1" dirty="0"/>
            </a:br>
            <a:r>
              <a:rPr lang="hr-HR" sz="3600" b="1" dirty="0"/>
              <a:t>OPĆI PLAN TRETMANA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CDB3E9-00E8-FF27-8A5F-6030E672C235}"/>
              </a:ext>
            </a:extLst>
          </p:cNvPr>
          <p:cNvSpPr txBox="1">
            <a:spLocks/>
          </p:cNvSpPr>
          <p:nvPr/>
        </p:nvSpPr>
        <p:spPr>
          <a:xfrm>
            <a:off x="646649" y="1227755"/>
            <a:ext cx="3840997" cy="2484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dirty="0">
                <a:solidFill>
                  <a:srgbClr val="FF0000"/>
                </a:solidFill>
              </a:rPr>
              <a:t>OPĆI PLAN TRETMANA</a:t>
            </a:r>
          </a:p>
          <a:p>
            <a:r>
              <a:rPr lang="hr-HR" sz="1400" dirty="0"/>
              <a:t>Smanjenje </a:t>
            </a:r>
            <a:r>
              <a:rPr lang="hr-HR" sz="1400" dirty="0">
                <a:latin typeface="Harlow Solid Italic" panose="04030604020F02020D02" pitchFamily="82" charset="0"/>
              </a:rPr>
              <a:t>depresije, beznađa, anksioznosti</a:t>
            </a:r>
          </a:p>
          <a:p>
            <a:r>
              <a:rPr lang="hr-HR" sz="1400" dirty="0"/>
              <a:t>Povećanje </a:t>
            </a:r>
            <a:r>
              <a:rPr lang="hr-HR" sz="1400" dirty="0">
                <a:latin typeface="Harlow Solid Italic" panose="04030604020F02020D02" pitchFamily="82" charset="0"/>
              </a:rPr>
              <a:t>optimizma i nade</a:t>
            </a:r>
          </a:p>
          <a:p>
            <a:r>
              <a:rPr lang="hr-HR" sz="1400" dirty="0"/>
              <a:t>Poboljšati </a:t>
            </a:r>
            <a:r>
              <a:rPr lang="hr-HR" sz="1400" dirty="0">
                <a:latin typeface="Harlow Solid Italic" panose="04030604020F02020D02" pitchFamily="82" charset="0"/>
              </a:rPr>
              <a:t>funkcioniranje, socijalne interakcije, brigu o sebi</a:t>
            </a:r>
          </a:p>
          <a:p>
            <a:r>
              <a:rPr lang="hr-HR" sz="1400" dirty="0"/>
              <a:t>Poboljšanje </a:t>
            </a:r>
            <a:r>
              <a:rPr lang="hr-HR" sz="1400" dirty="0">
                <a:latin typeface="Harlow Solid Italic" panose="04030604020F02020D02" pitchFamily="82" charset="0"/>
              </a:rPr>
              <a:t>raspoloženja, slike o sebi</a:t>
            </a:r>
          </a:p>
          <a:p>
            <a:r>
              <a:rPr lang="hr-HR" sz="1400" dirty="0"/>
              <a:t>Prevenirati </a:t>
            </a:r>
            <a:r>
              <a:rPr lang="hr-HR" sz="1400" dirty="0">
                <a:latin typeface="Harlow Solid Italic" panose="04030604020F02020D02" pitchFamily="82" charset="0"/>
              </a:rPr>
              <a:t>recidiv</a:t>
            </a:r>
            <a:endParaRPr lang="hr-HR" sz="1600" dirty="0">
              <a:latin typeface="Harlow Solid Italic" panose="04030604020F02020D02" pitchFamily="8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2EA02-5AFD-D223-6F27-5B9F23A93061}"/>
              </a:ext>
            </a:extLst>
          </p:cNvPr>
          <p:cNvSpPr txBox="1">
            <a:spLocks/>
          </p:cNvSpPr>
          <p:nvPr/>
        </p:nvSpPr>
        <p:spPr>
          <a:xfrm>
            <a:off x="646649" y="4355023"/>
            <a:ext cx="3840997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dirty="0">
                <a:solidFill>
                  <a:srgbClr val="FF0000"/>
                </a:solidFill>
              </a:rPr>
              <a:t>VRIJEDNOSTI, TEŽNJE I CILJEVI</a:t>
            </a:r>
          </a:p>
          <a:p>
            <a:r>
              <a:rPr lang="hr-HR" sz="1400" b="1" dirty="0">
                <a:latin typeface="Haettenschweiler"/>
              </a:rPr>
              <a:t>VRIJEDNOSTI </a:t>
            </a:r>
            <a:r>
              <a:rPr lang="hr-HR" sz="1400" dirty="0"/>
              <a:t>:obitelj, biti dobar, koristan, odgovoran</a:t>
            </a:r>
          </a:p>
          <a:p>
            <a:r>
              <a:rPr lang="hr-HR" sz="1400" b="1" dirty="0"/>
              <a:t>TEŽNJE</a:t>
            </a:r>
            <a:r>
              <a:rPr lang="hr-HR" sz="1400" dirty="0"/>
              <a:t>: vratiti starog sebe, imati kontrolu, biti produktivan, mentalno zdrav</a:t>
            </a:r>
          </a:p>
          <a:p>
            <a:r>
              <a:rPr lang="hr-HR" sz="1400" b="1" dirty="0"/>
              <a:t>CILJEVI</a:t>
            </a:r>
            <a:r>
              <a:rPr lang="hr-HR" sz="1400" dirty="0"/>
              <a:t>: pronaći posao, provoditi više vremena s djecom i unucima, povezati se s prijateljima, poboljšati odnose s bivšom suprugom, bolje brinuti o sebi (vježbati, san, prehrana)</a:t>
            </a:r>
            <a:endParaRPr lang="hr-HR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6317AC-CFB0-2B7D-3826-BC0565D407CE}"/>
              </a:ext>
            </a:extLst>
          </p:cNvPr>
          <p:cNvSpPr txBox="1">
            <a:spLocks/>
          </p:cNvSpPr>
          <p:nvPr/>
        </p:nvSpPr>
        <p:spPr>
          <a:xfrm>
            <a:off x="7280091" y="3711844"/>
            <a:ext cx="4574451" cy="285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dirty="0">
                <a:solidFill>
                  <a:srgbClr val="FF0000"/>
                </a:solidFill>
              </a:rPr>
              <a:t>POTENCIJALNE INTERVENCIJE</a:t>
            </a:r>
          </a:p>
          <a:p>
            <a:r>
              <a:rPr lang="hr-HR" sz="1400" dirty="0">
                <a:latin typeface="Harlow Solid Italic" panose="04030604020F02020D02" pitchFamily="82" charset="0"/>
              </a:rPr>
              <a:t>Psihoedukacija </a:t>
            </a:r>
            <a:r>
              <a:rPr lang="hr-HR" sz="1400" dirty="0"/>
              <a:t>o depresiji i anksioznosti, kognitivnom modelu</a:t>
            </a:r>
          </a:p>
          <a:p>
            <a:r>
              <a:rPr lang="hr-HR" sz="1400" dirty="0">
                <a:latin typeface="Harlow Solid Italic" panose="04030604020F02020D02" pitchFamily="82" charset="0"/>
              </a:rPr>
              <a:t>Raspored aktivnosti </a:t>
            </a:r>
            <a:r>
              <a:rPr lang="hr-HR" sz="1400" dirty="0"/>
              <a:t>(briga o sebi, kućni poslovi, traženje posla, druženje)</a:t>
            </a:r>
          </a:p>
          <a:p>
            <a:r>
              <a:rPr lang="hr-HR" sz="1400" dirty="0"/>
              <a:t>Povećanje </a:t>
            </a:r>
            <a:r>
              <a:rPr lang="hr-HR" sz="1400" dirty="0">
                <a:latin typeface="Harlow Solid Italic" panose="04030604020F02020D02" pitchFamily="82" charset="0"/>
              </a:rPr>
              <a:t>pozitivnih iskustava </a:t>
            </a:r>
            <a:r>
              <a:rPr lang="hr-HR" sz="1400" dirty="0"/>
              <a:t>radi povećanja ugodnih emocija</a:t>
            </a:r>
          </a:p>
          <a:p>
            <a:r>
              <a:rPr lang="hr-HR" sz="1400" dirty="0">
                <a:latin typeface="Harlow Solid Italic" panose="04030604020F02020D02" pitchFamily="82" charset="0"/>
              </a:rPr>
              <a:t>Povezivanje s ljudima</a:t>
            </a:r>
          </a:p>
          <a:p>
            <a:r>
              <a:rPr lang="hr-HR" sz="1400" dirty="0"/>
              <a:t>Smanjiti </a:t>
            </a:r>
            <a:r>
              <a:rPr lang="hr-HR" sz="1400" dirty="0">
                <a:latin typeface="Harlow Solid Italic" panose="04030604020F02020D02" pitchFamily="82" charset="0"/>
              </a:rPr>
              <a:t>vrijeme provedeno na kauču ili krevetu</a:t>
            </a:r>
            <a:r>
              <a:rPr lang="hr-HR" sz="1400" dirty="0"/>
              <a:t>, smanjiti gledanje TV-a</a:t>
            </a:r>
          </a:p>
          <a:p>
            <a:r>
              <a:rPr lang="hr-HR" sz="1400" dirty="0"/>
              <a:t>Podjela </a:t>
            </a:r>
            <a:r>
              <a:rPr lang="hr-HR" sz="1400" dirty="0">
                <a:latin typeface="Harlow Solid Italic" panose="04030604020F02020D02" pitchFamily="82" charset="0"/>
              </a:rPr>
              <a:t>posla</a:t>
            </a:r>
            <a:r>
              <a:rPr lang="hr-HR" sz="1400" dirty="0"/>
              <a:t> na manje dijelove, procijeniti prednosti i nedostatke kod </a:t>
            </a:r>
            <a:r>
              <a:rPr lang="hr-HR" sz="1400" dirty="0">
                <a:latin typeface="Harlow Solid Italic" panose="04030604020F02020D02" pitchFamily="82" charset="0"/>
              </a:rPr>
              <a:t>donošenja odluk</a:t>
            </a:r>
            <a:r>
              <a:rPr lang="hr-HR" sz="1400" dirty="0"/>
              <a:t>a, prepoznavanje </a:t>
            </a:r>
            <a:r>
              <a:rPr lang="hr-HR" sz="1400" dirty="0" err="1">
                <a:latin typeface="Harlow Solid Italic" panose="04030604020F02020D02" pitchFamily="82" charset="0"/>
              </a:rPr>
              <a:t>disfunkcionalnih</a:t>
            </a:r>
            <a:r>
              <a:rPr lang="hr-HR" sz="1400" dirty="0">
                <a:latin typeface="Harlow Solid Italic" panose="04030604020F02020D02" pitchFamily="82" charset="0"/>
              </a:rPr>
              <a:t> misli i vjerovanja</a:t>
            </a:r>
            <a:r>
              <a:rPr lang="hr-HR" sz="1400" dirty="0"/>
              <a:t>, vježbanje </a:t>
            </a:r>
            <a:r>
              <a:rPr lang="hr-HR" sz="1400" dirty="0">
                <a:latin typeface="Harlow Solid Italic" panose="04030604020F02020D02" pitchFamily="82" charset="0"/>
              </a:rPr>
              <a:t>mindfulnesa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B34B5D-6EF2-5AB4-A928-15907E5A25BF}"/>
              </a:ext>
            </a:extLst>
          </p:cNvPr>
          <p:cNvSpPr txBox="1">
            <a:spLocks/>
          </p:cNvSpPr>
          <p:nvPr/>
        </p:nvSpPr>
        <p:spPr>
          <a:xfrm>
            <a:off x="7285089" y="1227755"/>
            <a:ext cx="3840997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dirty="0">
                <a:solidFill>
                  <a:srgbClr val="FF0000"/>
                </a:solidFill>
              </a:rPr>
              <a:t>POTENCIJALNE PREPREKE</a:t>
            </a:r>
          </a:p>
          <a:p>
            <a:r>
              <a:rPr lang="hr-HR" sz="1400" dirty="0">
                <a:latin typeface="Harlow Solid Italic" panose="04030604020F02020D02" pitchFamily="82" charset="0"/>
              </a:rPr>
              <a:t>Pesimizam, beznađe anksioznost</a:t>
            </a:r>
          </a:p>
          <a:p>
            <a:r>
              <a:rPr lang="hr-HR" sz="1400" dirty="0"/>
              <a:t>Nedostatak </a:t>
            </a:r>
            <a:r>
              <a:rPr lang="hr-HR" sz="1400" dirty="0">
                <a:latin typeface="Harlow Solid Italic" panose="04030604020F02020D02" pitchFamily="82" charset="0"/>
              </a:rPr>
              <a:t>motivacije, manjak energije, negativna slika o sebi, ruminacije, konflikt s obitelji</a:t>
            </a:r>
            <a:endParaRPr lang="hr-HR" sz="16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214FC08C-A9A6-AE3D-9E91-F32869BF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64386"/>
            <a:ext cx="11495314" cy="854075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„Depresivni </a:t>
            </a:r>
            <a:r>
              <a:rPr lang="hr-HR" sz="3600" b="1" dirty="0" err="1">
                <a:solidFill>
                  <a:srgbClr val="FF0000"/>
                </a:solidFill>
              </a:rPr>
              <a:t>Abe</a:t>
            </a:r>
            <a:r>
              <a:rPr lang="hr-HR" sz="3600" b="1" dirty="0">
                <a:solidFill>
                  <a:srgbClr val="FF0000"/>
                </a:solidFill>
              </a:rPr>
              <a:t> traži posao”</a:t>
            </a:r>
            <a:r>
              <a:rPr lang="hr-HR" sz="3600" b="1" dirty="0"/>
              <a:t/>
            </a:r>
            <a:br>
              <a:rPr lang="hr-HR" sz="3600" b="1" dirty="0"/>
            </a:br>
            <a:r>
              <a:rPr lang="hr-HR" sz="3600" dirty="0"/>
              <a:t>PLAN ZA SPECIFIČNI CILJ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55C78-32EA-D5BE-B678-59E27527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46" y="0"/>
            <a:ext cx="3912354" cy="219091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8A0B56-36D1-0D2F-CEF9-97A6BEB61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17067"/>
              </p:ext>
            </p:extLst>
          </p:nvPr>
        </p:nvGraphicFramePr>
        <p:xfrm>
          <a:off x="534691" y="2377985"/>
          <a:ext cx="11308965" cy="389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043">
                  <a:extLst>
                    <a:ext uri="{9D8B030D-6E8A-4147-A177-3AD203B41FA5}">
                      <a16:colId xmlns:a16="http://schemas.microsoft.com/office/drawing/2014/main" val="279551008"/>
                    </a:ext>
                  </a:extLst>
                </a:gridCol>
                <a:gridCol w="2593235">
                  <a:extLst>
                    <a:ext uri="{9D8B030D-6E8A-4147-A177-3AD203B41FA5}">
                      <a16:colId xmlns:a16="http://schemas.microsoft.com/office/drawing/2014/main" val="607742723"/>
                    </a:ext>
                  </a:extLst>
                </a:gridCol>
                <a:gridCol w="3456123">
                  <a:extLst>
                    <a:ext uri="{9D8B030D-6E8A-4147-A177-3AD203B41FA5}">
                      <a16:colId xmlns:a16="http://schemas.microsoft.com/office/drawing/2014/main" val="3706959440"/>
                    </a:ext>
                  </a:extLst>
                </a:gridCol>
                <a:gridCol w="3536564">
                  <a:extLst>
                    <a:ext uri="{9D8B030D-6E8A-4147-A177-3AD203B41FA5}">
                      <a16:colId xmlns:a16="http://schemas.microsoft.com/office/drawing/2014/main" val="1934478526"/>
                    </a:ext>
                  </a:extLst>
                </a:gridCol>
              </a:tblGrid>
              <a:tr h="566693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IDENTIFIKACIJA KORAKA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IDENTIFIKACIJA PREPREKA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PLAN ZA RJEŠAVANJE PREPREKA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44403"/>
                  </a:ext>
                </a:extLst>
              </a:tr>
              <a:tr h="980519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KORAK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Ažuriranje životopisa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u="sng" dirty="0"/>
                        <a:t>NAM: </a:t>
                      </a:r>
                      <a:r>
                        <a:rPr lang="hr-HR" sz="1400" i="1" dirty="0"/>
                        <a:t>Neću to napraviti dobro!</a:t>
                      </a:r>
                    </a:p>
                    <a:p>
                      <a:r>
                        <a:rPr lang="hr-HR" sz="1400" u="sng" dirty="0"/>
                        <a:t>Nedostatak vještina</a:t>
                      </a:r>
                      <a:r>
                        <a:rPr lang="hr-HR" sz="1400" dirty="0"/>
                        <a:t>: ne zna opisati ranije iskustvo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Evaluacija automatskih misli, online pretraživanje životopisa, pitati sina za pomoć, evaluacija NAM (</a:t>
                      </a:r>
                      <a:r>
                        <a:rPr lang="hr-HR" sz="1400" i="1" dirty="0"/>
                        <a:t>Ne bi trebao pitati za pomoć</a:t>
                      </a:r>
                      <a:r>
                        <a:rPr lang="hr-HR" sz="1400" dirty="0"/>
                        <a:t>), pohvaliti se kada učini korak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18175"/>
                  </a:ext>
                </a:extLst>
              </a:tr>
              <a:tr h="980519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KORAK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Pronalaženje oglasa za posao i prijava na 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u="sng" dirty="0"/>
                        <a:t>NAM: </a:t>
                      </a:r>
                      <a:r>
                        <a:rPr lang="hr-HR" sz="1400" i="1" dirty="0"/>
                        <a:t>Sigurno neću ništa naći online u svom području! Ljudi će vidjeti da tražim posao, saznat će da sam nezaposlen, i imat će loše mišljenje o meni!</a:t>
                      </a:r>
                    </a:p>
                    <a:p>
                      <a:r>
                        <a:rPr lang="hr-HR" sz="1400" i="0" u="sng" dirty="0"/>
                        <a:t>Nedostatak vještina: </a:t>
                      </a:r>
                      <a:r>
                        <a:rPr lang="hr-HR" sz="1400" i="0" dirty="0"/>
                        <a:t>Ne zna online pretraživati poslove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Evaluacija automatskih misli</a:t>
                      </a:r>
                    </a:p>
                    <a:p>
                      <a:r>
                        <a:rPr lang="hr-HR" sz="1400" dirty="0"/>
                        <a:t>Pitati sina za pomoć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81774"/>
                  </a:ext>
                </a:extLst>
              </a:tr>
              <a:tr h="980519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KORAK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Odlazak na intervju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u="sng" dirty="0"/>
                        <a:t>NAM: </a:t>
                      </a:r>
                      <a:r>
                        <a:rPr lang="hr-HR" sz="1400" i="1" dirty="0"/>
                        <a:t>Ostavit ću loš dojam! Sigurno ću zabrljati!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Igra uloga</a:t>
                      </a:r>
                    </a:p>
                    <a:p>
                      <a:r>
                        <a:rPr lang="hr-HR" sz="1400" dirty="0"/>
                        <a:t>Vježbanje kontakta s očima, rukovanja, smješkanja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20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1356</Words>
  <Application>Microsoft Office PowerPoint</Application>
  <PresentationFormat>Widescreen</PresentationFormat>
  <Paragraphs>222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Goudy Stout</vt:lpstr>
      <vt:lpstr>Haettenschweiler</vt:lpstr>
      <vt:lpstr>Harlow Solid Italic</vt:lpstr>
      <vt:lpstr>Lucida Calligraphy</vt:lpstr>
      <vt:lpstr>Wide Latin</vt:lpstr>
      <vt:lpstr>Tema sustava Office</vt:lpstr>
      <vt:lpstr>PLANIRANJE TRETMANA</vt:lpstr>
      <vt:lpstr>Da ponovimo…….  (1/2)</vt:lpstr>
      <vt:lpstr>Da ponovimo…….  (2/2)</vt:lpstr>
      <vt:lpstr>Zašto planiramo tretman?</vt:lpstr>
      <vt:lpstr>Što moramo isplanirati?</vt:lpstr>
      <vt:lpstr>Tri faze terapije</vt:lpstr>
      <vt:lpstr>Kako planirati tretman za ostvarenje specifičnog cilja?</vt:lpstr>
      <vt:lpstr>„Depresivni Abe” OPĆI PLAN TRETMANA</vt:lpstr>
      <vt:lpstr>„Depresivni Abe traži posao” PLAN ZA SPECIFIČNI CILJ</vt:lpstr>
      <vt:lpstr>Kako planirati individualnu seansu?</vt:lpstr>
      <vt:lpstr>Fokus na problem ili cilj?! (1/2)</vt:lpstr>
      <vt:lpstr>PowerPoint Presentation</vt:lpstr>
      <vt:lpstr>Za klijente koji ne znaju prepoznati problematične situacije….</vt:lpstr>
      <vt:lpstr>Primjer identifikacije problematične situacije….</vt:lpstr>
      <vt:lpstr>Hvala na pozornosti!</vt:lpstr>
    </vt:vector>
  </TitlesOfParts>
  <Company>Psihijatrijska bolnica "Sveti Ivan"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TRETMANA</dc:title>
  <dc:creator>Dr. Marijana Knezović Florijan</dc:creator>
  <cp:lastModifiedBy>hubikotvr@outlook.com</cp:lastModifiedBy>
  <cp:revision>72</cp:revision>
  <dcterms:created xsi:type="dcterms:W3CDTF">2025-12-02T13:35:29Z</dcterms:created>
  <dcterms:modified xsi:type="dcterms:W3CDTF">2025-12-09T10:53:00Z</dcterms:modified>
</cp:coreProperties>
</file>