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0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r-H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8E0F2-541F-00C3-D9B5-67904047A9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1"/>
                </a:solidFill>
              </a:rPr>
              <a:t>PLANIRANJE TRETMANA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572814-4CFD-BECB-1557-1B43809CE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6706" y="5731717"/>
            <a:ext cx="3195294" cy="1126283"/>
          </a:xfrm>
        </p:spPr>
        <p:txBody>
          <a:bodyPr>
            <a:normAutofit/>
          </a:bodyPr>
          <a:lstStyle/>
          <a:p>
            <a:r>
              <a:rPr lang="hr-HR" sz="2000" i="1" dirty="0">
                <a:solidFill>
                  <a:schemeClr val="tx1"/>
                </a:solidFill>
              </a:rPr>
              <a:t>Tanja Stokanović</a:t>
            </a:r>
          </a:p>
        </p:txBody>
      </p:sp>
    </p:spTree>
    <p:extLst>
      <p:ext uri="{BB962C8B-B14F-4D97-AF65-F5344CB8AC3E}">
        <p14:creationId xmlns:p14="http://schemas.microsoft.com/office/powerpoint/2010/main" val="2707422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323BB-32BE-58F3-E6EB-98B9A1B81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tretmana kroz seanse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0081B-1E3C-9B88-426C-68D952D1E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>
                <a:solidFill>
                  <a:schemeClr val="accent1"/>
                </a:solidFill>
              </a:rPr>
              <a:t>3. ZAVRŠNA FAZA TERAPIJSKOG PROCESA:</a:t>
            </a:r>
          </a:p>
          <a:p>
            <a:r>
              <a:rPr lang="hr-HR" b="1" dirty="0"/>
              <a:t>Priprema za završetak </a:t>
            </a:r>
            <a:r>
              <a:rPr lang="hr-HR" dirty="0"/>
              <a:t>terapije</a:t>
            </a:r>
          </a:p>
          <a:p>
            <a:r>
              <a:rPr lang="hr-HR" dirty="0"/>
              <a:t>daljnji </a:t>
            </a:r>
            <a:r>
              <a:rPr lang="hr-HR" b="1" dirty="0"/>
              <a:t>rad na ciljevima</a:t>
            </a:r>
          </a:p>
          <a:p>
            <a:r>
              <a:rPr lang="hr-HR" dirty="0"/>
              <a:t>Jačanje </a:t>
            </a:r>
            <a:r>
              <a:rPr lang="hr-HR" b="1" dirty="0"/>
              <a:t>osjećaja subjektivne dobrobiti, povećanje otpornosti</a:t>
            </a:r>
          </a:p>
          <a:p>
            <a:r>
              <a:rPr lang="hr-HR" b="1" dirty="0"/>
              <a:t>Prevencija relapsa</a:t>
            </a:r>
          </a:p>
          <a:p>
            <a:r>
              <a:rPr lang="hr-HR" b="1" dirty="0"/>
              <a:t>Klijent znatno aktivniji sudionik </a:t>
            </a:r>
            <a:r>
              <a:rPr lang="hr-HR" dirty="0"/>
              <a:t>tretmana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31748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D12D-E150-07AC-E3C2-13F95CAD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Izrada plana tretmana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F4701-671C-10A2-9DFD-AEB641378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dijagnostičk</a:t>
            </a:r>
            <a:r>
              <a:rPr lang="hr-HR" b="1" dirty="0"/>
              <a:t>a</a:t>
            </a:r>
            <a:r>
              <a:rPr lang="en-US" b="1" dirty="0"/>
              <a:t> </a:t>
            </a:r>
            <a:r>
              <a:rPr lang="en-US" b="1" dirty="0" err="1"/>
              <a:t>procjen</a:t>
            </a:r>
            <a:r>
              <a:rPr lang="hr-HR" b="1" dirty="0"/>
              <a:t>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kognitivn</a:t>
            </a:r>
            <a:r>
              <a:rPr lang="hr-HR" b="1" dirty="0"/>
              <a:t>a</a:t>
            </a:r>
            <a:r>
              <a:rPr lang="en-US" b="1" dirty="0"/>
              <a:t> </a:t>
            </a:r>
            <a:r>
              <a:rPr lang="en-US" b="1" dirty="0" err="1"/>
              <a:t>formulacij</a:t>
            </a:r>
            <a:r>
              <a:rPr lang="hr-HR" b="1" dirty="0"/>
              <a:t>a</a:t>
            </a:r>
            <a:r>
              <a:rPr lang="en-US" dirty="0"/>
              <a:t> </a:t>
            </a:r>
            <a:r>
              <a:rPr lang="en-US" dirty="0" err="1"/>
              <a:t>poremećaja</a:t>
            </a:r>
            <a:endParaRPr lang="hr-HR" dirty="0"/>
          </a:p>
          <a:p>
            <a:r>
              <a:rPr lang="en-US" b="1" dirty="0" err="1"/>
              <a:t>načela</a:t>
            </a:r>
            <a:r>
              <a:rPr lang="en-US" b="1" dirty="0"/>
              <a:t> </a:t>
            </a:r>
            <a:r>
              <a:rPr lang="en-US" b="1" dirty="0" err="1"/>
              <a:t>tretmana</a:t>
            </a:r>
            <a:r>
              <a:rPr lang="en-US" b="1" dirty="0"/>
              <a:t> </a:t>
            </a:r>
            <a:r>
              <a:rPr lang="en-US" dirty="0"/>
              <a:t>za</a:t>
            </a:r>
            <a:r>
              <a:rPr lang="hr-HR" dirty="0"/>
              <a:t> određeni</a:t>
            </a:r>
            <a:r>
              <a:rPr lang="en-US" dirty="0"/>
              <a:t> </a:t>
            </a:r>
            <a:r>
              <a:rPr lang="en-US" dirty="0" err="1"/>
              <a:t>poremeća</a:t>
            </a:r>
            <a:r>
              <a:rPr lang="hr-HR" dirty="0"/>
              <a:t>j</a:t>
            </a:r>
          </a:p>
          <a:p>
            <a:r>
              <a:rPr lang="en-US" b="1" dirty="0" err="1"/>
              <a:t>konceptualizacij</a:t>
            </a:r>
            <a:r>
              <a:rPr lang="hr-HR" b="1" dirty="0"/>
              <a:t>a</a:t>
            </a:r>
            <a:r>
              <a:rPr lang="en-US" b="1" dirty="0"/>
              <a:t> </a:t>
            </a:r>
            <a:r>
              <a:rPr lang="en-US" dirty="0" err="1"/>
              <a:t>klijenta</a:t>
            </a:r>
            <a:endParaRPr lang="hr-HR" dirty="0"/>
          </a:p>
          <a:p>
            <a:r>
              <a:rPr lang="en-US" b="1" dirty="0" err="1"/>
              <a:t>klijentov</a:t>
            </a:r>
            <a:r>
              <a:rPr lang="hr-HR" b="1" dirty="0"/>
              <a:t>e</a:t>
            </a:r>
            <a:r>
              <a:rPr lang="en-US" b="1" dirty="0"/>
              <a:t> </a:t>
            </a:r>
            <a:r>
              <a:rPr lang="hr-HR" b="1" dirty="0"/>
              <a:t>težnje</a:t>
            </a:r>
            <a:r>
              <a:rPr lang="en-US" b="1" dirty="0"/>
              <a:t>, snag</a:t>
            </a:r>
            <a:r>
              <a:rPr lang="hr-HR" b="1" dirty="0"/>
              <a:t>e</a:t>
            </a:r>
            <a:r>
              <a:rPr lang="en-US" b="1" dirty="0"/>
              <a:t>, </a:t>
            </a:r>
            <a:r>
              <a:rPr lang="en-US" b="1" dirty="0" err="1"/>
              <a:t>vrijednosti</a:t>
            </a:r>
            <a:r>
              <a:rPr lang="en-US" b="1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osjećaj</a:t>
            </a:r>
            <a:r>
              <a:rPr lang="en-US" dirty="0"/>
              <a:t> </a:t>
            </a:r>
            <a:r>
              <a:rPr lang="en-US" dirty="0" err="1"/>
              <a:t>svrhe</a:t>
            </a:r>
            <a:endParaRPr lang="hr-HR" dirty="0"/>
          </a:p>
          <a:p>
            <a:r>
              <a:rPr lang="en-US" b="1" dirty="0" err="1"/>
              <a:t>preprek</a:t>
            </a:r>
            <a:r>
              <a:rPr lang="hr-HR" b="1" dirty="0"/>
              <a:t>e</a:t>
            </a:r>
            <a:r>
              <a:rPr lang="en-US" b="1" dirty="0"/>
              <a:t> </a:t>
            </a:r>
            <a:r>
              <a:rPr lang="hr-HR" dirty="0"/>
              <a:t>u procesu </a:t>
            </a:r>
            <a:r>
              <a:rPr lang="en-US" dirty="0" err="1"/>
              <a:t>ostvar</a:t>
            </a:r>
            <a:r>
              <a:rPr lang="hr-HR" dirty="0"/>
              <a:t>ivanja </a:t>
            </a:r>
            <a:r>
              <a:rPr lang="en-US" dirty="0" err="1"/>
              <a:t>ciljeva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12182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468D2-66F9-C499-B403-CDBDA8A67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Abeov početni plan tretmana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0C48F-9B93-FD35-76BF-7F9BFCEAA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8909" y="1537855"/>
            <a:ext cx="9495703" cy="4461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OPĆI PLAN TRETMANA</a:t>
            </a:r>
            <a:endParaRPr lang="hr-HR" dirty="0">
              <a:solidFill>
                <a:schemeClr val="accent1"/>
              </a:solidFill>
            </a:endParaRPr>
          </a:p>
          <a:p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depresiju</a:t>
            </a:r>
            <a:r>
              <a:rPr lang="en-US" dirty="0"/>
              <a:t>, </a:t>
            </a:r>
            <a:r>
              <a:rPr lang="en-US" dirty="0" err="1"/>
              <a:t>beznađe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anksioznost</a:t>
            </a:r>
            <a:r>
              <a:rPr lang="en-US" dirty="0"/>
              <a:t>;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optimizam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nadu</a:t>
            </a:r>
            <a:endParaRPr lang="hr-HR" dirty="0"/>
          </a:p>
          <a:p>
            <a:r>
              <a:rPr lang="en-US" dirty="0" err="1"/>
              <a:t>Poboljšati</a:t>
            </a:r>
            <a:r>
              <a:rPr lang="en-US" dirty="0"/>
              <a:t> </a:t>
            </a:r>
            <a:r>
              <a:rPr lang="en-US" dirty="0" err="1"/>
              <a:t>funkcioniranje</a:t>
            </a:r>
            <a:r>
              <a:rPr lang="en-US" dirty="0"/>
              <a:t>, </a:t>
            </a:r>
            <a:r>
              <a:rPr lang="en-US" dirty="0" err="1"/>
              <a:t>socijalne</a:t>
            </a:r>
            <a:r>
              <a:rPr lang="en-US" dirty="0"/>
              <a:t> </a:t>
            </a:r>
            <a:r>
              <a:rPr lang="en-US" dirty="0" err="1"/>
              <a:t>interakcije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brigu</a:t>
            </a:r>
            <a:r>
              <a:rPr lang="en-US" dirty="0"/>
              <a:t> o </a:t>
            </a:r>
            <a:r>
              <a:rPr lang="en-US" dirty="0" err="1"/>
              <a:t>sebi</a:t>
            </a:r>
            <a:endParaRPr lang="hr-HR" dirty="0"/>
          </a:p>
          <a:p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pozitivni</a:t>
            </a:r>
            <a:r>
              <a:rPr lang="en-US" dirty="0"/>
              <a:t> </a:t>
            </a:r>
            <a:r>
              <a:rPr lang="en-US" dirty="0" err="1"/>
              <a:t>afekt</a:t>
            </a:r>
            <a:endParaRPr lang="hr-HR" dirty="0"/>
          </a:p>
          <a:p>
            <a:r>
              <a:rPr lang="en-US" dirty="0" err="1"/>
              <a:t>Poboljšati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o </a:t>
            </a:r>
            <a:r>
              <a:rPr lang="en-US" dirty="0" err="1"/>
              <a:t>sebi</a:t>
            </a:r>
            <a:endParaRPr lang="hr-HR" dirty="0"/>
          </a:p>
          <a:p>
            <a:r>
              <a:rPr lang="en-US" dirty="0" err="1"/>
              <a:t>Spriječiti</a:t>
            </a:r>
            <a:r>
              <a:rPr lang="en-US" dirty="0"/>
              <a:t> </a:t>
            </a:r>
            <a:r>
              <a:rPr lang="en-US" dirty="0" err="1"/>
              <a:t>relaps</a:t>
            </a:r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VRIJEDNOSTI, TEŽNJE I CILJEVI</a:t>
            </a:r>
            <a:endParaRPr lang="hr-HR" dirty="0">
              <a:solidFill>
                <a:schemeClr val="accent1"/>
              </a:solidFill>
            </a:endParaRPr>
          </a:p>
          <a:p>
            <a:r>
              <a:rPr lang="en-US" dirty="0" err="1"/>
              <a:t>Vrijednosti</a:t>
            </a:r>
            <a:r>
              <a:rPr lang="en-US" dirty="0"/>
              <a:t>: </a:t>
            </a:r>
            <a:r>
              <a:rPr lang="en-US" dirty="0" err="1"/>
              <a:t>obitelj</a:t>
            </a:r>
            <a:r>
              <a:rPr lang="en-US" dirty="0"/>
              <a:t>, </a:t>
            </a:r>
            <a:r>
              <a:rPr lang="en-US" dirty="0" err="1"/>
              <a:t>biti</a:t>
            </a:r>
            <a:r>
              <a:rPr lang="en-US" dirty="0"/>
              <a:t> dobra </a:t>
            </a:r>
            <a:r>
              <a:rPr lang="en-US" dirty="0" err="1"/>
              <a:t>osoba</a:t>
            </a:r>
            <a:r>
              <a:rPr lang="en-US" dirty="0"/>
              <a:t>, </a:t>
            </a:r>
            <a:r>
              <a:rPr lang="en-US" dirty="0" err="1"/>
              <a:t>odgovornost</a:t>
            </a:r>
            <a:r>
              <a:rPr lang="en-US" dirty="0"/>
              <a:t>, </a:t>
            </a:r>
            <a:r>
              <a:rPr lang="en-US" dirty="0" err="1"/>
              <a:t>korisnost</a:t>
            </a:r>
            <a:endParaRPr lang="hr-HR" dirty="0"/>
          </a:p>
          <a:p>
            <a:r>
              <a:rPr lang="en-US" dirty="0" err="1"/>
              <a:t>Težnje</a:t>
            </a:r>
            <a:r>
              <a:rPr lang="en-US" dirty="0"/>
              <a:t>: „</a:t>
            </a:r>
            <a:r>
              <a:rPr lang="en-US" dirty="0" err="1"/>
              <a:t>vratiti</a:t>
            </a:r>
            <a:r>
              <a:rPr lang="en-US" dirty="0"/>
              <a:t> se </a:t>
            </a:r>
            <a:r>
              <a:rPr lang="en-US" dirty="0" err="1"/>
              <a:t>onome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nekad</a:t>
            </a:r>
            <a:r>
              <a:rPr lang="en-US" dirty="0"/>
              <a:t> bio“,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produktivan</a:t>
            </a:r>
            <a:r>
              <a:rPr lang="en-US" dirty="0"/>
              <a:t>, </a:t>
            </a:r>
            <a:r>
              <a:rPr lang="en-US" dirty="0" err="1"/>
              <a:t>pomagati</a:t>
            </a:r>
            <a:r>
              <a:rPr lang="en-US" dirty="0"/>
              <a:t> </a:t>
            </a:r>
            <a:r>
              <a:rPr lang="en-US" dirty="0" err="1"/>
              <a:t>drugima</a:t>
            </a:r>
            <a:r>
              <a:rPr lang="en-US" dirty="0"/>
              <a:t>,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mentalno</a:t>
            </a:r>
            <a:r>
              <a:rPr lang="en-US" dirty="0"/>
              <a:t> </a:t>
            </a:r>
            <a:r>
              <a:rPr lang="en-US" dirty="0" err="1"/>
              <a:t>zdrav</a:t>
            </a:r>
            <a:r>
              <a:rPr lang="en-US" dirty="0"/>
              <a:t>, </a:t>
            </a:r>
            <a:r>
              <a:rPr lang="en-US" dirty="0" err="1"/>
              <a:t>biti</a:t>
            </a:r>
            <a:r>
              <a:rPr lang="en-US" dirty="0"/>
              <a:t> „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en-US" dirty="0" err="1"/>
              <a:t>otac</a:t>
            </a:r>
            <a:r>
              <a:rPr lang="en-US" dirty="0"/>
              <a:t>“</a:t>
            </a:r>
            <a:endParaRPr lang="hr-HR" dirty="0"/>
          </a:p>
          <a:p>
            <a:r>
              <a:rPr lang="en-US" dirty="0" err="1"/>
              <a:t>Ciljevi</a:t>
            </a:r>
            <a:r>
              <a:rPr lang="en-US" dirty="0"/>
              <a:t>: </a:t>
            </a:r>
            <a:r>
              <a:rPr lang="en-US" dirty="0" err="1"/>
              <a:t>pronaći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, </a:t>
            </a:r>
            <a:r>
              <a:rPr lang="en-US" dirty="0" err="1"/>
              <a:t>provoditi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s </a:t>
            </a:r>
            <a:r>
              <a:rPr lang="en-US" dirty="0" err="1"/>
              <a:t>djecom</a:t>
            </a:r>
            <a:r>
              <a:rPr lang="en-US" dirty="0"/>
              <a:t>, </a:t>
            </a:r>
            <a:r>
              <a:rPr lang="en-US" dirty="0" err="1"/>
              <a:t>ponovno</a:t>
            </a:r>
            <a:r>
              <a:rPr lang="en-US" dirty="0"/>
              <a:t> se </a:t>
            </a:r>
            <a:r>
              <a:rPr lang="en-US" dirty="0" err="1"/>
              <a:t>povezati</a:t>
            </a:r>
            <a:r>
              <a:rPr lang="en-US" dirty="0"/>
              <a:t> s </a:t>
            </a:r>
            <a:r>
              <a:rPr lang="en-US" dirty="0" err="1"/>
              <a:t>prijateljima</a:t>
            </a:r>
            <a:r>
              <a:rPr lang="hr-HR" dirty="0"/>
              <a:t>, </a:t>
            </a:r>
            <a:r>
              <a:rPr lang="en-US" dirty="0" err="1"/>
              <a:t>bolje</a:t>
            </a:r>
            <a:r>
              <a:rPr lang="en-US" dirty="0"/>
              <a:t> se </a:t>
            </a:r>
            <a:r>
              <a:rPr lang="en-US" dirty="0" err="1"/>
              <a:t>brinuti</a:t>
            </a:r>
            <a:r>
              <a:rPr lang="en-US" dirty="0"/>
              <a:t> o </a:t>
            </a:r>
            <a:r>
              <a:rPr lang="en-US" dirty="0" err="1"/>
              <a:t>sebi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66092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E1077-1C18-DC14-FAE4-4C6A942A2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052" y="568692"/>
            <a:ext cx="8911687" cy="1280890"/>
          </a:xfrm>
        </p:spPr>
        <p:txBody>
          <a:bodyPr/>
          <a:lstStyle/>
          <a:p>
            <a:r>
              <a:rPr lang="hr-HR" dirty="0"/>
              <a:t>Abeov početni plan tretmana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4A3EE-CA46-AEDA-E948-E0534B212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145" y="1468582"/>
            <a:ext cx="10127672" cy="63453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POTENCIJALNE PREPREKE</a:t>
            </a:r>
            <a:endParaRPr lang="hr-HR" dirty="0">
              <a:solidFill>
                <a:schemeClr val="accent1"/>
              </a:solidFill>
            </a:endParaRPr>
          </a:p>
          <a:p>
            <a:r>
              <a:rPr lang="en-US" dirty="0" err="1"/>
              <a:t>Pesimizam</a:t>
            </a:r>
            <a:r>
              <a:rPr lang="en-US" dirty="0"/>
              <a:t>, </a:t>
            </a:r>
            <a:r>
              <a:rPr lang="en-US" dirty="0" err="1"/>
              <a:t>beznađe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anksioznost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budućnošću</a:t>
            </a:r>
            <a:endParaRPr lang="hr-HR" dirty="0"/>
          </a:p>
          <a:p>
            <a:r>
              <a:rPr lang="hr-HR" dirty="0"/>
              <a:t>n</a:t>
            </a:r>
            <a:r>
              <a:rPr lang="en-US" dirty="0" err="1"/>
              <a:t>iska</a:t>
            </a:r>
            <a:r>
              <a:rPr lang="en-US" dirty="0"/>
              <a:t> </a:t>
            </a:r>
            <a:r>
              <a:rPr lang="en-US" dirty="0" err="1"/>
              <a:t>motivacija</a:t>
            </a:r>
            <a:r>
              <a:rPr lang="en-US" dirty="0"/>
              <a:t>, </a:t>
            </a:r>
            <a:r>
              <a:rPr lang="en-US" dirty="0" err="1"/>
              <a:t>manjak</a:t>
            </a:r>
            <a:r>
              <a:rPr lang="en-US" dirty="0"/>
              <a:t> </a:t>
            </a:r>
            <a:r>
              <a:rPr lang="en-US" dirty="0" err="1"/>
              <a:t>energije</a:t>
            </a:r>
            <a:endParaRPr lang="hr-HR" dirty="0"/>
          </a:p>
          <a:p>
            <a:r>
              <a:rPr lang="en-US" dirty="0" err="1"/>
              <a:t>Negativna</a:t>
            </a:r>
            <a:r>
              <a:rPr lang="en-US" dirty="0"/>
              <a:t> </a:t>
            </a:r>
            <a:r>
              <a:rPr lang="en-US" dirty="0" err="1"/>
              <a:t>slika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, </a:t>
            </a:r>
            <a:r>
              <a:rPr lang="en-US" dirty="0" err="1"/>
              <a:t>ruminacija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POTENCIJALNE INTERVENCIJE</a:t>
            </a:r>
            <a:endParaRPr lang="hr-HR" dirty="0">
              <a:solidFill>
                <a:schemeClr val="accent1"/>
              </a:solidFill>
            </a:endParaRPr>
          </a:p>
          <a:p>
            <a:r>
              <a:rPr lang="en-US" dirty="0" err="1"/>
              <a:t>psihoedukacij</a:t>
            </a:r>
            <a:r>
              <a:rPr lang="hr-HR" dirty="0"/>
              <a:t>a</a:t>
            </a:r>
            <a:r>
              <a:rPr lang="en-US" dirty="0"/>
              <a:t> o </a:t>
            </a:r>
            <a:r>
              <a:rPr lang="en-US" dirty="0" err="1"/>
              <a:t>depresiji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anksioznosti</a:t>
            </a:r>
            <a:r>
              <a:rPr lang="en-US" dirty="0"/>
              <a:t>, </a:t>
            </a:r>
            <a:r>
              <a:rPr lang="en-US" dirty="0" err="1"/>
              <a:t>kognitivnom</a:t>
            </a:r>
            <a:r>
              <a:rPr lang="en-US" dirty="0"/>
              <a:t> </a:t>
            </a:r>
            <a:r>
              <a:rPr lang="en-US" dirty="0" err="1"/>
              <a:t>modelu</a:t>
            </a:r>
            <a:endParaRPr lang="hr-HR" dirty="0"/>
          </a:p>
          <a:p>
            <a:r>
              <a:rPr lang="hr-HR" dirty="0"/>
              <a:t>p</a:t>
            </a:r>
            <a:r>
              <a:rPr lang="en-US" dirty="0" err="1"/>
              <a:t>ovećati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emocije</a:t>
            </a:r>
            <a:r>
              <a:rPr lang="en-US" dirty="0"/>
              <a:t> </a:t>
            </a:r>
            <a:r>
              <a:rPr lang="en-US" dirty="0" err="1"/>
              <a:t>stvaranjem</a:t>
            </a:r>
            <a:r>
              <a:rPr lang="en-US" dirty="0"/>
              <a:t> </a:t>
            </a:r>
            <a:r>
              <a:rPr lang="en-US" dirty="0" err="1"/>
              <a:t>pozitivnih</a:t>
            </a:r>
            <a:r>
              <a:rPr lang="en-US" dirty="0"/>
              <a:t> </a:t>
            </a:r>
            <a:r>
              <a:rPr lang="en-US" dirty="0" err="1"/>
              <a:t>iskustava</a:t>
            </a:r>
            <a:endParaRPr lang="hr-HR" dirty="0"/>
          </a:p>
          <a:p>
            <a:r>
              <a:rPr lang="en-US" dirty="0" err="1"/>
              <a:t>Ponovno</a:t>
            </a:r>
            <a:r>
              <a:rPr lang="en-US" dirty="0"/>
              <a:t> </a:t>
            </a:r>
            <a:r>
              <a:rPr lang="en-US" dirty="0" err="1"/>
              <a:t>uspostaviti</a:t>
            </a:r>
            <a:r>
              <a:rPr lang="en-US" dirty="0"/>
              <a:t> </a:t>
            </a:r>
            <a:r>
              <a:rPr lang="en-US" dirty="0" err="1"/>
              <a:t>kontakt</a:t>
            </a:r>
            <a:r>
              <a:rPr lang="en-US" dirty="0"/>
              <a:t> s </a:t>
            </a:r>
            <a:r>
              <a:rPr lang="en-US" dirty="0" err="1"/>
              <a:t>obitelji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prijateljima</a:t>
            </a:r>
            <a:endParaRPr lang="hr-HR" dirty="0"/>
          </a:p>
          <a:p>
            <a:r>
              <a:rPr lang="hr-HR" dirty="0"/>
              <a:t>M</a:t>
            </a:r>
            <a:r>
              <a:rPr lang="en-US" dirty="0" err="1"/>
              <a:t>odificirati</a:t>
            </a:r>
            <a:r>
              <a:rPr lang="en-US" dirty="0"/>
              <a:t> </a:t>
            </a:r>
            <a:r>
              <a:rPr lang="en-US" dirty="0" err="1"/>
              <a:t>disfunkcionalne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uvjerenja</a:t>
            </a:r>
            <a:r>
              <a:rPr lang="en-US" dirty="0"/>
              <a:t> </a:t>
            </a:r>
            <a:endParaRPr lang="hr-HR" dirty="0"/>
          </a:p>
          <a:p>
            <a:r>
              <a:rPr lang="en-US" dirty="0" err="1"/>
              <a:t>Poučavati</a:t>
            </a:r>
            <a:r>
              <a:rPr lang="en-US" dirty="0"/>
              <a:t> </a:t>
            </a:r>
            <a:r>
              <a:rPr lang="en-US" dirty="0" err="1"/>
              <a:t>vještine</a:t>
            </a:r>
            <a:r>
              <a:rPr lang="en-US" dirty="0"/>
              <a:t> </a:t>
            </a:r>
            <a:r>
              <a:rPr lang="en-US" dirty="0" err="1"/>
              <a:t>usredotočene</a:t>
            </a:r>
            <a:r>
              <a:rPr lang="en-US" dirty="0"/>
              <a:t> </a:t>
            </a:r>
            <a:r>
              <a:rPr lang="en-US" dirty="0" err="1"/>
              <a:t>svjesnosti</a:t>
            </a:r>
            <a:endParaRPr lang="hr-HR" dirty="0"/>
          </a:p>
          <a:p>
            <a:r>
              <a:rPr lang="en-US" dirty="0" err="1"/>
              <a:t>Poučavati</a:t>
            </a:r>
            <a:r>
              <a:rPr lang="en-US" dirty="0"/>
              <a:t> </a:t>
            </a:r>
            <a:r>
              <a:rPr lang="en-US" dirty="0" err="1"/>
              <a:t>komunikacijske</a:t>
            </a:r>
            <a:r>
              <a:rPr lang="en-US" dirty="0"/>
              <a:t> </a:t>
            </a:r>
            <a:r>
              <a:rPr lang="en-US" dirty="0" err="1"/>
              <a:t>vještine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55963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228E7-E492-D0E8-4B61-E36F59C01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tretmana radi ostvarenja specifičnog cilja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F1D5F-8127-3735-D066-61AFC78A6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pPr>
              <a:buFontTx/>
              <a:buChar char="-"/>
            </a:pPr>
            <a:r>
              <a:rPr lang="hr-HR" b="1" dirty="0"/>
              <a:t>koraci potrebni za ostvarivanje cilja</a:t>
            </a:r>
          </a:p>
          <a:p>
            <a:pPr>
              <a:buFontTx/>
              <a:buChar char="-"/>
            </a:pPr>
            <a:r>
              <a:rPr lang="hr-HR" b="1" dirty="0"/>
              <a:t>potencijalne prepreke</a:t>
            </a:r>
          </a:p>
          <a:p>
            <a:pPr>
              <a:buFontTx/>
              <a:buChar char="-"/>
            </a:pPr>
            <a:r>
              <a:rPr lang="hr-HR" b="1" dirty="0"/>
              <a:t>plan za prevladavanje prepreka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0240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162D7-6FE6-4A6A-2C48-69180C339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plana za ostvarenje specifičnog cilja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FE8BF-6433-0289-208D-2E4055817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728362" cy="410029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CILJ: ZAPOŠLJAVANJE</a:t>
            </a:r>
            <a:endParaRPr lang="hr-HR" dirty="0"/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KORAK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1"/>
                </a:solidFill>
              </a:rPr>
              <a:t>1</a:t>
            </a:r>
            <a:r>
              <a:rPr lang="en-US" b="1" dirty="0"/>
              <a:t>: </a:t>
            </a:r>
            <a:r>
              <a:rPr lang="en-US" b="1" dirty="0" err="1"/>
              <a:t>Ažurirati</a:t>
            </a:r>
            <a:r>
              <a:rPr lang="en-US" b="1" dirty="0"/>
              <a:t> </a:t>
            </a:r>
            <a:r>
              <a:rPr lang="en-US" b="1" dirty="0" err="1"/>
              <a:t>životopis</a:t>
            </a:r>
            <a:r>
              <a:rPr lang="hr-HR" b="1" dirty="0"/>
              <a:t>.</a:t>
            </a:r>
            <a:endParaRPr lang="hr-HR" dirty="0"/>
          </a:p>
          <a:p>
            <a:r>
              <a:rPr lang="en-US" b="1" dirty="0" err="1">
                <a:solidFill>
                  <a:schemeClr val="accent1"/>
                </a:solidFill>
              </a:rPr>
              <a:t>Potencijalne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prepreke</a:t>
            </a:r>
            <a:r>
              <a:rPr lang="hr-HR" b="1" dirty="0"/>
              <a:t>: </a:t>
            </a:r>
            <a:r>
              <a:rPr lang="hr-HR" dirty="0"/>
              <a:t>NAM, n</a:t>
            </a:r>
            <a:r>
              <a:rPr lang="en-US" dirty="0" err="1"/>
              <a:t>edostatak</a:t>
            </a:r>
            <a:r>
              <a:rPr lang="en-US" dirty="0"/>
              <a:t> </a:t>
            </a:r>
            <a:r>
              <a:rPr lang="en-US" dirty="0" err="1"/>
              <a:t>vještina</a:t>
            </a:r>
            <a:endParaRPr lang="hr-HR" dirty="0"/>
          </a:p>
          <a:p>
            <a:r>
              <a:rPr lang="en-US" b="1" dirty="0">
                <a:solidFill>
                  <a:schemeClr val="accent1"/>
                </a:solidFill>
              </a:rPr>
              <a:t>Plan z</a:t>
            </a:r>
            <a:r>
              <a:rPr lang="hr-HR" b="1" dirty="0">
                <a:solidFill>
                  <a:schemeClr val="accent1"/>
                </a:solidFill>
              </a:rPr>
              <a:t>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prevladavanje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prepreka</a:t>
            </a:r>
            <a:r>
              <a:rPr lang="hr-HR" b="1" dirty="0"/>
              <a:t>: </a:t>
            </a:r>
            <a:r>
              <a:rPr lang="en-US" dirty="0"/>
              <a:t>pro</a:t>
            </a:r>
            <a:r>
              <a:rPr lang="hr-HR" dirty="0"/>
              <a:t>cjena</a:t>
            </a:r>
            <a:r>
              <a:rPr lang="en-US" dirty="0"/>
              <a:t> </a:t>
            </a:r>
            <a:r>
              <a:rPr lang="en-US" dirty="0" err="1"/>
              <a:t>automatsk</a:t>
            </a:r>
            <a:r>
              <a:rPr lang="hr-HR" dirty="0"/>
              <a:t>ih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hr-HR" dirty="0"/>
              <a:t>, pretražiti internet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KORAK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1"/>
                </a:solidFill>
              </a:rPr>
              <a:t>2</a:t>
            </a:r>
            <a:r>
              <a:rPr lang="en-US" b="1" dirty="0"/>
              <a:t>: </a:t>
            </a:r>
            <a:r>
              <a:rPr lang="en-US" b="1" dirty="0" err="1"/>
              <a:t>Identificirati</a:t>
            </a:r>
            <a:r>
              <a:rPr lang="en-US" b="1" dirty="0"/>
              <a:t> </a:t>
            </a:r>
            <a:r>
              <a:rPr lang="en-US" b="1" dirty="0" err="1"/>
              <a:t>potencijalna</a:t>
            </a:r>
            <a:r>
              <a:rPr lang="en-US" b="1" dirty="0"/>
              <a:t> </a:t>
            </a:r>
            <a:r>
              <a:rPr lang="en-US" b="1" dirty="0" err="1"/>
              <a:t>radna</a:t>
            </a:r>
            <a:r>
              <a:rPr lang="en-US" b="1" dirty="0"/>
              <a:t> </a:t>
            </a:r>
            <a:r>
              <a:rPr lang="en-US" b="1" dirty="0" err="1"/>
              <a:t>mjesta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prijaviti</a:t>
            </a:r>
            <a:r>
              <a:rPr lang="en-US" b="1" dirty="0"/>
              <a:t> se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njih</a:t>
            </a:r>
            <a:r>
              <a:rPr lang="hr-HR" b="1" dirty="0"/>
              <a:t>.</a:t>
            </a:r>
            <a:endParaRPr lang="hr-HR" dirty="0"/>
          </a:p>
          <a:p>
            <a:r>
              <a:rPr lang="en-US" b="1" dirty="0" err="1">
                <a:solidFill>
                  <a:schemeClr val="accent1"/>
                </a:solidFill>
              </a:rPr>
              <a:t>Potencijalne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prepreke</a:t>
            </a:r>
            <a:r>
              <a:rPr lang="hr-HR" b="1" dirty="0"/>
              <a:t>: </a:t>
            </a:r>
            <a:r>
              <a:rPr lang="hr-HR" dirty="0"/>
              <a:t>NAM, </a:t>
            </a:r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vještina</a:t>
            </a:r>
            <a:endParaRPr lang="hr-HR" dirty="0"/>
          </a:p>
          <a:p>
            <a:r>
              <a:rPr lang="en-US" b="1" dirty="0">
                <a:solidFill>
                  <a:schemeClr val="accent1"/>
                </a:solidFill>
              </a:rPr>
              <a:t>Plan za </a:t>
            </a:r>
            <a:r>
              <a:rPr lang="en-US" b="1" dirty="0" err="1">
                <a:solidFill>
                  <a:schemeClr val="accent1"/>
                </a:solidFill>
              </a:rPr>
              <a:t>prevladavanje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prepreka</a:t>
            </a:r>
            <a:r>
              <a:rPr lang="hr-HR" b="1" dirty="0"/>
              <a:t>: </a:t>
            </a:r>
            <a:r>
              <a:rPr lang="en-US" dirty="0" err="1"/>
              <a:t>procjen</a:t>
            </a:r>
            <a:r>
              <a:rPr lang="hr-HR" dirty="0"/>
              <a:t>a</a:t>
            </a:r>
            <a:r>
              <a:rPr lang="en-US" dirty="0"/>
              <a:t> </a:t>
            </a:r>
            <a:r>
              <a:rPr lang="en-US" dirty="0" err="1"/>
              <a:t>automatskih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hr-HR" dirty="0"/>
              <a:t>, z</a:t>
            </a:r>
            <a:r>
              <a:rPr lang="en-US" dirty="0" err="1"/>
              <a:t>amoliti</a:t>
            </a:r>
            <a:r>
              <a:rPr lang="en-US" dirty="0"/>
              <a:t> </a:t>
            </a:r>
            <a:r>
              <a:rPr lang="en-US" dirty="0" err="1"/>
              <a:t>sina</a:t>
            </a:r>
            <a:r>
              <a:rPr lang="en-US" dirty="0"/>
              <a:t> za </a:t>
            </a:r>
            <a:r>
              <a:rPr lang="en-US" dirty="0" err="1"/>
              <a:t>pomoć</a:t>
            </a:r>
            <a:endParaRPr lang="hr-HR" dirty="0"/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KORAK 3</a:t>
            </a:r>
            <a:r>
              <a:rPr lang="en-US" b="1" dirty="0"/>
              <a:t>: </a:t>
            </a:r>
            <a:r>
              <a:rPr lang="en-US" b="1" dirty="0" err="1"/>
              <a:t>Odlaziti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razgovore</a:t>
            </a:r>
            <a:r>
              <a:rPr lang="en-US" b="1" dirty="0"/>
              <a:t> za </a:t>
            </a:r>
            <a:r>
              <a:rPr lang="en-US" b="1" dirty="0" err="1"/>
              <a:t>posao</a:t>
            </a:r>
            <a:r>
              <a:rPr lang="en-US" b="1" dirty="0"/>
              <a:t>.</a:t>
            </a:r>
            <a:endParaRPr lang="hr-HR" dirty="0"/>
          </a:p>
          <a:p>
            <a:r>
              <a:rPr lang="en-US" b="1" dirty="0" err="1">
                <a:solidFill>
                  <a:schemeClr val="accent1"/>
                </a:solidFill>
              </a:rPr>
              <a:t>Potencijalne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prepreke</a:t>
            </a:r>
            <a:r>
              <a:rPr lang="hr-HR" b="1" dirty="0"/>
              <a:t>: </a:t>
            </a:r>
            <a:r>
              <a:rPr lang="hr-HR" dirty="0"/>
              <a:t>NAM</a:t>
            </a:r>
          </a:p>
          <a:p>
            <a:r>
              <a:rPr lang="en-US" b="1" dirty="0">
                <a:solidFill>
                  <a:schemeClr val="accent1"/>
                </a:solidFill>
              </a:rPr>
              <a:t>Plan za </a:t>
            </a:r>
            <a:r>
              <a:rPr lang="en-US" b="1" dirty="0" err="1">
                <a:solidFill>
                  <a:schemeClr val="accent1"/>
                </a:solidFill>
              </a:rPr>
              <a:t>prevladavanje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prepreka</a:t>
            </a:r>
            <a:r>
              <a:rPr lang="hr-HR" b="1" dirty="0"/>
              <a:t>:  </a:t>
            </a:r>
            <a:r>
              <a:rPr lang="hr-HR" dirty="0"/>
              <a:t>i</a:t>
            </a:r>
            <a:r>
              <a:rPr lang="en-US" dirty="0" err="1"/>
              <a:t>granje</a:t>
            </a:r>
            <a:r>
              <a:rPr lang="en-US" dirty="0"/>
              <a:t> </a:t>
            </a:r>
            <a:r>
              <a:rPr lang="en-US" dirty="0" err="1"/>
              <a:t>uloga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82461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732F4-A133-CF31-6F4C-373EC387E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individualnih terapijskih seansi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B1810-16C9-D791-E174-51AD6CD9B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„</a:t>
            </a:r>
            <a:r>
              <a:rPr lang="en-US" b="1" dirty="0" err="1">
                <a:solidFill>
                  <a:schemeClr val="accent1"/>
                </a:solidFill>
              </a:rPr>
              <a:t>Što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pokušavam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postići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kako</a:t>
            </a:r>
            <a:r>
              <a:rPr lang="en-US" b="1" dirty="0">
                <a:solidFill>
                  <a:schemeClr val="accent1"/>
                </a:solidFill>
              </a:rPr>
              <a:t> to </a:t>
            </a:r>
            <a:r>
              <a:rPr lang="en-US" b="1" dirty="0" err="1">
                <a:solidFill>
                  <a:schemeClr val="accent1"/>
                </a:solidFill>
              </a:rPr>
              <a:t>mogu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učiniti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na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najučinkovitiji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način</a:t>
            </a:r>
            <a:r>
              <a:rPr lang="en-US" b="1" dirty="0">
                <a:solidFill>
                  <a:schemeClr val="accent1"/>
                </a:solidFill>
              </a:rPr>
              <a:t>?“</a:t>
            </a:r>
            <a:endParaRPr lang="hr-HR" b="1" dirty="0">
              <a:solidFill>
                <a:schemeClr val="accent1"/>
              </a:solidFill>
            </a:endParaRPr>
          </a:p>
          <a:p>
            <a:endParaRPr lang="hr-HR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hr-HR" dirty="0"/>
              <a:t>1.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pregleda</a:t>
            </a:r>
            <a:r>
              <a:rPr lang="en-US" dirty="0"/>
              <a:t> </a:t>
            </a:r>
            <a:r>
              <a:rPr lang="en-US" dirty="0" err="1"/>
              <a:t>bilješki</a:t>
            </a:r>
            <a:r>
              <a:rPr lang="en-US" dirty="0"/>
              <a:t> s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seanse</a:t>
            </a:r>
            <a:r>
              <a:rPr lang="en-US" dirty="0"/>
              <a:t> </a:t>
            </a:r>
            <a:r>
              <a:rPr lang="en-US" b="1" dirty="0" err="1"/>
              <a:t>prije</a:t>
            </a:r>
            <a:r>
              <a:rPr lang="en-US" b="1" dirty="0"/>
              <a:t> </a:t>
            </a:r>
            <a:r>
              <a:rPr lang="en-US" b="1" dirty="0" err="1"/>
              <a:t>nove</a:t>
            </a:r>
            <a:r>
              <a:rPr lang="en-US" b="1" dirty="0"/>
              <a:t> </a:t>
            </a:r>
            <a:r>
              <a:rPr lang="en-US" b="1" dirty="0" err="1"/>
              <a:t>seanse</a:t>
            </a:r>
            <a:endParaRPr lang="hr-HR" b="1" dirty="0"/>
          </a:p>
          <a:p>
            <a:pPr marL="0" indent="0">
              <a:buNone/>
            </a:pPr>
            <a:r>
              <a:rPr lang="hr-HR" dirty="0"/>
              <a:t>2. Na početku seanse prilikom </a:t>
            </a:r>
            <a:r>
              <a:rPr lang="hr-HR" b="1" dirty="0"/>
              <a:t>provjere klijentova raspoloženja</a:t>
            </a:r>
          </a:p>
          <a:p>
            <a:pPr marL="0" indent="0">
              <a:buNone/>
            </a:pPr>
            <a:r>
              <a:rPr lang="hr-HR" dirty="0"/>
              <a:t>3. Dok klijent iznosi kratak </a:t>
            </a:r>
            <a:r>
              <a:rPr lang="hr-HR" b="1" dirty="0"/>
              <a:t>osvrt na protekli tjedan </a:t>
            </a:r>
          </a:p>
          <a:p>
            <a:pPr marL="0" indent="0">
              <a:buNone/>
            </a:pPr>
            <a:r>
              <a:rPr lang="hr-HR" dirty="0"/>
              <a:t>4. Prilikom </a:t>
            </a:r>
            <a:r>
              <a:rPr lang="hr-HR" b="1" dirty="0"/>
              <a:t>provjere klijentove uporabe alkohola</a:t>
            </a:r>
            <a:r>
              <a:rPr lang="hr-HR" dirty="0"/>
              <a:t>, droga i lijekova</a:t>
            </a:r>
          </a:p>
          <a:p>
            <a:pPr marL="0" indent="0">
              <a:buNone/>
            </a:pPr>
            <a:r>
              <a:rPr lang="hr-HR" dirty="0"/>
              <a:t>5. Dok s klijentom </a:t>
            </a:r>
            <a:r>
              <a:rPr lang="hr-HR" b="1" dirty="0"/>
              <a:t>postavljate dnevni red seanse</a:t>
            </a:r>
          </a:p>
          <a:p>
            <a:pPr marL="0" indent="0">
              <a:buNone/>
            </a:pPr>
            <a:r>
              <a:rPr lang="hr-HR" dirty="0"/>
              <a:t>6. Dok s klijentom </a:t>
            </a:r>
            <a:r>
              <a:rPr lang="hr-HR" b="1" dirty="0"/>
              <a:t>određujete prioritete stavki dnevnog reda</a:t>
            </a:r>
          </a:p>
          <a:p>
            <a:pPr marL="0" indent="0">
              <a:buNone/>
            </a:pPr>
            <a:r>
              <a:rPr lang="hr-HR" dirty="0"/>
              <a:t>7. Dok s klijentom </a:t>
            </a:r>
            <a:r>
              <a:rPr lang="hr-HR" b="1" dirty="0"/>
              <a:t>pregledavate akcijski plan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78941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F27E1-4588-7515-22E1-426DBC8DA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individualnih terapijskih seansi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2DC57-6DF3-F29C-0E4C-CAEC2CF52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8. Dok s klijentom </a:t>
            </a:r>
            <a:r>
              <a:rPr lang="hr-HR" b="1" dirty="0"/>
              <a:t>raspravljate o prvoj stavci dnevnog reda</a:t>
            </a:r>
            <a:r>
              <a:rPr lang="hr-HR" dirty="0"/>
              <a:t>, pitanja u 4 područja:</a:t>
            </a:r>
          </a:p>
          <a:p>
            <a:pPr>
              <a:buFontTx/>
              <a:buChar char="-"/>
            </a:pPr>
            <a:r>
              <a:rPr lang="hr-HR" i="1" dirty="0"/>
              <a:t>Definiranje problema ili ciljeva</a:t>
            </a:r>
          </a:p>
          <a:p>
            <a:pPr>
              <a:buFontTx/>
              <a:buChar char="-"/>
            </a:pPr>
            <a:r>
              <a:rPr lang="hr-HR" i="1" dirty="0"/>
              <a:t>Razrada strategije</a:t>
            </a:r>
          </a:p>
          <a:p>
            <a:pPr>
              <a:buFontTx/>
              <a:buChar char="-"/>
            </a:pPr>
            <a:r>
              <a:rPr lang="hr-HR" i="1" dirty="0"/>
              <a:t>Odabir tehnika</a:t>
            </a:r>
          </a:p>
          <a:p>
            <a:pPr>
              <a:buFontTx/>
              <a:buChar char="-"/>
            </a:pPr>
            <a:r>
              <a:rPr lang="hr-HR" i="1" dirty="0"/>
              <a:t>Praćenje procesa</a:t>
            </a:r>
          </a:p>
          <a:p>
            <a:pPr marL="0" indent="0">
              <a:buNone/>
            </a:pPr>
            <a:r>
              <a:rPr lang="hr-HR" dirty="0"/>
              <a:t>9.  </a:t>
            </a:r>
            <a:r>
              <a:rPr lang="hr-HR" b="1" dirty="0"/>
              <a:t>Nakon rasprave </a:t>
            </a:r>
            <a:r>
              <a:rPr lang="hr-HR" dirty="0"/>
              <a:t>o prvoj stavci dnevnog reda</a:t>
            </a:r>
          </a:p>
          <a:p>
            <a:pPr marL="0" indent="0">
              <a:buNone/>
            </a:pPr>
            <a:r>
              <a:rPr lang="hr-HR" dirty="0"/>
              <a:t>10. </a:t>
            </a:r>
            <a:r>
              <a:rPr lang="hr-HR" b="1" dirty="0"/>
              <a:t>Prije završetka </a:t>
            </a:r>
            <a:r>
              <a:rPr lang="hr-HR" dirty="0"/>
              <a:t>seanse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</a:rPr>
              <a:t>11. </a:t>
            </a:r>
            <a:r>
              <a:rPr lang="hr-HR" b="1" dirty="0"/>
              <a:t>Nakon seanse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537525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36807-121E-93A7-C6FE-CD90214E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Odlučivanje hoće li se terapijski rad usmjeriti na problem ili cilj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C74F3-57A8-5386-673B-AF8A21877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1687" cy="4100290"/>
          </a:xfrm>
        </p:spPr>
        <p:txBody>
          <a:bodyPr>
            <a:normAutofit/>
          </a:bodyPr>
          <a:lstStyle/>
          <a:p>
            <a:endParaRPr lang="hr-HR" dirty="0"/>
          </a:p>
          <a:p>
            <a:r>
              <a:rPr lang="en-US" b="1" dirty="0">
                <a:solidFill>
                  <a:schemeClr val="accent1"/>
                </a:solidFill>
              </a:rPr>
              <a:t>„Na </a:t>
            </a:r>
            <a:r>
              <a:rPr lang="en-US" b="1" dirty="0" err="1">
                <a:solidFill>
                  <a:schemeClr val="accent1"/>
                </a:solidFill>
              </a:rPr>
              <a:t>kojem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problemu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ili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cilju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raditi</a:t>
            </a:r>
            <a:r>
              <a:rPr lang="en-US" b="1" dirty="0">
                <a:solidFill>
                  <a:schemeClr val="accent1"/>
                </a:solidFill>
              </a:rPr>
              <a:t>, a da </a:t>
            </a:r>
            <a:r>
              <a:rPr lang="en-US" b="1" dirty="0" err="1">
                <a:solidFill>
                  <a:schemeClr val="accent1"/>
                </a:solidFill>
              </a:rPr>
              <a:t>će</a:t>
            </a:r>
            <a:r>
              <a:rPr lang="en-US" b="1" dirty="0">
                <a:solidFill>
                  <a:schemeClr val="accent1"/>
                </a:solidFill>
              </a:rPr>
              <a:t> to </a:t>
            </a:r>
            <a:r>
              <a:rPr lang="en-US" b="1" dirty="0" err="1">
                <a:solidFill>
                  <a:schemeClr val="accent1"/>
                </a:solidFill>
              </a:rPr>
              <a:t>pomoći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klijentu</a:t>
            </a:r>
            <a:r>
              <a:rPr lang="en-US" b="1" dirty="0">
                <a:solidFill>
                  <a:schemeClr val="accent1"/>
                </a:solidFill>
              </a:rPr>
              <a:t> da se do </a:t>
            </a:r>
            <a:r>
              <a:rPr lang="en-US" b="1" dirty="0" err="1">
                <a:solidFill>
                  <a:schemeClr val="accent1"/>
                </a:solidFill>
              </a:rPr>
              <a:t>kraja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seanse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osjeća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bolje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i</a:t>
            </a:r>
            <a:r>
              <a:rPr lang="en-US" b="1" dirty="0">
                <a:solidFill>
                  <a:schemeClr val="accent1"/>
                </a:solidFill>
              </a:rPr>
              <a:t> da </a:t>
            </a:r>
            <a:r>
              <a:rPr lang="en-US" b="1" dirty="0" err="1">
                <a:solidFill>
                  <a:schemeClr val="accent1"/>
                </a:solidFill>
              </a:rPr>
              <a:t>ima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uspješniji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nadolazeći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tjedan</a:t>
            </a:r>
            <a:r>
              <a:rPr lang="en-US" b="1" dirty="0">
                <a:solidFill>
                  <a:schemeClr val="accent1"/>
                </a:solidFill>
              </a:rPr>
              <a:t>?“</a:t>
            </a:r>
            <a:endParaRPr lang="hr-HR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Procijeniti </a:t>
            </a:r>
            <a:r>
              <a:rPr lang="hr-HR" b="1" dirty="0"/>
              <a:t>prirodu problema </a:t>
            </a:r>
            <a:r>
              <a:rPr lang="hr-HR" dirty="0"/>
              <a:t>i pretvoriti ga u </a:t>
            </a:r>
            <a:r>
              <a:rPr lang="hr-HR" b="1" dirty="0"/>
              <a:t>cilj</a:t>
            </a:r>
            <a:r>
              <a:rPr lang="hr-HR" dirty="0"/>
              <a:t>, </a:t>
            </a:r>
          </a:p>
          <a:p>
            <a:r>
              <a:rPr lang="hr-HR" dirty="0"/>
              <a:t>U suradnji s klijentom </a:t>
            </a:r>
            <a:r>
              <a:rPr lang="hr-HR" b="1" dirty="0"/>
              <a:t>procijeniti koliko terapijskog vremena posvetiti radu na određenom problemu/cilju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323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E44DC-3B56-654C-AC2D-CCA149D8D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Odlučivanje hoće li se terapijski rad usmjeriti na problem ili cilj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0A7A9-4CCD-8F56-239E-F9F4C571A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/>
              <a:t>Usmjeravati klijenta od rasprave o pitanjima koja:</a:t>
            </a:r>
          </a:p>
          <a:p>
            <a:r>
              <a:rPr lang="hr-HR" dirty="0"/>
              <a:t>Može </a:t>
            </a:r>
            <a:r>
              <a:rPr lang="hr-HR" b="1" dirty="0"/>
              <a:t>samostalno riješiti</a:t>
            </a:r>
          </a:p>
          <a:p>
            <a:r>
              <a:rPr lang="hr-HR" dirty="0"/>
              <a:t>Predstavljaju </a:t>
            </a:r>
            <a:r>
              <a:rPr lang="hr-HR" b="1" dirty="0"/>
              <a:t>izolirane incidente</a:t>
            </a:r>
            <a:r>
              <a:rPr lang="hr-HR" dirty="0"/>
              <a:t> malo vjerojatne da se ponove</a:t>
            </a:r>
          </a:p>
          <a:p>
            <a:r>
              <a:rPr lang="hr-HR" b="1" dirty="0"/>
              <a:t>Nisu uznemirujuća</a:t>
            </a:r>
            <a:r>
              <a:rPr lang="hr-HR" dirty="0"/>
              <a:t> niti povezana s disfunkcionalnim ponašanjem</a:t>
            </a:r>
          </a:p>
          <a:p>
            <a:r>
              <a:rPr lang="hr-HR" dirty="0"/>
              <a:t>Neće dovesti do značajnog napretka, </a:t>
            </a:r>
            <a:r>
              <a:rPr lang="hr-HR" b="1" dirty="0"/>
              <a:t>potrebno baviti se hitnijim </a:t>
            </a:r>
            <a:r>
              <a:rPr lang="hr-HR" dirty="0"/>
              <a:t>pitanjima</a:t>
            </a:r>
          </a:p>
          <a:p>
            <a:r>
              <a:rPr lang="hr-HR" dirty="0"/>
              <a:t>Klijent </a:t>
            </a:r>
            <a:r>
              <a:rPr lang="hr-HR" b="1" dirty="0"/>
              <a:t>ne želi raspravljati</a:t>
            </a: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  ako procijenite da je važno raditi na određenom problemu/cilju - 				        konceptualizirati što klijent doživljava kao nedostatke istoga</a:t>
            </a: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0158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EEE8E-54C4-F124-8ACB-29C09E631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1"/>
                </a:solidFill>
              </a:rPr>
              <a:t>Sadržaj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5D54F-0806-76B5-2810-335F3840B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Koji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opći</a:t>
            </a:r>
            <a:r>
              <a:rPr lang="en-US" b="1" dirty="0"/>
              <a:t> </a:t>
            </a:r>
            <a:r>
              <a:rPr lang="en-US" b="1" dirty="0" err="1"/>
              <a:t>terapijski</a:t>
            </a:r>
            <a:r>
              <a:rPr lang="en-US" b="1" dirty="0"/>
              <a:t> </a:t>
            </a:r>
            <a:r>
              <a:rPr lang="en-US" b="1" dirty="0" err="1"/>
              <a:t>ciljevi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koji se </a:t>
            </a:r>
            <a:r>
              <a:rPr lang="en-US" b="1" dirty="0" err="1"/>
              <a:t>način</a:t>
            </a:r>
            <a:r>
              <a:rPr lang="en-US" b="1" dirty="0"/>
              <a:t> </a:t>
            </a:r>
            <a:r>
              <a:rPr lang="en-US" b="1" dirty="0" err="1"/>
              <a:t>ostvaruju</a:t>
            </a:r>
            <a:r>
              <a:rPr lang="en-US" b="1" dirty="0"/>
              <a:t>?</a:t>
            </a:r>
            <a:endParaRPr lang="hr-HR" dirty="0"/>
          </a:p>
          <a:p>
            <a:r>
              <a:rPr lang="en-US" b="1" dirty="0"/>
              <a:t>Kako se </a:t>
            </a:r>
            <a:r>
              <a:rPr lang="en-US" b="1" dirty="0" err="1"/>
              <a:t>planira</a:t>
            </a:r>
            <a:r>
              <a:rPr lang="en-US" b="1" dirty="0"/>
              <a:t> </a:t>
            </a:r>
            <a:r>
              <a:rPr lang="en-US" b="1" dirty="0" err="1"/>
              <a:t>terapijski</a:t>
            </a:r>
            <a:r>
              <a:rPr lang="en-US" b="1" dirty="0"/>
              <a:t> </a:t>
            </a:r>
            <a:r>
              <a:rPr lang="en-US" b="1" dirty="0" err="1"/>
              <a:t>proces</a:t>
            </a:r>
            <a:r>
              <a:rPr lang="en-US" b="1" dirty="0"/>
              <a:t> </a:t>
            </a:r>
            <a:r>
              <a:rPr lang="en-US" b="1" dirty="0" err="1"/>
              <a:t>kroz</a:t>
            </a:r>
            <a:r>
              <a:rPr lang="en-US" b="1" dirty="0"/>
              <a:t> </a:t>
            </a:r>
            <a:r>
              <a:rPr lang="en-US" b="1" dirty="0" err="1"/>
              <a:t>više</a:t>
            </a:r>
            <a:r>
              <a:rPr lang="en-US" b="1" dirty="0"/>
              <a:t> </a:t>
            </a:r>
            <a:r>
              <a:rPr lang="en-US" b="1" dirty="0" err="1"/>
              <a:t>seansi</a:t>
            </a:r>
            <a:r>
              <a:rPr lang="en-US" b="1" dirty="0"/>
              <a:t>?</a:t>
            </a:r>
            <a:endParaRPr lang="hr-HR" dirty="0"/>
          </a:p>
          <a:p>
            <a:r>
              <a:rPr lang="en-US" b="1" dirty="0"/>
              <a:t>Kako se </a:t>
            </a:r>
            <a:r>
              <a:rPr lang="en-US" b="1" dirty="0" err="1"/>
              <a:t>izrađuje</a:t>
            </a:r>
            <a:r>
              <a:rPr lang="en-US" b="1" dirty="0"/>
              <a:t> plan </a:t>
            </a:r>
            <a:r>
              <a:rPr lang="en-US" b="1" dirty="0" err="1"/>
              <a:t>tretmana</a:t>
            </a:r>
            <a:r>
              <a:rPr lang="en-US" b="1" dirty="0"/>
              <a:t>?</a:t>
            </a:r>
            <a:endParaRPr lang="hr-HR" dirty="0"/>
          </a:p>
          <a:p>
            <a:r>
              <a:rPr lang="en-US" b="1" dirty="0"/>
              <a:t>Kako se </a:t>
            </a:r>
            <a:r>
              <a:rPr lang="en-US" b="1" dirty="0" err="1"/>
              <a:t>terapija</a:t>
            </a:r>
            <a:r>
              <a:rPr lang="en-US" b="1" dirty="0"/>
              <a:t> </a:t>
            </a:r>
            <a:r>
              <a:rPr lang="en-US" b="1" dirty="0" err="1"/>
              <a:t>planira</a:t>
            </a:r>
            <a:r>
              <a:rPr lang="en-US" b="1" dirty="0"/>
              <a:t> </a:t>
            </a:r>
            <a:r>
              <a:rPr lang="en-US" b="1" dirty="0" err="1"/>
              <a:t>radi</a:t>
            </a:r>
            <a:r>
              <a:rPr lang="en-US" b="1" dirty="0"/>
              <a:t> </a:t>
            </a:r>
            <a:r>
              <a:rPr lang="en-US" b="1" dirty="0" err="1"/>
              <a:t>postizanja</a:t>
            </a:r>
            <a:r>
              <a:rPr lang="en-US" b="1" dirty="0"/>
              <a:t> </a:t>
            </a:r>
            <a:r>
              <a:rPr lang="en-US" b="1" dirty="0" err="1"/>
              <a:t>specifičnog</a:t>
            </a:r>
            <a:r>
              <a:rPr lang="en-US" b="1" dirty="0"/>
              <a:t> </a:t>
            </a:r>
            <a:r>
              <a:rPr lang="en-US" b="1" dirty="0" err="1"/>
              <a:t>cilja</a:t>
            </a:r>
            <a:r>
              <a:rPr lang="en-US" b="1" dirty="0"/>
              <a:t>?</a:t>
            </a:r>
            <a:endParaRPr lang="hr-HR" dirty="0"/>
          </a:p>
          <a:p>
            <a:r>
              <a:rPr lang="en-US" b="1" dirty="0"/>
              <a:t>Kako se </a:t>
            </a:r>
            <a:r>
              <a:rPr lang="en-US" b="1" dirty="0" err="1"/>
              <a:t>planiraju</a:t>
            </a:r>
            <a:r>
              <a:rPr lang="en-US" b="1" dirty="0"/>
              <a:t> </a:t>
            </a:r>
            <a:r>
              <a:rPr lang="en-US" b="1" dirty="0" err="1"/>
              <a:t>pojedinačne</a:t>
            </a:r>
            <a:r>
              <a:rPr lang="en-US" b="1" dirty="0"/>
              <a:t> </a:t>
            </a:r>
            <a:r>
              <a:rPr lang="en-US" b="1" dirty="0" err="1"/>
              <a:t>terapijske</a:t>
            </a:r>
            <a:r>
              <a:rPr lang="en-US" b="1" dirty="0"/>
              <a:t> </a:t>
            </a:r>
            <a:r>
              <a:rPr lang="en-US" b="1" dirty="0" err="1"/>
              <a:t>seanse</a:t>
            </a:r>
            <a:r>
              <a:rPr lang="en-US" b="1" dirty="0"/>
              <a:t>?</a:t>
            </a:r>
            <a:endParaRPr lang="hr-HR" dirty="0"/>
          </a:p>
          <a:p>
            <a:r>
              <a:rPr lang="en-US" b="1" dirty="0"/>
              <a:t>Na </a:t>
            </a:r>
            <a:r>
              <a:rPr lang="en-US" b="1" dirty="0" err="1"/>
              <a:t>temelju</a:t>
            </a:r>
            <a:r>
              <a:rPr lang="en-US" b="1" dirty="0"/>
              <a:t> </a:t>
            </a:r>
            <a:r>
              <a:rPr lang="en-US" b="1" dirty="0" err="1"/>
              <a:t>kojih</a:t>
            </a:r>
            <a:r>
              <a:rPr lang="en-US" b="1" dirty="0"/>
              <a:t> </a:t>
            </a:r>
            <a:r>
              <a:rPr lang="en-US" b="1" dirty="0" err="1"/>
              <a:t>kriterija</a:t>
            </a:r>
            <a:r>
              <a:rPr lang="en-US" b="1" dirty="0"/>
              <a:t> se </a:t>
            </a:r>
            <a:r>
              <a:rPr lang="en-US" b="1" dirty="0" err="1"/>
              <a:t>odlučuje</a:t>
            </a:r>
            <a:r>
              <a:rPr lang="en-US" b="1" dirty="0"/>
              <a:t> o </a:t>
            </a:r>
            <a:r>
              <a:rPr lang="en-US" b="1" dirty="0" err="1"/>
              <a:t>fokusu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određeni</a:t>
            </a:r>
            <a:r>
              <a:rPr lang="en-US" b="1" dirty="0"/>
              <a:t> </a:t>
            </a:r>
            <a:r>
              <a:rPr lang="en-US" b="1" dirty="0" err="1"/>
              <a:t>cilj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problem?</a:t>
            </a:r>
            <a:endParaRPr lang="hr-HR" dirty="0"/>
          </a:p>
          <a:p>
            <a:r>
              <a:rPr lang="en-US" b="1" dirty="0"/>
              <a:t>Kako se </a:t>
            </a:r>
            <a:r>
              <a:rPr lang="en-US" b="1" dirty="0" err="1"/>
              <a:t>pruža</a:t>
            </a:r>
            <a:r>
              <a:rPr lang="en-US" b="1" dirty="0"/>
              <a:t> </a:t>
            </a:r>
            <a:r>
              <a:rPr lang="en-US" b="1" dirty="0" err="1"/>
              <a:t>pomoć</a:t>
            </a:r>
            <a:r>
              <a:rPr lang="en-US" b="1" dirty="0"/>
              <a:t> </a:t>
            </a:r>
            <a:r>
              <a:rPr lang="en-US" b="1" dirty="0" err="1"/>
              <a:t>klijentima</a:t>
            </a:r>
            <a:r>
              <a:rPr lang="en-US" b="1" dirty="0"/>
              <a:t> koji </a:t>
            </a:r>
            <a:r>
              <a:rPr lang="en-US" b="1" dirty="0" err="1"/>
              <a:t>imaju</a:t>
            </a:r>
            <a:r>
              <a:rPr lang="en-US" b="1" dirty="0"/>
              <a:t> </a:t>
            </a:r>
            <a:r>
              <a:rPr lang="en-US" b="1" dirty="0" err="1"/>
              <a:t>poteškoća</a:t>
            </a:r>
            <a:r>
              <a:rPr lang="en-US" b="1" dirty="0"/>
              <a:t> u </a:t>
            </a:r>
            <a:r>
              <a:rPr lang="en-US" b="1" dirty="0" err="1"/>
              <a:t>identificiranju</a:t>
            </a:r>
            <a:r>
              <a:rPr lang="en-US" b="1" dirty="0"/>
              <a:t> </a:t>
            </a:r>
            <a:r>
              <a:rPr lang="en-US" b="1" dirty="0" err="1"/>
              <a:t>problema</a:t>
            </a:r>
            <a:r>
              <a:rPr lang="en-US" b="1" dirty="0"/>
              <a:t>?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491951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75F63-37A8-B133-ACA4-02C34A696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Pomoć klijentu u identificiranju problematične situacije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1A3F3-0D6A-094E-62EC-0F190EFE7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r-HR" dirty="0"/>
              <a:t>Kad klijenti </a:t>
            </a:r>
            <a:r>
              <a:rPr lang="hr-HR" b="1" dirty="0"/>
              <a:t>ne mogu odrediti situaciju ili problem </a:t>
            </a:r>
            <a:r>
              <a:rPr lang="hr-HR" dirty="0"/>
              <a:t>koji ih uznemiruje</a:t>
            </a:r>
          </a:p>
          <a:p>
            <a:pPr>
              <a:lnSpc>
                <a:spcPct val="150000"/>
              </a:lnSpc>
            </a:pPr>
            <a:r>
              <a:rPr lang="hr-HR" dirty="0"/>
              <a:t>Predložite </a:t>
            </a:r>
            <a:r>
              <a:rPr lang="hr-HR" b="1" dirty="0"/>
              <a:t>potencijalne probleme</a:t>
            </a:r>
            <a:r>
              <a:rPr lang="hr-HR" dirty="0"/>
              <a:t>, </a:t>
            </a:r>
            <a:r>
              <a:rPr lang="hr-HR" b="1" dirty="0"/>
              <a:t>pitajte klijenta koliko bi olakšanje osjećao kad bi određeni problem bio riješen</a:t>
            </a:r>
          </a:p>
          <a:p>
            <a:pPr>
              <a:lnSpc>
                <a:spcPct val="150000"/>
              </a:lnSpc>
            </a:pPr>
            <a:r>
              <a:rPr lang="hr-HR" dirty="0"/>
              <a:t>Kada intervencije na određenom cilju </a:t>
            </a:r>
            <a:r>
              <a:rPr lang="hr-HR" b="1" dirty="0"/>
              <a:t>nisu učinkovite ili klijent doživljava veći distres,</a:t>
            </a:r>
            <a:r>
              <a:rPr lang="hr-HR" dirty="0"/>
              <a:t> </a:t>
            </a:r>
            <a:r>
              <a:rPr lang="hr-HR" b="1" dirty="0"/>
              <a:t>prijeći na drugi cilj</a:t>
            </a: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315129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EB6E3-5E94-0717-4909-1C51F86E2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1"/>
                </a:solidFill>
              </a:rPr>
              <a:t>Sažetak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27565-2023-B4E3-F0BE-5A9818206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8426" y="1753849"/>
            <a:ext cx="9106186" cy="4157373"/>
          </a:xfrm>
        </p:spPr>
        <p:txBody>
          <a:bodyPr>
            <a:normAutofit/>
          </a:bodyPr>
          <a:lstStyle/>
          <a:p>
            <a:r>
              <a:rPr lang="hr-HR" b="1" dirty="0"/>
              <a:t>Sveobuhvatni ciljevi tretmana</a:t>
            </a:r>
            <a:r>
              <a:rPr lang="hr-HR" dirty="0"/>
              <a:t>: </a:t>
            </a:r>
          </a:p>
          <a:p>
            <a:pPr>
              <a:buFontTx/>
              <a:buChar char="-"/>
            </a:pPr>
            <a:r>
              <a:rPr lang="hr-HR" dirty="0"/>
              <a:t>olakšati </a:t>
            </a:r>
            <a:r>
              <a:rPr lang="hr-HR" b="1" dirty="0"/>
              <a:t>remisiju klijentova poremećaja</a:t>
            </a:r>
            <a:r>
              <a:rPr lang="hr-HR" dirty="0"/>
              <a:t>,</a:t>
            </a:r>
          </a:p>
          <a:p>
            <a:pPr>
              <a:buFontTx/>
              <a:buChar char="-"/>
            </a:pPr>
            <a:r>
              <a:rPr lang="hr-HR" dirty="0"/>
              <a:t>povećati kod klijenta osjećaj svrhe, povezanosti i dobrobiti, </a:t>
            </a:r>
            <a:r>
              <a:rPr lang="hr-HR" b="1" dirty="0"/>
              <a:t>izgraditi otpornost i spriječiti relaps</a:t>
            </a:r>
          </a:p>
          <a:p>
            <a:r>
              <a:rPr lang="hr-HR" dirty="0"/>
              <a:t>Potrebno </a:t>
            </a:r>
            <a:r>
              <a:rPr lang="hr-HR" b="1" dirty="0"/>
              <a:t>razumijevanje klijentovih trenutnih simptoma i funkcioniranja, njegovih težnji, ciljeva i vrijednosti, problema, </a:t>
            </a:r>
            <a:r>
              <a:rPr lang="hr-HR" dirty="0"/>
              <a:t>precipitanata, anamneze...</a:t>
            </a:r>
          </a:p>
          <a:p>
            <a:r>
              <a:rPr lang="hr-HR" dirty="0"/>
              <a:t>Plan tretmana temelji se na </a:t>
            </a:r>
            <a:r>
              <a:rPr lang="hr-HR" b="1" dirty="0"/>
              <a:t>konceptualizaciji</a:t>
            </a:r>
          </a:p>
          <a:p>
            <a:r>
              <a:rPr lang="hr-HR" b="1" dirty="0"/>
              <a:t>Podijeliti plan tretmana s klijentom</a:t>
            </a:r>
            <a:r>
              <a:rPr lang="hr-HR" dirty="0"/>
              <a:t>, pitati povratnu info.</a:t>
            </a:r>
          </a:p>
          <a:p>
            <a:r>
              <a:rPr lang="hr-HR" dirty="0"/>
              <a:t>Planirati tretman na razini </a:t>
            </a:r>
            <a:r>
              <a:rPr lang="hr-HR" b="1" dirty="0"/>
              <a:t>pojedinačnih seansi i cjelokupnog tijeka terapije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46939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42960-C524-DCAD-F790-3D75C9D4F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6656" y="2241363"/>
            <a:ext cx="8911687" cy="1280890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accent1"/>
                </a:solidFill>
              </a:rPr>
              <a:t>Hvala na pažnji!</a:t>
            </a:r>
            <a:br>
              <a:rPr lang="hr-HR" dirty="0">
                <a:solidFill>
                  <a:schemeClr val="accent1"/>
                </a:solidFill>
              </a:rPr>
            </a:br>
            <a:r>
              <a:rPr lang="hr-HR" dirty="0">
                <a:solidFill>
                  <a:schemeClr val="accent1"/>
                </a:solidFill>
              </a:rPr>
              <a:t>Imate li pitanja? </a:t>
            </a:r>
          </a:p>
        </p:txBody>
      </p:sp>
      <p:sp>
        <p:nvSpPr>
          <p:cNvPr id="6" name="Sun 5">
            <a:extLst>
              <a:ext uri="{FF2B5EF4-FFF2-40B4-BE49-F238E27FC236}">
                <a16:creationId xmlns:a16="http://schemas.microsoft.com/office/drawing/2014/main" id="{248C08A1-7713-30CD-8D4C-2C48494B3C84}"/>
              </a:ext>
            </a:extLst>
          </p:cNvPr>
          <p:cNvSpPr/>
          <p:nvPr/>
        </p:nvSpPr>
        <p:spPr>
          <a:xfrm>
            <a:off x="10962806" y="5793699"/>
            <a:ext cx="899410" cy="719528"/>
          </a:xfrm>
          <a:prstGeom prst="su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181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ingle continuous line drawing female backpacker walking on a creased map.  Step firmly following the directions. Route to healing. National Read a Road  Map Day. One line design illustration 53973342 Vector Art">
            <a:extLst>
              <a:ext uri="{FF2B5EF4-FFF2-40B4-BE49-F238E27FC236}">
                <a16:creationId xmlns:a16="http://schemas.microsoft.com/office/drawing/2014/main" id="{45550B61-C1C8-45EF-2D0A-E76BC8FD94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331" y="1264555"/>
            <a:ext cx="6995746" cy="4663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4E582-ACE8-CB13-98DA-2EF781046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2768" y="5154663"/>
            <a:ext cx="2607212" cy="651803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chemeClr val="tx1"/>
                </a:solidFill>
              </a:rPr>
              <a:t>konceptualizacija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9D4A356-1F73-3B84-36A6-E74B5ED80C98}"/>
              </a:ext>
            </a:extLst>
          </p:cNvPr>
          <p:cNvSpPr txBox="1">
            <a:spLocks/>
          </p:cNvSpPr>
          <p:nvPr/>
        </p:nvSpPr>
        <p:spPr>
          <a:xfrm>
            <a:off x="1449339" y="4263709"/>
            <a:ext cx="2278599" cy="1090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tx1"/>
                </a:solidFill>
              </a:rPr>
              <a:t>Klijentove aspiracije i ciljevi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F3EEFE-6566-B5B1-3C35-E576D3E67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6428" y="1789436"/>
            <a:ext cx="1936872" cy="824862"/>
          </a:xfrm>
        </p:spPr>
        <p:txBody>
          <a:bodyPr/>
          <a:lstStyle/>
          <a:p>
            <a:r>
              <a:rPr lang="hr-HR" dirty="0">
                <a:solidFill>
                  <a:schemeClr val="accent1"/>
                </a:solidFill>
              </a:rPr>
              <a:t>Terapija</a:t>
            </a:r>
          </a:p>
        </p:txBody>
      </p:sp>
    </p:spTree>
    <p:extLst>
      <p:ext uri="{BB962C8B-B14F-4D97-AF65-F5344CB8AC3E}">
        <p14:creationId xmlns:p14="http://schemas.microsoft.com/office/powerpoint/2010/main" val="3070088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44405-DB9A-6995-C1CA-B588785BF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Ostvarivanje terapijskih ciljeva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6FAF4-A17B-223F-9E35-18DA05C3B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9867" y="2097310"/>
            <a:ext cx="9184745" cy="4760690"/>
          </a:xfrm>
        </p:spPr>
        <p:txBody>
          <a:bodyPr>
            <a:normAutofit/>
          </a:bodyPr>
          <a:lstStyle/>
          <a:p>
            <a:r>
              <a:rPr lang="hr-HR" b="1" dirty="0"/>
              <a:t>Planiranje tretmana - </a:t>
            </a:r>
            <a:r>
              <a:rPr lang="hr-HR" dirty="0"/>
              <a:t>na temelju dijagnostike, konceptualizacije, klijentovih obilježja (aspiracija, vrijednosti, osjećaja svrhe i ciljeva, motivacije, psihičkog stanja), faze terapijskog procesa i snage terapijske suradnje</a:t>
            </a:r>
          </a:p>
          <a:p>
            <a:endParaRPr lang="hr-HR" b="1" dirty="0"/>
          </a:p>
          <a:p>
            <a:r>
              <a:rPr lang="hr-HR" b="1" dirty="0">
                <a:solidFill>
                  <a:schemeClr val="accent1"/>
                </a:solidFill>
              </a:rPr>
              <a:t>opća terapijska strategija; </a:t>
            </a:r>
          </a:p>
          <a:p>
            <a:pPr marL="0" indent="0">
              <a:buNone/>
            </a:pPr>
            <a:r>
              <a:rPr lang="hr-HR" b="1" dirty="0">
                <a:solidFill>
                  <a:schemeClr val="accent1"/>
                </a:solidFill>
              </a:rPr>
              <a:t>     specifičan plan za svaku seansu</a:t>
            </a:r>
          </a:p>
          <a:p>
            <a:pPr marL="0" indent="0">
              <a:buNone/>
            </a:pPr>
            <a:endParaRPr lang="hr-HR" b="1" dirty="0"/>
          </a:p>
          <a:p>
            <a:r>
              <a:rPr lang="hr-HR" dirty="0"/>
              <a:t>  </a:t>
            </a:r>
            <a:r>
              <a:rPr lang="hr-HR" b="1" dirty="0"/>
              <a:t>Terapijski ciljevi</a:t>
            </a:r>
            <a:r>
              <a:rPr lang="hr-HR" dirty="0"/>
              <a:t>:</a:t>
            </a:r>
          </a:p>
          <a:p>
            <a:pPr>
              <a:buFontTx/>
              <a:buChar char="-"/>
            </a:pPr>
            <a:r>
              <a:rPr lang="hr-HR" dirty="0"/>
              <a:t>olakšavanje remisije klijentova poremećaja </a:t>
            </a:r>
          </a:p>
          <a:p>
            <a:pPr>
              <a:buFontTx/>
              <a:buChar char="-"/>
            </a:pPr>
            <a:r>
              <a:rPr lang="hr-HR" dirty="0"/>
              <a:t>Poboljšanje raspoloženja, funkcioniranja i otpornosti </a:t>
            </a:r>
          </a:p>
          <a:p>
            <a:pPr>
              <a:buFontTx/>
              <a:buChar char="-"/>
            </a:pPr>
            <a:r>
              <a:rPr lang="hr-HR" dirty="0"/>
              <a:t>Prevencija relapsa</a:t>
            </a:r>
          </a:p>
          <a:p>
            <a:pPr>
              <a:buFontTx/>
              <a:buChar char="-"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11351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7C769-A188-5B67-D8F8-9DD69FADD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Ostvarivanje terapijskih ciljeva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75D06-5D87-E1C7-B0A4-4792AE956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1455" y="2233005"/>
            <a:ext cx="8654473" cy="400088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err="1"/>
              <a:t>izgraditi</a:t>
            </a:r>
            <a:r>
              <a:rPr lang="en-US" dirty="0"/>
              <a:t> </a:t>
            </a:r>
            <a:r>
              <a:rPr lang="en-US" dirty="0" err="1"/>
              <a:t>čvrstu</a:t>
            </a:r>
            <a:r>
              <a:rPr lang="en-US" dirty="0"/>
              <a:t> </a:t>
            </a:r>
            <a:r>
              <a:rPr lang="en-US" b="1" dirty="0" err="1"/>
              <a:t>terapijsku</a:t>
            </a:r>
            <a:r>
              <a:rPr lang="en-US" b="1" dirty="0"/>
              <a:t> </a:t>
            </a:r>
            <a:r>
              <a:rPr lang="en-US" b="1" dirty="0" err="1"/>
              <a:t>suradnju</a:t>
            </a:r>
            <a:r>
              <a:rPr lang="en-US" b="1" dirty="0"/>
              <a:t> </a:t>
            </a:r>
            <a:r>
              <a:rPr lang="en-US" dirty="0"/>
              <a:t>s </a:t>
            </a:r>
            <a:r>
              <a:rPr lang="en-US" dirty="0" err="1"/>
              <a:t>klijent</a:t>
            </a:r>
            <a:r>
              <a:rPr lang="hr-HR" dirty="0"/>
              <a:t>om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b="1" dirty="0" err="1"/>
              <a:t>strukturirati</a:t>
            </a:r>
            <a:r>
              <a:rPr lang="en-US" b="1" dirty="0"/>
              <a:t> </a:t>
            </a:r>
            <a:r>
              <a:rPr lang="en-US" b="1" dirty="0" err="1"/>
              <a:t>proces</a:t>
            </a:r>
            <a:r>
              <a:rPr lang="en-US" b="1" dirty="0"/>
              <a:t> </a:t>
            </a:r>
            <a:r>
              <a:rPr lang="en-US" dirty="0" err="1"/>
              <a:t>terapije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en-US" dirty="0" err="1"/>
              <a:t>redovito</a:t>
            </a:r>
            <a:r>
              <a:rPr lang="en-US" dirty="0"/>
              <a:t> </a:t>
            </a:r>
            <a:r>
              <a:rPr lang="en-US" b="1" dirty="0" err="1"/>
              <a:t>pratiti</a:t>
            </a:r>
            <a:r>
              <a:rPr lang="en-US" b="1" dirty="0"/>
              <a:t> </a:t>
            </a:r>
            <a:r>
              <a:rPr lang="en-US" b="1" dirty="0" err="1"/>
              <a:t>napredak</a:t>
            </a:r>
            <a:endParaRPr lang="hr-HR" b="1" dirty="0"/>
          </a:p>
          <a:p>
            <a:pPr>
              <a:lnSpc>
                <a:spcPct val="150000"/>
              </a:lnSpc>
            </a:pPr>
            <a:r>
              <a:rPr lang="en-US" b="1" dirty="0" err="1"/>
              <a:t>prilagođavati</a:t>
            </a:r>
            <a:r>
              <a:rPr lang="en-US" b="1" dirty="0"/>
              <a:t> plan </a:t>
            </a:r>
            <a:r>
              <a:rPr lang="en-US" dirty="0" err="1"/>
              <a:t>tretmana</a:t>
            </a:r>
            <a:r>
              <a:rPr lang="hr-HR" dirty="0"/>
              <a:t> po potrebi</a:t>
            </a:r>
          </a:p>
          <a:p>
            <a:pPr>
              <a:lnSpc>
                <a:spcPct val="150000"/>
              </a:lnSpc>
            </a:pPr>
            <a:r>
              <a:rPr lang="hr-HR" b="1" dirty="0"/>
              <a:t>s</a:t>
            </a:r>
            <a:r>
              <a:rPr lang="en-US" b="1" dirty="0" err="1"/>
              <a:t>tvaranje</a:t>
            </a:r>
            <a:r>
              <a:rPr lang="hr-HR" b="1" dirty="0"/>
              <a:t> </a:t>
            </a:r>
            <a:r>
              <a:rPr lang="en-US" b="1" dirty="0" err="1"/>
              <a:t>smislen</a:t>
            </a:r>
            <a:r>
              <a:rPr lang="hr-HR" b="1" dirty="0"/>
              <a:t>ih</a:t>
            </a:r>
            <a:r>
              <a:rPr lang="en-US" b="1" dirty="0"/>
              <a:t>, </a:t>
            </a:r>
            <a:r>
              <a:rPr lang="en-US" b="1" dirty="0" err="1"/>
              <a:t>ugodn</a:t>
            </a:r>
            <a:r>
              <a:rPr lang="hr-HR" b="1" dirty="0"/>
              <a:t>ih </a:t>
            </a:r>
            <a:r>
              <a:rPr lang="en-US" b="1" dirty="0" err="1"/>
              <a:t>iskustva</a:t>
            </a:r>
            <a:r>
              <a:rPr lang="hr-HR" b="1" dirty="0"/>
              <a:t> </a:t>
            </a:r>
            <a:r>
              <a:rPr lang="hr-HR" dirty="0"/>
              <a:t>(</a:t>
            </a:r>
            <a:r>
              <a:rPr lang="en-US" dirty="0" err="1"/>
              <a:t>potiču</a:t>
            </a:r>
            <a:r>
              <a:rPr lang="en-US" dirty="0"/>
              <a:t> </a:t>
            </a:r>
            <a:r>
              <a:rPr lang="en-US" dirty="0" err="1"/>
              <a:t>osjećaj</a:t>
            </a:r>
            <a:r>
              <a:rPr lang="en-US" dirty="0"/>
              <a:t> </a:t>
            </a:r>
            <a:r>
              <a:rPr lang="en-US" dirty="0" err="1"/>
              <a:t>kompetentnosti</a:t>
            </a:r>
            <a:r>
              <a:rPr lang="hr-HR" dirty="0"/>
              <a:t>, </a:t>
            </a:r>
            <a:r>
              <a:rPr lang="en-US" dirty="0" err="1"/>
              <a:t>socijalna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hr-HR" dirty="0"/>
              <a:t>, optimizam, motivaciju, osjećaj vrijednosti i dr.)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24161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AAE7C-3AAA-D957-D467-774845AB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Ostvarivanje terapijskih ciljeva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16743-881E-D9A8-042A-84D4C3D4B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9527" y="1905000"/>
            <a:ext cx="9892146" cy="50569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err="1"/>
              <a:t>poučavati</a:t>
            </a:r>
            <a:r>
              <a:rPr lang="en-US" b="1" dirty="0"/>
              <a:t> </a:t>
            </a:r>
            <a:r>
              <a:rPr lang="en-US" b="1" dirty="0" err="1"/>
              <a:t>klije</a:t>
            </a:r>
            <a:r>
              <a:rPr lang="hr-HR" b="1" dirty="0"/>
              <a:t>nta</a:t>
            </a:r>
            <a:r>
              <a:rPr lang="en-US" b="1" dirty="0"/>
              <a:t> </a:t>
            </a:r>
            <a:r>
              <a:rPr lang="en-US" b="1" dirty="0" err="1"/>
              <a:t>kognitivnom</a:t>
            </a:r>
            <a:r>
              <a:rPr lang="en-US" b="1" dirty="0"/>
              <a:t> </a:t>
            </a:r>
            <a:r>
              <a:rPr lang="en-US" b="1" dirty="0" err="1"/>
              <a:t>modelu</a:t>
            </a:r>
            <a:r>
              <a:rPr lang="hr-HR" b="1" dirty="0"/>
              <a:t>, </a:t>
            </a:r>
            <a:r>
              <a:rPr lang="en-US" dirty="0" err="1"/>
              <a:t>dijeliti</a:t>
            </a:r>
            <a:r>
              <a:rPr lang="en-US" dirty="0"/>
              <a:t> s </a:t>
            </a:r>
            <a:r>
              <a:rPr lang="en-US" dirty="0" err="1"/>
              <a:t>njim</a:t>
            </a:r>
            <a:r>
              <a:rPr lang="en-US" dirty="0"/>
              <a:t> </a:t>
            </a:r>
            <a:r>
              <a:rPr lang="en-US" b="1" dirty="0" err="1"/>
              <a:t>konceptualizaciju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hr-HR" dirty="0"/>
              <a:t>poticati</a:t>
            </a:r>
            <a:r>
              <a:rPr lang="hr-HR" b="1" dirty="0"/>
              <a:t> fleksibilnost u načinu razmišljanja i ponašanja </a:t>
            </a:r>
            <a:r>
              <a:rPr lang="hr-HR" dirty="0"/>
              <a:t>kod klijenta</a:t>
            </a:r>
          </a:p>
          <a:p>
            <a:pPr>
              <a:lnSpc>
                <a:spcPct val="150000"/>
              </a:lnSpc>
            </a:pPr>
            <a:r>
              <a:rPr lang="en-US" b="1" dirty="0" err="1"/>
              <a:t>primjen</a:t>
            </a:r>
            <a:r>
              <a:rPr lang="hr-HR" b="1" dirty="0"/>
              <a:t>jivati</a:t>
            </a:r>
            <a:r>
              <a:rPr lang="en-US" b="1" dirty="0"/>
              <a:t> </a:t>
            </a:r>
            <a:r>
              <a:rPr lang="en-US" b="1" dirty="0" err="1"/>
              <a:t>različit</a:t>
            </a:r>
            <a:r>
              <a:rPr lang="hr-HR" b="1" dirty="0"/>
              <a:t>e</a:t>
            </a:r>
            <a:r>
              <a:rPr lang="en-US" b="1" dirty="0"/>
              <a:t> </a:t>
            </a:r>
            <a:r>
              <a:rPr lang="en-US" b="1" dirty="0" err="1"/>
              <a:t>intervencij</a:t>
            </a:r>
            <a:r>
              <a:rPr lang="hr-HR" b="1" dirty="0"/>
              <a:t>e </a:t>
            </a:r>
            <a:r>
              <a:rPr lang="hr-HR" dirty="0"/>
              <a:t>(</a:t>
            </a:r>
            <a:r>
              <a:rPr lang="en-US" dirty="0" err="1"/>
              <a:t>kognitivno</a:t>
            </a:r>
            <a:r>
              <a:rPr lang="en-US" dirty="0"/>
              <a:t> </a:t>
            </a:r>
            <a:r>
              <a:rPr lang="en-US" dirty="0" err="1"/>
              <a:t>restrukturiranje</a:t>
            </a:r>
            <a:r>
              <a:rPr lang="en-US" dirty="0"/>
              <a:t>, </a:t>
            </a:r>
            <a:r>
              <a:rPr lang="en-US" dirty="0" err="1"/>
              <a:t>rješavanje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trening</a:t>
            </a:r>
            <a:r>
              <a:rPr lang="en-US" dirty="0"/>
              <a:t> </a:t>
            </a:r>
            <a:r>
              <a:rPr lang="en-US" dirty="0" err="1"/>
              <a:t>vješti</a:t>
            </a:r>
            <a:r>
              <a:rPr lang="hr-HR" dirty="0"/>
              <a:t>na i dr.)</a:t>
            </a:r>
          </a:p>
          <a:p>
            <a:pPr>
              <a:lnSpc>
                <a:spcPct val="150000"/>
              </a:lnSpc>
            </a:pPr>
            <a:r>
              <a:rPr lang="en-US" b="1" dirty="0" err="1"/>
              <a:t>jačati</a:t>
            </a:r>
            <a:r>
              <a:rPr lang="en-US" b="1" dirty="0"/>
              <a:t> </a:t>
            </a:r>
            <a:r>
              <a:rPr lang="en-US" b="1" dirty="0" err="1"/>
              <a:t>klijentova</a:t>
            </a:r>
            <a:r>
              <a:rPr lang="en-US" b="1" dirty="0"/>
              <a:t> </a:t>
            </a:r>
            <a:r>
              <a:rPr lang="en-US" b="1" dirty="0" err="1"/>
              <a:t>adaptivna</a:t>
            </a:r>
            <a:r>
              <a:rPr lang="en-US" b="1" dirty="0"/>
              <a:t> (</a:t>
            </a:r>
            <a:r>
              <a:rPr lang="en-US" b="1" dirty="0" err="1"/>
              <a:t>pozitivna</a:t>
            </a:r>
            <a:r>
              <a:rPr lang="en-US" b="1" dirty="0"/>
              <a:t>) </a:t>
            </a:r>
            <a:r>
              <a:rPr lang="en-US" b="1" dirty="0" err="1"/>
              <a:t>uvjerenja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, </a:t>
            </a:r>
            <a:r>
              <a:rPr lang="en-US" dirty="0" err="1"/>
              <a:t>drugima</a:t>
            </a:r>
            <a:r>
              <a:rPr lang="en-US" dirty="0"/>
              <a:t>, </a:t>
            </a:r>
            <a:r>
              <a:rPr lang="en-US" dirty="0" err="1"/>
              <a:t>svijetu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budućnosti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en-US" b="1" dirty="0" err="1"/>
              <a:t>poučavati</a:t>
            </a:r>
            <a:r>
              <a:rPr lang="en-US" b="1" dirty="0"/>
              <a:t> </a:t>
            </a:r>
            <a:r>
              <a:rPr lang="en-US" b="1" dirty="0" err="1"/>
              <a:t>klijent</a:t>
            </a:r>
            <a:r>
              <a:rPr lang="hr-HR" b="1" dirty="0"/>
              <a:t>a</a:t>
            </a:r>
            <a:r>
              <a:rPr lang="en-US" b="1" dirty="0"/>
              <a:t> </a:t>
            </a:r>
            <a:r>
              <a:rPr lang="en-US" b="1" dirty="0" err="1"/>
              <a:t>kako</a:t>
            </a:r>
            <a:r>
              <a:rPr lang="en-US" b="1" dirty="0"/>
              <a:t> </a:t>
            </a:r>
            <a:r>
              <a:rPr lang="en-US" b="1" dirty="0" err="1"/>
              <a:t>primjenjivati</a:t>
            </a:r>
            <a:r>
              <a:rPr lang="en-US" b="1" dirty="0"/>
              <a:t> KBT</a:t>
            </a:r>
            <a:r>
              <a:rPr lang="en-US" dirty="0"/>
              <a:t> </a:t>
            </a:r>
            <a:r>
              <a:rPr lang="en-US" dirty="0" err="1"/>
              <a:t>tehnike</a:t>
            </a:r>
            <a:r>
              <a:rPr lang="en-US" dirty="0"/>
              <a:t>, </a:t>
            </a:r>
            <a:r>
              <a:rPr lang="en-US" b="1" dirty="0" err="1"/>
              <a:t>generalizacij</a:t>
            </a:r>
            <a:r>
              <a:rPr lang="hr-HR" b="1" dirty="0"/>
              <a:t>i</a:t>
            </a:r>
            <a:r>
              <a:rPr lang="en-US" dirty="0"/>
              <a:t> </a:t>
            </a:r>
            <a:r>
              <a:rPr lang="en-US" dirty="0" err="1"/>
              <a:t>primjene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11410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A4BE5-61A9-359D-56AC-33BB8BAB6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tretmana kroz seanse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FBCA9-39D3-4300-3329-EDBEAF6A9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964" y="1905000"/>
            <a:ext cx="9661957" cy="5237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>
                <a:solidFill>
                  <a:schemeClr val="accent1"/>
                </a:solidFill>
              </a:rPr>
              <a:t>1. POČETNA FAZA TERAPIJSKOG PROCESA:</a:t>
            </a:r>
          </a:p>
          <a:p>
            <a:endParaRPr lang="hr-HR" b="1" dirty="0">
              <a:solidFill>
                <a:schemeClr val="accent1"/>
              </a:solidFill>
            </a:endParaRPr>
          </a:p>
          <a:p>
            <a:r>
              <a:rPr lang="en-US" dirty="0" err="1"/>
              <a:t>izgra</a:t>
            </a:r>
            <a:r>
              <a:rPr lang="hr-HR" dirty="0"/>
              <a:t>diti</a:t>
            </a:r>
            <a:r>
              <a:rPr lang="en-US" dirty="0"/>
              <a:t> </a:t>
            </a:r>
            <a:r>
              <a:rPr lang="en-US" dirty="0" err="1"/>
              <a:t>snažnu</a:t>
            </a:r>
            <a:r>
              <a:rPr lang="en-US" dirty="0"/>
              <a:t> </a:t>
            </a:r>
            <a:r>
              <a:rPr lang="en-US" b="1" dirty="0" err="1"/>
              <a:t>terapijsku</a:t>
            </a:r>
            <a:r>
              <a:rPr lang="en-US" b="1" dirty="0"/>
              <a:t> </a:t>
            </a:r>
            <a:r>
              <a:rPr lang="en-US" b="1" dirty="0" err="1"/>
              <a:t>suradnju</a:t>
            </a:r>
            <a:r>
              <a:rPr lang="en-US" dirty="0"/>
              <a:t>;</a:t>
            </a:r>
            <a:endParaRPr lang="hr-HR" dirty="0"/>
          </a:p>
          <a:p>
            <a:r>
              <a:rPr lang="en-US" dirty="0" err="1"/>
              <a:t>identificir</a:t>
            </a:r>
            <a:r>
              <a:rPr lang="hr-HR" dirty="0"/>
              <a:t>ati</a:t>
            </a:r>
            <a:r>
              <a:rPr lang="en-US" dirty="0"/>
              <a:t> </a:t>
            </a:r>
            <a:r>
              <a:rPr lang="en-US" b="1" dirty="0" err="1"/>
              <a:t>klijentove</a:t>
            </a:r>
            <a:r>
              <a:rPr lang="en-US" b="1" dirty="0"/>
              <a:t> </a:t>
            </a:r>
            <a:r>
              <a:rPr lang="en-US" b="1" dirty="0" err="1"/>
              <a:t>aspiracije</a:t>
            </a:r>
            <a:r>
              <a:rPr lang="en-US" b="1" dirty="0"/>
              <a:t>, </a:t>
            </a:r>
            <a:r>
              <a:rPr lang="en-US" b="1" dirty="0" err="1"/>
              <a:t>vrijednosti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ciljeve</a:t>
            </a:r>
            <a:endParaRPr lang="hr-HR" dirty="0"/>
          </a:p>
          <a:p>
            <a:r>
              <a:rPr lang="en-US" dirty="0" err="1"/>
              <a:t>definira</a:t>
            </a:r>
            <a:r>
              <a:rPr lang="hr-HR" dirty="0"/>
              <a:t>ti</a:t>
            </a:r>
            <a:r>
              <a:rPr lang="en-US" dirty="0"/>
              <a:t> </a:t>
            </a:r>
            <a:r>
              <a:rPr lang="en-US" b="1" dirty="0" err="1"/>
              <a:t>korake</a:t>
            </a:r>
            <a:r>
              <a:rPr lang="en-US" b="1" dirty="0"/>
              <a:t> </a:t>
            </a:r>
            <a:r>
              <a:rPr lang="en-US" b="1" dirty="0" err="1"/>
              <a:t>potrebne</a:t>
            </a:r>
            <a:r>
              <a:rPr lang="en-US" b="1" dirty="0"/>
              <a:t> za </a:t>
            </a:r>
            <a:r>
              <a:rPr lang="en-US" b="1" dirty="0" err="1"/>
              <a:t>postizanje</a:t>
            </a:r>
            <a:r>
              <a:rPr lang="en-US" b="1" dirty="0"/>
              <a:t> </a:t>
            </a:r>
            <a:r>
              <a:rPr lang="en-US" b="1" dirty="0" err="1"/>
              <a:t>svakog</a:t>
            </a:r>
            <a:r>
              <a:rPr lang="en-US" b="1" dirty="0"/>
              <a:t> </a:t>
            </a:r>
            <a:r>
              <a:rPr lang="en-US" b="1" dirty="0" err="1"/>
              <a:t>cilja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rješavanje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;</a:t>
            </a:r>
            <a:endParaRPr lang="hr-HR" dirty="0"/>
          </a:p>
          <a:p>
            <a:r>
              <a:rPr lang="en-US" dirty="0"/>
              <a:t>pom</a:t>
            </a:r>
            <a:r>
              <a:rPr lang="hr-HR" dirty="0"/>
              <a:t>oći</a:t>
            </a:r>
            <a:r>
              <a:rPr lang="en-US" dirty="0"/>
              <a:t> u </a:t>
            </a:r>
            <a:r>
              <a:rPr lang="en-US" b="1" dirty="0" err="1"/>
              <a:t>prevladavanju</a:t>
            </a:r>
            <a:r>
              <a:rPr lang="en-US" b="1" dirty="0"/>
              <a:t> </a:t>
            </a:r>
            <a:r>
              <a:rPr lang="en-US" b="1" dirty="0" err="1"/>
              <a:t>prepreka</a:t>
            </a:r>
            <a:endParaRPr lang="hr-HR" dirty="0"/>
          </a:p>
          <a:p>
            <a:r>
              <a:rPr lang="hr-HR" b="1" dirty="0"/>
              <a:t>smanjiti klijentove simptome i poboljšati funkcioniranje</a:t>
            </a:r>
          </a:p>
          <a:p>
            <a:r>
              <a:rPr lang="hr-HR" b="1" dirty="0"/>
              <a:t>povećati ugodne emocije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93217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1BBDB-1133-E1F9-57B9-362ADB311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098" y="611133"/>
            <a:ext cx="8911687" cy="1280890"/>
          </a:xfrm>
        </p:spPr>
        <p:txBody>
          <a:bodyPr/>
          <a:lstStyle/>
          <a:p>
            <a:r>
              <a:rPr lang="hr-HR" dirty="0"/>
              <a:t>Planiranje tretmana kroz seanse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19833-D218-DF29-BBDC-011569E3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446" y="2335369"/>
            <a:ext cx="9149339" cy="4323999"/>
          </a:xfrm>
        </p:spPr>
        <p:txBody>
          <a:bodyPr>
            <a:normAutofit/>
          </a:bodyPr>
          <a:lstStyle/>
          <a:p>
            <a:r>
              <a:rPr lang="en-US" b="1" dirty="0"/>
              <a:t>u</a:t>
            </a:r>
            <a:r>
              <a:rPr lang="hr-HR" b="1" dirty="0"/>
              <a:t>ključiti</a:t>
            </a:r>
            <a:r>
              <a:rPr lang="en-US" b="1" dirty="0"/>
              <a:t> </a:t>
            </a:r>
            <a:r>
              <a:rPr lang="en-US" b="1" dirty="0" err="1"/>
              <a:t>klijent</a:t>
            </a:r>
            <a:r>
              <a:rPr lang="hr-HR" b="1" dirty="0"/>
              <a:t>a</a:t>
            </a:r>
            <a:r>
              <a:rPr lang="en-US" b="1" dirty="0"/>
              <a:t> u </a:t>
            </a:r>
            <a:r>
              <a:rPr lang="hr-HR" b="1" dirty="0"/>
              <a:t>terapijski proces</a:t>
            </a:r>
            <a:endParaRPr lang="hr-HR" dirty="0"/>
          </a:p>
          <a:p>
            <a:r>
              <a:rPr lang="en-US" b="1" dirty="0"/>
              <a:t>educira</a:t>
            </a:r>
            <a:r>
              <a:rPr lang="hr-HR" b="1" dirty="0"/>
              <a:t>ti</a:t>
            </a:r>
            <a:r>
              <a:rPr lang="en-US" b="1" dirty="0"/>
              <a:t> </a:t>
            </a:r>
            <a:r>
              <a:rPr lang="en-US" b="1" dirty="0" err="1"/>
              <a:t>klijen</a:t>
            </a:r>
            <a:r>
              <a:rPr lang="hr-HR" b="1" dirty="0"/>
              <a:t>ta</a:t>
            </a:r>
            <a:r>
              <a:rPr lang="en-US" b="1" dirty="0"/>
              <a:t> o </a:t>
            </a:r>
            <a:r>
              <a:rPr lang="en-US" b="1" dirty="0" err="1"/>
              <a:t>kognitivnom</a:t>
            </a:r>
            <a:r>
              <a:rPr lang="en-US" b="1" dirty="0"/>
              <a:t> </a:t>
            </a:r>
            <a:r>
              <a:rPr lang="en-US" b="1" dirty="0" err="1"/>
              <a:t>modelu</a:t>
            </a:r>
            <a:r>
              <a:rPr lang="en-US" b="1" dirty="0"/>
              <a:t>, </a:t>
            </a:r>
            <a:r>
              <a:rPr lang="en-US" dirty="0" err="1"/>
              <a:t>nj</a:t>
            </a:r>
            <a:r>
              <a:rPr lang="hr-HR" dirty="0"/>
              <a:t>egovom</a:t>
            </a:r>
            <a:r>
              <a:rPr lang="en-US" dirty="0"/>
              <a:t> </a:t>
            </a:r>
            <a:r>
              <a:rPr lang="en-US" dirty="0" err="1"/>
              <a:t>poremećaju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strategijama</a:t>
            </a:r>
            <a:r>
              <a:rPr lang="en-US" dirty="0"/>
              <a:t> </a:t>
            </a:r>
            <a:r>
              <a:rPr lang="en-US" dirty="0" err="1"/>
              <a:t>suočavanja</a:t>
            </a:r>
            <a:endParaRPr lang="hr-HR" dirty="0"/>
          </a:p>
          <a:p>
            <a:r>
              <a:rPr lang="en-US" b="1" dirty="0" err="1"/>
              <a:t>nagla</a:t>
            </a:r>
            <a:r>
              <a:rPr lang="hr-HR" b="1" dirty="0"/>
              <a:t>siti</a:t>
            </a:r>
            <a:r>
              <a:rPr lang="en-US" b="1" dirty="0"/>
              <a:t> </a:t>
            </a:r>
            <a:r>
              <a:rPr lang="en-US" b="1" dirty="0" err="1"/>
              <a:t>klijentove</a:t>
            </a:r>
            <a:r>
              <a:rPr lang="en-US" b="1" dirty="0"/>
              <a:t> </a:t>
            </a:r>
            <a:r>
              <a:rPr lang="en-US" b="1" dirty="0" err="1"/>
              <a:t>snage</a:t>
            </a:r>
            <a:r>
              <a:rPr lang="en-US" b="1" dirty="0"/>
              <a:t>, </a:t>
            </a:r>
            <a:r>
              <a:rPr lang="en-US" b="1" dirty="0" err="1"/>
              <a:t>resurse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pozitivna</a:t>
            </a:r>
            <a:r>
              <a:rPr lang="en-US" dirty="0"/>
              <a:t> </a:t>
            </a:r>
            <a:r>
              <a:rPr lang="en-US" dirty="0" err="1"/>
              <a:t>uvjerenja</a:t>
            </a:r>
            <a:endParaRPr lang="hr-HR" dirty="0"/>
          </a:p>
          <a:p>
            <a:r>
              <a:rPr lang="en-US" dirty="0" err="1"/>
              <a:t>poučava</a:t>
            </a:r>
            <a:r>
              <a:rPr lang="hr-HR" dirty="0"/>
              <a:t>ti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hr-HR" dirty="0"/>
              <a:t>a</a:t>
            </a:r>
            <a:r>
              <a:rPr lang="en-US" dirty="0"/>
              <a:t> </a:t>
            </a:r>
            <a:r>
              <a:rPr lang="en-US" b="1" dirty="0" err="1"/>
              <a:t>kako</a:t>
            </a:r>
            <a:r>
              <a:rPr lang="en-US" b="1" dirty="0"/>
              <a:t> </a:t>
            </a:r>
            <a:r>
              <a:rPr lang="en-US" b="1" dirty="0" err="1"/>
              <a:t>prepoznati</a:t>
            </a:r>
            <a:r>
              <a:rPr lang="en-US" b="1" dirty="0"/>
              <a:t>, </a:t>
            </a:r>
            <a:r>
              <a:rPr lang="en-US" b="1" dirty="0" err="1"/>
              <a:t>procijeniti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hr-HR" b="1" dirty="0"/>
              <a:t>odgovoriti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hr-HR" b="1" dirty="0"/>
              <a:t>AM</a:t>
            </a:r>
            <a:r>
              <a:rPr lang="en-US" dirty="0"/>
              <a:t>;</a:t>
            </a:r>
            <a:endParaRPr lang="hr-HR" dirty="0"/>
          </a:p>
          <a:p>
            <a:r>
              <a:rPr lang="en-US" dirty="0"/>
              <a:t>pom</a:t>
            </a:r>
            <a:r>
              <a:rPr lang="hr-HR" dirty="0"/>
              <a:t>oći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hr-HR" dirty="0"/>
              <a:t>u </a:t>
            </a:r>
            <a:r>
              <a:rPr lang="en-US" dirty="0"/>
              <a:t>u </a:t>
            </a:r>
            <a:r>
              <a:rPr lang="en-US" b="1" dirty="0" err="1"/>
              <a:t>izvođenju</a:t>
            </a:r>
            <a:r>
              <a:rPr lang="en-US" b="1" dirty="0"/>
              <a:t> </a:t>
            </a:r>
            <a:r>
              <a:rPr lang="en-US" b="1" dirty="0" err="1"/>
              <a:t>pozitivnih</a:t>
            </a:r>
            <a:r>
              <a:rPr lang="en-US" b="1" dirty="0"/>
              <a:t> </a:t>
            </a:r>
            <a:r>
              <a:rPr lang="en-US" b="1" dirty="0" err="1"/>
              <a:t>zaključaka</a:t>
            </a:r>
            <a:r>
              <a:rPr lang="en-US" b="1" dirty="0"/>
              <a:t> o </a:t>
            </a:r>
            <a:r>
              <a:rPr lang="en-US" b="1" dirty="0" err="1"/>
              <a:t>iskustvima</a:t>
            </a:r>
            <a:endParaRPr lang="hr-HR" dirty="0"/>
          </a:p>
          <a:p>
            <a:r>
              <a:rPr lang="en-US" b="1" dirty="0" err="1"/>
              <a:t>poučava</a:t>
            </a:r>
            <a:r>
              <a:rPr lang="hr-HR" b="1" dirty="0"/>
              <a:t>ti</a:t>
            </a:r>
            <a:r>
              <a:rPr lang="en-US" b="1" dirty="0"/>
              <a:t> </a:t>
            </a:r>
            <a:r>
              <a:rPr lang="en-US" b="1" dirty="0" err="1"/>
              <a:t>klijent</a:t>
            </a:r>
            <a:r>
              <a:rPr lang="hr-HR" b="1" dirty="0"/>
              <a:t>a</a:t>
            </a:r>
            <a:r>
              <a:rPr lang="en-US" b="1" dirty="0"/>
              <a:t> </a:t>
            </a:r>
            <a:r>
              <a:rPr lang="en-US" b="1" dirty="0" err="1"/>
              <a:t>potrebnim</a:t>
            </a:r>
            <a:r>
              <a:rPr lang="en-US" b="1" dirty="0"/>
              <a:t> </a:t>
            </a:r>
            <a:r>
              <a:rPr lang="en-US" b="1" dirty="0" err="1"/>
              <a:t>vještinama</a:t>
            </a:r>
            <a:endParaRPr lang="hr-HR" dirty="0"/>
          </a:p>
          <a:p>
            <a:r>
              <a:rPr lang="en-US" b="1" dirty="0"/>
              <a:t>pom</a:t>
            </a:r>
            <a:r>
              <a:rPr lang="hr-HR" b="1" dirty="0"/>
              <a:t>oći</a:t>
            </a:r>
            <a:r>
              <a:rPr lang="en-US" b="1" dirty="0"/>
              <a:t> </a:t>
            </a:r>
            <a:r>
              <a:rPr lang="en-US" b="1" dirty="0" err="1"/>
              <a:t>klijent</a:t>
            </a:r>
            <a:r>
              <a:rPr lang="hr-HR" b="1" dirty="0"/>
              <a:t>u</a:t>
            </a:r>
            <a:r>
              <a:rPr lang="en-US" b="1" dirty="0"/>
              <a:t> u </a:t>
            </a:r>
            <a:r>
              <a:rPr lang="en-US" b="1" dirty="0" err="1"/>
              <a:t>planiranju</a:t>
            </a:r>
            <a:r>
              <a:rPr lang="en-US" b="1" dirty="0"/>
              <a:t> </a:t>
            </a:r>
            <a:r>
              <a:rPr lang="en-US" b="1" dirty="0" err="1"/>
              <a:t>aktivnosti</a:t>
            </a:r>
            <a:r>
              <a:rPr lang="en-US" dirty="0"/>
              <a:t> 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55126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54B50-208A-F224-03A3-E6B32CC67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tretmana kroz seanse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CE7F5-62AE-807B-F487-51785BA13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r-HR" b="1" dirty="0">
                <a:solidFill>
                  <a:schemeClr val="accent1"/>
                </a:solidFill>
              </a:rPr>
              <a:t>2. SREDNJA FAZA TERAPIJSKOG PROCESA</a:t>
            </a:r>
            <a:r>
              <a:rPr lang="hr-HR" dirty="0">
                <a:solidFill>
                  <a:schemeClr val="accent1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hr-HR" dirty="0"/>
              <a:t> Nastaviti </a:t>
            </a:r>
            <a:r>
              <a:rPr lang="hr-HR" b="1" dirty="0"/>
              <a:t>rad na ciljevima</a:t>
            </a:r>
          </a:p>
          <a:p>
            <a:pPr>
              <a:lnSpc>
                <a:spcPct val="150000"/>
              </a:lnSpc>
            </a:pPr>
            <a:r>
              <a:rPr lang="hr-HR" b="1" dirty="0"/>
              <a:t>jačanje klijentovih adaptivnih, pozitivnih uvjerenja</a:t>
            </a:r>
          </a:p>
          <a:p>
            <a:pPr>
              <a:lnSpc>
                <a:spcPct val="150000"/>
              </a:lnSpc>
            </a:pPr>
            <a:r>
              <a:rPr lang="hr-HR" dirty="0"/>
              <a:t> identificirati, procijeniti i </a:t>
            </a:r>
            <a:r>
              <a:rPr lang="hr-HR" b="1" dirty="0"/>
              <a:t>modificirati klijentova disfukcionalna uvjerenja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7946562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562</TotalTime>
  <Words>1141</Words>
  <Application>Microsoft Office PowerPoint</Application>
  <PresentationFormat>Widescreen</PresentationFormat>
  <Paragraphs>158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Century Gothic</vt:lpstr>
      <vt:lpstr>Wingdings</vt:lpstr>
      <vt:lpstr>Wingdings 3</vt:lpstr>
      <vt:lpstr>Wisp</vt:lpstr>
      <vt:lpstr>PLANIRANJE TRETMANA</vt:lpstr>
      <vt:lpstr>Sadržaj</vt:lpstr>
      <vt:lpstr>Terapija</vt:lpstr>
      <vt:lpstr>Ostvarivanje terapijskih ciljeva</vt:lpstr>
      <vt:lpstr>Ostvarivanje terapijskih ciljeva</vt:lpstr>
      <vt:lpstr>Ostvarivanje terapijskih ciljeva</vt:lpstr>
      <vt:lpstr>Planiranje tretmana kroz seanse</vt:lpstr>
      <vt:lpstr>Planiranje tretmana kroz seanse</vt:lpstr>
      <vt:lpstr>Planiranje tretmana kroz seanse</vt:lpstr>
      <vt:lpstr>Planiranje tretmana kroz seanse</vt:lpstr>
      <vt:lpstr>Izrada plana tretmana</vt:lpstr>
      <vt:lpstr>Abeov početni plan tretmana</vt:lpstr>
      <vt:lpstr>Abeov početni plan tretmana</vt:lpstr>
      <vt:lpstr>Planiranje tretmana radi ostvarenja specifičnog cilja</vt:lpstr>
      <vt:lpstr>Primjer plana za ostvarenje specifičnog cilja</vt:lpstr>
      <vt:lpstr>Planiranje individualnih terapijskih seansi</vt:lpstr>
      <vt:lpstr>Planiranje individualnih terapijskih seansi</vt:lpstr>
      <vt:lpstr>Odlučivanje hoće li se terapijski rad usmjeriti na problem ili cilj</vt:lpstr>
      <vt:lpstr>Odlučivanje hoće li se terapijski rad usmjeriti na problem ili cilj</vt:lpstr>
      <vt:lpstr>Pomoć klijentu u identificiranju problematične situacije</vt:lpstr>
      <vt:lpstr>Sažetak</vt:lpstr>
      <vt:lpstr>Hvala na pažnji! Imate li pitanja?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PLANIRANJE TRETMANA</dc:title>
  <dc:creator>hp</dc:creator>
  <cp:lastModifiedBy>hubikotvr@outlook.com</cp:lastModifiedBy>
  <cp:revision>35</cp:revision>
  <dcterms:created xsi:type="dcterms:W3CDTF">2025-12-24T11:36:02Z</dcterms:created>
  <dcterms:modified xsi:type="dcterms:W3CDTF">2026-01-08T18:05:38Z</dcterms:modified>
</cp:coreProperties>
</file>