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Open Sans" panose="020B0604020202020204" charset="0"/>
      <p:regular r:id="rId25"/>
      <p:bold r:id="rId26"/>
      <p:italic r:id="rId27"/>
      <p:boldItalic r:id="rId28"/>
    </p:embeddedFont>
    <p:embeddedFont>
      <p:font typeface="IBM Plex Sans" panose="020B0604020202020204" charset="0"/>
      <p:regular r:id="rId29"/>
      <p:bold r:id="rId30"/>
      <p:italic r:id="rId31"/>
      <p:boldItalic r:id="rId32"/>
    </p:embeddedFont>
    <p:embeddedFont>
      <p:font typeface="PT Sans Narrow" panose="020B0604020202020204" charset="-18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b63ce960d9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b63ce960d9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b42ef3a9c1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b42ef3a9c1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b63ce960d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b63ce960d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IBM Plex Sans"/>
              <a:buChar char="●"/>
            </a:pPr>
            <a:r>
              <a:rPr lang="hr" sz="13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Psihoedukacije o depresiji, aknsioznosti, kognitivnom modelu </a:t>
            </a:r>
            <a:endParaRPr sz="13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IBM Plex Sans"/>
              <a:buChar char="●"/>
            </a:pPr>
            <a:r>
              <a:rPr lang="hr" sz="13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Povećati pozitivne emocije kroz kreiranje pozitivnih iskustava - organizirati aktivnosti (npr. traženje posla)</a:t>
            </a:r>
            <a:endParaRPr sz="13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IBM Plex Sans"/>
              <a:buChar char="●"/>
            </a:pPr>
            <a:r>
              <a:rPr lang="hr" sz="13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Ponovo povezivanje s obitelji i prijateljima</a:t>
            </a:r>
            <a:endParaRPr sz="13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IBM Plex Sans"/>
              <a:buChar char="●"/>
            </a:pPr>
            <a:r>
              <a:rPr lang="hr" sz="13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Smanjiti pasivne aktivnosti (npr. gledanje TV-a)</a:t>
            </a:r>
            <a:endParaRPr sz="13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IBM Plex Sans"/>
              <a:buChar char="●"/>
            </a:pPr>
            <a:r>
              <a:rPr lang="hr" sz="13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Razlomiti velike zadatke u manje</a:t>
            </a:r>
            <a:endParaRPr sz="13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IBM Plex Sans"/>
              <a:buChar char="●"/>
            </a:pPr>
            <a:r>
              <a:rPr lang="hr" sz="13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Mindfulness, bihevioralni eksperimenti, učenje kako komunicirati</a:t>
            </a:r>
            <a:endParaRPr sz="13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4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a6e69a8822_0_2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a6e69a8822_0_2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a6e69a8822_0_20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a6e69a8822_0_20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 sz="1500" b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Što želim postići i kako to mogu napraviti najučinkovitije?</a:t>
            </a:r>
            <a:endParaRPr sz="1500" b="1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 sz="15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Korak-po-korak vodič za terapeute početnike </a:t>
            </a:r>
            <a:endParaRPr sz="15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 sz="15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1. Proći kroz </a:t>
            </a:r>
            <a:r>
              <a:rPr lang="hr" sz="1500" b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bilješke od zadnjeg susreta</a:t>
            </a:r>
            <a:r>
              <a:rPr lang="hr" sz="15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i upitati se:</a:t>
            </a:r>
            <a:endParaRPr sz="15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296814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074"/>
              <a:buFont typeface="IBM Plex Sans"/>
              <a:buChar char="●"/>
            </a:pPr>
            <a:r>
              <a:rPr lang="hr" sz="1074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Što trebam napraviti da ojačam naš odnos? </a:t>
            </a:r>
            <a:endParaRPr sz="1074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29681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74"/>
              <a:buFont typeface="IBM Plex Sans"/>
              <a:buChar char="●"/>
            </a:pPr>
            <a:r>
              <a:rPr lang="hr" sz="1074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Koja je kognitivna formulacija klijentovog poremećaja? Koja je moja konceptualizacija klijenta?</a:t>
            </a:r>
            <a:endParaRPr sz="1074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29681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74"/>
              <a:buFont typeface="IBM Plex Sans"/>
              <a:buChar char="●"/>
            </a:pPr>
            <a:r>
              <a:rPr lang="hr" sz="1074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Trebam li promijeniti tretman?</a:t>
            </a:r>
            <a:endParaRPr sz="1074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29681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74"/>
              <a:buFont typeface="IBM Plex Sans"/>
              <a:buChar char="●"/>
            </a:pPr>
            <a:r>
              <a:rPr lang="hr" sz="1074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Što se dogodilo u nekoliko prošlih terapijskih susreta? Koji je bio napredak? Prepreke?</a:t>
            </a:r>
            <a:endParaRPr sz="1074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29681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74"/>
              <a:buFont typeface="IBM Plex Sans"/>
              <a:buChar char="●"/>
            </a:pPr>
            <a:r>
              <a:rPr lang="hr" sz="1074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Kako mogu nastaviti ojačavati klijentove snage?</a:t>
            </a:r>
            <a:endParaRPr sz="1074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29681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74"/>
              <a:buFont typeface="IBM Plex Sans"/>
              <a:buChar char="●"/>
            </a:pPr>
            <a:r>
              <a:rPr lang="hr" sz="1074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U kojoj smo fazi terapije? Koliko imamo dalje do kraja?</a:t>
            </a:r>
            <a:endParaRPr sz="1074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29681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74"/>
              <a:buFont typeface="IBM Plex Sans"/>
              <a:buChar char="●"/>
            </a:pPr>
            <a:r>
              <a:rPr lang="hr" sz="1074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Na kojem kognitivnom nivou smo radili - automatske misli, posredujuća vjerovanja, bazična vjerovanja? Koje bihevioralne promjene smo radili? </a:t>
            </a:r>
            <a:endParaRPr sz="1074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29681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74"/>
              <a:buFont typeface="IBM Plex Sans"/>
              <a:buChar char="●"/>
            </a:pPr>
            <a:r>
              <a:rPr lang="hr" sz="1074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Koji je bio klijentov akcijski plan?</a:t>
            </a:r>
            <a:endParaRPr sz="1074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6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b42ef3a9c1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b42ef3a9c1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 sz="12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2. Na početku terapijskog susreta kad provjerite  </a:t>
            </a:r>
            <a:r>
              <a:rPr lang="hr" sz="1200" b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klijentovo raspoloženje</a:t>
            </a:r>
            <a:r>
              <a:rPr lang="hr" sz="12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i upitati se:</a:t>
            </a:r>
            <a:endParaRPr sz="12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IBM Plex Sans"/>
              <a:buChar char="●"/>
            </a:pPr>
            <a:r>
              <a:rPr lang="hr" sz="12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Kako se klijent osjeća od našeg zadnjeg susreta u usporedbi s ranijim tretmanom?</a:t>
            </a:r>
            <a:endParaRPr sz="12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IBM Plex Sans"/>
              <a:buChar char="●"/>
            </a:pPr>
            <a:r>
              <a:rPr lang="hr" sz="12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Trebamo li nešto što se tiče raspoloženja staviti na agendu da se cjelovitije raspravi?</a:t>
            </a:r>
            <a:endParaRPr sz="12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 sz="12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3. Kad klijent ispriča</a:t>
            </a:r>
            <a:r>
              <a:rPr lang="hr" sz="1200" b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kako mu je bilo taj tjedan</a:t>
            </a:r>
            <a:r>
              <a:rPr lang="hr" sz="12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, upitati se:</a:t>
            </a:r>
            <a:endParaRPr sz="12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IBM Plex Sans"/>
              <a:buChar char="●"/>
            </a:pPr>
            <a:r>
              <a:rPr lang="hr" sz="12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Kako je ovaj tjedan prošao u usporedbi s prošlima? </a:t>
            </a:r>
            <a:endParaRPr sz="12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IBM Plex Sans"/>
              <a:buChar char="●"/>
            </a:pPr>
            <a:r>
              <a:rPr lang="hr" sz="12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Koji su znakovi napretka? Pozitivna iskustva? </a:t>
            </a:r>
            <a:endParaRPr sz="12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IBM Plex Sans"/>
              <a:buChar char="●"/>
            </a:pPr>
            <a:r>
              <a:rPr lang="hr" sz="12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Je li se nešto pozitivno ili negativno dogodilo, što bi stavili na agendu za danas?</a:t>
            </a:r>
            <a:endParaRPr sz="12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b42ef3a9c1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b42ef3a9c1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 sz="15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4. Kad provjerite klijentovo </a:t>
            </a:r>
            <a:r>
              <a:rPr lang="hr" sz="1500" b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korištenje alkohola, droga i lijekova</a:t>
            </a:r>
            <a:r>
              <a:rPr lang="hr" sz="15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, upitati se: </a:t>
            </a:r>
            <a:endParaRPr sz="15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IBM Plex Sans"/>
              <a:buChar char="●"/>
            </a:pPr>
            <a:r>
              <a:rPr lang="hr" sz="15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Ima li problema u nekom od tih područja, trebam li staviti u plan susreta?</a:t>
            </a:r>
            <a:endParaRPr sz="15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 sz="15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5. Kad s klijentom postavite </a:t>
            </a:r>
            <a:r>
              <a:rPr lang="hr" sz="1500" b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plan susreta</a:t>
            </a:r>
            <a:r>
              <a:rPr lang="hr" sz="15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, upitati se:</a:t>
            </a:r>
            <a:endParaRPr sz="15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IBM Plex Sans"/>
              <a:buChar char="●"/>
            </a:pPr>
            <a:r>
              <a:rPr lang="hr" sz="15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Na kojim ciljevima klijent želi raditi ovaj tjedan? S kojim problemom treba moju pomoć?</a:t>
            </a:r>
            <a:endParaRPr sz="15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 sz="15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6. Kad s klijentom </a:t>
            </a:r>
            <a:r>
              <a:rPr lang="hr" sz="1500" b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prioritizirate stavke iz plana</a:t>
            </a:r>
            <a:r>
              <a:rPr lang="hr" sz="15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, upitati se: </a:t>
            </a:r>
            <a:endParaRPr sz="15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IBM Plex Sans"/>
              <a:buChar char="●"/>
            </a:pPr>
            <a:r>
              <a:rPr lang="hr" sz="15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Što je najvažnije da prvo obradimo? </a:t>
            </a:r>
            <a:endParaRPr sz="15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IBM Plex Sans"/>
              <a:buChar char="●"/>
            </a:pPr>
            <a:r>
              <a:rPr lang="hr" sz="15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Koliko će svaka stavka uzeti vremena? </a:t>
            </a:r>
            <a:endParaRPr sz="15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6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b42ef3a9c1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b42ef3a9c1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 sz="16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7. Kad s klijentom </a:t>
            </a:r>
            <a:r>
              <a:rPr lang="hr" sz="1600" b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revidirate akcijski plan</a:t>
            </a:r>
            <a:r>
              <a:rPr lang="hr" sz="16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, upitati se:</a:t>
            </a:r>
            <a:endParaRPr sz="16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IBM Plex Sans"/>
              <a:buChar char="●"/>
            </a:pPr>
            <a:r>
              <a:rPr lang="hr" sz="16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Kada je klijent bio najbolji u odnosu na svoje ciljeve u prošlom tjednu? </a:t>
            </a:r>
            <a:endParaRPr sz="16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IBM Plex Sans"/>
              <a:buChar char="●"/>
            </a:pPr>
            <a:r>
              <a:rPr lang="hr" sz="16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Što je iz akcijskog plana napravio, koje su bile prepreke? </a:t>
            </a:r>
            <a:endParaRPr sz="16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IBM Plex Sans"/>
              <a:buChar char="●"/>
            </a:pPr>
            <a:r>
              <a:rPr lang="hr" sz="16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Je li akcijski plan bio koristan i ako nije, zašto nije? </a:t>
            </a:r>
            <a:endParaRPr sz="16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IBM Plex Sans"/>
              <a:buChar char="●"/>
            </a:pPr>
            <a:r>
              <a:rPr lang="hr" sz="16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Što je klijent naučio?</a:t>
            </a:r>
            <a:endParaRPr sz="16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IBM Plex Sans"/>
              <a:buChar char="●"/>
            </a:pPr>
            <a:r>
              <a:rPr lang="hr" sz="16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Što bi bilo dobro da se uključi u akcijski plan u idućem tjednu?</a:t>
            </a:r>
            <a:endParaRPr sz="16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7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b42ef3a9c1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b42ef3a9c1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 sz="15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8. Kad s klijentom diskutirate </a:t>
            </a:r>
            <a:r>
              <a:rPr lang="hr" sz="1500" b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o prvoj stavki iz plana susreta</a:t>
            </a:r>
            <a:r>
              <a:rPr lang="hr" sz="15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, upitati se pitanja iz 4 područja:</a:t>
            </a:r>
            <a:endParaRPr sz="15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IBM Plex Sans"/>
              <a:buChar char="●"/>
            </a:pPr>
            <a:r>
              <a:rPr lang="hr" sz="15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Definiranje problema ili cilja</a:t>
            </a:r>
            <a:endParaRPr sz="15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IBM Plex Sans"/>
              <a:buChar char="○"/>
            </a:pPr>
            <a:r>
              <a:rPr lang="hr" sz="13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Koji je specifičan cilj na kojem klijent želi raditi i kako se uklapa u moju konceptualizaciju klijenta? </a:t>
            </a:r>
            <a:endParaRPr sz="13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IBM Plex Sans"/>
              <a:buChar char="●"/>
            </a:pPr>
            <a:r>
              <a:rPr lang="hr" sz="15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Izrada strategije</a:t>
            </a:r>
            <a:endParaRPr sz="15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IBM Plex Sans"/>
              <a:buChar char="○"/>
            </a:pPr>
            <a:r>
              <a:rPr lang="hr" sz="13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Što je klijent već napravio da riješi problemi? Što bi ja napravio da sam ja na poziciji klijenta? </a:t>
            </a:r>
            <a:endParaRPr sz="13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IBM Plex Sans"/>
              <a:buChar char="●"/>
            </a:pPr>
            <a:r>
              <a:rPr lang="hr" sz="15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Biranje tehnika</a:t>
            </a:r>
            <a:endParaRPr sz="15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IBM Plex Sans"/>
              <a:buChar char="○"/>
            </a:pPr>
            <a:r>
              <a:rPr lang="hr" sz="13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Što točno pokušavamo postići?</a:t>
            </a:r>
            <a:endParaRPr sz="13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IBM Plex Sans"/>
              <a:buChar char="○"/>
            </a:pPr>
            <a:r>
              <a:rPr lang="hr" sz="13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Koje tehnike su dobro funkcionirale za tog klijenta u prošlosti? Koje nisu? </a:t>
            </a:r>
            <a:endParaRPr sz="13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IBM Plex Sans"/>
              <a:buChar char="○"/>
            </a:pPr>
            <a:r>
              <a:rPr lang="hr" sz="13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Kako mjeriti efikasnost?</a:t>
            </a:r>
            <a:endParaRPr sz="13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IBM Plex Sans"/>
              <a:buChar char="●"/>
            </a:pPr>
            <a:r>
              <a:rPr lang="hr" sz="15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Praćenje procesa</a:t>
            </a:r>
            <a:endParaRPr sz="15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IBM Plex Sans"/>
              <a:buChar char="○"/>
            </a:pPr>
            <a:r>
              <a:rPr lang="hr" sz="13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Ima li klijent ometajuće automatske misli o sebi, intervenciji, terapiji? </a:t>
            </a:r>
            <a:endParaRPr sz="13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IBM Plex Sans"/>
              <a:buChar char="○"/>
            </a:pPr>
            <a:r>
              <a:rPr lang="hr" sz="13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Da li se klijentovo raspoloženje popravlja? </a:t>
            </a:r>
            <a:endParaRPr sz="13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6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b42ef3a9c1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b42ef3a9c1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 sz="12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9. Prateći </a:t>
            </a:r>
            <a:r>
              <a:rPr lang="hr" sz="1200" b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diskusiju prve stavke</a:t>
            </a:r>
            <a:r>
              <a:rPr lang="hr" sz="12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s dnevnog plana, upitati se: </a:t>
            </a:r>
            <a:endParaRPr sz="12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IBM Plex Sans"/>
              <a:buChar char="●"/>
            </a:pPr>
            <a:r>
              <a:rPr lang="hr" sz="12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Kako se klijent sad osjeća, trebam li nešto napraviti da ojačam odnos? Koliko vremena nam je ostalo? </a:t>
            </a:r>
            <a:endParaRPr sz="12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 sz="12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10. </a:t>
            </a:r>
            <a:r>
              <a:rPr lang="hr" sz="1200" b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Prije završetka susreta</a:t>
            </a:r>
            <a:r>
              <a:rPr lang="hr" sz="12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, upitati se: </a:t>
            </a:r>
            <a:endParaRPr sz="12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IBM Plex Sans"/>
              <a:buChar char="●"/>
            </a:pPr>
            <a:r>
              <a:rPr lang="hr" sz="12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Jesmo li napravili napradak, osjeća li se klijent bolje? </a:t>
            </a:r>
            <a:endParaRPr sz="12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IBM Plex Sans"/>
              <a:buChar char="●"/>
            </a:pPr>
            <a:r>
              <a:rPr lang="hr" sz="12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Je li klijent posvećen akcijskom planu koji smo dogovorili? </a:t>
            </a:r>
            <a:endParaRPr sz="12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IBM Plex Sans"/>
              <a:buChar char="●"/>
            </a:pPr>
            <a:r>
              <a:rPr lang="hr" sz="12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Što s negativnim feedbackom? </a:t>
            </a:r>
            <a:endParaRPr sz="12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 sz="12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11.</a:t>
            </a:r>
            <a:r>
              <a:rPr lang="hr" sz="1200" b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Nakon susreta</a:t>
            </a:r>
            <a:r>
              <a:rPr lang="hr" sz="12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, upitati se: </a:t>
            </a:r>
            <a:endParaRPr sz="12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IBM Plex Sans"/>
              <a:buChar char="●"/>
            </a:pPr>
            <a:r>
              <a:rPr lang="hr" sz="12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Trebam li mijenjati svoju konceptualizaciju? Trebam li poboljšati naš odnos? </a:t>
            </a:r>
            <a:endParaRPr sz="12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IBM Plex Sans"/>
              <a:buChar char="●"/>
            </a:pPr>
            <a:r>
              <a:rPr lang="hr" sz="12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Da ponovo idem kroz ovaj susret, što bi drugačije? Što želim zapamtiti i adresirati na idućem susretu?</a:t>
            </a:r>
            <a:endParaRPr sz="12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a6e69a882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a6e69a882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a6e69a8822_0_20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a6e69a8822_0_20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IBM Plex Sans"/>
              <a:buChar char="●"/>
            </a:pPr>
            <a:r>
              <a:rPr lang="hr" sz="13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Važna odluka - kako potrošiti vrijeme</a:t>
            </a:r>
            <a:endParaRPr sz="13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IBM Plex Sans"/>
              <a:buChar char="●"/>
            </a:pPr>
            <a:r>
              <a:rPr lang="hr" sz="13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Na kojem problemu ili cilju možemo raditi, koji je klijentu najvažniji za idući tjedan?</a:t>
            </a:r>
            <a:endParaRPr sz="13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IBM Plex Sans"/>
              <a:buChar char="●"/>
            </a:pPr>
            <a:r>
              <a:rPr lang="hr" sz="13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Ne ulaziti u rasprave oko problema:</a:t>
            </a:r>
            <a:endParaRPr sz="13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IBM Plex Sans"/>
              <a:buChar char="○"/>
            </a:pPr>
            <a:r>
              <a:rPr lang="hr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Koje mogu riješiti sami</a:t>
            </a:r>
            <a:endParaRPr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IBM Plex Sans"/>
              <a:buChar char="○"/>
            </a:pPr>
            <a:r>
              <a:rPr lang="hr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Koji su izolirani slučajevi koji se neće ponoviti</a:t>
            </a:r>
            <a:endParaRPr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IBM Plex Sans"/>
              <a:buChar char="○"/>
            </a:pPr>
            <a:r>
              <a:rPr lang="hr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Koji nisu previše stresni ili povezani s disfunkcionalnim ponašanjem</a:t>
            </a:r>
            <a:endParaRPr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IBM Plex Sans"/>
              <a:buChar char="○"/>
            </a:pPr>
            <a:r>
              <a:rPr lang="hr" b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Primjer - Abe i rođakinja</a:t>
            </a:r>
            <a:endParaRPr b="1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IBM Plex Sans"/>
              <a:buChar char="●"/>
            </a:pPr>
            <a:r>
              <a:rPr lang="hr" sz="13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Izbjegavati probleme ili ciljeve na kojima klijenti ne žele raditi, osim ako se konceptualiziraju kao vrlo važni</a:t>
            </a:r>
            <a:endParaRPr sz="13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IBM Plex Sans"/>
              <a:buChar char="○"/>
            </a:pPr>
            <a:r>
              <a:rPr lang="hr" b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Primjer - Maria i praznici s obitelji</a:t>
            </a:r>
            <a:endParaRPr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r" sz="800" i="1">
                <a:solidFill>
                  <a:schemeClr val="dk1"/>
                </a:solidFill>
              </a:rPr>
              <a:t>J</a:t>
            </a:r>
            <a:r>
              <a:rPr lang="hr" sz="650" i="1">
                <a:solidFill>
                  <a:schemeClr val="dk1"/>
                </a:solidFill>
              </a:rPr>
              <a:t>udith</a:t>
            </a:r>
            <a:r>
              <a:rPr lang="hr" sz="800" i="1">
                <a:solidFill>
                  <a:schemeClr val="dk1"/>
                </a:solidFill>
              </a:rPr>
              <a:t>: Maria, do you think we should talk about the upcoming holiday</a:t>
            </a:r>
            <a:endParaRPr sz="800"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800" i="1">
                <a:solidFill>
                  <a:schemeClr val="dk1"/>
                </a:solidFill>
              </a:rPr>
              <a:t>with your family.</a:t>
            </a:r>
            <a:endParaRPr sz="800"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800" i="1">
                <a:solidFill>
                  <a:schemeClr val="dk1"/>
                </a:solidFill>
              </a:rPr>
              <a:t>M</a:t>
            </a:r>
            <a:r>
              <a:rPr lang="hr" sz="650" i="1">
                <a:solidFill>
                  <a:schemeClr val="dk1"/>
                </a:solidFill>
              </a:rPr>
              <a:t>aria</a:t>
            </a:r>
            <a:r>
              <a:rPr lang="hr" sz="800" i="1">
                <a:solidFill>
                  <a:schemeClr val="dk1"/>
                </a:solidFill>
              </a:rPr>
              <a:t>: No, not really.</a:t>
            </a:r>
            <a:endParaRPr sz="800"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800" i="1">
                <a:solidFill>
                  <a:schemeClr val="dk1"/>
                </a:solidFill>
              </a:rPr>
              <a:t>J</a:t>
            </a:r>
            <a:r>
              <a:rPr lang="hr" sz="650" i="1">
                <a:solidFill>
                  <a:schemeClr val="dk1"/>
                </a:solidFill>
              </a:rPr>
              <a:t>udith</a:t>
            </a:r>
            <a:r>
              <a:rPr lang="hr" sz="800" i="1">
                <a:solidFill>
                  <a:schemeClr val="dk1"/>
                </a:solidFill>
              </a:rPr>
              <a:t>: I’m concerned that you could have a repeat of what happened</a:t>
            </a:r>
            <a:endParaRPr sz="800"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800" i="1">
                <a:solidFill>
                  <a:schemeClr val="dk1"/>
                </a:solidFill>
              </a:rPr>
              <a:t>last month. Would it be okay if we just looked at the disadvantages</a:t>
            </a:r>
            <a:endParaRPr sz="800"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800" i="1">
                <a:solidFill>
                  <a:schemeClr val="dk1"/>
                </a:solidFill>
              </a:rPr>
              <a:t>of discussing it? And then maybe we can look at the potential</a:t>
            </a:r>
            <a:endParaRPr sz="800"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800" i="1">
                <a:solidFill>
                  <a:schemeClr val="dk1"/>
                </a:solidFill>
              </a:rPr>
              <a:t>advantages.</a:t>
            </a:r>
            <a:endParaRPr sz="8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a6e69a8822_0_20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a6e69a8822_0_20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a6e69a8822_0_20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a6e69a8822_0_20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IBM Plex Sans"/>
              <a:buChar char="●"/>
            </a:pPr>
            <a:r>
              <a:rPr lang="hr" sz="1300" b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Najvažniji ciljevi tretmana</a:t>
            </a:r>
            <a:r>
              <a:rPr lang="hr" sz="13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: potaknuti poboljšanje simptoma, povećati osjećaj svrhe i dobrobiti, izgraditi otpornost, spriječiti povratak simptoma</a:t>
            </a:r>
            <a:endParaRPr sz="13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IBM Plex Sans"/>
              <a:buChar char="●"/>
            </a:pPr>
            <a:r>
              <a:rPr lang="hr" sz="13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Potrebno je </a:t>
            </a:r>
            <a:r>
              <a:rPr lang="hr" sz="1300" b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dobro razumijevanje</a:t>
            </a:r>
            <a:r>
              <a:rPr lang="hr" sz="13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klijentovih trenutnih simptoma, želja, ciljeva, vrijednosti, povijesti, dijagnoza</a:t>
            </a:r>
            <a:endParaRPr sz="13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IBM Plex Sans"/>
              <a:buChar char="●"/>
            </a:pPr>
            <a:r>
              <a:rPr lang="hr" sz="1300" b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Plan tretmana</a:t>
            </a:r>
            <a:r>
              <a:rPr lang="hr" sz="13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- baziran na konceptualizaciji, podijeljen s klijentom</a:t>
            </a:r>
            <a:endParaRPr sz="13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a6e69a8822_0_1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a6e69a8822_0_1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hr" sz="1400">
                <a:solidFill>
                  <a:srgbClr val="595959"/>
                </a:solidFill>
              </a:rPr>
              <a:t>Terapija = putovanje</a:t>
            </a:r>
            <a:endParaRPr sz="1400">
              <a:solidFill>
                <a:srgbClr val="595959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hr" sz="1400">
                <a:solidFill>
                  <a:srgbClr val="595959"/>
                </a:solidFill>
              </a:rPr>
              <a:t>Konceptualizacija = karta</a:t>
            </a:r>
            <a:endParaRPr sz="1400">
              <a:solidFill>
                <a:srgbClr val="595959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hr" sz="1400">
                <a:solidFill>
                  <a:srgbClr val="595959"/>
                </a:solidFill>
              </a:rPr>
              <a:t>Klijentovi ciljevi = odredište</a:t>
            </a:r>
            <a:endParaRPr sz="1400">
              <a:solidFill>
                <a:srgbClr val="595959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hr" sz="1400">
                <a:solidFill>
                  <a:srgbClr val="595959"/>
                </a:solidFill>
              </a:rPr>
              <a:t>Specifičnosti: </a:t>
            </a:r>
            <a:endParaRPr sz="1400">
              <a:solidFill>
                <a:srgbClr val="595959"/>
              </a:solidFill>
            </a:endParaRPr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</a:pPr>
            <a:r>
              <a:rPr lang="hr" sz="1000">
                <a:solidFill>
                  <a:srgbClr val="595959"/>
                </a:solidFill>
              </a:rPr>
              <a:t>Različite ceste (autoceste, prečaci)</a:t>
            </a:r>
            <a:endParaRPr sz="1000">
              <a:solidFill>
                <a:srgbClr val="595959"/>
              </a:solidFill>
            </a:endParaRPr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</a:pPr>
            <a:r>
              <a:rPr lang="hr" sz="1000">
                <a:solidFill>
                  <a:srgbClr val="595959"/>
                </a:solidFill>
              </a:rPr>
              <a:t>Skretanja koja mijenjaju plan</a:t>
            </a:r>
            <a:endParaRPr sz="1000">
              <a:solidFill>
                <a:srgbClr val="595959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hr" sz="1400">
                <a:solidFill>
                  <a:srgbClr val="595959"/>
                </a:solidFill>
              </a:rPr>
              <a:t>Kognitivna konceptualizacija - autoceste i najbolji načini putovanja</a:t>
            </a:r>
            <a:endParaRPr sz="7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a6e69a8822_0_1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a6e69a8822_0_1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IBM Plex Sans"/>
              <a:buChar char="●"/>
            </a:pPr>
            <a:r>
              <a:rPr lang="hr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Izgraditi zdrav odnos s klijentom</a:t>
            </a:r>
            <a:endParaRPr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IBM Plex Sans"/>
              <a:buChar char="●"/>
            </a:pPr>
            <a:r>
              <a:rPr lang="hr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Jasno postaviti strukturu i proces terapije </a:t>
            </a:r>
            <a:endParaRPr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IBM Plex Sans"/>
              <a:buChar char="●"/>
            </a:pPr>
            <a:r>
              <a:rPr lang="hr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Tjedno pratiti napredak i prilagoditi plan po potrebi</a:t>
            </a:r>
            <a:endParaRPr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IBM Plex Sans"/>
              <a:buChar char="●"/>
            </a:pPr>
            <a:r>
              <a:rPr lang="hr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Objasniti klijentima kognitivni model i podijeliti konceptualizaciju</a:t>
            </a:r>
            <a:endParaRPr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IBM Plex Sans"/>
              <a:buChar char="●"/>
            </a:pPr>
            <a:r>
              <a:rPr lang="hr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Ublažiti nelagodu putem različitih intervencija i povećati pozitivne emocije</a:t>
            </a:r>
            <a:endParaRPr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IBM Plex Sans"/>
              <a:buChar char="●"/>
            </a:pPr>
            <a:r>
              <a:rPr lang="hr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Ojačati klijentova adaptivna vjerovanja o sebi, drugima i svijetu</a:t>
            </a:r>
            <a:endParaRPr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IBM Plex Sans"/>
              <a:buChar char="●"/>
            </a:pPr>
            <a:r>
              <a:rPr lang="hr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Naučiti klijente kako koristiti KBT i različite tehnike tehnike i motivirati ih da koriste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a6e69a8822_0_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a6e69a8822_0_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IBM Plex Sans"/>
              <a:buChar char="●"/>
            </a:pPr>
            <a:r>
              <a:rPr lang="hr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Educirati klijente - kognitivni model, poremećaj, mehanizmi suočavanja</a:t>
            </a:r>
            <a:endParaRPr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IBM Plex Sans"/>
              <a:buChar char="●"/>
            </a:pPr>
            <a:r>
              <a:rPr lang="hr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Usmjeriti se na snage klijenta, resurse, pozitivna vjerovanja </a:t>
            </a:r>
            <a:endParaRPr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IBM Plex Sans"/>
              <a:buChar char="●"/>
            </a:pPr>
            <a:r>
              <a:rPr lang="hr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Naučiti klijente da identificiraju automatske misli</a:t>
            </a:r>
            <a:endParaRPr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IBM Plex Sans"/>
              <a:buChar char="●"/>
            </a:pPr>
            <a:r>
              <a:rPr lang="hr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Pomoći klijentima da donesu pozitivne zaključke o svojim iskustvima</a:t>
            </a:r>
            <a:endParaRPr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IBM Plex Sans"/>
              <a:buChar char="●"/>
            </a:pPr>
            <a:r>
              <a:rPr lang="hr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Naučiti klijente potrebne vještine</a:t>
            </a:r>
            <a:endParaRPr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IBM Plex Sans"/>
              <a:buChar char="●"/>
            </a:pPr>
            <a:r>
              <a:rPr lang="hr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Pomoći klijentima u planiranju aktivnosti</a:t>
            </a:r>
            <a:endParaRPr sz="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b42ef3a9c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b42ef3a9c1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b42ef3a9c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b42ef3a9c1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IBM Plex Sans"/>
              <a:buChar char="●"/>
            </a:pPr>
            <a:r>
              <a:rPr lang="hr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Rad na ciljevima</a:t>
            </a:r>
            <a:endParaRPr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IBM Plex Sans"/>
              <a:buChar char="●"/>
            </a:pPr>
            <a:r>
              <a:rPr lang="hr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Jačanje klijentovih adaptivnih vjerovanja</a:t>
            </a:r>
            <a:endParaRPr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IBM Plex Sans"/>
              <a:buChar char="●"/>
            </a:pPr>
            <a:r>
              <a:rPr lang="hr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Mijenjanje klijentovih disfunkcionalnih uvjerenja kroz različite tehnike</a:t>
            </a:r>
            <a:endParaRPr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IBM Plex Sans"/>
              <a:buChar char="●"/>
            </a:pPr>
            <a:r>
              <a:rPr lang="hr" sz="13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Priprema na završetak terapije</a:t>
            </a:r>
            <a:endParaRPr sz="13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IBM Plex Sans"/>
              <a:buChar char="●"/>
            </a:pPr>
            <a:r>
              <a:rPr lang="hr" sz="13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Nastavak rada na ciljevima</a:t>
            </a:r>
            <a:endParaRPr sz="13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IBM Plex Sans"/>
              <a:buChar char="●"/>
            </a:pPr>
            <a:r>
              <a:rPr lang="hr" sz="13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Jačanje osjećaja dobrobiti, otpornosti, prevencija vraćanja simptoma</a:t>
            </a:r>
            <a:endParaRPr sz="13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IBM Plex Sans"/>
              <a:buChar char="●"/>
            </a:pPr>
            <a:r>
              <a:rPr lang="hr" sz="13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Klijenti postaju aktivniji u terapiji - postavljaju agendu, prepoznaju rješenja, vode bilješke, kreiraju akcijske planove</a:t>
            </a:r>
            <a:endParaRPr sz="13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a6e69a8822_0_20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a6e69a8822_0_20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IBM Plex Sans"/>
              <a:buChar char="●"/>
            </a:pPr>
            <a:r>
              <a:rPr lang="hr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Plan tretmana se kreira prema: </a:t>
            </a:r>
            <a:endParaRPr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91440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IBM Plex Sans"/>
              <a:buChar char="○"/>
            </a:pPr>
            <a:r>
              <a:rPr lang="hr" sz="9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Dijagnostici i kognitivnoj formulaciji poremećaja</a:t>
            </a:r>
            <a:endParaRPr sz="9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91440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IBM Plex Sans"/>
              <a:buChar char="○"/>
            </a:pPr>
            <a:r>
              <a:rPr lang="hr" sz="9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Općim terapijskim strategijama</a:t>
            </a:r>
            <a:endParaRPr sz="9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91440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IBM Plex Sans"/>
              <a:buChar char="○"/>
            </a:pPr>
            <a:r>
              <a:rPr lang="hr" sz="9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Konceptualizaciji klijenta</a:t>
            </a:r>
            <a:endParaRPr sz="9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91440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IBM Plex Sans"/>
              <a:buChar char="○"/>
            </a:pPr>
            <a:r>
              <a:rPr lang="hr" sz="9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Klijentovim željama, snagama, vrijednostima</a:t>
            </a:r>
            <a:endParaRPr sz="9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91440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IBM Plex Sans"/>
              <a:buChar char="○"/>
            </a:pPr>
            <a:r>
              <a:rPr lang="hr" sz="90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Preprekama </a:t>
            </a:r>
            <a:endParaRPr sz="90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IBM Plex Sans"/>
              <a:buChar char="●"/>
            </a:pPr>
            <a:r>
              <a:rPr lang="hr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Plan tretmana se prilagođava pojedincu (kultura, dob i sl.)</a:t>
            </a:r>
            <a:endParaRPr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IBM Plex Sans"/>
              <a:buChar char="●"/>
            </a:pPr>
            <a:r>
              <a:rPr lang="hr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Plan je podložan promjeni ako je potrebno</a:t>
            </a:r>
            <a:endParaRPr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a6e69a8822_0_2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a6e69a8822_0_2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Planiranje tretmana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hr" sz="1860"/>
              <a:t>Prema: Beck, J.S. (2021). Cognitive Behavior Therapy: Basics and Beyond. The Guilford Press. (Poglavlje 9)</a:t>
            </a:r>
            <a:endParaRPr sz="1860"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4643450" y="4617086"/>
            <a:ext cx="44043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hr" sz="1860">
                <a:latin typeface="IBM Plex Sans"/>
                <a:ea typeface="IBM Plex Sans"/>
                <a:cs typeface="IBM Plex Sans"/>
                <a:sym typeface="IBM Plex Sans"/>
              </a:rPr>
              <a:t>Praktikum 2, D grupa, 17.1.2026.</a:t>
            </a:r>
            <a:endParaRPr sz="186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"/>
          </p:nvPr>
        </p:nvSpPr>
        <p:spPr>
          <a:xfrm>
            <a:off x="6499550" y="4297226"/>
            <a:ext cx="25482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hr" sz="1860">
                <a:latin typeface="IBM Plex Sans"/>
                <a:ea typeface="IBM Plex Sans"/>
                <a:cs typeface="IBM Plex Sans"/>
                <a:sym typeface="IBM Plex Sans"/>
              </a:rPr>
              <a:t>Jelena Šverko</a:t>
            </a:r>
            <a:endParaRPr sz="186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70" name="Google Shape;7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2325" y="1279944"/>
            <a:ext cx="1705425" cy="1751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0800" y="0"/>
            <a:ext cx="1073200" cy="110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Planiranje tretmana za postizanje određenog cilja </a:t>
            </a:r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b="1" i="1"/>
              <a:t>Primjer: klijent Abe, depresija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" b="1"/>
              <a:t>1. OPĆI PLAN TRETMANA</a:t>
            </a:r>
            <a:endParaRPr b="1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Smanjiti depresiju, beznađe i anksioznost, povećati optimizam i nadu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Poboljšati funkcioniranje i socijalne interakcije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Poboljšati sliku o sebi i samopouzdanje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Spriječiti povratak simptoma</a:t>
            </a:r>
            <a:endParaRPr/>
          </a:p>
        </p:txBody>
      </p:sp>
      <p:sp>
        <p:nvSpPr>
          <p:cNvPr id="136" name="Google Shape;136;p22"/>
          <p:cNvSpPr txBox="1"/>
          <p:nvPr/>
        </p:nvSpPr>
        <p:spPr>
          <a:xfrm>
            <a:off x="7472680" y="691025"/>
            <a:ext cx="1687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0800" y="0"/>
            <a:ext cx="1073200" cy="110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Planiranje tretmana za postizanje određenog cilja </a:t>
            </a:r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 b="1"/>
              <a:t>2. VRIJEDNOSTI, ŽELJE, CILJEVI</a:t>
            </a:r>
            <a:endParaRPr b="1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Vrijednosti: obitelj, biti dobra osoba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Želje: vratiti ono što sam prije bio, biti produktivan, pomoći drugima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 b="1"/>
              <a:t>Ciljevi</a:t>
            </a:r>
            <a:r>
              <a:rPr lang="hr"/>
              <a:t>:</a:t>
            </a:r>
            <a:r>
              <a:rPr lang="hr" b="1" u="sng"/>
              <a:t> pronaći posao</a:t>
            </a:r>
            <a:r>
              <a:rPr lang="hr"/>
              <a:t>, provesti više vremena s djecom i unucima, povezati se s prijateljima, urediti stan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" b="1"/>
              <a:t>3. POTENCIJALNE PREPREKE</a:t>
            </a:r>
            <a:endParaRPr b="1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Pesimizam, beznađe, anksioznost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Niska motivacija, nedostatak energije, negativna slika o sebi, konflikt s bivšom ženom</a:t>
            </a:r>
            <a:endParaRPr/>
          </a:p>
        </p:txBody>
      </p:sp>
      <p:sp>
        <p:nvSpPr>
          <p:cNvPr id="144" name="Google Shape;144;p23"/>
          <p:cNvSpPr txBox="1"/>
          <p:nvPr/>
        </p:nvSpPr>
        <p:spPr>
          <a:xfrm>
            <a:off x="6807300" y="932075"/>
            <a:ext cx="2025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 i="1">
                <a:solidFill>
                  <a:schemeClr val="dk2"/>
                </a:solidFill>
              </a:rPr>
              <a:t>(Abe, depresija)</a:t>
            </a:r>
            <a:endParaRPr sz="1800" b="1" i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0800" y="0"/>
            <a:ext cx="1073200" cy="110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Planiranje tretmana za postizanje određenog cilja </a:t>
            </a:r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b="1"/>
              <a:t>4. POTENCIJALNE INTERVENCIJE</a:t>
            </a:r>
            <a:endParaRPr b="1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Psihoedukacije - o depresiji, aknsioznosti, kognitivnom modelu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Pozitivne emocije - kreiranje pozitivnih iskustava - organizirati aktivnosti (npr. traženje posla)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Veliki zadaci → razlomiti u manje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Ponovo povezivanje s obitelji i prijateljima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Smanjiti pasivne aktivnosti (npr. gledanje TV-a)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Mindfulness, bihevioralni eksperimenti, učenje kako komunicirati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…</a:t>
            </a:r>
            <a:endParaRPr/>
          </a:p>
        </p:txBody>
      </p:sp>
      <p:sp>
        <p:nvSpPr>
          <p:cNvPr id="152" name="Google Shape;152;p24"/>
          <p:cNvSpPr txBox="1"/>
          <p:nvPr/>
        </p:nvSpPr>
        <p:spPr>
          <a:xfrm>
            <a:off x="6807300" y="932075"/>
            <a:ext cx="2025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 i="1">
                <a:solidFill>
                  <a:schemeClr val="dk2"/>
                </a:solidFill>
              </a:rPr>
              <a:t>(Abe, depresija)</a:t>
            </a:r>
            <a:endParaRPr sz="1800" b="1" i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Primjer cilja: Pronaći posao</a:t>
            </a:r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body" idx="1"/>
          </p:nvPr>
        </p:nvSpPr>
        <p:spPr>
          <a:xfrm>
            <a:off x="311700" y="955875"/>
            <a:ext cx="8520600" cy="418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b="1"/>
              <a:t>Korak 1 - Ažurirati životopis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 u="sng"/>
              <a:t>Potencijalne prepreke: </a:t>
            </a:r>
            <a:endParaRPr u="sng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r"/>
              <a:t>Automatske misli: </a:t>
            </a:r>
            <a:r>
              <a:rPr lang="hr" i="1"/>
              <a:t>neću ovo dobro napraviti</a:t>
            </a:r>
            <a:endParaRPr i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r"/>
              <a:t>Nedostatak vještina - kako to napraviti?</a:t>
            </a:r>
            <a:endParaRPr i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 u="sng"/>
              <a:t>Potencijalne intervencije</a:t>
            </a:r>
            <a:r>
              <a:rPr lang="hr"/>
              <a:t>: Sokratsko propitivanje, online primjeri životopisa, pitati sina za pomoć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" b="1"/>
              <a:t>Korak 2 - Identificirati potencijalne pozicije i prijaviti se na njih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 u="sng"/>
              <a:t>Potencijalne prepreke</a:t>
            </a:r>
            <a:r>
              <a:rPr lang="hr"/>
              <a:t>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r"/>
              <a:t>Automatske misli: </a:t>
            </a:r>
            <a:r>
              <a:rPr lang="hr" i="1"/>
              <a:t>neću ništa pronaći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r"/>
              <a:t>Nedostatak vještina  - gdje naći posao online?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 u="sng"/>
              <a:t>Potencijalne intervencije</a:t>
            </a:r>
            <a:r>
              <a:rPr lang="hr"/>
              <a:t>: Sokratsko propitivanje, pitati sina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" b="1"/>
              <a:t>Korak 3 - Otići na intervju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 u="sng"/>
              <a:t>Potencijalne prepreke</a:t>
            </a:r>
            <a:r>
              <a:rPr lang="hr"/>
              <a:t>: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r"/>
              <a:t>Automatske misli: </a:t>
            </a:r>
            <a:r>
              <a:rPr lang="hr" i="1"/>
              <a:t>ostavit ću loš dojam</a:t>
            </a:r>
            <a:endParaRPr i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 u="sng"/>
              <a:t>Potencijalne intervencije</a:t>
            </a:r>
            <a:r>
              <a:rPr lang="hr"/>
              <a:t>: igranje uloga, neverbalna komunikacija</a:t>
            </a:r>
            <a:endParaRPr/>
          </a:p>
        </p:txBody>
      </p:sp>
      <p:pic>
        <p:nvPicPr>
          <p:cNvPr id="159" name="Google Shape;15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1250" y="242750"/>
            <a:ext cx="1451050" cy="1498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highlight>
                  <a:srgbClr val="FFFFFF"/>
                </a:highlight>
              </a:rPr>
              <a:t>Planiranje individualnih susreta - korak po korak vodič</a:t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165" name="Google Shape;165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8323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b="1"/>
              <a:t>Što želim postići i kako to mogu napraviti najučinkovitije?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1. Proći kroz </a:t>
            </a:r>
            <a:r>
              <a:rPr lang="hr" b="1"/>
              <a:t>bilješke od zadnjeg susreta</a:t>
            </a:r>
            <a:r>
              <a:rPr lang="hr"/>
              <a:t>, pitati se:</a:t>
            </a:r>
            <a:endParaRPr/>
          </a:p>
          <a:p>
            <a:pPr marL="457200" lvl="0" indent="-328564" algn="l" rtl="0">
              <a:spcBef>
                <a:spcPts val="1200"/>
              </a:spcBef>
              <a:spcAft>
                <a:spcPts val="0"/>
              </a:spcAft>
              <a:buSzPts val="1574"/>
              <a:buChar char="●"/>
            </a:pPr>
            <a:r>
              <a:rPr lang="hr" sz="1574"/>
              <a:t>Naš odnos? </a:t>
            </a:r>
            <a:endParaRPr sz="1574"/>
          </a:p>
          <a:p>
            <a:pPr marL="457200" lvl="0" indent="-328564" algn="l" rtl="0">
              <a:spcBef>
                <a:spcPts val="0"/>
              </a:spcBef>
              <a:spcAft>
                <a:spcPts val="0"/>
              </a:spcAft>
              <a:buSzPts val="1574"/>
              <a:buChar char="●"/>
            </a:pPr>
            <a:r>
              <a:rPr lang="hr" sz="1574"/>
              <a:t>Kognitivna formulacija klijentovog poremećaja? Moja konceptualizacija klijenta?</a:t>
            </a:r>
            <a:endParaRPr sz="1574"/>
          </a:p>
          <a:p>
            <a:pPr marL="457200" lvl="0" indent="-328564" algn="l" rtl="0">
              <a:spcBef>
                <a:spcPts val="0"/>
              </a:spcBef>
              <a:spcAft>
                <a:spcPts val="0"/>
              </a:spcAft>
              <a:buSzPts val="1574"/>
              <a:buChar char="●"/>
            </a:pPr>
            <a:r>
              <a:rPr lang="hr" sz="1574"/>
              <a:t>Promijeniti tretman?</a:t>
            </a:r>
            <a:endParaRPr sz="1574"/>
          </a:p>
          <a:p>
            <a:pPr marL="457200" lvl="0" indent="-328564" algn="l" rtl="0">
              <a:spcBef>
                <a:spcPts val="0"/>
              </a:spcBef>
              <a:spcAft>
                <a:spcPts val="0"/>
              </a:spcAft>
              <a:buSzPts val="1574"/>
              <a:buChar char="●"/>
            </a:pPr>
            <a:r>
              <a:rPr lang="hr" sz="1574"/>
              <a:t>Prošli terapijski susreti - napredak, prepreke?</a:t>
            </a:r>
            <a:endParaRPr sz="1574"/>
          </a:p>
          <a:p>
            <a:pPr marL="457200" lvl="0" indent="-328564" algn="l" rtl="0">
              <a:spcBef>
                <a:spcPts val="0"/>
              </a:spcBef>
              <a:spcAft>
                <a:spcPts val="0"/>
              </a:spcAft>
              <a:buSzPts val="1574"/>
              <a:buChar char="●"/>
            </a:pPr>
            <a:r>
              <a:rPr lang="hr" sz="1574"/>
              <a:t>Kako jačati klijentove snage?</a:t>
            </a:r>
            <a:endParaRPr sz="1574"/>
          </a:p>
          <a:p>
            <a:pPr marL="457200" lvl="0" indent="-328564" algn="l" rtl="0">
              <a:spcBef>
                <a:spcPts val="0"/>
              </a:spcBef>
              <a:spcAft>
                <a:spcPts val="0"/>
              </a:spcAft>
              <a:buSzPts val="1574"/>
              <a:buChar char="●"/>
            </a:pPr>
            <a:r>
              <a:rPr lang="hr" sz="1574"/>
              <a:t>Faza terapije? Koliko do kraja?</a:t>
            </a:r>
            <a:endParaRPr sz="1574"/>
          </a:p>
          <a:p>
            <a:pPr marL="457200" lvl="0" indent="-328564" algn="l" rtl="0">
              <a:spcBef>
                <a:spcPts val="0"/>
              </a:spcBef>
              <a:spcAft>
                <a:spcPts val="0"/>
              </a:spcAft>
              <a:buSzPts val="1574"/>
              <a:buChar char="●"/>
            </a:pPr>
            <a:r>
              <a:rPr lang="hr" sz="1574"/>
              <a:t>Kognitivni nivo na kojem smo radili - automatske misli, posredujuća vjerovanja, bazična vjerovanja? Bihevioralne promjene koje smo radili? </a:t>
            </a:r>
            <a:endParaRPr sz="1574"/>
          </a:p>
          <a:p>
            <a:pPr marL="457200" lvl="0" indent="-328564" algn="l" rtl="0">
              <a:spcBef>
                <a:spcPts val="0"/>
              </a:spcBef>
              <a:spcAft>
                <a:spcPts val="0"/>
              </a:spcAft>
              <a:buSzPts val="1574"/>
              <a:buChar char="●"/>
            </a:pPr>
            <a:r>
              <a:rPr lang="hr" sz="1574"/>
              <a:t>Klijentov akcijski plan?</a:t>
            </a:r>
            <a:endParaRPr sz="1574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highlight>
                  <a:schemeClr val="lt1"/>
                </a:highlight>
              </a:rPr>
              <a:t>Planiranje individualnih susreta - korak po korak vodič</a:t>
            </a:r>
            <a:endParaRPr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8323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2. Na početku terapijskog susreta kad provjerite  </a:t>
            </a:r>
            <a:r>
              <a:rPr lang="hr" b="1"/>
              <a:t>klijentovo raspoloženje</a:t>
            </a:r>
            <a:r>
              <a:rPr lang="hr"/>
              <a:t>, pitati se: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Kako je u usporedbi s ranijim tretmanom?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Nešto dodatno staviti na agendu?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"/>
              <a:t>3. Kad klijent ispriča</a:t>
            </a:r>
            <a:r>
              <a:rPr lang="hr" b="1"/>
              <a:t> kako mu je bilo taj tjedan</a:t>
            </a:r>
            <a:r>
              <a:rPr lang="hr"/>
              <a:t>, pitati se: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Kako je u usporedbi s prošlim tjednima?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Znakovi napretka? Pozitivna iskustva?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Nešto dodatno staviti na agendu?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highlight>
                  <a:schemeClr val="lt1"/>
                </a:highlight>
              </a:rPr>
              <a:t>Planiranje individualnih susreta - korak po korak vodič</a:t>
            </a:r>
            <a:endParaRPr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8323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4. Kad provjerite klijentovo </a:t>
            </a:r>
            <a:r>
              <a:rPr lang="hr" b="1"/>
              <a:t>korištenje alkohola, droga i lijekova</a:t>
            </a:r>
            <a:r>
              <a:rPr lang="hr"/>
              <a:t>, pitati se: 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Staviti nešto dodatno u plan susreta?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"/>
              <a:t>5. Kad s klijentom postavite </a:t>
            </a:r>
            <a:r>
              <a:rPr lang="hr" b="1"/>
              <a:t>plan susreta</a:t>
            </a:r>
            <a:r>
              <a:rPr lang="hr"/>
              <a:t>, upitati se: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Ciljevi za ovaj tjedan? Gdje treba moju pomoć?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"/>
              <a:t>6. Kad s klijentom </a:t>
            </a:r>
            <a:r>
              <a:rPr lang="hr" b="1"/>
              <a:t>prioritizirate stavke iz plana</a:t>
            </a:r>
            <a:r>
              <a:rPr lang="hr"/>
              <a:t>, upitati se: 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Što je najvažnije da prvo obradimo?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Koliko vremena za svaku stavku?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highlight>
                  <a:schemeClr val="lt1"/>
                </a:highlight>
              </a:rPr>
              <a:t>Planiranje individualnih susreta - korak po korak vodič</a:t>
            </a:r>
            <a:endParaRPr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8323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7. Kad s klijentom </a:t>
            </a:r>
            <a:r>
              <a:rPr lang="hr" b="1"/>
              <a:t>revidirate akcijski plan</a:t>
            </a:r>
            <a:r>
              <a:rPr lang="hr"/>
              <a:t>, pitati se: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Najbolji u prošlom tjednu?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Što je napravio, a koje su bile prepreke?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Je li akcijski plan bio koristan? Ako nije, zašto nije?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Što je klijent naučio?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Što uključiti u akcijski plan u idućem tjednu?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highlight>
                  <a:schemeClr val="lt1"/>
                </a:highlight>
              </a:rPr>
              <a:t>Planiranje individualnih susreta - korak po korak vodič</a:t>
            </a:r>
            <a:endParaRPr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8323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8. Kad s klijentom diskutirate </a:t>
            </a:r>
            <a:r>
              <a:rPr lang="hr" b="1"/>
              <a:t>o prvoj stavki iz plana susreta</a:t>
            </a:r>
            <a:r>
              <a:rPr lang="hr"/>
              <a:t>, pitati se pitanja iz 4 područja: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hr" u="sng"/>
              <a:t>Definiranje problema ili cilja</a:t>
            </a:r>
            <a:endParaRPr u="sng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r"/>
              <a:t>Koji je cilj i kako se uklapa u moju konceptualizaciju?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 u="sng"/>
              <a:t>Izrada strategije</a:t>
            </a:r>
            <a:endParaRPr u="sng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r"/>
              <a:t>Što je klijent već napravio? Što bi ja napravio?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 u="sng"/>
              <a:t>Biranje tehnika</a:t>
            </a:r>
            <a:endParaRPr u="sng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r"/>
              <a:t>Koje tehnike su već dobro funkcionirale za tog klijenta? Koje nisu? Kako mjeriti efikasnost?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 u="sng"/>
              <a:t>Praćenje procesa</a:t>
            </a:r>
            <a:endParaRPr u="sng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r"/>
              <a:t>Ometajuće automatske misli o sebi, intervenciji, terapiji? Da li se raspoloženje popravlja?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highlight>
                  <a:schemeClr val="lt1"/>
                </a:highlight>
              </a:rPr>
              <a:t>Planiranje individualnih susreta - korak po korak vodič</a:t>
            </a:r>
            <a:endParaRPr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8323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9. Prateći </a:t>
            </a:r>
            <a:r>
              <a:rPr lang="hr" b="1"/>
              <a:t>diskusiju prve stavke</a:t>
            </a:r>
            <a:r>
              <a:rPr lang="hr"/>
              <a:t> s dnevnog plana, pitati se: 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Ojačati odnos? Koliko vremena je ostalo?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"/>
              <a:t>10. </a:t>
            </a:r>
            <a:r>
              <a:rPr lang="hr" b="1"/>
              <a:t>Prije završetka susreta</a:t>
            </a:r>
            <a:r>
              <a:rPr lang="hr"/>
              <a:t>, pitati se: 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Napredak postignut? Klijent se osjeća bolje?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Klijent posvećen akcijskom planu?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Negativan feedback?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"/>
              <a:t>11.</a:t>
            </a:r>
            <a:r>
              <a:rPr lang="hr" b="1"/>
              <a:t> Nakon susreta</a:t>
            </a:r>
            <a:r>
              <a:rPr lang="hr"/>
              <a:t>, pitati se: 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Da li promijeniti  konceptualizaciju? Poboljšati odnos?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Što bi drugačije? Što zapamtiti i adresirati na idućem susretu?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Sadržaj</a:t>
            </a:r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IBM Plex Sans"/>
              <a:buAutoNum type="arabicPeriod"/>
            </a:pPr>
            <a:r>
              <a:rPr lang="hr">
                <a:latin typeface="IBM Plex Sans"/>
                <a:ea typeface="IBM Plex Sans"/>
                <a:cs typeface="IBM Plex Sans"/>
                <a:sym typeface="IBM Plex Sans"/>
              </a:rPr>
              <a:t>Uvod </a:t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IBM Plex Sans"/>
              <a:buAutoNum type="arabicPeriod"/>
            </a:pPr>
            <a:r>
              <a:rPr lang="hr">
                <a:latin typeface="IBM Plex Sans"/>
                <a:ea typeface="IBM Plex Sans"/>
                <a:cs typeface="IBM Plex Sans"/>
                <a:sym typeface="IBM Plex Sans"/>
              </a:rPr>
              <a:t>Terapijski ciljevi</a:t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IBM Plex Sans"/>
              <a:buAutoNum type="arabicPeriod"/>
            </a:pPr>
            <a:r>
              <a:rPr lang="hr">
                <a:latin typeface="IBM Plex Sans"/>
                <a:ea typeface="IBM Plex Sans"/>
                <a:cs typeface="IBM Plex Sans"/>
                <a:sym typeface="IBM Plex Sans"/>
              </a:rPr>
              <a:t>Planiranje tretmana kroz susrete</a:t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IBM Plex Sans"/>
              <a:buAutoNum type="arabicPeriod"/>
            </a:pPr>
            <a:r>
              <a:rPr lang="hr">
                <a:latin typeface="IBM Plex Sans"/>
                <a:ea typeface="IBM Plex Sans"/>
                <a:cs typeface="IBM Plex Sans"/>
                <a:sym typeface="IBM Plex Sans"/>
              </a:rPr>
              <a:t>Planiranje tretmana za postizanje određenog cilja</a:t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IBM Plex Sans"/>
              <a:buAutoNum type="arabicPeriod"/>
            </a:pPr>
            <a:r>
              <a:rPr lang="hr">
                <a:latin typeface="IBM Plex Sans"/>
                <a:ea typeface="IBM Plex Sans"/>
                <a:cs typeface="IBM Plex Sans"/>
                <a:sym typeface="IBM Plex Sans"/>
              </a:rPr>
              <a:t>Planiranje individualnih susreta</a:t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IBM Plex Sans"/>
              <a:buAutoNum type="arabicPeriod"/>
            </a:pPr>
            <a:r>
              <a:rPr lang="hr">
                <a:latin typeface="IBM Plex Sans"/>
                <a:ea typeface="IBM Plex Sans"/>
                <a:cs typeface="IBM Plex Sans"/>
                <a:sym typeface="IBM Plex Sans"/>
              </a:rPr>
              <a:t>Odluka na koji cilj ili problem se fokusirati</a:t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IBM Plex Sans"/>
              <a:buAutoNum type="arabicPeriod"/>
            </a:pPr>
            <a:r>
              <a:rPr lang="hr">
                <a:latin typeface="IBM Plex Sans"/>
                <a:ea typeface="IBM Plex Sans"/>
                <a:cs typeface="IBM Plex Sans"/>
                <a:sym typeface="IBM Plex Sans"/>
              </a:rPr>
              <a:t>Pomoć klijentima da identificiraju problem</a:t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Odluka na koji cilj ili problem se fokusirati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Koji problem / cilj je klijentu </a:t>
            </a:r>
            <a:r>
              <a:rPr lang="hr" b="1"/>
              <a:t>najvažniji za idući tjedan</a:t>
            </a:r>
            <a:r>
              <a:rPr lang="hr"/>
              <a:t>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Ne ulaziti u rasprave oko problema kada: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r"/>
              <a:t>Mogu riješiti sami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r"/>
              <a:t>Izolirani slučajevi koji se neće ponoviti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r"/>
              <a:t>Nisu previše stresni ili povezani s disfunkcionalnim ponašanjem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r" i="1">
                <a:highlight>
                  <a:schemeClr val="lt1"/>
                </a:highlight>
              </a:rPr>
              <a:t>Primjer - Abe i rođakinja koja je ostala bez posla</a:t>
            </a:r>
            <a:endParaRPr i="1">
              <a:highlight>
                <a:schemeClr val="lt1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>
                <a:highlight>
                  <a:schemeClr val="lt1"/>
                </a:highlight>
              </a:rPr>
              <a:t>Izbjegavati probleme ili ciljeve na kojima klijenti ne žele raditi, osim ako se konceptualiziraju kao vrlo važni</a:t>
            </a:r>
            <a:endParaRPr>
              <a:highlight>
                <a:schemeClr val="lt1"/>
              </a:highlight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r" i="1">
                <a:highlight>
                  <a:schemeClr val="lt1"/>
                </a:highlight>
              </a:rPr>
              <a:t>Primjer - Maria i praznici s obitelji </a:t>
            </a:r>
            <a:endParaRPr i="1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Pomoć klijentima da identificiraju problem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Hipotetsko pitanje: </a:t>
            </a:r>
            <a:r>
              <a:rPr lang="hr" b="1" i="1"/>
              <a:t>Zamislite da je problem _____ riješen, kako se osjećate / koju razinu olakšanja osjećate?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Kad je specifična situacija identificirana, lakše je naći automatske misli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 i="1"/>
              <a:t>Primjer - Maria: loše se osjeća, a ne zna zašto</a:t>
            </a:r>
            <a:endParaRPr i="1"/>
          </a:p>
        </p:txBody>
      </p:sp>
      <p:pic>
        <p:nvPicPr>
          <p:cNvPr id="208" name="Google Shape;20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7675" y="2757575"/>
            <a:ext cx="1874625" cy="220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11700" y="186435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Hvala na pažnji :)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Uvod</a:t>
            </a: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2129" y="698041"/>
            <a:ext cx="4659749" cy="37474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/>
        </p:nvSpPr>
        <p:spPr>
          <a:xfrm>
            <a:off x="3012057" y="753150"/>
            <a:ext cx="3349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24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Terapija = putovanje</a:t>
            </a:r>
            <a:endParaRPr sz="1800" b="1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4" name="Google Shape;84;p15"/>
          <p:cNvSpPr/>
          <p:nvPr/>
        </p:nvSpPr>
        <p:spPr>
          <a:xfrm rot="-5403445">
            <a:off x="6441878" y="2373487"/>
            <a:ext cx="299400" cy="5727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5"/>
          <p:cNvSpPr txBox="1"/>
          <p:nvPr/>
        </p:nvSpPr>
        <p:spPr>
          <a:xfrm>
            <a:off x="6954719" y="2341712"/>
            <a:ext cx="163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24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Klijentovi ciljevi</a:t>
            </a:r>
            <a:endParaRPr sz="1800" b="1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6" name="Google Shape;86;p15"/>
          <p:cNvSpPr/>
          <p:nvPr/>
        </p:nvSpPr>
        <p:spPr>
          <a:xfrm rot="5400000">
            <a:off x="2565650" y="2269581"/>
            <a:ext cx="299400" cy="5727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5"/>
          <p:cNvSpPr txBox="1"/>
          <p:nvPr/>
        </p:nvSpPr>
        <p:spPr>
          <a:xfrm>
            <a:off x="299452" y="2451488"/>
            <a:ext cx="2712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24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Kognitivna</a:t>
            </a:r>
            <a:endParaRPr sz="2400" b="1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24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konceptualizacija</a:t>
            </a:r>
            <a:endParaRPr sz="2400" b="1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3">
            <a:alphaModFix/>
          </a:blip>
          <a:srcRect l="13830" b="15661"/>
          <a:stretch/>
        </p:blipFill>
        <p:spPr>
          <a:xfrm>
            <a:off x="7022325" y="3282975"/>
            <a:ext cx="2121675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Terapijski ciljevi</a:t>
            </a:r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7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 b="1"/>
              <a:t>Glavni ciljevi:</a:t>
            </a:r>
            <a:r>
              <a:rPr lang="hr"/>
              <a:t> smanjenje simptoma, poboljšanje raspoloženja, funkcioniranje, otpornost, optimizam, nada i motivaciju, te fleksibilnost 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hr" b="1"/>
              <a:t>Kako povećati uspješnost postizanja?</a:t>
            </a:r>
            <a:endParaRPr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r"/>
              <a:t>Zdrav odnos s klijentom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r"/>
              <a:t>Jasna struktura, tjedno praćenje napretka, prilagodba plana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r"/>
              <a:t>Objašnjenje kognitivnog modela, konceptualizacije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r"/>
              <a:t>Intervencije (smanjenje nelagode, povećanje pozitivnih emocija)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r"/>
              <a:t>Klijentova adaptivna vjerovanja o sebi, drugima i svijetu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r"/>
              <a:t>Različite tehnike</a:t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Planiranje tretmana kroz susrete</a:t>
            </a:r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832300" cy="3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3 faze terapije: </a:t>
            </a:r>
            <a:r>
              <a:rPr lang="hr" b="1"/>
              <a:t>početna, srednja, završna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" b="1"/>
              <a:t>1. POČETNA FAZA</a:t>
            </a:r>
            <a:endParaRPr b="1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Izgradnja odnosa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Klijentove želje, vrijednosti, ciljevi, konkretni koraci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Prepreke (automatske misli → identifikacija) i snage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Upoznati klijenta s terapijskim procesom (npr. akcijski planovi)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IBM Plex Sans"/>
              <a:buChar char="●"/>
            </a:pPr>
            <a:r>
              <a:rPr lang="hr">
                <a:latin typeface="IBM Plex Sans"/>
                <a:ea typeface="IBM Plex Sans"/>
                <a:cs typeface="IBM Plex Sans"/>
                <a:sym typeface="IBM Plex Sans"/>
              </a:rPr>
              <a:t>Educirati </a:t>
            </a:r>
            <a:r>
              <a:rPr lang="hr"/>
              <a:t>-</a:t>
            </a:r>
            <a:r>
              <a:rPr lang="hr">
                <a:latin typeface="IBM Plex Sans"/>
                <a:ea typeface="IBM Plex Sans"/>
                <a:cs typeface="IBM Plex Sans"/>
                <a:sym typeface="IBM Plex Sans"/>
              </a:rPr>
              <a:t> kognitivn</a:t>
            </a:r>
            <a:r>
              <a:rPr lang="hr"/>
              <a:t>i</a:t>
            </a:r>
            <a:r>
              <a:rPr lang="hr">
                <a:latin typeface="IBM Plex Sans"/>
                <a:ea typeface="IBM Plex Sans"/>
                <a:cs typeface="IBM Plex Sans"/>
                <a:sym typeface="IBM Plex Sans"/>
              </a:rPr>
              <a:t> model, poremećaj</a:t>
            </a:r>
            <a:r>
              <a:rPr lang="hr"/>
              <a:t>, </a:t>
            </a:r>
            <a:r>
              <a:rPr lang="hr">
                <a:latin typeface="IBM Plex Sans"/>
                <a:ea typeface="IBM Plex Sans"/>
                <a:cs typeface="IBM Plex Sans"/>
                <a:sym typeface="IBM Plex Sans"/>
              </a:rPr>
              <a:t>mehanizmi suočavanja, razvoj vještina, planiranje aktivnosti, pozitivni zaključci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Planiranje tretmana kroz susrete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b="1"/>
              <a:t>1. POČETNA FAZA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"/>
              <a:t>Jako važno - </a:t>
            </a:r>
            <a:r>
              <a:rPr lang="hr" b="1"/>
              <a:t>rano u tretmanu potaknuti smanjenje simptoma</a:t>
            </a:r>
            <a:r>
              <a:rPr lang="hr"/>
              <a:t> i poboljšanje u funkcioniranju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hr" b="1"/>
              <a:t>Povezano s manje odustajanja, boljim ishodima tretmana i pozitivnim emocijama</a:t>
            </a:r>
            <a:endParaRPr b="1"/>
          </a:p>
        </p:txBody>
      </p:sp>
      <p:pic>
        <p:nvPicPr>
          <p:cNvPr id="107" name="Google Shape;107;p18"/>
          <p:cNvPicPr preferRelativeResize="0"/>
          <p:nvPr/>
        </p:nvPicPr>
        <p:blipFill rotWithShape="1">
          <a:blip r:embed="rId3">
            <a:alphaModFix/>
          </a:blip>
          <a:srcRect r="-9577" b="-10705"/>
          <a:stretch/>
        </p:blipFill>
        <p:spPr>
          <a:xfrm>
            <a:off x="6496050" y="2985025"/>
            <a:ext cx="2336250" cy="173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Planiranje tretmana kroz susrete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7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b="1"/>
              <a:t>2. SREDIŠNJA FAZA</a:t>
            </a:r>
            <a:endParaRPr b="1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Rad na ciljevima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Jačanje adaptivnih i mijenjanje disfunkcionalnih uvjerenja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" b="1"/>
              <a:t>3. ZAVRŠNA FAZA</a:t>
            </a:r>
            <a:endParaRPr b="1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Priprema na završetak terapije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Nastavak rada na ciljevima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Jačanje otpornosti, dobrobiti, prevencija vraćanja simptoma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Klijenti postali aktivniji - agenda, rješenja, bilješke, akcijski planovi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Kreiranje plana tretmana</a:t>
            </a:r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Plan tretmana se kreira prema: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r"/>
              <a:t>Dijagnostici i kognitivnoj formulaciji poremećaja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r"/>
              <a:t>Općim terapijskim strategijama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r"/>
              <a:t>Konceptualizaciji klijenta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r"/>
              <a:t>Klijentovim željama, snagama, vrijednostima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r"/>
              <a:t>Preprekama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Prilagodba pojedincu (kultura, dob i sl.)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Promjena po potrebi</a:t>
            </a:r>
            <a:endParaRPr/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5275" y="0"/>
            <a:ext cx="2518725" cy="258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Planiranje tretmana za postizanje određenog cilja </a:t>
            </a:r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b="1"/>
              <a:t>1. OPĆI PLAN TRETMANA</a:t>
            </a:r>
            <a:endParaRPr b="1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Što točno želimo postići?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" b="1"/>
              <a:t>2. VRIJEDNOSTI, ŽELJE, CILJEVI</a:t>
            </a:r>
            <a:endParaRPr b="1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Što je klijentu važno, koji su konkretni ciljevi?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" b="1"/>
              <a:t>3. POTENCIJALNE PREPREKE</a:t>
            </a:r>
            <a:endParaRPr b="1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Što bi moglo otežati postizanje ciljeva?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" b="1"/>
              <a:t>4. POTENCIJALNE INTERVENCIJE</a:t>
            </a:r>
            <a:endParaRPr b="1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hr">
                <a:highlight>
                  <a:schemeClr val="lt1"/>
                </a:highlight>
              </a:rPr>
              <a:t>Što sve možemo učiniti?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127" name="Google Shape;127;p21"/>
          <p:cNvSpPr txBox="1"/>
          <p:nvPr/>
        </p:nvSpPr>
        <p:spPr>
          <a:xfrm>
            <a:off x="7472680" y="691025"/>
            <a:ext cx="1687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0800" y="0"/>
            <a:ext cx="1073200" cy="110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2337</Words>
  <Application>Microsoft Office PowerPoint</Application>
  <PresentationFormat>On-screen Show (16:9)</PresentationFormat>
  <Paragraphs>297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Open Sans</vt:lpstr>
      <vt:lpstr>IBM Plex Sans</vt:lpstr>
      <vt:lpstr>Arial</vt:lpstr>
      <vt:lpstr>PT Sans Narrow</vt:lpstr>
      <vt:lpstr>Tropic</vt:lpstr>
      <vt:lpstr>Planiranje tretmana</vt:lpstr>
      <vt:lpstr>Sadržaj</vt:lpstr>
      <vt:lpstr>Uvod</vt:lpstr>
      <vt:lpstr>Terapijski ciljevi</vt:lpstr>
      <vt:lpstr>Planiranje tretmana kroz susrete</vt:lpstr>
      <vt:lpstr>Planiranje tretmana kroz susrete    </vt:lpstr>
      <vt:lpstr>Planiranje tretmana kroz susrete   </vt:lpstr>
      <vt:lpstr>Kreiranje plana tretmana</vt:lpstr>
      <vt:lpstr>Planiranje tretmana za postizanje određenog cilja </vt:lpstr>
      <vt:lpstr>Planiranje tretmana za postizanje određenog cilja </vt:lpstr>
      <vt:lpstr>Planiranje tretmana za postizanje određenog cilja </vt:lpstr>
      <vt:lpstr>Planiranje tretmana za postizanje određenog cilja </vt:lpstr>
      <vt:lpstr>Primjer cilja: Pronaći posao</vt:lpstr>
      <vt:lpstr>Planiranje individualnih susreta - korak po korak vodič</vt:lpstr>
      <vt:lpstr>Planiranje individualnih susreta - korak po korak vodič  </vt:lpstr>
      <vt:lpstr>Planiranje individualnih susreta - korak po korak vodič  </vt:lpstr>
      <vt:lpstr>Planiranje individualnih susreta - korak po korak vodič  </vt:lpstr>
      <vt:lpstr>Planiranje individualnih susreta - korak po korak vodič   </vt:lpstr>
      <vt:lpstr>Planiranje individualnih susreta - korak po korak vodič  </vt:lpstr>
      <vt:lpstr>Odluka na koji cilj ili problem se fokusirati </vt:lpstr>
      <vt:lpstr>Pomoć klijentima da identificiraju problem </vt:lpstr>
      <vt:lpstr>Hvala na pažnji :)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Planiranje tretmana</dc:title>
  <dc:creator>hubik</dc:creator>
  <cp:lastModifiedBy>hubikotvr@outlook.com</cp:lastModifiedBy>
  <cp:revision>2</cp:revision>
  <dcterms:modified xsi:type="dcterms:W3CDTF">2026-01-14T10:24:40Z</dcterms:modified>
</cp:coreProperties>
</file>