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ormorant Garamond" panose="020B0604020202020204" charset="-18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Helvetica Neue Light" panose="020B0604020202020204" charset="0"/>
      <p:regular r:id="rId30"/>
      <p:bold r:id="rId31"/>
      <p:italic r:id="rId32"/>
      <p:boldItalic r:id="rId33"/>
    </p:embeddedFont>
    <p:embeddedFont>
      <p:font typeface="Playfair Display" panose="020B0604020202020204" charset="-18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Public Sans" panose="020B0604020202020204" charset="-18"/>
      <p:bold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5w9oi/Pt3VIp6uTxYXxH81khew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"/>
          <p:cNvCxnSpPr/>
          <p:nvPr/>
        </p:nvCxnSpPr>
        <p:spPr>
          <a:xfrm rot="10800000" flipH="1">
            <a:off x="3" y="6890364"/>
            <a:ext cx="8896800" cy="105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"/>
          <p:cNvSpPr/>
          <p:nvPr/>
        </p:nvSpPr>
        <p:spPr>
          <a:xfrm>
            <a:off x="10918400" y="1066325"/>
            <a:ext cx="6130215" cy="8154343"/>
          </a:xfrm>
          <a:custGeom>
            <a:avLst/>
            <a:gdLst/>
            <a:ahLst/>
            <a:cxnLst/>
            <a:rect l="l" t="t" r="r" b="b"/>
            <a:pathLst>
              <a:path w="5783222" h="7710963" extrusionOk="0">
                <a:moveTo>
                  <a:pt x="0" y="0"/>
                </a:moveTo>
                <a:lnTo>
                  <a:pt x="5783222" y="0"/>
                </a:lnTo>
                <a:lnTo>
                  <a:pt x="578322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"/>
          <p:cNvSpPr txBox="1"/>
          <p:nvPr/>
        </p:nvSpPr>
        <p:spPr>
          <a:xfrm>
            <a:off x="828975" y="2103396"/>
            <a:ext cx="8028000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 i="0" u="none" strike="noStrike" cap="none">
                <a:solidFill>
                  <a:srgbClr val="2B2C3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Integracija mindfulnessa u BKT</a:t>
            </a:r>
            <a:endParaRPr sz="10600"/>
          </a:p>
        </p:txBody>
      </p:sp>
      <p:sp>
        <p:nvSpPr>
          <p:cNvPr id="95" name="Google Shape;95;p1"/>
          <p:cNvSpPr txBox="1"/>
          <p:nvPr/>
        </p:nvSpPr>
        <p:spPr>
          <a:xfrm>
            <a:off x="828974" y="7195951"/>
            <a:ext cx="4035931" cy="80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9" b="1" i="0" u="none" strike="noStrike" cap="none">
                <a:solidFill>
                  <a:srgbClr val="2B2C3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LEA DOGAN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828974" y="8300648"/>
            <a:ext cx="5470870" cy="40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Zagreb, 24.1.2025.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/>
        </p:nvSpPr>
        <p:spPr>
          <a:xfrm>
            <a:off x="2849231" y="3327001"/>
            <a:ext cx="6412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Intenzitet neugodnih emocija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4404786" y="4055919"/>
            <a:ext cx="26286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ponovna procjena nakon vježbe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9716386" y="6432586"/>
            <a:ext cx="4222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Akcijski plan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9558123" y="7239036"/>
            <a:ext cx="55326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 početak primjena mindfulnessa 5 min svako jutro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18160" marR="0" lvl="1" indent="-259079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kasnije i neformalni mindfulness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55" name="Google Shape;255;p10"/>
          <p:cNvCxnSpPr/>
          <p:nvPr/>
        </p:nvCxnSpPr>
        <p:spPr>
          <a:xfrm>
            <a:off x="6341009" y="5699152"/>
            <a:ext cx="5106301" cy="0"/>
          </a:xfrm>
          <a:prstGeom prst="straightConnector1">
            <a:avLst/>
          </a:prstGeom>
          <a:noFill/>
          <a:ln w="38100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6" name="Google Shape;256;p10"/>
          <p:cNvGrpSpPr/>
          <p:nvPr/>
        </p:nvGrpSpPr>
        <p:grpSpPr>
          <a:xfrm>
            <a:off x="5330356" y="5183373"/>
            <a:ext cx="1031558" cy="1031558"/>
            <a:chOff x="0" y="0"/>
            <a:chExt cx="812800" cy="812800"/>
          </a:xfrm>
        </p:grpSpPr>
        <p:sp>
          <p:nvSpPr>
            <p:cNvPr id="257" name="Google Shape;257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0"/>
          <p:cNvGrpSpPr/>
          <p:nvPr/>
        </p:nvGrpSpPr>
        <p:grpSpPr>
          <a:xfrm>
            <a:off x="11447310" y="5206805"/>
            <a:ext cx="1031558" cy="1031558"/>
            <a:chOff x="0" y="0"/>
            <a:chExt cx="812800" cy="812800"/>
          </a:xfrm>
        </p:grpSpPr>
        <p:sp>
          <p:nvSpPr>
            <p:cNvPr id="260" name="Google Shape;260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0"/>
          <p:cNvSpPr txBox="1"/>
          <p:nvPr/>
        </p:nvSpPr>
        <p:spPr>
          <a:xfrm>
            <a:off x="5636564" y="5325772"/>
            <a:ext cx="41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"/>
          <p:cNvSpPr txBox="1"/>
          <p:nvPr/>
        </p:nvSpPr>
        <p:spPr>
          <a:xfrm>
            <a:off x="11601821" y="5363491"/>
            <a:ext cx="722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0"/>
          <p:cNvSpPr txBox="1"/>
          <p:nvPr/>
        </p:nvSpPr>
        <p:spPr>
          <a:xfrm>
            <a:off x="5055187" y="5470675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9</a:t>
            </a: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11172124" y="5494100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10</a:t>
            </a:r>
            <a:endParaRPr sz="2968" b="1">
              <a:solidFill>
                <a:srgbClr val="EBEAE8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66" name="Google Shape;266;p10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10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UPOZNAVANJE KLIJENTA S MINDFULNESSOM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/>
          <p:nvPr/>
        </p:nvSpPr>
        <p:spPr>
          <a:xfrm>
            <a:off x="1249150" y="3232025"/>
            <a:ext cx="15435900" cy="30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Prije nego što klijentima pokažemo mindfulness, dobro je dati im uputu da se upuste u </a:t>
            </a:r>
            <a:r>
              <a:rPr lang="en-US" sz="31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neželjeno razmišljanje </a:t>
            </a:r>
            <a:r>
              <a:rPr lang="en-US" sz="31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(npr. ruminiranje) iz dva razloga: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 i="0" u="none" strike="noStrike" cap="none">
              <a:solidFill>
                <a:srgbClr val="2B2C3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1. Vježba u ovom slučaju može </a:t>
            </a:r>
            <a:r>
              <a:rPr lang="en-US" sz="31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pobiti</a:t>
            </a:r>
            <a:r>
              <a:rPr lang="en-US" sz="31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1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vjerovanje</a:t>
            </a:r>
            <a:r>
              <a:rPr lang="en-US" sz="31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199" i="1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“Ruminiranje ne mogu kontrolirati”</a:t>
            </a:r>
            <a:r>
              <a:rPr lang="en-US" sz="31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 Važno je da primijene mindfulness </a:t>
            </a:r>
            <a:r>
              <a:rPr lang="en-US" sz="31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stanju koje žele promijeniti </a:t>
            </a:r>
            <a:r>
              <a:rPr lang="en-US" sz="31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(preslika uvjeta)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73" name="Google Shape;273;p11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4" name="Google Shape;274;p11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UPOZNAVANJE KLIJENTA S MINDFULNESSOM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/>
          <p:nvPr/>
        </p:nvSpPr>
        <p:spPr>
          <a:xfrm>
            <a:off x="10249234" y="6458326"/>
            <a:ext cx="5112104" cy="3132325"/>
          </a:xfrm>
          <a:custGeom>
            <a:avLst/>
            <a:gdLst/>
            <a:ahLst/>
            <a:cxnLst/>
            <a:rect l="l" t="t" r="r" b="b"/>
            <a:pathLst>
              <a:path w="5112104" h="3132325" extrusionOk="0">
                <a:moveTo>
                  <a:pt x="0" y="0"/>
                </a:moveTo>
                <a:lnTo>
                  <a:pt x="5112104" y="0"/>
                </a:lnTo>
                <a:lnTo>
                  <a:pt x="5112104" y="3132326"/>
                </a:lnTo>
                <a:lnTo>
                  <a:pt x="0" y="3132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80" name="Google Shape;280;p12"/>
          <p:cNvGrpSpPr/>
          <p:nvPr/>
        </p:nvGrpSpPr>
        <p:grpSpPr>
          <a:xfrm>
            <a:off x="1006875" y="2506300"/>
            <a:ext cx="8803958" cy="6775152"/>
            <a:chOff x="0" y="0"/>
            <a:chExt cx="9138424" cy="7032543"/>
          </a:xfrm>
        </p:grpSpPr>
        <p:grpSp>
          <p:nvGrpSpPr>
            <p:cNvPr id="281" name="Google Shape;281;p12"/>
            <p:cNvGrpSpPr/>
            <p:nvPr/>
          </p:nvGrpSpPr>
          <p:grpSpPr>
            <a:xfrm>
              <a:off x="0" y="0"/>
              <a:ext cx="9138424" cy="5997091"/>
              <a:chOff x="0" y="0"/>
              <a:chExt cx="812800" cy="533400"/>
            </a:xfrm>
          </p:grpSpPr>
          <p:sp>
            <p:nvSpPr>
              <p:cNvPr id="282" name="Google Shape;282;p1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 extrusionOk="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D7CCB7"/>
              </a:solidFill>
              <a:ln>
                <a:noFill/>
              </a:ln>
            </p:spPr>
            <p:txBody>
              <a:bodyPr spcFirstLastPara="1" wrap="square" lIns="117450" tIns="117450" rIns="117450" bIns="1174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2"/>
              <p:cNvSpPr txBox="1"/>
              <p:nvPr/>
            </p:nvSpPr>
            <p:spPr>
              <a:xfrm>
                <a:off x="38100" y="31750"/>
                <a:ext cx="736600" cy="425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5250" tIns="65250" rIns="65250" bIns="65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12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2"/>
            <p:cNvGrpSpPr/>
            <p:nvPr/>
          </p:nvGrpSpPr>
          <p:grpSpPr>
            <a:xfrm rot="3012394">
              <a:off x="2577965" y="2615662"/>
              <a:ext cx="7017157" cy="2098802"/>
              <a:chOff x="0" y="0"/>
              <a:chExt cx="1602634" cy="479341"/>
            </a:xfrm>
          </p:grpSpPr>
          <p:sp>
            <p:nvSpPr>
              <p:cNvPr id="285" name="Google Shape;285;p12"/>
              <p:cNvSpPr/>
              <p:nvPr/>
            </p:nvSpPr>
            <p:spPr>
              <a:xfrm>
                <a:off x="0" y="0"/>
                <a:ext cx="1602634" cy="479341"/>
              </a:xfrm>
              <a:custGeom>
                <a:avLst/>
                <a:gdLst/>
                <a:ahLst/>
                <a:cxnLst/>
                <a:rect l="l" t="t" r="r" b="b"/>
                <a:pathLst>
                  <a:path w="1602634" h="479341" extrusionOk="0">
                    <a:moveTo>
                      <a:pt x="1602634" y="239671"/>
                    </a:moveTo>
                    <a:lnTo>
                      <a:pt x="1196234" y="0"/>
                    </a:lnTo>
                    <a:lnTo>
                      <a:pt x="1196234" y="203200"/>
                    </a:lnTo>
                    <a:lnTo>
                      <a:pt x="0" y="203200"/>
                    </a:lnTo>
                    <a:lnTo>
                      <a:pt x="0" y="276141"/>
                    </a:lnTo>
                    <a:lnTo>
                      <a:pt x="1196234" y="276141"/>
                    </a:lnTo>
                    <a:lnTo>
                      <a:pt x="1196234" y="479341"/>
                    </a:lnTo>
                    <a:lnTo>
                      <a:pt x="1602634" y="239671"/>
                    </a:lnTo>
                    <a:close/>
                  </a:path>
                </a:pathLst>
              </a:custGeom>
              <a:solidFill>
                <a:srgbClr val="D7CCB7"/>
              </a:solidFill>
              <a:ln>
                <a:noFill/>
              </a:ln>
            </p:spPr>
          </p:sp>
          <p:sp>
            <p:nvSpPr>
              <p:cNvPr id="286" name="Google Shape;286;p12"/>
              <p:cNvSpPr txBox="1"/>
              <p:nvPr/>
            </p:nvSpPr>
            <p:spPr>
              <a:xfrm>
                <a:off x="0" y="146050"/>
                <a:ext cx="1501034" cy="130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5250" tIns="65250" rIns="65250" bIns="65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12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7" name="Google Shape;287;p12"/>
          <p:cNvSpPr txBox="1"/>
          <p:nvPr/>
        </p:nvSpPr>
        <p:spPr>
          <a:xfrm>
            <a:off x="2351688" y="3429000"/>
            <a:ext cx="6114300" cy="43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“Htjela bih vam reći nešto o mindfulnessu. Riječ je o tehnici koja vam pomaže smanjiti ruminaciju tako da bez osuđivanja primjećujete svoje misli i isključujete se iz misaonog procesa dopuštajući mislima da dolaze i odlaze, dok istodobno usmjeravate pažnju na druge stvari u sadašnjem trenutku.”</a:t>
            </a:r>
            <a:endParaRPr sz="2800"/>
          </a:p>
        </p:txBody>
      </p:sp>
      <p:cxnSp>
        <p:nvCxnSpPr>
          <p:cNvPr id="288" name="Google Shape;288;p12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Google Shape;289;p12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PREDSTAVLJANJE MINDFULNESSA KLIJENTU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3"/>
          <p:cNvGrpSpPr/>
          <p:nvPr/>
        </p:nvGrpSpPr>
        <p:grpSpPr>
          <a:xfrm>
            <a:off x="1006875" y="2506300"/>
            <a:ext cx="8803927" cy="6775190"/>
            <a:chOff x="0" y="0"/>
            <a:chExt cx="9138392" cy="7032582"/>
          </a:xfrm>
        </p:grpSpPr>
        <p:grpSp>
          <p:nvGrpSpPr>
            <p:cNvPr id="295" name="Google Shape;295;p13"/>
            <p:cNvGrpSpPr/>
            <p:nvPr/>
          </p:nvGrpSpPr>
          <p:grpSpPr>
            <a:xfrm>
              <a:off x="0" y="0"/>
              <a:ext cx="9138392" cy="5997070"/>
              <a:chOff x="0" y="0"/>
              <a:chExt cx="812800" cy="533400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 extrusionOk="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D7CCB7"/>
              </a:solidFill>
              <a:ln>
                <a:noFill/>
              </a:ln>
            </p:spPr>
            <p:txBody>
              <a:bodyPr spcFirstLastPara="1" wrap="square" lIns="117450" tIns="117450" rIns="117450" bIns="1174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 txBox="1"/>
              <p:nvPr/>
            </p:nvSpPr>
            <p:spPr>
              <a:xfrm>
                <a:off x="38100" y="31750"/>
                <a:ext cx="736500" cy="42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5250" tIns="65250" rIns="65250" bIns="65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12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13"/>
            <p:cNvGrpSpPr/>
            <p:nvPr/>
          </p:nvGrpSpPr>
          <p:grpSpPr>
            <a:xfrm rot="3012440">
              <a:off x="2577920" y="2615682"/>
              <a:ext cx="7017158" cy="2098802"/>
              <a:chOff x="0" y="0"/>
              <a:chExt cx="1602634" cy="479341"/>
            </a:xfrm>
          </p:grpSpPr>
          <p:sp>
            <p:nvSpPr>
              <p:cNvPr id="299" name="Google Shape;299;p13"/>
              <p:cNvSpPr/>
              <p:nvPr/>
            </p:nvSpPr>
            <p:spPr>
              <a:xfrm>
                <a:off x="0" y="0"/>
                <a:ext cx="1602634" cy="479341"/>
              </a:xfrm>
              <a:custGeom>
                <a:avLst/>
                <a:gdLst/>
                <a:ahLst/>
                <a:cxnLst/>
                <a:rect l="l" t="t" r="r" b="b"/>
                <a:pathLst>
                  <a:path w="1602634" h="479341" extrusionOk="0">
                    <a:moveTo>
                      <a:pt x="1602634" y="239671"/>
                    </a:moveTo>
                    <a:lnTo>
                      <a:pt x="1196234" y="0"/>
                    </a:lnTo>
                    <a:lnTo>
                      <a:pt x="1196234" y="203200"/>
                    </a:lnTo>
                    <a:lnTo>
                      <a:pt x="0" y="203200"/>
                    </a:lnTo>
                    <a:lnTo>
                      <a:pt x="0" y="276141"/>
                    </a:lnTo>
                    <a:lnTo>
                      <a:pt x="1196234" y="276141"/>
                    </a:lnTo>
                    <a:lnTo>
                      <a:pt x="1196234" y="479341"/>
                    </a:lnTo>
                    <a:lnTo>
                      <a:pt x="1602634" y="239671"/>
                    </a:lnTo>
                    <a:close/>
                  </a:path>
                </a:pathLst>
              </a:custGeom>
              <a:solidFill>
                <a:srgbClr val="D7CCB7"/>
              </a:solidFill>
              <a:ln>
                <a:noFill/>
              </a:ln>
            </p:spPr>
          </p:sp>
          <p:sp>
            <p:nvSpPr>
              <p:cNvPr id="300" name="Google Shape;300;p13"/>
              <p:cNvSpPr txBox="1"/>
              <p:nvPr/>
            </p:nvSpPr>
            <p:spPr>
              <a:xfrm>
                <a:off x="0" y="146050"/>
                <a:ext cx="1500900" cy="1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5250" tIns="65250" rIns="65250" bIns="65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12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1" name="Google Shape;301;p13"/>
          <p:cNvSpPr/>
          <p:nvPr/>
        </p:nvSpPr>
        <p:spPr>
          <a:xfrm>
            <a:off x="10249234" y="6458326"/>
            <a:ext cx="5112104" cy="3132325"/>
          </a:xfrm>
          <a:custGeom>
            <a:avLst/>
            <a:gdLst/>
            <a:ahLst/>
            <a:cxnLst/>
            <a:rect l="l" t="t" r="r" b="b"/>
            <a:pathLst>
              <a:path w="5112104" h="3132325" extrusionOk="0">
                <a:moveTo>
                  <a:pt x="0" y="0"/>
                </a:moveTo>
                <a:lnTo>
                  <a:pt x="5112104" y="0"/>
                </a:lnTo>
                <a:lnTo>
                  <a:pt x="5112104" y="3132326"/>
                </a:lnTo>
                <a:lnTo>
                  <a:pt x="0" y="3132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2" name="Google Shape;302;p13"/>
          <p:cNvSpPr txBox="1"/>
          <p:nvPr/>
        </p:nvSpPr>
        <p:spPr>
          <a:xfrm>
            <a:off x="2493887" y="3966900"/>
            <a:ext cx="58299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“Prvo moramo započeti s ruminacijom kako bi ste u ovom trenutku doživjeli iste one misli koje imate kod kuće. Možete li se nasloniti i zatvoriti oči? Ukoliko želite, možete ih ostaviti i otvorene.”</a:t>
            </a:r>
            <a:endParaRPr sz="2800"/>
          </a:p>
        </p:txBody>
      </p:sp>
      <p:cxnSp>
        <p:nvCxnSpPr>
          <p:cNvPr id="303" name="Google Shape;303;p13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4" name="Google Shape;304;p13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PREDSTAVLJANJE MINDFULNESSA KLIJENTU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4"/>
          <p:cNvGrpSpPr/>
          <p:nvPr/>
        </p:nvGrpSpPr>
        <p:grpSpPr>
          <a:xfrm>
            <a:off x="1006875" y="2506300"/>
            <a:ext cx="8803927" cy="6775190"/>
            <a:chOff x="0" y="0"/>
            <a:chExt cx="9138392" cy="7032582"/>
          </a:xfrm>
        </p:grpSpPr>
        <p:grpSp>
          <p:nvGrpSpPr>
            <p:cNvPr id="310" name="Google Shape;310;p14"/>
            <p:cNvGrpSpPr/>
            <p:nvPr/>
          </p:nvGrpSpPr>
          <p:grpSpPr>
            <a:xfrm>
              <a:off x="0" y="0"/>
              <a:ext cx="9138392" cy="5997070"/>
              <a:chOff x="0" y="0"/>
              <a:chExt cx="812800" cy="533400"/>
            </a:xfrm>
          </p:grpSpPr>
          <p:sp>
            <p:nvSpPr>
              <p:cNvPr id="311" name="Google Shape;311;p14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 extrusionOk="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D7CCB7"/>
              </a:solidFill>
              <a:ln>
                <a:noFill/>
              </a:ln>
            </p:spPr>
            <p:txBody>
              <a:bodyPr spcFirstLastPara="1" wrap="square" lIns="117450" tIns="117450" rIns="117450" bIns="1174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4"/>
              <p:cNvSpPr txBox="1"/>
              <p:nvPr/>
            </p:nvSpPr>
            <p:spPr>
              <a:xfrm>
                <a:off x="38100" y="31750"/>
                <a:ext cx="736500" cy="42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5250" tIns="65250" rIns="65250" bIns="65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12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4"/>
            <p:cNvGrpSpPr/>
            <p:nvPr/>
          </p:nvGrpSpPr>
          <p:grpSpPr>
            <a:xfrm rot="3012440">
              <a:off x="2577920" y="2615682"/>
              <a:ext cx="7017158" cy="2098802"/>
              <a:chOff x="0" y="0"/>
              <a:chExt cx="1602634" cy="479341"/>
            </a:xfrm>
          </p:grpSpPr>
          <p:sp>
            <p:nvSpPr>
              <p:cNvPr id="314" name="Google Shape;314;p14"/>
              <p:cNvSpPr/>
              <p:nvPr/>
            </p:nvSpPr>
            <p:spPr>
              <a:xfrm>
                <a:off x="0" y="0"/>
                <a:ext cx="1602634" cy="479341"/>
              </a:xfrm>
              <a:custGeom>
                <a:avLst/>
                <a:gdLst/>
                <a:ahLst/>
                <a:cxnLst/>
                <a:rect l="l" t="t" r="r" b="b"/>
                <a:pathLst>
                  <a:path w="1602634" h="479341" extrusionOk="0">
                    <a:moveTo>
                      <a:pt x="1602634" y="239671"/>
                    </a:moveTo>
                    <a:lnTo>
                      <a:pt x="1196234" y="0"/>
                    </a:lnTo>
                    <a:lnTo>
                      <a:pt x="1196234" y="203200"/>
                    </a:lnTo>
                    <a:lnTo>
                      <a:pt x="0" y="203200"/>
                    </a:lnTo>
                    <a:lnTo>
                      <a:pt x="0" y="276141"/>
                    </a:lnTo>
                    <a:lnTo>
                      <a:pt x="1196234" y="276141"/>
                    </a:lnTo>
                    <a:lnTo>
                      <a:pt x="1196234" y="479341"/>
                    </a:lnTo>
                    <a:lnTo>
                      <a:pt x="1602634" y="239671"/>
                    </a:lnTo>
                    <a:close/>
                  </a:path>
                </a:pathLst>
              </a:custGeom>
              <a:solidFill>
                <a:srgbClr val="D7CCB7"/>
              </a:solidFill>
              <a:ln>
                <a:noFill/>
              </a:ln>
            </p:spPr>
          </p:sp>
          <p:sp>
            <p:nvSpPr>
              <p:cNvPr id="315" name="Google Shape;315;p14"/>
              <p:cNvSpPr txBox="1"/>
              <p:nvPr/>
            </p:nvSpPr>
            <p:spPr>
              <a:xfrm>
                <a:off x="0" y="146050"/>
                <a:ext cx="1500900" cy="1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5250" tIns="65250" rIns="65250" bIns="652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12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6" name="Google Shape;316;p14"/>
          <p:cNvSpPr/>
          <p:nvPr/>
        </p:nvSpPr>
        <p:spPr>
          <a:xfrm>
            <a:off x="10249234" y="6458326"/>
            <a:ext cx="5112104" cy="3132325"/>
          </a:xfrm>
          <a:custGeom>
            <a:avLst/>
            <a:gdLst/>
            <a:ahLst/>
            <a:cxnLst/>
            <a:rect l="l" t="t" r="r" b="b"/>
            <a:pathLst>
              <a:path w="5112104" h="3132325" extrusionOk="0">
                <a:moveTo>
                  <a:pt x="0" y="0"/>
                </a:moveTo>
                <a:lnTo>
                  <a:pt x="5112104" y="0"/>
                </a:lnTo>
                <a:lnTo>
                  <a:pt x="5112104" y="3132326"/>
                </a:lnTo>
                <a:lnTo>
                  <a:pt x="0" y="3132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7" name="Google Shape;317;p14"/>
          <p:cNvSpPr txBox="1"/>
          <p:nvPr/>
        </p:nvSpPr>
        <p:spPr>
          <a:xfrm>
            <a:off x="2128675" y="3561900"/>
            <a:ext cx="6931200" cy="3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“Voljela bih da ponovno započnete s razmišljanjem o svom životu i budućnosti, možete u sebi ili naglas, jednako kao kad ste sjedili na kauču ovog vikenda. Razmišljajte o tome kako biste trebali tražiti posao, kako tratite svoj život,</a:t>
            </a:r>
            <a:r>
              <a:rPr lang="en-US" sz="2700" i="1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kako ste imali dobar život, ali sad je sve loše</a:t>
            </a:r>
            <a:r>
              <a:rPr lang="en-US" sz="2700" i="1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nemate nadu da ćete se ikad osjećati bolje. Kako se sada osjećate?”</a:t>
            </a:r>
            <a:endParaRPr sz="2700"/>
          </a:p>
        </p:txBody>
      </p:sp>
      <p:cxnSp>
        <p:nvCxnSpPr>
          <p:cNvPr id="318" name="Google Shape;318;p14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9" name="Google Shape;319;p14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PREDSTAVLJANJE MINDFULNESSA KLIJENTU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"/>
          <p:cNvSpPr/>
          <p:nvPr/>
        </p:nvSpPr>
        <p:spPr>
          <a:xfrm>
            <a:off x="10916475" y="6068225"/>
            <a:ext cx="4805378" cy="3155817"/>
          </a:xfrm>
          <a:custGeom>
            <a:avLst/>
            <a:gdLst/>
            <a:ahLst/>
            <a:cxnLst/>
            <a:rect l="l" t="t" r="r" b="b"/>
            <a:pathLst>
              <a:path w="5112104" h="3132325" extrusionOk="0">
                <a:moveTo>
                  <a:pt x="0" y="0"/>
                </a:moveTo>
                <a:lnTo>
                  <a:pt x="5112104" y="0"/>
                </a:lnTo>
                <a:lnTo>
                  <a:pt x="5112104" y="3132326"/>
                </a:lnTo>
                <a:lnTo>
                  <a:pt x="0" y="3132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5" name="Google Shape;325;p15"/>
          <p:cNvSpPr txBox="1"/>
          <p:nvPr/>
        </p:nvSpPr>
        <p:spPr>
          <a:xfrm>
            <a:off x="1139250" y="3144638"/>
            <a:ext cx="15369000" cy="29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400" b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Zatvorite oči. </a:t>
            </a: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Fokusirajte se na svoje disanje, na osjete koje osjećate prilikom udaha i izdaha.</a:t>
            </a:r>
            <a:r>
              <a:rPr lang="en-US" sz="24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(Pauza 10 sek.) </a:t>
            </a: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Primijetite kako osjećate zrak koji ulazi i izlazi iz vaših nosnica; kako se pluća, prsa i trbuh šire i skupljaju. </a:t>
            </a:r>
            <a:r>
              <a:rPr lang="en-US" sz="240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(Pauza 15 sek.) </a:t>
            </a: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Možete opažati osjete u cjelini</a:t>
            </a:r>
            <a:r>
              <a:rPr lang="en-US" sz="24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(pauza) </a:t>
            </a: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ili se koncentrirati na neki poseban osjet, primjerice zrak koji ulazi i izlazi kroz nosnice, ovisno o tome što vam najviše odgovara </a:t>
            </a:r>
            <a:r>
              <a:rPr lang="en-US" sz="24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(Pauza 30 sek.) </a:t>
            </a: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Dok to radite, primijetit ćete da će vam misli lutati, pojavit će se razne misli. Dok postajete svjesni ovoga, lagano vratite fokus ponovno na disanje. </a:t>
            </a:r>
            <a:r>
              <a:rPr lang="en-US" sz="24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(Pau</a:t>
            </a:r>
            <a:r>
              <a:rPr lang="en-US" sz="2400" i="1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-US" sz="24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45 sek.) </a:t>
            </a: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Neovisno o tome koliko puta um krene lutati, </a:t>
            </a:r>
            <a:r>
              <a:rPr lang="en-US" sz="24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svaki put samo osvijestite da se to dogodilo i lagano vratite fokus na disanje. </a:t>
            </a:r>
            <a:r>
              <a:rPr lang="en-US" sz="2400" i="1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(Pauza 30 sek.) </a:t>
            </a:r>
            <a:r>
              <a:rPr lang="en-US" sz="24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Nema potrebe za </a:t>
            </a:r>
            <a:endParaRPr sz="2000"/>
          </a:p>
        </p:txBody>
      </p:sp>
      <p:sp>
        <p:nvSpPr>
          <p:cNvPr id="326" name="Google Shape;326;p15"/>
          <p:cNvSpPr txBox="1"/>
          <p:nvPr/>
        </p:nvSpPr>
        <p:spPr>
          <a:xfrm>
            <a:off x="1139250" y="6104450"/>
            <a:ext cx="88461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kritikom </a:t>
            </a: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ili frustracijom kada vam um luta, to naši umovi rade. Sve što trebate je primijetiti i vratiti fokus na disanje. </a:t>
            </a:r>
            <a:r>
              <a:rPr lang="en-US" sz="24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(Pauza 40 sek.)</a:t>
            </a: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 redu je ako primjetite svoje misli u pozadini. Ne morate ih pokušati izbrisati ili mijenjati. Samo primijetite da su tu i pustite ih da same odu, a vi se fokusirajte na osjet disanja. </a:t>
            </a:r>
            <a:r>
              <a:rPr lang="en-US" sz="2400" b="0" i="1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(Pauza 60 sek.)</a:t>
            </a:r>
            <a:r>
              <a:rPr lang="en-US" sz="2400" b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2000"/>
          </a:p>
        </p:txBody>
      </p:sp>
      <p:cxnSp>
        <p:nvCxnSpPr>
          <p:cNvPr id="327" name="Google Shape;327;p15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8" name="Google Shape;328;p15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Mindfulness vježba disanja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/>
          <p:nvPr/>
        </p:nvSpPr>
        <p:spPr>
          <a:xfrm>
            <a:off x="11058848" y="4362825"/>
            <a:ext cx="5968381" cy="3993714"/>
          </a:xfrm>
          <a:custGeom>
            <a:avLst/>
            <a:gdLst/>
            <a:ahLst/>
            <a:cxnLst/>
            <a:rect l="l" t="t" r="r" b="b"/>
            <a:pathLst>
              <a:path w="5112104" h="3132325" extrusionOk="0">
                <a:moveTo>
                  <a:pt x="0" y="0"/>
                </a:moveTo>
                <a:lnTo>
                  <a:pt x="5112104" y="0"/>
                </a:lnTo>
                <a:lnTo>
                  <a:pt x="5112104" y="3132326"/>
                </a:lnTo>
                <a:lnTo>
                  <a:pt x="0" y="3132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4" name="Google Shape;334;p16"/>
          <p:cNvSpPr txBox="1"/>
          <p:nvPr/>
        </p:nvSpPr>
        <p:spPr>
          <a:xfrm>
            <a:off x="1133600" y="2852225"/>
            <a:ext cx="8891400" cy="6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Što pitati klijenta </a:t>
            </a:r>
            <a:r>
              <a:rPr lang="en-US" sz="2700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nakon</a:t>
            </a:r>
            <a:r>
              <a:rPr lang="en-US" sz="2700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odrađene mindfulness vježbe?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156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0217" marR="0" lvl="1" indent="-2368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400"/>
              <a:buFont typeface="Helvetica Neue Light"/>
              <a:buAutoNum type="arabicPeriod"/>
            </a:pPr>
            <a:r>
              <a:rPr lang="en-US" sz="24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Koliko je intenzivna tuga sada, 0-10?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10217" marR="0" lvl="1" indent="-2368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400"/>
              <a:buFont typeface="Helvetica Neue Light"/>
              <a:buAutoNum type="arabicPeriod"/>
            </a:pPr>
            <a:r>
              <a:rPr lang="en-US" sz="24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Kako vam je bilo?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10217" marR="0" lvl="1" indent="-2368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400"/>
              <a:buFont typeface="Helvetica Neue Light"/>
              <a:buAutoNum type="arabicPeriod"/>
            </a:pPr>
            <a:r>
              <a:rPr lang="en-US" sz="24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Što ste primijetili?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10217" marR="0" lvl="1" indent="-2368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400"/>
              <a:buFont typeface="Helvetica Neue Light"/>
              <a:buAutoNum type="arabicPeriod"/>
            </a:pPr>
            <a:r>
              <a:rPr lang="en-US" sz="24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Je li vam um lutao?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10217" marR="0" lvl="1" indent="-2368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400"/>
              <a:buFont typeface="Helvetica Neue Light"/>
              <a:buAutoNum type="arabicPeriod"/>
            </a:pPr>
            <a:r>
              <a:rPr lang="en-US" sz="24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Jeste li uspjeli vratiti pažnju ponovno na disanje? Što vam to govori o vašoj mogućnosti da se oslobodite ruminacije?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10217" marR="0" lvl="1" indent="-2368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400"/>
              <a:buFont typeface="Helvetica Neue Light"/>
              <a:buAutoNum type="arabicPeriod"/>
            </a:pPr>
            <a:r>
              <a:rPr lang="en-US" sz="24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Što se dogodilo s vašim emocijama dok ste radili mindfulness?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10217" marR="0" lvl="1" indent="-2368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400"/>
              <a:buFont typeface="Helvetica Neue Light"/>
              <a:buAutoNum type="arabicPeriod"/>
            </a:pPr>
            <a:r>
              <a:rPr lang="en-US" sz="24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Što mislite o tome?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10217" marR="0" lvl="1" indent="-2368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400"/>
              <a:buFont typeface="Helvetica Neue Light"/>
              <a:buAutoNum type="arabicPeriod"/>
            </a:pPr>
            <a:r>
              <a:rPr lang="en-US" sz="24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Je li ovo bilo korisno?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10217" marR="0" lvl="1" indent="-23685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400"/>
              <a:buFont typeface="Helvetica Neue Light"/>
              <a:buAutoNum type="arabicPeriod"/>
            </a:pPr>
            <a:r>
              <a:rPr lang="en-US" sz="24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Mislite li da će ovo biti dobra vježba za Akcijski plan?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35" name="Google Shape;335;p16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16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PREDSTAVLJANJE MINDFULNESSA KLIJENTU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/>
          <p:nvPr/>
        </p:nvSpPr>
        <p:spPr>
          <a:xfrm>
            <a:off x="2721124" y="3000630"/>
            <a:ext cx="3639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 anxiety</a:t>
            </a:r>
            <a:endParaRPr sz="17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2678532" y="4459573"/>
            <a:ext cx="474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Watch it from distance</a:t>
            </a:r>
            <a:endParaRPr sz="17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p17"/>
          <p:cNvSpPr txBox="1"/>
          <p:nvPr/>
        </p:nvSpPr>
        <p:spPr>
          <a:xfrm>
            <a:off x="2721163" y="6027950"/>
            <a:ext cx="414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 constructively with it</a:t>
            </a:r>
            <a:endParaRPr sz="17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2721124" y="7220102"/>
            <a:ext cx="492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 the above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2696335" y="8613700"/>
            <a:ext cx="492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the best</a:t>
            </a:r>
            <a:endParaRPr sz="17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6" name="Google Shape;346;p17"/>
          <p:cNvGrpSpPr/>
          <p:nvPr/>
        </p:nvGrpSpPr>
        <p:grpSpPr>
          <a:xfrm>
            <a:off x="6842136" y="3220843"/>
            <a:ext cx="1229747" cy="307331"/>
            <a:chOff x="0" y="0"/>
            <a:chExt cx="1978357" cy="494419"/>
          </a:xfrm>
        </p:grpSpPr>
        <p:sp>
          <p:nvSpPr>
            <p:cNvPr id="347" name="Google Shape;347;p17"/>
            <p:cNvSpPr/>
            <p:nvPr/>
          </p:nvSpPr>
          <p:spPr>
            <a:xfrm>
              <a:off x="0" y="0"/>
              <a:ext cx="1978357" cy="494419"/>
            </a:xfrm>
            <a:custGeom>
              <a:avLst/>
              <a:gdLst/>
              <a:ahLst/>
              <a:cxnLst/>
              <a:rect l="l" t="t" r="r" b="b"/>
              <a:pathLst>
                <a:path w="1978357" h="494419" extrusionOk="0">
                  <a:moveTo>
                    <a:pt x="1978357" y="247210"/>
                  </a:moveTo>
                  <a:lnTo>
                    <a:pt x="1571957" y="0"/>
                  </a:lnTo>
                  <a:lnTo>
                    <a:pt x="1571957" y="203200"/>
                  </a:lnTo>
                  <a:lnTo>
                    <a:pt x="0" y="203200"/>
                  </a:lnTo>
                  <a:lnTo>
                    <a:pt x="0" y="291219"/>
                  </a:lnTo>
                  <a:lnTo>
                    <a:pt x="1571957" y="291219"/>
                  </a:lnTo>
                  <a:lnTo>
                    <a:pt x="1571957" y="494419"/>
                  </a:lnTo>
                  <a:lnTo>
                    <a:pt x="1978357" y="247210"/>
                  </a:lnTo>
                  <a:close/>
                </a:path>
              </a:pathLst>
            </a:custGeom>
            <a:solidFill>
              <a:srgbClr val="C07A35"/>
            </a:solidFill>
            <a:ln>
              <a:noFill/>
            </a:ln>
          </p:spPr>
        </p:sp>
        <p:sp>
          <p:nvSpPr>
            <p:cNvPr id="348" name="Google Shape;348;p17"/>
            <p:cNvSpPr txBox="1"/>
            <p:nvPr/>
          </p:nvSpPr>
          <p:spPr>
            <a:xfrm>
              <a:off x="0" y="155575"/>
              <a:ext cx="1876757" cy="135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7"/>
          <p:cNvGrpSpPr/>
          <p:nvPr/>
        </p:nvGrpSpPr>
        <p:grpSpPr>
          <a:xfrm>
            <a:off x="6842136" y="4624389"/>
            <a:ext cx="1229747" cy="307331"/>
            <a:chOff x="0" y="0"/>
            <a:chExt cx="1978357" cy="494419"/>
          </a:xfrm>
        </p:grpSpPr>
        <p:sp>
          <p:nvSpPr>
            <p:cNvPr id="350" name="Google Shape;350;p17"/>
            <p:cNvSpPr/>
            <p:nvPr/>
          </p:nvSpPr>
          <p:spPr>
            <a:xfrm>
              <a:off x="0" y="0"/>
              <a:ext cx="1978357" cy="494419"/>
            </a:xfrm>
            <a:custGeom>
              <a:avLst/>
              <a:gdLst/>
              <a:ahLst/>
              <a:cxnLst/>
              <a:rect l="l" t="t" r="r" b="b"/>
              <a:pathLst>
                <a:path w="1978357" h="494419" extrusionOk="0">
                  <a:moveTo>
                    <a:pt x="1978357" y="247210"/>
                  </a:moveTo>
                  <a:lnTo>
                    <a:pt x="1571957" y="0"/>
                  </a:lnTo>
                  <a:lnTo>
                    <a:pt x="1571957" y="203200"/>
                  </a:lnTo>
                  <a:lnTo>
                    <a:pt x="0" y="203200"/>
                  </a:lnTo>
                  <a:lnTo>
                    <a:pt x="0" y="291219"/>
                  </a:lnTo>
                  <a:lnTo>
                    <a:pt x="1571957" y="291219"/>
                  </a:lnTo>
                  <a:lnTo>
                    <a:pt x="1571957" y="494419"/>
                  </a:lnTo>
                  <a:lnTo>
                    <a:pt x="1978357" y="247210"/>
                  </a:lnTo>
                  <a:close/>
                </a:path>
              </a:pathLst>
            </a:custGeom>
            <a:solidFill>
              <a:srgbClr val="C07A35"/>
            </a:solidFill>
            <a:ln>
              <a:noFill/>
            </a:ln>
          </p:spPr>
        </p:sp>
        <p:sp>
          <p:nvSpPr>
            <p:cNvPr id="351" name="Google Shape;351;p17"/>
            <p:cNvSpPr txBox="1"/>
            <p:nvPr/>
          </p:nvSpPr>
          <p:spPr>
            <a:xfrm>
              <a:off x="0" y="155575"/>
              <a:ext cx="1876757" cy="135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7"/>
          <p:cNvGrpSpPr/>
          <p:nvPr/>
        </p:nvGrpSpPr>
        <p:grpSpPr>
          <a:xfrm>
            <a:off x="6842136" y="6028319"/>
            <a:ext cx="1229747" cy="307331"/>
            <a:chOff x="0" y="0"/>
            <a:chExt cx="1978357" cy="494419"/>
          </a:xfrm>
        </p:grpSpPr>
        <p:sp>
          <p:nvSpPr>
            <p:cNvPr id="353" name="Google Shape;353;p17"/>
            <p:cNvSpPr/>
            <p:nvPr/>
          </p:nvSpPr>
          <p:spPr>
            <a:xfrm>
              <a:off x="0" y="0"/>
              <a:ext cx="1978357" cy="494419"/>
            </a:xfrm>
            <a:custGeom>
              <a:avLst/>
              <a:gdLst/>
              <a:ahLst/>
              <a:cxnLst/>
              <a:rect l="l" t="t" r="r" b="b"/>
              <a:pathLst>
                <a:path w="1978357" h="494419" extrusionOk="0">
                  <a:moveTo>
                    <a:pt x="1978357" y="247210"/>
                  </a:moveTo>
                  <a:lnTo>
                    <a:pt x="1571957" y="0"/>
                  </a:lnTo>
                  <a:lnTo>
                    <a:pt x="1571957" y="203200"/>
                  </a:lnTo>
                  <a:lnTo>
                    <a:pt x="0" y="203200"/>
                  </a:lnTo>
                  <a:lnTo>
                    <a:pt x="0" y="291219"/>
                  </a:lnTo>
                  <a:lnTo>
                    <a:pt x="1571957" y="291219"/>
                  </a:lnTo>
                  <a:lnTo>
                    <a:pt x="1571957" y="494419"/>
                  </a:lnTo>
                  <a:lnTo>
                    <a:pt x="1978357" y="247210"/>
                  </a:lnTo>
                  <a:close/>
                </a:path>
              </a:pathLst>
            </a:custGeom>
            <a:solidFill>
              <a:srgbClr val="C07A35"/>
            </a:solidFill>
            <a:ln>
              <a:noFill/>
            </a:ln>
          </p:spPr>
        </p:sp>
        <p:sp>
          <p:nvSpPr>
            <p:cNvPr id="354" name="Google Shape;354;p17"/>
            <p:cNvSpPr txBox="1"/>
            <p:nvPr/>
          </p:nvSpPr>
          <p:spPr>
            <a:xfrm>
              <a:off x="0" y="155575"/>
              <a:ext cx="1876757" cy="135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7"/>
          <p:cNvGrpSpPr/>
          <p:nvPr/>
        </p:nvGrpSpPr>
        <p:grpSpPr>
          <a:xfrm>
            <a:off x="6842136" y="7471986"/>
            <a:ext cx="1229747" cy="307331"/>
            <a:chOff x="0" y="0"/>
            <a:chExt cx="1978357" cy="494419"/>
          </a:xfrm>
        </p:grpSpPr>
        <p:sp>
          <p:nvSpPr>
            <p:cNvPr id="356" name="Google Shape;356;p17"/>
            <p:cNvSpPr/>
            <p:nvPr/>
          </p:nvSpPr>
          <p:spPr>
            <a:xfrm>
              <a:off x="0" y="0"/>
              <a:ext cx="1978357" cy="494419"/>
            </a:xfrm>
            <a:custGeom>
              <a:avLst/>
              <a:gdLst/>
              <a:ahLst/>
              <a:cxnLst/>
              <a:rect l="l" t="t" r="r" b="b"/>
              <a:pathLst>
                <a:path w="1978357" h="494419" extrusionOk="0">
                  <a:moveTo>
                    <a:pt x="1978357" y="247210"/>
                  </a:moveTo>
                  <a:lnTo>
                    <a:pt x="1571957" y="0"/>
                  </a:lnTo>
                  <a:lnTo>
                    <a:pt x="1571957" y="203200"/>
                  </a:lnTo>
                  <a:lnTo>
                    <a:pt x="0" y="203200"/>
                  </a:lnTo>
                  <a:lnTo>
                    <a:pt x="0" y="291219"/>
                  </a:lnTo>
                  <a:lnTo>
                    <a:pt x="1571957" y="291219"/>
                  </a:lnTo>
                  <a:lnTo>
                    <a:pt x="1571957" y="494419"/>
                  </a:lnTo>
                  <a:lnTo>
                    <a:pt x="1978357" y="247210"/>
                  </a:lnTo>
                  <a:close/>
                </a:path>
              </a:pathLst>
            </a:custGeom>
            <a:solidFill>
              <a:srgbClr val="C07A35"/>
            </a:solidFill>
            <a:ln>
              <a:noFill/>
            </a:ln>
          </p:spPr>
        </p:sp>
        <p:sp>
          <p:nvSpPr>
            <p:cNvPr id="357" name="Google Shape;357;p17"/>
            <p:cNvSpPr txBox="1"/>
            <p:nvPr/>
          </p:nvSpPr>
          <p:spPr>
            <a:xfrm>
              <a:off x="0" y="155575"/>
              <a:ext cx="1876757" cy="135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7"/>
          <p:cNvGrpSpPr/>
          <p:nvPr/>
        </p:nvGrpSpPr>
        <p:grpSpPr>
          <a:xfrm>
            <a:off x="6842136" y="8959891"/>
            <a:ext cx="1229747" cy="307331"/>
            <a:chOff x="0" y="0"/>
            <a:chExt cx="1978357" cy="494419"/>
          </a:xfrm>
        </p:grpSpPr>
        <p:sp>
          <p:nvSpPr>
            <p:cNvPr id="359" name="Google Shape;359;p17"/>
            <p:cNvSpPr/>
            <p:nvPr/>
          </p:nvSpPr>
          <p:spPr>
            <a:xfrm>
              <a:off x="0" y="0"/>
              <a:ext cx="1978357" cy="494419"/>
            </a:xfrm>
            <a:custGeom>
              <a:avLst/>
              <a:gdLst/>
              <a:ahLst/>
              <a:cxnLst/>
              <a:rect l="l" t="t" r="r" b="b"/>
              <a:pathLst>
                <a:path w="1978357" h="494419" extrusionOk="0">
                  <a:moveTo>
                    <a:pt x="1978357" y="247210"/>
                  </a:moveTo>
                  <a:lnTo>
                    <a:pt x="1571957" y="0"/>
                  </a:lnTo>
                  <a:lnTo>
                    <a:pt x="1571957" y="203200"/>
                  </a:lnTo>
                  <a:lnTo>
                    <a:pt x="0" y="203200"/>
                  </a:lnTo>
                  <a:lnTo>
                    <a:pt x="0" y="291219"/>
                  </a:lnTo>
                  <a:lnTo>
                    <a:pt x="1571957" y="291219"/>
                  </a:lnTo>
                  <a:lnTo>
                    <a:pt x="1571957" y="494419"/>
                  </a:lnTo>
                  <a:lnTo>
                    <a:pt x="1978357" y="247210"/>
                  </a:lnTo>
                  <a:close/>
                </a:path>
              </a:pathLst>
            </a:custGeom>
            <a:solidFill>
              <a:srgbClr val="C07A35"/>
            </a:solidFill>
            <a:ln>
              <a:noFill/>
            </a:ln>
          </p:spPr>
        </p:sp>
        <p:sp>
          <p:nvSpPr>
            <p:cNvPr id="360" name="Google Shape;360;p17"/>
            <p:cNvSpPr txBox="1"/>
            <p:nvPr/>
          </p:nvSpPr>
          <p:spPr>
            <a:xfrm>
              <a:off x="0" y="155575"/>
              <a:ext cx="1876757" cy="135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7"/>
          <p:cNvSpPr txBox="1"/>
          <p:nvPr/>
        </p:nvSpPr>
        <p:spPr>
          <a:xfrm>
            <a:off x="8764836" y="3116075"/>
            <a:ext cx="8615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Prihvatite anksioznost (ili neku drugu emociju.)</a:t>
            </a:r>
            <a:endParaRPr sz="1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2" name="Google Shape;362;p17"/>
          <p:cNvSpPr txBox="1"/>
          <p:nvPr/>
        </p:nvSpPr>
        <p:spPr>
          <a:xfrm>
            <a:off x="8764836" y="4473334"/>
            <a:ext cx="8102579" cy="4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Promatrajte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ju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bez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osuđivanja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Odvojite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 od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nje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7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3" name="Google Shape;363;p17"/>
          <p:cNvSpPr txBox="1"/>
          <p:nvPr/>
        </p:nvSpPr>
        <p:spPr>
          <a:xfrm>
            <a:off x="8764836" y="5767485"/>
            <a:ext cx="9054600" cy="99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Ponašajte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kako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 smtClea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biste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hr-HR" sz="2800" i="0" u="none" strike="noStrike" cap="none" dirty="0" smtClea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 ponašali </a:t>
            </a:r>
            <a:r>
              <a:rPr lang="en-US" sz="2800" i="0" u="none" strike="noStrike" cap="none" dirty="0" err="1" smtClea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niste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anksiozni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Sve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što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možemo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raditi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bez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anksioznosti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možemo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njom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7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4" name="Google Shape;364;p17"/>
          <p:cNvSpPr txBox="1"/>
          <p:nvPr/>
        </p:nvSpPr>
        <p:spPr>
          <a:xfrm>
            <a:off x="8764836" y="7438380"/>
            <a:ext cx="581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Ponavljajte prva tri koraka.</a:t>
            </a:r>
            <a:endParaRPr sz="1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5" name="Google Shape;365;p17"/>
          <p:cNvSpPr txBox="1"/>
          <p:nvPr/>
        </p:nvSpPr>
        <p:spPr>
          <a:xfrm>
            <a:off x="8764836" y="8549334"/>
            <a:ext cx="66063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Očekujte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najbolje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Većinom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čega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nas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je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najviše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strah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zapravo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niti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ne </a:t>
            </a:r>
            <a:r>
              <a:rPr lang="en-US" sz="280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dogodi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7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66" name="Google Shape;366;p17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17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AWARE TEHNIKA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68" name="Google Shape;368;p17"/>
          <p:cNvGrpSpPr/>
          <p:nvPr/>
        </p:nvGrpSpPr>
        <p:grpSpPr>
          <a:xfrm>
            <a:off x="1414443" y="2913123"/>
            <a:ext cx="1031524" cy="1031524"/>
            <a:chOff x="0" y="0"/>
            <a:chExt cx="812800" cy="812800"/>
          </a:xfrm>
        </p:grpSpPr>
        <p:sp>
          <p:nvSpPr>
            <p:cNvPr id="369" name="Google Shape;369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7"/>
          <p:cNvSpPr txBox="1"/>
          <p:nvPr/>
        </p:nvSpPr>
        <p:spPr>
          <a:xfrm>
            <a:off x="1139250" y="3101221"/>
            <a:ext cx="158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A</a:t>
            </a:r>
            <a:endParaRPr sz="3200"/>
          </a:p>
        </p:txBody>
      </p:sp>
      <p:grpSp>
        <p:nvGrpSpPr>
          <p:cNvPr id="372" name="Google Shape;372;p17"/>
          <p:cNvGrpSpPr/>
          <p:nvPr/>
        </p:nvGrpSpPr>
        <p:grpSpPr>
          <a:xfrm>
            <a:off x="1414443" y="4320423"/>
            <a:ext cx="1031524" cy="1031524"/>
            <a:chOff x="0" y="0"/>
            <a:chExt cx="812800" cy="812800"/>
          </a:xfrm>
        </p:grpSpPr>
        <p:sp>
          <p:nvSpPr>
            <p:cNvPr id="373" name="Google Shape;373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17"/>
          <p:cNvSpPr txBox="1"/>
          <p:nvPr/>
        </p:nvSpPr>
        <p:spPr>
          <a:xfrm>
            <a:off x="1139274" y="4607725"/>
            <a:ext cx="158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W</a:t>
            </a:r>
            <a:endParaRPr sz="3200"/>
          </a:p>
        </p:txBody>
      </p:sp>
      <p:grpSp>
        <p:nvGrpSpPr>
          <p:cNvPr id="376" name="Google Shape;376;p17"/>
          <p:cNvGrpSpPr/>
          <p:nvPr/>
        </p:nvGrpSpPr>
        <p:grpSpPr>
          <a:xfrm>
            <a:off x="1414443" y="5727736"/>
            <a:ext cx="1031524" cy="1031524"/>
            <a:chOff x="0" y="0"/>
            <a:chExt cx="812800" cy="812800"/>
          </a:xfrm>
        </p:grpSpPr>
        <p:sp>
          <p:nvSpPr>
            <p:cNvPr id="377" name="Google Shape;377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17"/>
          <p:cNvSpPr txBox="1"/>
          <p:nvPr/>
        </p:nvSpPr>
        <p:spPr>
          <a:xfrm>
            <a:off x="1139262" y="5934363"/>
            <a:ext cx="158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A</a:t>
            </a:r>
            <a:endParaRPr sz="3200" dirty="0"/>
          </a:p>
        </p:txBody>
      </p:sp>
      <p:grpSp>
        <p:nvGrpSpPr>
          <p:cNvPr id="380" name="Google Shape;380;p17"/>
          <p:cNvGrpSpPr/>
          <p:nvPr/>
        </p:nvGrpSpPr>
        <p:grpSpPr>
          <a:xfrm>
            <a:off x="1414431" y="7135023"/>
            <a:ext cx="1031524" cy="1031524"/>
            <a:chOff x="0" y="0"/>
            <a:chExt cx="812800" cy="812800"/>
          </a:xfrm>
        </p:grpSpPr>
        <p:sp>
          <p:nvSpPr>
            <p:cNvPr id="381" name="Google Shape;381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7"/>
          <p:cNvSpPr txBox="1"/>
          <p:nvPr/>
        </p:nvSpPr>
        <p:spPr>
          <a:xfrm>
            <a:off x="1139262" y="7370718"/>
            <a:ext cx="158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R</a:t>
            </a:r>
            <a:endParaRPr sz="3200" dirty="0"/>
          </a:p>
        </p:txBody>
      </p:sp>
      <p:grpSp>
        <p:nvGrpSpPr>
          <p:cNvPr id="384" name="Google Shape;384;p17"/>
          <p:cNvGrpSpPr/>
          <p:nvPr/>
        </p:nvGrpSpPr>
        <p:grpSpPr>
          <a:xfrm>
            <a:off x="1414443" y="8492035"/>
            <a:ext cx="1031524" cy="1031524"/>
            <a:chOff x="0" y="0"/>
            <a:chExt cx="812800" cy="812800"/>
          </a:xfrm>
        </p:grpSpPr>
        <p:sp>
          <p:nvSpPr>
            <p:cNvPr id="385" name="Google Shape;385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7"/>
          <p:cNvSpPr txBox="1"/>
          <p:nvPr/>
        </p:nvSpPr>
        <p:spPr>
          <a:xfrm>
            <a:off x="1139250" y="8708057"/>
            <a:ext cx="158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E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 txBox="1"/>
          <p:nvPr/>
        </p:nvSpPr>
        <p:spPr>
          <a:xfrm>
            <a:off x="939833" y="2255400"/>
            <a:ext cx="10254900" cy="2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58" b="0" i="0" u="none" strike="noStrike" cap="non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Hvala!</a:t>
            </a:r>
            <a:endParaRPr/>
          </a:p>
        </p:txBody>
      </p:sp>
      <p:cxnSp>
        <p:nvCxnSpPr>
          <p:cNvPr id="393" name="Google Shape;393;p18"/>
          <p:cNvCxnSpPr/>
          <p:nvPr/>
        </p:nvCxnSpPr>
        <p:spPr>
          <a:xfrm rot="10800000" flipH="1">
            <a:off x="939820" y="5124306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"/>
          <p:cNvSpPr txBox="1"/>
          <p:nvPr/>
        </p:nvSpPr>
        <p:spPr>
          <a:xfrm>
            <a:off x="1028695" y="7422789"/>
            <a:ext cx="1510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Više o integraciji mindfulnessa u BKT: beckinstitute.org/CBTresources</a:t>
            </a:r>
            <a:endParaRPr/>
          </a:p>
        </p:txBody>
      </p:sp>
      <p:sp>
        <p:nvSpPr>
          <p:cNvPr id="399" name="Google Shape;399;p19"/>
          <p:cNvSpPr txBox="1"/>
          <p:nvPr/>
        </p:nvSpPr>
        <p:spPr>
          <a:xfrm>
            <a:off x="1028695" y="5791684"/>
            <a:ext cx="162306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Literatura: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Beck, J.S. (2021). Cognitive Behavior Therapy: Basics and Beyond. The Guilford Press. </a:t>
            </a:r>
            <a:endParaRPr sz="280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400" name="Google Shape;400;p19"/>
          <p:cNvCxnSpPr/>
          <p:nvPr/>
        </p:nvCxnSpPr>
        <p:spPr>
          <a:xfrm rot="10800000" flipH="1">
            <a:off x="939820" y="5124306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1028688" y="2834391"/>
            <a:ext cx="16451700" cy="4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8" marR="0" lvl="1" indent="-367029" algn="l" rtl="0">
              <a:lnSpc>
                <a:spcPct val="17102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3399"/>
              <a:buAutoNum type="arabicPeriod"/>
            </a:pP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Što je </a:t>
            </a:r>
            <a:r>
              <a:rPr lang="en-US" sz="33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mindfulness</a:t>
            </a: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i zašto ga koristimo s klijentima?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734058" marR="0" lvl="1" indent="-367029" algn="l" rtl="0">
              <a:lnSpc>
                <a:spcPct val="17102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3399"/>
              <a:buAutoNum type="arabicPeriod"/>
            </a:pP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Koja je razlika između </a:t>
            </a:r>
            <a:r>
              <a:rPr lang="en-US" sz="33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formalne</a:t>
            </a: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i </a:t>
            </a:r>
            <a:r>
              <a:rPr lang="en-US" sz="33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neformalne</a:t>
            </a: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primjene mindfulness-a?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734058" marR="0" lvl="1" indent="-367029" algn="l" rtl="0">
              <a:lnSpc>
                <a:spcPct val="17102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3399"/>
              <a:buAutoNum type="arabicPeriod"/>
            </a:pP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Zašto bi </a:t>
            </a:r>
            <a:r>
              <a:rPr lang="en-US" sz="33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mi</a:t>
            </a: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trebali primjenjivati mindfulness?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734058" marR="0" lvl="1" indent="-367029" algn="l" rtl="0">
              <a:lnSpc>
                <a:spcPct val="17102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3399"/>
              <a:buAutoNum type="arabicPeriod"/>
            </a:pP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Koje </a:t>
            </a:r>
            <a:r>
              <a:rPr lang="en-US" sz="33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tehnike</a:t>
            </a: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koristimo prije nego što klijenta upoznamo s mindfulness-om?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734058" marR="0" lvl="1" indent="-367029" algn="l" rtl="0">
              <a:lnSpc>
                <a:spcPct val="17102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3399"/>
              <a:buAutoNum type="arabicPeriod"/>
            </a:pP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Kako </a:t>
            </a:r>
            <a:r>
              <a:rPr lang="en-US" sz="33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predstaviti</a:t>
            </a: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3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mindfulness</a:t>
            </a: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klijentu? Kako voditi mindfulness vježbu </a:t>
            </a:r>
            <a:r>
              <a:rPr lang="en-US" sz="33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disanja</a:t>
            </a: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734058" marR="0" lvl="1" indent="-367029" algn="l" rtl="0">
              <a:lnSpc>
                <a:spcPct val="17102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3399"/>
              <a:buAutoNum type="arabicPeriod"/>
            </a:pPr>
            <a:r>
              <a:rPr lang="en-US" sz="3399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AWARE</a:t>
            </a:r>
            <a:r>
              <a:rPr lang="en-US" sz="3399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tehnika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"/>
          <p:cNvSpPr txBox="1"/>
          <p:nvPr/>
        </p:nvSpPr>
        <p:spPr>
          <a:xfrm>
            <a:off x="1139250" y="1050125"/>
            <a:ext cx="16230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ŠTO ĆEMO SAZNATI?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3"/>
          <p:cNvGrpSpPr/>
          <p:nvPr/>
        </p:nvGrpSpPr>
        <p:grpSpPr>
          <a:xfrm>
            <a:off x="1450891" y="3070253"/>
            <a:ext cx="4970700" cy="2526802"/>
            <a:chOff x="0" y="-76200"/>
            <a:chExt cx="6627600" cy="3369069"/>
          </a:xfrm>
        </p:grpSpPr>
        <p:sp>
          <p:nvSpPr>
            <p:cNvPr id="109" name="Google Shape;109;p3"/>
            <p:cNvSpPr txBox="1"/>
            <p:nvPr/>
          </p:nvSpPr>
          <p:spPr>
            <a:xfrm>
              <a:off x="0" y="-76200"/>
              <a:ext cx="64167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 b="1" i="0" u="none" strike="noStrike" cap="none">
                  <a:solidFill>
                    <a:srgbClr val="2B2C30"/>
                  </a:solidFill>
                  <a:latin typeface="Arial"/>
                  <a:ea typeface="Arial"/>
                  <a:cs typeface="Arial"/>
                  <a:sym typeface="Arial"/>
                </a:rPr>
                <a:t>ŠTO </a:t>
              </a:r>
              <a:r>
                <a:rPr lang="en-US" sz="3699" b="0" i="0" u="none" strike="noStrike" cap="none">
                  <a:solidFill>
                    <a:srgbClr val="2B2C30"/>
                  </a:solidFill>
                  <a:latin typeface="Arial"/>
                  <a:ea typeface="Arial"/>
                  <a:cs typeface="Arial"/>
                  <a:sym typeface="Arial"/>
                </a:rPr>
                <a:t>je mindfulness?</a:t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0" y="919269"/>
              <a:ext cx="6627600" cy="23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61336" marR="0" lvl="1" indent="-28066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C30"/>
                </a:buClr>
                <a:buSzPts val="2599"/>
                <a:buFont typeface="Helvetica Neue Light"/>
                <a:buChar char="•"/>
              </a:pPr>
              <a:r>
                <a:rPr lang="en-US" sz="2599" b="1" i="0" u="none" strike="noStrike" cap="non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usmjeravanje</a:t>
              </a:r>
              <a:r>
                <a:rPr lang="en-US" sz="2599" i="0" u="none" strike="noStrike" cap="none">
                  <a:solidFill>
                    <a:srgbClr val="2B2C3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en-US" sz="2599" b="1" i="0" u="none" strike="noStrike" cap="non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pažnje</a:t>
              </a:r>
              <a:r>
                <a:rPr lang="en-US" sz="2599" i="0" u="none" strike="noStrike" cap="none">
                  <a:solidFill>
                    <a:srgbClr val="2B2C3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na neposredno iskustvo (sadašnji trenutak) uz stav otvorenosti, prihvaćanja i znatiželje</a:t>
              </a: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5996575" y="6260698"/>
            <a:ext cx="5321449" cy="3446827"/>
            <a:chOff x="-233365" y="-76200"/>
            <a:chExt cx="7095265" cy="4595769"/>
          </a:xfrm>
        </p:grpSpPr>
        <p:sp>
          <p:nvSpPr>
            <p:cNvPr id="112" name="Google Shape;112;p3"/>
            <p:cNvSpPr txBox="1"/>
            <p:nvPr/>
          </p:nvSpPr>
          <p:spPr>
            <a:xfrm>
              <a:off x="0" y="-76200"/>
              <a:ext cx="68619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 b="1" i="0" u="none" strike="noStrike" cap="none">
                  <a:solidFill>
                    <a:srgbClr val="2B2C30"/>
                  </a:solidFill>
                  <a:latin typeface="Arial"/>
                  <a:ea typeface="Arial"/>
                  <a:cs typeface="Arial"/>
                  <a:sym typeface="Arial"/>
                </a:rPr>
                <a:t>ZAŠTO </a:t>
              </a:r>
              <a:r>
                <a:rPr lang="en-US" sz="3699" b="0" i="0" u="none" strike="noStrike" cap="none">
                  <a:solidFill>
                    <a:srgbClr val="2B2C30"/>
                  </a:solidFill>
                  <a:latin typeface="Arial"/>
                  <a:ea typeface="Arial"/>
                  <a:cs typeface="Arial"/>
                  <a:sym typeface="Arial"/>
                </a:rPr>
                <a:t>ga koristimo?</a:t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-233365" y="919269"/>
              <a:ext cx="6420600" cy="3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61336" marR="0" lvl="1" indent="-28066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C30"/>
                </a:buClr>
                <a:buSzPts val="2599"/>
                <a:buFont typeface="Helvetica Neue Light"/>
                <a:buChar char="•"/>
              </a:pPr>
              <a:r>
                <a:rPr lang="en-US" sz="2599" i="0" u="none" strike="noStrike" cap="none">
                  <a:solidFill>
                    <a:srgbClr val="2B2C3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uči nas fokusirati se na ono što se trenutno događa </a:t>
              </a: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561336" marR="0" lvl="1" indent="-28066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C30"/>
                </a:buClr>
                <a:buSzPts val="2599"/>
                <a:buFont typeface="Helvetica Neue Light"/>
                <a:buChar char="•"/>
              </a:pPr>
              <a:r>
                <a:rPr lang="en-US" sz="2599" b="1" i="0" u="none" strike="noStrike" cap="non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eksternalno</a:t>
              </a:r>
              <a:r>
                <a:rPr lang="en-US" sz="2599" i="0" u="none" strike="noStrike" cap="none">
                  <a:solidFill>
                    <a:srgbClr val="2B2C3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(npr. razgovor s nekim) ili </a:t>
              </a:r>
              <a:r>
                <a:rPr lang="en-US" sz="2599" b="1" i="0" u="none" strike="noStrike" cap="non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internalno</a:t>
              </a:r>
              <a:r>
                <a:rPr lang="en-US" sz="2599" i="0" u="none" strike="noStrike" cap="none">
                  <a:solidFill>
                    <a:srgbClr val="2B2C3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(npr. naše misli, emocije, tjelesne senzacije…)</a:t>
              </a: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1318032" y="3070253"/>
            <a:ext cx="5146425" cy="2986927"/>
            <a:chOff x="0" y="-76200"/>
            <a:chExt cx="6861900" cy="3982569"/>
          </a:xfrm>
        </p:grpSpPr>
        <p:sp>
          <p:nvSpPr>
            <p:cNvPr id="115" name="Google Shape;115;p3"/>
            <p:cNvSpPr txBox="1"/>
            <p:nvPr/>
          </p:nvSpPr>
          <p:spPr>
            <a:xfrm>
              <a:off x="0" y="-76200"/>
              <a:ext cx="68619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 b="1" i="0" u="none" strike="noStrike" cap="none">
                  <a:solidFill>
                    <a:srgbClr val="2B2C30"/>
                  </a:solidFill>
                  <a:latin typeface="Arial"/>
                  <a:ea typeface="Arial"/>
                  <a:cs typeface="Arial"/>
                  <a:sym typeface="Arial"/>
                </a:rPr>
                <a:t>KADA </a:t>
              </a:r>
              <a:r>
                <a:rPr lang="en-US" sz="3699" b="0" i="0" u="none" strike="noStrike" cap="none">
                  <a:solidFill>
                    <a:srgbClr val="2B2C30"/>
                  </a:solidFill>
                  <a:latin typeface="Arial"/>
                  <a:ea typeface="Arial"/>
                  <a:cs typeface="Arial"/>
                  <a:sym typeface="Arial"/>
                </a:rPr>
                <a:t>ga koristimo?</a:t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0" y="919269"/>
              <a:ext cx="6861900" cy="29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61336" marR="0" lvl="1" indent="-28066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2C30"/>
                </a:buClr>
                <a:buSzPts val="2599"/>
                <a:buFont typeface="Helvetica Neue Light"/>
                <a:buChar char="•"/>
              </a:pPr>
              <a:r>
                <a:rPr lang="en-US" sz="2599" i="0" u="none" strike="noStrike" cap="none">
                  <a:solidFill>
                    <a:srgbClr val="2B2C3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posebno koristan kod </a:t>
              </a:r>
              <a:r>
                <a:rPr lang="en-US" sz="2599" b="1" i="0" u="none" strike="noStrike" cap="non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neprilagođenih</a:t>
              </a:r>
              <a:r>
                <a:rPr lang="en-US" sz="2599" i="0" u="none" strike="noStrike" cap="none">
                  <a:solidFill>
                    <a:srgbClr val="2B2C3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en-US" sz="2599" b="1" i="0" u="none" strike="noStrike" cap="non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obrazaca</a:t>
              </a:r>
              <a:r>
                <a:rPr lang="en-US" sz="2599" i="0" u="none" strike="noStrike" cap="none">
                  <a:solidFill>
                    <a:srgbClr val="2B2C3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en-US" sz="2599" b="1" i="0" u="none" strike="noStrike" cap="non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razmišljanja</a:t>
              </a:r>
              <a:r>
                <a:rPr lang="en-US" sz="2599" i="0" u="none" strike="noStrike" cap="none">
                  <a:solidFill>
                    <a:srgbClr val="2B2C3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(opsesivne misli, ruminiranje, pretjerana zabrinutost ili samokritičnost)</a:t>
              </a:r>
              <a:endParaRPr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117" name="Google Shape;117;p3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3"/>
          <p:cNvSpPr txBox="1"/>
          <p:nvPr/>
        </p:nvSpPr>
        <p:spPr>
          <a:xfrm>
            <a:off x="1139250" y="1050125"/>
            <a:ext cx="16230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ŠTO JE MINDFULNESS?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>
            <a:off x="1028695" y="3926239"/>
            <a:ext cx="160306" cy="5252089"/>
            <a:chOff x="0" y="0"/>
            <a:chExt cx="213741" cy="7002785"/>
          </a:xfrm>
        </p:grpSpPr>
        <p:cxnSp>
          <p:nvCxnSpPr>
            <p:cNvPr id="124" name="Google Shape;124;p4"/>
            <p:cNvCxnSpPr/>
            <p:nvPr/>
          </p:nvCxnSpPr>
          <p:spPr>
            <a:xfrm>
              <a:off x="110419" y="147611"/>
              <a:ext cx="0" cy="6855174"/>
            </a:xfrm>
            <a:prstGeom prst="straightConnector1">
              <a:avLst/>
            </a:prstGeom>
            <a:noFill/>
            <a:ln w="14175" cap="flat" cmpd="sng">
              <a:solidFill>
                <a:srgbClr val="C07A35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5" name="Google Shape;125;p4"/>
            <p:cNvGrpSpPr/>
            <p:nvPr/>
          </p:nvGrpSpPr>
          <p:grpSpPr>
            <a:xfrm rot="5400000">
              <a:off x="0" y="3395995"/>
              <a:ext cx="206644" cy="206644"/>
              <a:chOff x="0" y="0"/>
              <a:chExt cx="812800" cy="812800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07A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4"/>
            <p:cNvGrpSpPr/>
            <p:nvPr/>
          </p:nvGrpSpPr>
          <p:grpSpPr>
            <a:xfrm rot="5400000">
              <a:off x="0" y="0"/>
              <a:ext cx="206644" cy="206644"/>
              <a:chOff x="0" y="0"/>
              <a:chExt cx="812800" cy="812800"/>
            </a:xfrm>
          </p:grpSpPr>
          <p:sp>
            <p:nvSpPr>
              <p:cNvPr id="129" name="Google Shape;129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07A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4"/>
            <p:cNvGrpSpPr/>
            <p:nvPr/>
          </p:nvGrpSpPr>
          <p:grpSpPr>
            <a:xfrm rot="5400000">
              <a:off x="7097" y="6796141"/>
              <a:ext cx="206644" cy="206644"/>
              <a:chOff x="0" y="0"/>
              <a:chExt cx="812800" cy="812800"/>
            </a:xfrm>
          </p:grpSpPr>
          <p:sp>
            <p:nvSpPr>
              <p:cNvPr id="132" name="Google Shape;132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07A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4" name="Google Shape;134;p4"/>
          <p:cNvSpPr/>
          <p:nvPr/>
        </p:nvSpPr>
        <p:spPr>
          <a:xfrm>
            <a:off x="10112426" y="3511836"/>
            <a:ext cx="8743570" cy="5825403"/>
          </a:xfrm>
          <a:custGeom>
            <a:avLst/>
            <a:gdLst/>
            <a:ahLst/>
            <a:cxnLst/>
            <a:rect l="l" t="t" r="r" b="b"/>
            <a:pathLst>
              <a:path w="8743570" h="5825403" extrusionOk="0">
                <a:moveTo>
                  <a:pt x="0" y="0"/>
                </a:moveTo>
                <a:lnTo>
                  <a:pt x="8743570" y="0"/>
                </a:lnTo>
                <a:lnTo>
                  <a:pt x="8743570" y="5825404"/>
                </a:lnTo>
                <a:lnTo>
                  <a:pt x="0" y="5825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5" name="Google Shape;135;p4"/>
          <p:cNvSpPr txBox="1"/>
          <p:nvPr/>
        </p:nvSpPr>
        <p:spPr>
          <a:xfrm>
            <a:off x="1522855" y="3728285"/>
            <a:ext cx="5548196" cy="5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8" b="1" i="0" u="none" strike="noStrike" cap="none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SVJESNO OPAŽANJE MISLI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522850" y="4282225"/>
            <a:ext cx="73245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 klijente koji pretjerano ruminiraju, brinu ili pokušavaju potisnuti nametljive misli ili slike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522860" y="5911701"/>
            <a:ext cx="7711593" cy="5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8" b="1" i="0" u="none" strike="noStrike" cap="none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SVJESNOST UNUTARNJIH DOŽIVLJAJA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522851" y="6513825"/>
            <a:ext cx="79473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koristi se kod snažnih emocija i drugih neugodnih ili uznemirujućih unutarnjih iskustava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1522855" y="7997896"/>
            <a:ext cx="95196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8" b="1" i="0" u="none" strike="noStrike" cap="none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MINDFULNESS USMJEREN NA SAMOSUOSJEĆANJE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1522855" y="9138133"/>
            <a:ext cx="8589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namijenjen klijentima koji su izrazito samokritični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1108848" y="2686486"/>
            <a:ext cx="5548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8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Tipovi mindfulnessa: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2" name="Google Shape;142;p4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p4"/>
          <p:cNvSpPr txBox="1"/>
          <p:nvPr/>
        </p:nvSpPr>
        <p:spPr>
          <a:xfrm>
            <a:off x="1139250" y="1050125"/>
            <a:ext cx="16230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ŠTO JE MINDFULNESS?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5"/>
          <p:cNvGrpSpPr/>
          <p:nvPr/>
        </p:nvGrpSpPr>
        <p:grpSpPr>
          <a:xfrm>
            <a:off x="1139259" y="3584215"/>
            <a:ext cx="1026648" cy="1026648"/>
            <a:chOff x="0" y="0"/>
            <a:chExt cx="812800" cy="812800"/>
          </a:xfrm>
        </p:grpSpPr>
        <p:sp>
          <p:nvSpPr>
            <p:cNvPr id="149" name="Google Shape;149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850" tIns="53850" rIns="53850" bIns="53850" anchor="ctr" anchorCtr="0">
              <a:noAutofit/>
            </a:bodyPr>
            <a:lstStyle/>
            <a:p>
              <a:pPr marL="0" marR="0" lvl="0" indent="0" algn="ctr" rtl="0">
                <a:lnSpc>
                  <a:spcPct val="11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11220939" y="3860990"/>
            <a:ext cx="4423071" cy="4334610"/>
          </a:xfrm>
          <a:custGeom>
            <a:avLst/>
            <a:gdLst/>
            <a:ahLst/>
            <a:cxnLst/>
            <a:rect l="l" t="t" r="r" b="b"/>
            <a:pathLst>
              <a:path w="4423071" h="4334610" extrusionOk="0">
                <a:moveTo>
                  <a:pt x="0" y="0"/>
                </a:moveTo>
                <a:lnTo>
                  <a:pt x="4423071" y="0"/>
                </a:lnTo>
                <a:lnTo>
                  <a:pt x="4423071" y="4334609"/>
                </a:lnTo>
                <a:lnTo>
                  <a:pt x="0" y="4334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p5"/>
          <p:cNvSpPr txBox="1"/>
          <p:nvPr/>
        </p:nvSpPr>
        <p:spPr>
          <a:xfrm>
            <a:off x="1770899" y="5020100"/>
            <a:ext cx="8279100" cy="30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2209" marR="0" lvl="1" indent="-28610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650"/>
              <a:buFont typeface="Helvetica Neue Light"/>
              <a:buChar char="•"/>
            </a:pPr>
            <a:r>
              <a:rPr lang="en-US" sz="265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Odredimo vrijeme primjene (od 5 do 60 min)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2209" marR="0" lvl="1" indent="-28610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650"/>
              <a:buFont typeface="Helvetica Neue Light"/>
              <a:buChar char="•"/>
            </a:pPr>
            <a:r>
              <a:rPr lang="en-US" sz="265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Osiguramo miran prostor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2209" marR="0" lvl="1" indent="-28610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650"/>
              <a:buFont typeface="Helvetica Neue Light"/>
              <a:buChar char="•"/>
            </a:pPr>
            <a:r>
              <a:rPr lang="en-US" sz="265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Fokusiramo se na specifičnu vježbu (npr. disanje, dijelove tijela, pokret, misli, vanjske objekte ili zvukove)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2555100" y="3861000"/>
            <a:ext cx="89331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74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FORMALNA PRIMJENA MINDFULNESSA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1314919" y="3865865"/>
            <a:ext cx="67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 i="0" u="none" strike="noStrike" cap="none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01</a:t>
            </a:r>
            <a:endParaRPr/>
          </a:p>
        </p:txBody>
      </p:sp>
      <p:cxnSp>
        <p:nvCxnSpPr>
          <p:cNvPr id="155" name="Google Shape;155;p5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5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FORMALNA I NEFORMALNA PRIMJENA 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9378943" y="2906766"/>
            <a:ext cx="8204984" cy="5474962"/>
          </a:xfrm>
          <a:custGeom>
            <a:avLst/>
            <a:gdLst/>
            <a:ahLst/>
            <a:cxnLst/>
            <a:rect l="l" t="t" r="r" b="b"/>
            <a:pathLst>
              <a:path w="8204984" h="5474962" extrusionOk="0">
                <a:moveTo>
                  <a:pt x="0" y="0"/>
                </a:moveTo>
                <a:lnTo>
                  <a:pt x="8204983" y="0"/>
                </a:lnTo>
                <a:lnTo>
                  <a:pt x="8204983" y="5474962"/>
                </a:lnTo>
                <a:lnTo>
                  <a:pt x="0" y="5474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6"/>
          <p:cNvSpPr txBox="1"/>
          <p:nvPr/>
        </p:nvSpPr>
        <p:spPr>
          <a:xfrm>
            <a:off x="2522696" y="3577040"/>
            <a:ext cx="50202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74" b="1" i="0" u="none" strike="noStrike" cap="none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NEFORMALNA PRIMJENA </a:t>
            </a:r>
            <a:r>
              <a:rPr lang="en-US" sz="3074" b="1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MINDFULNESSA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609801" y="5122900"/>
            <a:ext cx="68460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2209" marR="0" lvl="1" indent="-28610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650"/>
              <a:buFont typeface="Helvetica Neue Light"/>
              <a:buChar char="•"/>
            </a:pPr>
            <a:r>
              <a:rPr lang="en-US" sz="265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Principe mindfulness-a primjenjujemo u svakodnevnim aktivnostima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572209" marR="0" lvl="1" indent="-28610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C30"/>
              </a:buClr>
              <a:buSzPts val="2650"/>
              <a:buFont typeface="Helvetica Neue Light"/>
              <a:buChar char="•"/>
            </a:pPr>
            <a:r>
              <a:rPr lang="en-US" sz="2650" i="0" u="none" strike="noStrike" cap="none">
                <a:solidFill>
                  <a:srgbClr val="2B2C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Fokusiramo se na ono što radimo u tom trenutku (npr. jelo, hodanje, tuširanje…)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64" name="Google Shape;164;p6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6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FORMALNA I NEFORMALNA PRIMJENA 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66" name="Google Shape;166;p6"/>
          <p:cNvGrpSpPr/>
          <p:nvPr/>
        </p:nvGrpSpPr>
        <p:grpSpPr>
          <a:xfrm>
            <a:off x="1139259" y="3584215"/>
            <a:ext cx="1026648" cy="1026648"/>
            <a:chOff x="0" y="0"/>
            <a:chExt cx="812800" cy="812800"/>
          </a:xfrm>
        </p:grpSpPr>
        <p:sp>
          <p:nvSpPr>
            <p:cNvPr id="167" name="Google Shape;167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76200" y="85725"/>
              <a:ext cx="660300" cy="6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850" tIns="53850" rIns="53850" bIns="53850" anchor="ctr" anchorCtr="0">
              <a:noAutofit/>
            </a:bodyPr>
            <a:lstStyle/>
            <a:p>
              <a:pPr marL="0" marR="0" lvl="0" indent="0" algn="ctr" rtl="0">
                <a:lnSpc>
                  <a:spcPct val="11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6"/>
          <p:cNvSpPr txBox="1"/>
          <p:nvPr/>
        </p:nvSpPr>
        <p:spPr>
          <a:xfrm>
            <a:off x="1314919" y="3865865"/>
            <a:ext cx="67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 i="0" u="none" strike="noStrike" cap="none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0</a:t>
            </a: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/>
        </p:nvSpPr>
        <p:spPr>
          <a:xfrm>
            <a:off x="1114415" y="2746459"/>
            <a:ext cx="69153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Zašto bi i mi trebali primjenjivati mindfulness?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10020772" y="2483520"/>
            <a:ext cx="70353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1. Pomaže </a:t>
            </a:r>
            <a:r>
              <a:rPr lang="en-US" sz="2799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smanjiti</a:t>
            </a:r>
            <a:r>
              <a:rPr lang="en-US" sz="2799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799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stres</a:t>
            </a:r>
            <a:r>
              <a:rPr lang="en-US" sz="2799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i povećava osjećaj dobrobiti </a:t>
            </a: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10020775" y="5775900"/>
            <a:ext cx="7435200" cy="16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3. Klijente možemo više </a:t>
            </a:r>
            <a:r>
              <a:rPr lang="en-US" sz="2799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motivirati na primjenu</a:t>
            </a:r>
            <a:r>
              <a:rPr lang="en-US" sz="2799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799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mindfulnessa</a:t>
            </a:r>
            <a:r>
              <a:rPr lang="en-US" sz="2799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ako s njima podijelimo vlastito iskustvo </a:t>
            </a:r>
            <a:endParaRPr sz="2799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10020772" y="4127450"/>
            <a:ext cx="70353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 Pomaže nam </a:t>
            </a:r>
            <a:r>
              <a:rPr lang="en-US" sz="2799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bolje razumjeti tehnike</a:t>
            </a:r>
            <a:r>
              <a:rPr lang="en-US" sz="2799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kako bi smo ih lakše objasnili klijentima</a:t>
            </a: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78" name="Google Shape;178;p7"/>
          <p:cNvCxnSpPr/>
          <p:nvPr/>
        </p:nvCxnSpPr>
        <p:spPr>
          <a:xfrm flipH="1">
            <a:off x="8893744" y="834300"/>
            <a:ext cx="14400" cy="861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/>
        </p:nvSpPr>
        <p:spPr>
          <a:xfrm>
            <a:off x="1612483" y="3313200"/>
            <a:ext cx="4664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Edukacija klijenta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2420912" y="3941349"/>
            <a:ext cx="262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 kognitivnom modelu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8783672" y="3313209"/>
            <a:ext cx="3803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Sokratovski dijalog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8904254" y="3941349"/>
            <a:ext cx="3409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 provjeru argumenata o prednostima ruminiranja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5049638" y="6361176"/>
            <a:ext cx="4664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Prednosti i nedostaci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5706513" y="7091718"/>
            <a:ext cx="3277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Ruminiranje vs. prisutnost u sadašnjem trenutku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11654483" y="6361176"/>
            <a:ext cx="5181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Rasprava o ruminiranju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2313451" y="7091718"/>
            <a:ext cx="3863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 kako interferira sa životom u skladu s vrijednostima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91" name="Google Shape;191;p8"/>
          <p:cNvCxnSpPr/>
          <p:nvPr/>
        </p:nvCxnSpPr>
        <p:spPr>
          <a:xfrm>
            <a:off x="4439720" y="5635847"/>
            <a:ext cx="9190752" cy="0"/>
          </a:xfrm>
          <a:prstGeom prst="straightConnector1">
            <a:avLst/>
          </a:prstGeom>
          <a:noFill/>
          <a:ln w="38100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2" name="Google Shape;192;p8"/>
          <p:cNvGrpSpPr/>
          <p:nvPr/>
        </p:nvGrpSpPr>
        <p:grpSpPr>
          <a:xfrm>
            <a:off x="3429067" y="5120068"/>
            <a:ext cx="1031558" cy="1031558"/>
            <a:chOff x="0" y="0"/>
            <a:chExt cx="812800" cy="812800"/>
          </a:xfrm>
        </p:grpSpPr>
        <p:sp>
          <p:nvSpPr>
            <p:cNvPr id="193" name="Google Shape;193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8"/>
          <p:cNvGrpSpPr/>
          <p:nvPr/>
        </p:nvGrpSpPr>
        <p:grpSpPr>
          <a:xfrm>
            <a:off x="6829536" y="5120068"/>
            <a:ext cx="1031558" cy="1031558"/>
            <a:chOff x="0" y="0"/>
            <a:chExt cx="812800" cy="812800"/>
          </a:xfrm>
        </p:grpSpPr>
        <p:sp>
          <p:nvSpPr>
            <p:cNvPr id="196" name="Google Shape;196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8"/>
          <p:cNvGrpSpPr/>
          <p:nvPr/>
        </p:nvGrpSpPr>
        <p:grpSpPr>
          <a:xfrm>
            <a:off x="10230004" y="5120068"/>
            <a:ext cx="1031558" cy="1031558"/>
            <a:chOff x="0" y="0"/>
            <a:chExt cx="812800" cy="812800"/>
          </a:xfrm>
        </p:grpSpPr>
        <p:sp>
          <p:nvSpPr>
            <p:cNvPr id="199" name="Google Shape;199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8"/>
          <p:cNvGrpSpPr/>
          <p:nvPr/>
        </p:nvGrpSpPr>
        <p:grpSpPr>
          <a:xfrm>
            <a:off x="13630472" y="5120068"/>
            <a:ext cx="1031558" cy="1031558"/>
            <a:chOff x="0" y="0"/>
            <a:chExt cx="812800" cy="812800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8"/>
          <p:cNvSpPr txBox="1"/>
          <p:nvPr/>
        </p:nvSpPr>
        <p:spPr>
          <a:xfrm>
            <a:off x="3735275" y="5262467"/>
            <a:ext cx="41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7135743" y="5262467"/>
            <a:ext cx="41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13936680" y="5262467"/>
            <a:ext cx="41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8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8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UPOZNAVANJE KLIJENTA S MINDFULNESSOM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3153887" y="5407388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6554362" y="5407375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9954824" y="5407363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13355299" y="5407400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/>
        </p:nvSpPr>
        <p:spPr>
          <a:xfrm>
            <a:off x="1640387" y="3349121"/>
            <a:ext cx="5028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Prednosti mindfulnessa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2190758" y="4098421"/>
            <a:ext cx="3508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prezentiramo korist primjene mindfulnessa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8189703" y="3178979"/>
            <a:ext cx="49083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Intenzitet neugodnih emocija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8802391" y="4399978"/>
            <a:ext cx="368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Klijent procjenjuje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5132223" y="6284976"/>
            <a:ext cx="42225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Započeti proces razmišljanja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6030951" y="7653401"/>
            <a:ext cx="262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npr. ruminiranje za vrijeme sastanka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11939423" y="6399276"/>
            <a:ext cx="46290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Vođena mindfulness vježba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12299082" y="7683881"/>
            <a:ext cx="390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 min, disanje, snimiti audio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25" name="Google Shape;225;p9"/>
          <p:cNvCxnSpPr/>
          <p:nvPr/>
        </p:nvCxnSpPr>
        <p:spPr>
          <a:xfrm>
            <a:off x="4439720" y="5635847"/>
            <a:ext cx="9190752" cy="0"/>
          </a:xfrm>
          <a:prstGeom prst="straightConnector1">
            <a:avLst/>
          </a:prstGeom>
          <a:noFill/>
          <a:ln w="38100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6" name="Google Shape;226;p9"/>
          <p:cNvGrpSpPr/>
          <p:nvPr/>
        </p:nvGrpSpPr>
        <p:grpSpPr>
          <a:xfrm>
            <a:off x="3429067" y="5120068"/>
            <a:ext cx="1031558" cy="1031558"/>
            <a:chOff x="0" y="0"/>
            <a:chExt cx="812800" cy="812800"/>
          </a:xfrm>
        </p:grpSpPr>
        <p:sp>
          <p:nvSpPr>
            <p:cNvPr id="227" name="Google Shape;22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6829536" y="5120068"/>
            <a:ext cx="1031558" cy="1031558"/>
            <a:chOff x="0" y="0"/>
            <a:chExt cx="812800" cy="812800"/>
          </a:xfrm>
        </p:grpSpPr>
        <p:sp>
          <p:nvSpPr>
            <p:cNvPr id="230" name="Google Shape;230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9"/>
          <p:cNvGrpSpPr/>
          <p:nvPr/>
        </p:nvGrpSpPr>
        <p:grpSpPr>
          <a:xfrm>
            <a:off x="10230004" y="5120068"/>
            <a:ext cx="1031558" cy="1031558"/>
            <a:chOff x="0" y="0"/>
            <a:chExt cx="812800" cy="812800"/>
          </a:xfrm>
        </p:grpSpPr>
        <p:sp>
          <p:nvSpPr>
            <p:cNvPr id="233" name="Google Shape;233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9"/>
          <p:cNvGrpSpPr/>
          <p:nvPr/>
        </p:nvGrpSpPr>
        <p:grpSpPr>
          <a:xfrm>
            <a:off x="13630472" y="5120068"/>
            <a:ext cx="1031558" cy="1031558"/>
            <a:chOff x="0" y="0"/>
            <a:chExt cx="812800" cy="812800"/>
          </a:xfrm>
        </p:grpSpPr>
        <p:sp>
          <p:nvSpPr>
            <p:cNvPr id="236" name="Google Shape;236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7A35"/>
            </a:solidFill>
            <a:ln w="28575" cap="sq" cmpd="sng">
              <a:solidFill>
                <a:srgbClr val="C07A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9"/>
          <p:cNvSpPr txBox="1"/>
          <p:nvPr/>
        </p:nvSpPr>
        <p:spPr>
          <a:xfrm>
            <a:off x="3735275" y="5262467"/>
            <a:ext cx="41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10536212" y="5262467"/>
            <a:ext cx="41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13936680" y="5262467"/>
            <a:ext cx="41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1" name="Google Shape;241;p9"/>
          <p:cNvCxnSpPr/>
          <p:nvPr/>
        </p:nvCxnSpPr>
        <p:spPr>
          <a:xfrm rot="10800000" flipH="1">
            <a:off x="1028695" y="2195681"/>
            <a:ext cx="16230600" cy="38400"/>
          </a:xfrm>
          <a:prstGeom prst="straightConnector1">
            <a:avLst/>
          </a:prstGeom>
          <a:noFill/>
          <a:ln w="28575" cap="flat" cmpd="sng">
            <a:solidFill>
              <a:srgbClr val="C07A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Google Shape;242;p9"/>
          <p:cNvSpPr txBox="1"/>
          <p:nvPr/>
        </p:nvSpPr>
        <p:spPr>
          <a:xfrm>
            <a:off x="1139250" y="1050125"/>
            <a:ext cx="1759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>
                <a:solidFill>
                  <a:srgbClr val="2B2C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UPOZNAVANJE KLIJENTA S MINDFULNESSOM</a:t>
            </a:r>
            <a:endParaRPr sz="5000">
              <a:solidFill>
                <a:srgbClr val="2B2C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3153887" y="5407388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6554362" y="5407375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6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9954824" y="5407363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7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13355312" y="5407363"/>
            <a:ext cx="158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8" b="1">
                <a:solidFill>
                  <a:srgbClr val="EBEAE8"/>
                </a:solidFill>
                <a:latin typeface="Public Sans"/>
                <a:ea typeface="Public Sans"/>
                <a:cs typeface="Public Sans"/>
                <a:sym typeface="Public Sans"/>
              </a:rPr>
              <a:t>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1120</Words>
  <Application>Microsoft Office PowerPoint</Application>
  <PresentationFormat>Custom</PresentationFormat>
  <Paragraphs>123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Cormorant Garamond</vt:lpstr>
      <vt:lpstr>Helvetica Neue</vt:lpstr>
      <vt:lpstr>Helvetica Neue Light</vt:lpstr>
      <vt:lpstr>Playfair Display</vt:lpstr>
      <vt:lpstr>Calibri</vt:lpstr>
      <vt:lpstr>Arial</vt:lpstr>
      <vt:lpstr>Public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hubikotvr@outlook.com</cp:lastModifiedBy>
  <cp:revision>3</cp:revision>
  <dcterms:created xsi:type="dcterms:W3CDTF">2006-08-16T00:00:00Z</dcterms:created>
  <dcterms:modified xsi:type="dcterms:W3CDTF">2026-01-14T17:49:50Z</dcterms:modified>
</cp:coreProperties>
</file>