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omments/modernComment_10C_17219F24.xml" ContentType="application/vnd.ms-powerpoint.comments+xml"/>
  <Override PartName="/ppt/authors.xml" ContentType="application/vnd.ms-powerpoint.auth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7" r:id="rId3"/>
    <p:sldId id="259" r:id="rId4"/>
    <p:sldId id="267" r:id="rId5"/>
    <p:sldId id="268" r:id="rId6"/>
    <p:sldId id="269" r:id="rId7"/>
    <p:sldId id="270" r:id="rId8"/>
    <p:sldId id="271" r:id="rId9"/>
    <p:sldId id="263" r:id="rId10"/>
    <p:sldId id="261" r:id="rId11"/>
    <p:sldId id="262" r:id="rId12"/>
    <p:sldId id="264" r:id="rId13"/>
    <p:sldId id="265" r:id="rId14"/>
    <p:sldId id="266" r:id="rId15"/>
    <p:sldId id="272" r:id="rId16"/>
    <p:sldId id="273" r:id="rId17"/>
    <p:sldId id="260" r:id="rId18"/>
    <p:sldId id="258" r:id="rId19"/>
  </p:sldIdLst>
  <p:sldSz cx="12192000" cy="6858000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58DB670-76DD-CD96-8021-1845994A78D0}" name="Filip Petrina" initials="FP" userId="22b607257759e5b8" providerId="Windows Live"/>
  <p188:author id="{F95967A4-BE48-4EF0-DB2E-9F647445275A}" name="Dora Mihić" initials="DM" userId="S::domihic@m.ffzg.hr::32379d81-a23b-48c3-8d33-e65400425998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7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79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8/10/relationships/authors" Target="author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omments/modernComment_10C_17219F24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07621BB2-5475-441E-992E-7B8D387D701F}" authorId="{F95967A4-BE48-4EF0-DB2E-9F647445275A}" status="resolved" created="2026-01-22T21:28:50.068" complete="100000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388079396" sldId="268"/>
      <ac:graphicFrameMk id="4" creationId="{DA8B07BA-8FE1-E25C-32C2-BA05F9F1D3CF}"/>
      <ac:tblMk/>
      <ac:tcMk rowId="3488937193" colId="3325492116"/>
      <ac:txMk cp="12" len="11">
        <ac:context len="35" hash="4072986087"/>
      </ac:txMk>
    </ac:txMkLst>
    <p188:pos x="1805987" y="2317748"/>
    <p188:txBody>
      <a:bodyPr/>
      <a:lstStyle/>
      <a:p>
        <a:r>
          <a:rPr lang="hr-HR"/>
          <a:t>Suosjećanja ili suosjećanje?</a:t>
        </a:r>
      </a:p>
    </p188:txBody>
    <p188:extLst>
      <p:ext xmlns:p="http://schemas.openxmlformats.org/presentationml/2006/main" uri="{57CB4572-C831-44C2-8A1C-0ADB6CCDFE69}">
        <p223:reactions xmlns:p223="http://schemas.microsoft.com/office/powerpoint/2022/03/main">
          <p223:rxn type="👍">
            <p223:instance time="2026-01-22T21:57:28.836" authorId="{258DB670-76DD-CD96-8021-1845994A78D0}"/>
          </p223:rxn>
        </p223:reactions>
      </p:ext>
    </p188:extLst>
  </p188:cm>
</p188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smtClean="0"/>
              <a:t>7.2.2026.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AEFCBE-FD49-4825-A5A3-ED94B5E810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655498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smtClean="0"/>
              <a:t>7.2.2026.</a:t>
            </a:r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A502D7-1CC3-44D0-8ECF-9DDBBF72F4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956949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67A0FF-744A-2D63-B3E8-D2808A66CF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95ED60-4FFB-2E70-61AA-5CAEA0DA77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DD07C2-90EB-E536-2CC9-A88AEF39AB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0C4FB-54DC-421D-97B0-D0A6840A5961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02A105-7967-7492-5265-884BEA99B8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7972A6-FDE4-6CED-CF6B-EE932CB08E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4F1FC-7043-4CC2-A813-E880B757E0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5313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A08B5D-C009-D893-46A5-7FC191D3C4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B73C2D-639F-0E86-3945-B9A4AEAA50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3038C8-4D5E-695A-A832-956BAA4C76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0C4FB-54DC-421D-97B0-D0A6840A5961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35D1E5-C476-CA62-5B13-C624678905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0A33F5-5A6D-E223-1B8C-821B3C7EE5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4F1FC-7043-4CC2-A813-E880B757E0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8941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0353906-9CA6-DFA0-9BD3-3A9F2C9A73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9B8430-DF9B-C201-D635-09F7F47AC7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4FF929-A37E-9B08-C4AB-ABA531AB98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0C4FB-54DC-421D-97B0-D0A6840A5961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89A4CD-A5DF-49A1-72C5-455CE2F30C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1488D3-DD7B-1815-51F3-76F246827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4F1FC-7043-4CC2-A813-E880B757E0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594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583875-F4E7-3B1B-CF7B-73A799A10F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E79F69-13CA-EE50-9225-EE91F28DE7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67D7AA-F586-C853-F353-DBD1D16D6A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0C4FB-54DC-421D-97B0-D0A6840A5961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7C251B-590A-9A7F-FF0D-B3B2846FCB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2F8D0E-CC3B-B647-6330-8B136F027D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4F1FC-7043-4CC2-A813-E880B757E0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1237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C95FFD-2E4F-64F9-83B1-8490B15C1B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228193-E194-EDA5-E50C-30FE544E54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57CB5E-8861-9214-00A6-D8810761A3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0C4FB-54DC-421D-97B0-D0A6840A5961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B430B5-34A7-D230-F246-39FE2053E7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FD0894-2549-966B-39FE-A1238DE24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4F1FC-7043-4CC2-A813-E880B757E0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8843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6A44CC-83EE-4081-345E-6C23CFC6BD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C29191-FD1A-F8BE-DDD9-FC7B36DCD7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C7A0AA-237F-65C3-532F-DC40A1F319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BA0D85-F7D3-A39A-657A-79061D325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0C4FB-54DC-421D-97B0-D0A6840A5961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41A398-F37D-2948-28F4-DAF3417043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6031EF-69C1-759F-8D70-242586E4F2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4F1FC-7043-4CC2-A813-E880B757E0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786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BD1228-CD5E-06EE-9446-740ABF62F0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6C88B9-6CEB-5DD0-ACA9-6318B5A55A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05C132-4643-62B3-E4C8-E29A0C4860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07EA34B-8686-A8EB-21CA-52D2CCA981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7A95C52-B18D-789D-F45B-3A56AC92234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2AE4187-38FE-2368-B8F0-A2D81886D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0C4FB-54DC-421D-97B0-D0A6840A5961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4F03983-FC41-1F68-B842-C2700AD828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8F3DBB9-E11A-BC62-AAFE-6782A9875F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4F1FC-7043-4CC2-A813-E880B757E0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4324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080AB2-D0C1-E372-8B10-A3258C765E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5C1BE75-2BD9-18CB-7CC2-9D10DBB39C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0C4FB-54DC-421D-97B0-D0A6840A5961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074F5D-DBDE-FD3F-B88D-7D27637BD3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68E2FE6-27CE-DC66-B92A-E79407C4A0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4F1FC-7043-4CC2-A813-E880B757E0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4421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EDABE38-7531-0298-CC87-FE4FEC4F98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0C4FB-54DC-421D-97B0-D0A6840A5961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5216634-3997-AFB8-279E-C37ECDC38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F70FF8-5038-1A0A-232B-9C950496EE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4F1FC-7043-4CC2-A813-E880B757E0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A1AE2C-3D0A-D08B-AA94-264A5F9632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DF5678-6ED2-98CA-1A2B-AA42F4C7DE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49A5C4-7CDB-0613-7A97-CB75DE9093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186B51-A644-58AC-5F1B-6112346216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0C4FB-54DC-421D-97B0-D0A6840A5961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DAFFBA-376D-A48F-4D69-9AD5CDF1D8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A64D85-50E3-EA26-9126-E6AF90F07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4F1FC-7043-4CC2-A813-E880B757E0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4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2954FE-CC97-ED7A-24AA-BCBA131501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32CD964-B1AB-A85B-E003-A3392F321D6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705CFE-9444-2205-534A-AE19C2F894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9E3DCF-6FCC-BF79-7FDA-250700AEC7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0C4FB-54DC-421D-97B0-D0A6840A5961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2DCA89-F2F2-FD0A-93E2-0A4B579A14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D99CD3-0CC5-4CC7-EEDD-A4302D7BA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4F1FC-7043-4CC2-A813-E880B757E0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398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BE9C9E4-2CC3-89E2-C6FA-B3F3F7A603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311AEC-2408-4B18-96C5-9CC5EBB2C8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0D57CB-1E15-0BC4-6EF0-AB3BB1AD30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CA0C4FB-54DC-421D-97B0-D0A6840A5961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A781B8-EC0C-6C4E-FBC5-47A18C42B8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E6009D-82B9-3499-EC8E-3153C3D2B6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284F1FC-7043-4CC2-A813-E880B757E0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079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10C_17219F2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5DCC4A-AFD2-D490-5898-CEB0F2997F7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dirty="0" err="1"/>
              <a:t>Integracija</a:t>
            </a:r>
            <a:r>
              <a:rPr lang="en-US" sz="5400" dirty="0"/>
              <a:t> </a:t>
            </a:r>
            <a:r>
              <a:rPr lang="en-US" sz="5400" dirty="0" err="1"/>
              <a:t>mindfulnessa</a:t>
            </a:r>
            <a:r>
              <a:rPr lang="en-US" sz="5400" dirty="0"/>
              <a:t> u KBT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476D3A-4392-A983-6B8B-D3E26754CF2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26075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795B20-4BC6-6E67-38F4-62059A353C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Trebamo</a:t>
            </a:r>
            <a:r>
              <a:rPr lang="en-US" dirty="0"/>
              <a:t> li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sami</a:t>
            </a:r>
            <a:r>
              <a:rPr lang="en-US" dirty="0"/>
              <a:t> </a:t>
            </a:r>
            <a:r>
              <a:rPr lang="en-US" dirty="0" err="1"/>
              <a:t>isprobati</a:t>
            </a:r>
            <a:r>
              <a:rPr lang="en-US" dirty="0"/>
              <a:t> mindfulness?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EA3953-0BC5-02D1-4C60-1C054B02EB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/>
              <a:t>Poželjno</a:t>
            </a:r>
            <a:r>
              <a:rPr lang="en-US" sz="2400" dirty="0"/>
              <a:t> je da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sami</a:t>
            </a:r>
            <a:r>
              <a:rPr lang="en-US" sz="2400" dirty="0"/>
              <a:t> </a:t>
            </a:r>
            <a:r>
              <a:rPr lang="en-US" sz="2400" dirty="0" err="1"/>
              <a:t>prakticiramo</a:t>
            </a:r>
            <a:r>
              <a:rPr lang="en-US" sz="2400" dirty="0"/>
              <a:t> mindfulness </a:t>
            </a:r>
            <a:r>
              <a:rPr lang="en-US" sz="2400" dirty="0" err="1"/>
              <a:t>jer</a:t>
            </a:r>
            <a:r>
              <a:rPr lang="en-US" sz="2400" dirty="0"/>
              <a:t>:</a:t>
            </a:r>
          </a:p>
          <a:p>
            <a:pPr lvl="1"/>
            <a:r>
              <a:rPr lang="hr-HR" dirty="0"/>
              <a:t>M</a:t>
            </a:r>
            <a:r>
              <a:rPr lang="en-US" dirty="0" err="1"/>
              <a:t>ože</a:t>
            </a:r>
            <a:r>
              <a:rPr lang="en-US" dirty="0"/>
              <a:t> </a:t>
            </a:r>
            <a:r>
              <a:rPr lang="en-US" dirty="0" err="1"/>
              <a:t>pozitivno</a:t>
            </a:r>
            <a:r>
              <a:rPr lang="en-US" dirty="0"/>
              <a:t> </a:t>
            </a:r>
            <a:r>
              <a:rPr lang="en-US" dirty="0" err="1"/>
              <a:t>djelovati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razinu</a:t>
            </a:r>
            <a:r>
              <a:rPr lang="en-US" dirty="0"/>
              <a:t> </a:t>
            </a:r>
            <a:r>
              <a:rPr lang="en-US" dirty="0" err="1"/>
              <a:t>stresa</a:t>
            </a:r>
            <a:r>
              <a:rPr lang="en-US" dirty="0"/>
              <a:t> u </a:t>
            </a:r>
            <a:r>
              <a:rPr lang="en-US" dirty="0" err="1"/>
              <a:t>svakodnevnici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subjektivni</a:t>
            </a:r>
            <a:r>
              <a:rPr lang="en-US" dirty="0"/>
              <a:t> </a:t>
            </a:r>
            <a:r>
              <a:rPr lang="en-US" dirty="0" err="1"/>
              <a:t>osjećaj</a:t>
            </a:r>
            <a:r>
              <a:rPr lang="en-US" dirty="0"/>
              <a:t> </a:t>
            </a:r>
            <a:r>
              <a:rPr lang="en-US" dirty="0" err="1"/>
              <a:t>dobrobiti</a:t>
            </a:r>
            <a:endParaRPr lang="en-US" dirty="0"/>
          </a:p>
          <a:p>
            <a:pPr lvl="1"/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nam</a:t>
            </a:r>
            <a:r>
              <a:rPr lang="en-US" dirty="0"/>
              <a:t> </a:t>
            </a:r>
            <a:r>
              <a:rPr lang="en-US" dirty="0" err="1"/>
              <a:t>olakšati</a:t>
            </a:r>
            <a:r>
              <a:rPr lang="en-US" dirty="0"/>
              <a:t> </a:t>
            </a:r>
            <a:r>
              <a:rPr lang="en-US" dirty="0" err="1"/>
              <a:t>objašnjavanje</a:t>
            </a:r>
            <a:r>
              <a:rPr lang="en-US" dirty="0"/>
              <a:t> </a:t>
            </a:r>
            <a:r>
              <a:rPr lang="en-US" dirty="0" err="1"/>
              <a:t>tehnike</a:t>
            </a:r>
            <a:r>
              <a:rPr lang="en-US" dirty="0"/>
              <a:t> </a:t>
            </a:r>
            <a:r>
              <a:rPr lang="en-US" dirty="0" err="1"/>
              <a:t>klijentima</a:t>
            </a:r>
            <a:endParaRPr lang="en-US" dirty="0"/>
          </a:p>
          <a:p>
            <a:pPr lvl="1"/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motivirati</a:t>
            </a:r>
            <a:r>
              <a:rPr lang="en-US" dirty="0"/>
              <a:t> </a:t>
            </a:r>
            <a:r>
              <a:rPr lang="en-US" dirty="0" err="1"/>
              <a:t>klijente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prakticiranje</a:t>
            </a:r>
            <a:r>
              <a:rPr lang="en-US" dirty="0"/>
              <a:t> (</a:t>
            </a:r>
            <a:r>
              <a:rPr lang="en-US" dirty="0" err="1"/>
              <a:t>kad</a:t>
            </a:r>
            <a:r>
              <a:rPr lang="hr-HR" dirty="0"/>
              <a:t>a</a:t>
            </a:r>
            <a:r>
              <a:rPr lang="en-US" dirty="0"/>
              <a:t> </a:t>
            </a:r>
            <a:r>
              <a:rPr lang="en-US" dirty="0" err="1"/>
              <a:t>im</a:t>
            </a:r>
            <a:r>
              <a:rPr lang="en-US" dirty="0"/>
              <a:t> </a:t>
            </a:r>
            <a:r>
              <a:rPr lang="en-US" dirty="0" err="1"/>
              <a:t>opišemo</a:t>
            </a:r>
            <a:r>
              <a:rPr lang="en-US" dirty="0"/>
              <a:t> </a:t>
            </a:r>
            <a:r>
              <a:rPr lang="en-US" dirty="0" err="1"/>
              <a:t>pozitivne</a:t>
            </a:r>
            <a:r>
              <a:rPr lang="en-US" dirty="0"/>
              <a:t> </a:t>
            </a:r>
            <a:r>
              <a:rPr lang="en-US" dirty="0" err="1"/>
              <a:t>učinke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smo</a:t>
            </a:r>
            <a:r>
              <a:rPr lang="en-US" dirty="0"/>
              <a:t> mi </a:t>
            </a:r>
            <a:r>
              <a:rPr lang="en-US" dirty="0" err="1"/>
              <a:t>iskusili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7818261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F0311C-42D7-5E11-8C99-20C607F727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Kako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kad</a:t>
            </a:r>
            <a:r>
              <a:rPr lang="hr-HR" dirty="0"/>
              <a:t>a</a:t>
            </a:r>
            <a:r>
              <a:rPr lang="en-US" dirty="0"/>
              <a:t> </a:t>
            </a:r>
            <a:r>
              <a:rPr lang="en-US" dirty="0" err="1"/>
              <a:t>isprobati</a:t>
            </a:r>
            <a:r>
              <a:rPr lang="en-US" dirty="0"/>
              <a:t> mindfulness?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8D8929-5CC3-C24E-F802-5060EF682A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400" dirty="0"/>
              <a:t>Za </a:t>
            </a:r>
            <a:r>
              <a:rPr lang="en-US" sz="2400" dirty="0" err="1"/>
              <a:t>početak</a:t>
            </a:r>
            <a:r>
              <a:rPr lang="en-US" sz="2400" dirty="0"/>
              <a:t> je </a:t>
            </a:r>
            <a:r>
              <a:rPr lang="en-US" sz="2400" dirty="0" err="1"/>
              <a:t>dovoljno</a:t>
            </a:r>
            <a:r>
              <a:rPr lang="en-US" sz="2400" dirty="0"/>
              <a:t> </a:t>
            </a:r>
            <a:r>
              <a:rPr lang="en-US" sz="2400" dirty="0" err="1"/>
              <a:t>odvojit</a:t>
            </a:r>
            <a:r>
              <a:rPr lang="hr-HR" sz="2400" dirty="0"/>
              <a:t>i</a:t>
            </a:r>
            <a:r>
              <a:rPr lang="en-US" sz="2400" dirty="0"/>
              <a:t> </a:t>
            </a:r>
            <a:r>
              <a:rPr lang="hr-HR" sz="2400" dirty="0"/>
              <a:t>5</a:t>
            </a:r>
            <a:r>
              <a:rPr lang="en-US" sz="2400" dirty="0"/>
              <a:t> </a:t>
            </a:r>
            <a:r>
              <a:rPr lang="en-US" sz="2400" dirty="0" err="1"/>
              <a:t>minuta</a:t>
            </a:r>
            <a:r>
              <a:rPr lang="en-US" sz="2400" dirty="0"/>
              <a:t> </a:t>
            </a:r>
            <a:r>
              <a:rPr lang="en-US" sz="2400" dirty="0" err="1"/>
              <a:t>svako</a:t>
            </a:r>
            <a:r>
              <a:rPr lang="en-US" sz="2400" dirty="0"/>
              <a:t> </a:t>
            </a:r>
            <a:r>
              <a:rPr lang="en-US" sz="2400" dirty="0" err="1"/>
              <a:t>jutro</a:t>
            </a:r>
            <a:endParaRPr lang="en-US" sz="2400" dirty="0"/>
          </a:p>
          <a:p>
            <a:pPr algn="just"/>
            <a:r>
              <a:rPr lang="en-US" sz="2400" dirty="0" err="1"/>
              <a:t>Orijentirati</a:t>
            </a:r>
            <a:r>
              <a:rPr lang="en-US" sz="2400" dirty="0"/>
              <a:t> se </a:t>
            </a:r>
            <a:r>
              <a:rPr lang="en-US" sz="2400" dirty="0" err="1"/>
              <a:t>na</a:t>
            </a:r>
            <a:r>
              <a:rPr lang="en-US" sz="2400" dirty="0"/>
              <a:t> </a:t>
            </a:r>
            <a:r>
              <a:rPr lang="en-US" sz="2400" dirty="0" err="1"/>
              <a:t>disanje</a:t>
            </a:r>
            <a:endParaRPr lang="en-US" sz="2400" dirty="0"/>
          </a:p>
          <a:p>
            <a:pPr algn="just"/>
            <a:r>
              <a:rPr lang="en-US" sz="2400" dirty="0" err="1"/>
              <a:t>Neformalni</a:t>
            </a:r>
            <a:r>
              <a:rPr lang="en-US" sz="2400" dirty="0"/>
              <a:t> mindfulness </a:t>
            </a:r>
            <a:r>
              <a:rPr lang="en-US" sz="2400" dirty="0" err="1"/>
              <a:t>možemo</a:t>
            </a:r>
            <a:r>
              <a:rPr lang="en-US" sz="2400" dirty="0"/>
              <a:t> </a:t>
            </a:r>
            <a:r>
              <a:rPr lang="en-US" sz="2400" dirty="0" err="1"/>
              <a:t>prakticirati</a:t>
            </a:r>
            <a:r>
              <a:rPr lang="en-US" sz="2400" dirty="0"/>
              <a:t> u </a:t>
            </a:r>
            <a:r>
              <a:rPr lang="en-US" sz="2400" dirty="0" err="1"/>
              <a:t>više</a:t>
            </a:r>
            <a:r>
              <a:rPr lang="en-US" sz="2400" dirty="0"/>
              <a:t> </a:t>
            </a:r>
            <a:r>
              <a:rPr lang="en-US" sz="2400" dirty="0" err="1"/>
              <a:t>navrata</a:t>
            </a:r>
            <a:r>
              <a:rPr lang="en-US" sz="2400" dirty="0"/>
              <a:t> </a:t>
            </a:r>
            <a:r>
              <a:rPr lang="en-US" sz="2400" dirty="0" err="1"/>
              <a:t>kroz</a:t>
            </a:r>
            <a:r>
              <a:rPr lang="en-US" sz="2400" dirty="0"/>
              <a:t> dan</a:t>
            </a:r>
          </a:p>
          <a:p>
            <a:pPr algn="just"/>
            <a:r>
              <a:rPr lang="en-US" sz="2400" dirty="0" err="1"/>
              <a:t>Koncept</a:t>
            </a:r>
            <a:r>
              <a:rPr lang="en-US" sz="2400" dirty="0"/>
              <a:t> </a:t>
            </a:r>
            <a:r>
              <a:rPr lang="en-US" sz="2400" dirty="0" err="1"/>
              <a:t>mindfulnessa</a:t>
            </a:r>
            <a:r>
              <a:rPr lang="en-US" sz="2400" dirty="0"/>
              <a:t> </a:t>
            </a:r>
            <a:r>
              <a:rPr lang="en-US" sz="2400" dirty="0" err="1"/>
              <a:t>možemo</a:t>
            </a:r>
            <a:r>
              <a:rPr lang="en-US" sz="2400" dirty="0"/>
              <a:t> </a:t>
            </a:r>
            <a:r>
              <a:rPr lang="en-US" sz="2400" dirty="0" err="1"/>
              <a:t>primjeniti</a:t>
            </a:r>
            <a:r>
              <a:rPr lang="en-US" sz="2400" dirty="0"/>
              <a:t> </a:t>
            </a:r>
            <a:r>
              <a:rPr lang="en-US" sz="2400" dirty="0" err="1"/>
              <a:t>na</a:t>
            </a:r>
            <a:r>
              <a:rPr lang="en-US" sz="2400" dirty="0"/>
              <a:t> </a:t>
            </a:r>
            <a:r>
              <a:rPr lang="en-US" sz="2400" dirty="0" err="1"/>
              <a:t>razne</a:t>
            </a:r>
            <a:r>
              <a:rPr lang="en-US" sz="2400" dirty="0"/>
              <a:t> </a:t>
            </a:r>
            <a:r>
              <a:rPr lang="en-US" sz="2400" dirty="0" err="1"/>
              <a:t>zadatke</a:t>
            </a:r>
            <a:endParaRPr lang="en-US" sz="2400" dirty="0"/>
          </a:p>
          <a:p>
            <a:pPr lvl="1" algn="just"/>
            <a:r>
              <a:rPr lang="en-US" dirty="0" err="1"/>
              <a:t>Hodanje</a:t>
            </a:r>
            <a:r>
              <a:rPr lang="en-US" dirty="0"/>
              <a:t>, </a:t>
            </a:r>
            <a:r>
              <a:rPr lang="en-US" dirty="0" err="1"/>
              <a:t>vožnja</a:t>
            </a:r>
            <a:r>
              <a:rPr lang="en-US" dirty="0"/>
              <a:t>, </a:t>
            </a:r>
            <a:r>
              <a:rPr lang="en-US" dirty="0" err="1"/>
              <a:t>promatranje</a:t>
            </a:r>
            <a:r>
              <a:rPr lang="en-US" dirty="0"/>
              <a:t> </a:t>
            </a:r>
            <a:r>
              <a:rPr lang="en-US" dirty="0" err="1"/>
              <a:t>prirode</a:t>
            </a:r>
            <a:r>
              <a:rPr lang="en-US" dirty="0"/>
              <a:t> </a:t>
            </a:r>
            <a:r>
              <a:rPr lang="en-US" dirty="0" err="1"/>
              <a:t>itd</a:t>
            </a:r>
            <a:r>
              <a:rPr lang="en-US" dirty="0"/>
              <a:t>.</a:t>
            </a:r>
          </a:p>
          <a:p>
            <a:pPr algn="just"/>
            <a:r>
              <a:rPr lang="en-US" sz="2400" dirty="0"/>
              <a:t>Kad “</a:t>
            </a:r>
            <a:r>
              <a:rPr lang="en-US" sz="2400" dirty="0" err="1"/>
              <a:t>zapnemo</a:t>
            </a:r>
            <a:r>
              <a:rPr lang="en-US" sz="2400" dirty="0"/>
              <a:t>” u </a:t>
            </a:r>
            <a:r>
              <a:rPr lang="en-US" sz="2400" dirty="0" err="1"/>
              <a:t>neproduktivnim</a:t>
            </a:r>
            <a:r>
              <a:rPr lang="en-US" sz="2400" dirty="0"/>
              <a:t> </a:t>
            </a:r>
            <a:r>
              <a:rPr lang="en-US" sz="2400" dirty="0" err="1"/>
              <a:t>obrascima</a:t>
            </a:r>
            <a:r>
              <a:rPr lang="en-US" sz="2400" dirty="0"/>
              <a:t> </a:t>
            </a:r>
            <a:r>
              <a:rPr lang="en-US" sz="2400" dirty="0" err="1"/>
              <a:t>razmišljanja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977757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346038-A0E9-3BF5-D005-EA52AF5CBD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tehnike</a:t>
            </a:r>
            <a:r>
              <a:rPr lang="en-US" dirty="0"/>
              <a:t> </a:t>
            </a:r>
            <a:r>
              <a:rPr lang="en-US" dirty="0" err="1"/>
              <a:t>isprobati</a:t>
            </a:r>
            <a:r>
              <a:rPr lang="en-US" dirty="0"/>
              <a:t> </a:t>
            </a:r>
            <a:r>
              <a:rPr lang="en-US" dirty="0" err="1"/>
              <a:t>prije</a:t>
            </a:r>
            <a:r>
              <a:rPr lang="en-US" dirty="0"/>
              <a:t> </a:t>
            </a:r>
            <a:r>
              <a:rPr lang="en-US" dirty="0" err="1"/>
              <a:t>mindfulnessa</a:t>
            </a:r>
            <a:r>
              <a:rPr lang="en-US" dirty="0"/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227CDC-86A7-FFC6-FC72-B0AAA8CEC5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000" dirty="0"/>
              <a:t>Mindfulness se </a:t>
            </a:r>
            <a:r>
              <a:rPr lang="en-US" sz="2000" dirty="0" err="1"/>
              <a:t>može</a:t>
            </a:r>
            <a:r>
              <a:rPr lang="en-US" sz="2000" dirty="0"/>
              <a:t> </a:t>
            </a:r>
            <a:r>
              <a:rPr lang="en-US" sz="2000" dirty="0" err="1"/>
              <a:t>podučavati</a:t>
            </a:r>
            <a:r>
              <a:rPr lang="en-US" sz="2000" dirty="0"/>
              <a:t> </a:t>
            </a:r>
            <a:r>
              <a:rPr lang="en-US" sz="2000" dirty="0" err="1"/>
              <a:t>kao</a:t>
            </a:r>
            <a:r>
              <a:rPr lang="en-US" sz="2000" dirty="0"/>
              <a:t> </a:t>
            </a:r>
            <a:r>
              <a:rPr lang="en-US" sz="2000" dirty="0" err="1"/>
              <a:t>zasebna</a:t>
            </a:r>
            <a:r>
              <a:rPr lang="en-US" sz="2000" dirty="0"/>
              <a:t> </a:t>
            </a:r>
            <a:r>
              <a:rPr lang="en-US" sz="2000" dirty="0" err="1"/>
              <a:t>vještina</a:t>
            </a:r>
            <a:r>
              <a:rPr lang="en-US" sz="2000" dirty="0"/>
              <a:t>, </a:t>
            </a:r>
            <a:r>
              <a:rPr lang="en-US" sz="2000" dirty="0" err="1"/>
              <a:t>ali</a:t>
            </a:r>
            <a:r>
              <a:rPr lang="en-US" sz="2000" dirty="0"/>
              <a:t> ga je </a:t>
            </a:r>
            <a:r>
              <a:rPr lang="en-US" sz="2000" dirty="0" err="1"/>
              <a:t>iznimno</a:t>
            </a:r>
            <a:r>
              <a:rPr lang="en-US" sz="2000" dirty="0"/>
              <a:t> </a:t>
            </a:r>
            <a:r>
              <a:rPr lang="en-US" sz="2000" dirty="0" err="1"/>
              <a:t>korisno</a:t>
            </a:r>
            <a:r>
              <a:rPr lang="en-US" sz="2000" dirty="0"/>
              <a:t> </a:t>
            </a:r>
            <a:r>
              <a:rPr lang="en-US" sz="2000" dirty="0" err="1"/>
              <a:t>integrirati</a:t>
            </a:r>
            <a:r>
              <a:rPr lang="en-US" sz="2000" dirty="0"/>
              <a:t> u </a:t>
            </a:r>
            <a:r>
              <a:rPr lang="en-US" sz="2000" dirty="0" err="1"/>
              <a:t>terapijski</a:t>
            </a:r>
            <a:r>
              <a:rPr lang="en-US" sz="2000" dirty="0"/>
              <a:t> rad</a:t>
            </a:r>
          </a:p>
          <a:p>
            <a:pPr lvl="0"/>
            <a:r>
              <a:rPr lang="en-US" sz="2000" dirty="0" err="1"/>
              <a:t>Prije</a:t>
            </a:r>
            <a:r>
              <a:rPr lang="en-US" sz="2000" dirty="0"/>
              <a:t> </a:t>
            </a:r>
            <a:r>
              <a:rPr lang="en-US" sz="2000" dirty="0" err="1"/>
              <a:t>mindfulnessa</a:t>
            </a:r>
            <a:r>
              <a:rPr lang="en-US" sz="2000" dirty="0"/>
              <a:t> </a:t>
            </a:r>
            <a:r>
              <a:rPr lang="en-US" sz="2000" dirty="0" err="1"/>
              <a:t>trebali</a:t>
            </a:r>
            <a:r>
              <a:rPr lang="hr-HR" sz="2000" dirty="0"/>
              <a:t> bi</a:t>
            </a:r>
            <a:r>
              <a:rPr lang="en-US" sz="2000" dirty="0"/>
              <a:t>:</a:t>
            </a:r>
          </a:p>
          <a:p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F20A16B-5AD8-A709-0A04-BBD5702972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6861296"/>
              </p:ext>
            </p:extLst>
          </p:nvPr>
        </p:nvGraphicFramePr>
        <p:xfrm>
          <a:off x="1914769" y="3056466"/>
          <a:ext cx="8128000" cy="42164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500185">
                  <a:extLst>
                    <a:ext uri="{9D8B030D-6E8A-4147-A177-3AD203B41FA5}">
                      <a16:colId xmlns:a16="http://schemas.microsoft.com/office/drawing/2014/main" val="1969158290"/>
                    </a:ext>
                  </a:extLst>
                </a:gridCol>
                <a:gridCol w="7627815">
                  <a:extLst>
                    <a:ext uri="{9D8B030D-6E8A-4147-A177-3AD203B41FA5}">
                      <a16:colId xmlns:a16="http://schemas.microsoft.com/office/drawing/2014/main" val="11499037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0" dirty="0"/>
                        <a:t>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Objasniti</a:t>
                      </a: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klijentu</a:t>
                      </a: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kognitivni</a:t>
                      </a: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model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88743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Zajedno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istražiti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prednosti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nedostatke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ruminacije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orijentacije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na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sadašnjost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86677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Koristiti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tehniku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Sokratovskog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ispitivanja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kako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bi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provjerili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točnost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onoga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što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vidimo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kao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prednosti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ruminacije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87388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4.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Raspraviti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kako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ruminacija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negativno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utječe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klijentov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trud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da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živi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sukladno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vrijednostima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koje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ima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3167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5.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Podučiti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klijent</a:t>
                      </a:r>
                      <a:r>
                        <a:rPr lang="hr-H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kako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mindfulness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može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biti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koristan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za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nj</a:t>
                      </a:r>
                      <a:r>
                        <a:rPr lang="hr-HR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egov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tok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misli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56080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6.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klijentom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započeti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misaoni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proces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58673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7.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Tražiti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od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klijenta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da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ocijen</a:t>
                      </a:r>
                      <a:r>
                        <a:rPr lang="hr-H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intenzitet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negativnih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osjećaja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38324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58503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E4F7DE-6D98-15FB-2C6B-B11C6B4796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nakon</a:t>
            </a:r>
            <a:r>
              <a:rPr lang="en-US" dirty="0"/>
              <a:t> toga?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E3E3D3-8A42-7EEF-7BFD-DD216F0760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err="1"/>
              <a:t>Sljedeći</a:t>
            </a:r>
            <a:r>
              <a:rPr lang="en-US" sz="2000" dirty="0"/>
              <a:t> </a:t>
            </a:r>
            <a:r>
              <a:rPr lang="en-US" sz="2000" dirty="0" err="1"/>
              <a:t>korak</a:t>
            </a:r>
            <a:r>
              <a:rPr lang="en-US" sz="2000" dirty="0"/>
              <a:t> je </a:t>
            </a:r>
            <a:r>
              <a:rPr lang="en-US" sz="2000" dirty="0" err="1"/>
              <a:t>voditi</a:t>
            </a:r>
            <a:r>
              <a:rPr lang="en-US" sz="2000" dirty="0"/>
              <a:t> </a:t>
            </a:r>
            <a:r>
              <a:rPr lang="en-US" sz="2000" dirty="0" err="1"/>
              <a:t>klijenta</a:t>
            </a:r>
            <a:r>
              <a:rPr lang="en-US" sz="2000" dirty="0"/>
              <a:t> </a:t>
            </a:r>
            <a:r>
              <a:rPr lang="en-US" sz="2000" dirty="0" err="1"/>
              <a:t>kroz</a:t>
            </a:r>
            <a:r>
              <a:rPr lang="en-US" sz="2000" dirty="0"/>
              <a:t> </a:t>
            </a:r>
            <a:r>
              <a:rPr lang="en-US" sz="2000" dirty="0" err="1"/>
              <a:t>vježbu</a:t>
            </a:r>
            <a:r>
              <a:rPr lang="en-US" sz="2000" dirty="0"/>
              <a:t> </a:t>
            </a:r>
            <a:r>
              <a:rPr lang="en-US" sz="2000" dirty="0" err="1"/>
              <a:t>mindfulnessa</a:t>
            </a:r>
            <a:r>
              <a:rPr lang="en-US" sz="2000" dirty="0"/>
              <a:t> od 5 </a:t>
            </a:r>
            <a:r>
              <a:rPr lang="en-US" sz="2000" dirty="0" err="1"/>
              <a:t>minuta</a:t>
            </a:r>
            <a:r>
              <a:rPr lang="en-US" sz="2000" dirty="0"/>
              <a:t>, </a:t>
            </a:r>
            <a:r>
              <a:rPr lang="en-US" sz="2000" dirty="0" err="1"/>
              <a:t>pritom</a:t>
            </a:r>
            <a:r>
              <a:rPr lang="en-US" sz="2000" dirty="0"/>
              <a:t> </a:t>
            </a:r>
            <a:r>
              <a:rPr lang="en-US" sz="2000" dirty="0" err="1"/>
              <a:t>snimajući</a:t>
            </a:r>
            <a:r>
              <a:rPr lang="en-US" sz="2000" dirty="0"/>
              <a:t> </a:t>
            </a:r>
            <a:r>
              <a:rPr lang="en-US" sz="2000" dirty="0" err="1"/>
              <a:t>proces</a:t>
            </a:r>
            <a:endParaRPr lang="en-US" sz="2000" dirty="0"/>
          </a:p>
          <a:p>
            <a:r>
              <a:rPr lang="en-US" sz="2000" dirty="0" err="1"/>
              <a:t>Sljedeći</a:t>
            </a:r>
            <a:r>
              <a:rPr lang="en-US" sz="2000" dirty="0"/>
              <a:t> </a:t>
            </a:r>
            <a:r>
              <a:rPr lang="en-US" sz="2000" dirty="0" err="1"/>
              <a:t>korak</a:t>
            </a:r>
            <a:r>
              <a:rPr lang="en-US" sz="2000" dirty="0"/>
              <a:t>: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3F04F3C-7D2F-E03A-B1CB-3962C192E5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2571068"/>
              </p:ext>
            </p:extLst>
          </p:nvPr>
        </p:nvGraphicFramePr>
        <p:xfrm>
          <a:off x="1664677" y="3100754"/>
          <a:ext cx="8862646" cy="246888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406400">
                  <a:extLst>
                    <a:ext uri="{9D8B030D-6E8A-4147-A177-3AD203B41FA5}">
                      <a16:colId xmlns:a16="http://schemas.microsoft.com/office/drawing/2014/main" val="2972206344"/>
                    </a:ext>
                  </a:extLst>
                </a:gridCol>
                <a:gridCol w="8456246">
                  <a:extLst>
                    <a:ext uri="{9D8B030D-6E8A-4147-A177-3AD203B41FA5}">
                      <a16:colId xmlns:a16="http://schemas.microsoft.com/office/drawing/2014/main" val="17615595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Tražimo</a:t>
                      </a: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od </a:t>
                      </a:r>
                      <a:r>
                        <a:rPr lang="en-US" sz="18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klijenta</a:t>
                      </a: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da </a:t>
                      </a:r>
                      <a:r>
                        <a:rPr lang="en-US" sz="18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ponovo</a:t>
                      </a: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ocijen</a:t>
                      </a:r>
                      <a:r>
                        <a:rPr lang="hr-HR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</a:t>
                      </a: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intenzitet</a:t>
                      </a: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negativnih</a:t>
                      </a: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osjećaja</a:t>
                      </a:r>
                      <a:endParaRPr lang="en-US" sz="18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71405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2.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Vodimo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hr-H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ga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do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donošenja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zaključka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iskustvu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ciljem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izmjene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disfunkcionalnih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uvjerenja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misaonom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procesu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25508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Zajedno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napravimo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akcijski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plan,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uglavnom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u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obliku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5-minutnog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svakodnevnog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prakticiranja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mindfulnessa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npr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svako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jutro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isplaniramo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korištenje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neformalnog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mindfulnessa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kao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tehnike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usmjerenje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uklanjanje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ruminacije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u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svakodnevnici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15853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34154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5FE8EE-CBCD-4FF6-4588-9002774898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Suočavanje</a:t>
            </a:r>
            <a:r>
              <a:rPr lang="en-US" dirty="0"/>
              <a:t> </a:t>
            </a:r>
            <a:r>
              <a:rPr lang="en-US" dirty="0" err="1"/>
              <a:t>prije</a:t>
            </a:r>
            <a:r>
              <a:rPr lang="en-US" dirty="0"/>
              <a:t> </a:t>
            </a:r>
            <a:r>
              <a:rPr lang="en-US" dirty="0" err="1"/>
              <a:t>mindfulnessa</a:t>
            </a:r>
            <a:r>
              <a:rPr lang="en-US" dirty="0"/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DDEAE7-1FAE-8212-E50A-7DD4B81D2C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sz="2400" dirty="0" err="1"/>
              <a:t>Zašto</a:t>
            </a:r>
            <a:r>
              <a:rPr lang="en-US" sz="2400" dirty="0"/>
              <a:t> </a:t>
            </a:r>
            <a:r>
              <a:rPr lang="en-US" sz="2400" dirty="0" err="1"/>
              <a:t>želimo</a:t>
            </a:r>
            <a:r>
              <a:rPr lang="en-US" sz="2400" dirty="0"/>
              <a:t> da se </a:t>
            </a:r>
            <a:r>
              <a:rPr lang="en-US" sz="2400" dirty="0" err="1"/>
              <a:t>klijenti</a:t>
            </a:r>
            <a:r>
              <a:rPr lang="en-US" sz="2400" dirty="0"/>
              <a:t> </a:t>
            </a:r>
            <a:r>
              <a:rPr lang="en-US" sz="2400" dirty="0" err="1"/>
              <a:t>aktivno</a:t>
            </a:r>
            <a:r>
              <a:rPr lang="en-US" sz="2400" dirty="0"/>
              <a:t> </a:t>
            </a:r>
            <a:r>
              <a:rPr lang="en-US" sz="2400" dirty="0" err="1"/>
              <a:t>suoče</a:t>
            </a:r>
            <a:r>
              <a:rPr lang="en-US" sz="2400" dirty="0"/>
              <a:t> s </a:t>
            </a:r>
            <a:r>
              <a:rPr lang="en-US" sz="2400" dirty="0" err="1"/>
              <a:t>beskorisnim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štetnim</a:t>
            </a:r>
            <a:r>
              <a:rPr lang="en-US" sz="2400" dirty="0"/>
              <a:t> </a:t>
            </a:r>
            <a:r>
              <a:rPr lang="en-US" sz="2400" dirty="0" err="1"/>
              <a:t>misaonim</a:t>
            </a:r>
            <a:r>
              <a:rPr lang="en-US" sz="2400" dirty="0"/>
              <a:t> </a:t>
            </a:r>
            <a:r>
              <a:rPr lang="en-US" sz="2400" dirty="0" err="1"/>
              <a:t>procesima</a:t>
            </a:r>
            <a:r>
              <a:rPr lang="en-US" sz="2400" dirty="0"/>
              <a:t> </a:t>
            </a:r>
            <a:r>
              <a:rPr lang="en-US" sz="2400" dirty="0" err="1"/>
              <a:t>prije</a:t>
            </a:r>
            <a:r>
              <a:rPr lang="en-US" sz="2400" dirty="0"/>
              <a:t> </a:t>
            </a:r>
            <a:r>
              <a:rPr lang="en-US" sz="2400" dirty="0" err="1"/>
              <a:t>isprobavanja</a:t>
            </a:r>
            <a:r>
              <a:rPr lang="en-US" sz="2400" dirty="0"/>
              <a:t> </a:t>
            </a:r>
            <a:r>
              <a:rPr lang="en-US" sz="2400" dirty="0" err="1"/>
              <a:t>mindfulnessa</a:t>
            </a:r>
            <a:r>
              <a:rPr lang="en-US" sz="2400" dirty="0"/>
              <a:t>?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Tu </a:t>
            </a:r>
            <a:r>
              <a:rPr lang="en-US" dirty="0" err="1"/>
              <a:t>vježbu</a:t>
            </a:r>
            <a:r>
              <a:rPr lang="en-US" dirty="0"/>
              <a:t> </a:t>
            </a:r>
            <a:r>
              <a:rPr lang="en-US" dirty="0" err="1"/>
              <a:t>koristimo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bihevioralni</a:t>
            </a:r>
            <a:r>
              <a:rPr lang="en-US" dirty="0"/>
              <a:t> </a:t>
            </a:r>
            <a:r>
              <a:rPr lang="en-US" dirty="0" err="1"/>
              <a:t>eksperiment</a:t>
            </a:r>
            <a:r>
              <a:rPr lang="en-US" dirty="0"/>
              <a:t> </a:t>
            </a:r>
            <a:r>
              <a:rPr lang="en-US" dirty="0" err="1"/>
              <a:t>kojim</a:t>
            </a:r>
            <a:r>
              <a:rPr lang="en-US" dirty="0"/>
              <a:t> “</a:t>
            </a:r>
            <a:r>
              <a:rPr lang="en-US" dirty="0" err="1"/>
              <a:t>testiramo</a:t>
            </a:r>
            <a:r>
              <a:rPr lang="en-US" dirty="0"/>
              <a:t>” </a:t>
            </a:r>
            <a:r>
              <a:rPr lang="en-US" dirty="0" err="1"/>
              <a:t>disfunkcionalne</a:t>
            </a:r>
            <a:r>
              <a:rPr lang="en-US" dirty="0"/>
              <a:t> </a:t>
            </a:r>
            <a:r>
              <a:rPr lang="en-US" dirty="0" err="1"/>
              <a:t>misli</a:t>
            </a:r>
            <a:r>
              <a:rPr lang="en-US" dirty="0"/>
              <a:t> (</a:t>
            </a:r>
            <a:r>
              <a:rPr lang="en-US" dirty="0" err="1"/>
              <a:t>npr</a:t>
            </a:r>
            <a:r>
              <a:rPr lang="en-US" dirty="0"/>
              <a:t>. </a:t>
            </a:r>
            <a:r>
              <a:rPr lang="en-US" dirty="0" err="1"/>
              <a:t>ruminacija</a:t>
            </a:r>
            <a:r>
              <a:rPr lang="en-US" dirty="0"/>
              <a:t> je </a:t>
            </a:r>
            <a:r>
              <a:rPr lang="en-US" dirty="0" err="1"/>
              <a:t>neizbježna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izvan</a:t>
            </a:r>
            <a:r>
              <a:rPr lang="en-US" dirty="0"/>
              <a:t> </a:t>
            </a:r>
            <a:r>
              <a:rPr lang="en-US" dirty="0" err="1"/>
              <a:t>naše</a:t>
            </a:r>
            <a:r>
              <a:rPr lang="en-US" dirty="0"/>
              <a:t> </a:t>
            </a:r>
            <a:r>
              <a:rPr lang="en-US" dirty="0" err="1"/>
              <a:t>kontrole</a:t>
            </a:r>
            <a:r>
              <a:rPr lang="en-US" dirty="0"/>
              <a:t>) – </a:t>
            </a:r>
            <a:r>
              <a:rPr lang="en-US" dirty="0" err="1"/>
              <a:t>klijenti</a:t>
            </a:r>
            <a:r>
              <a:rPr lang="en-US" dirty="0"/>
              <a:t> vide da </a:t>
            </a:r>
            <a:r>
              <a:rPr lang="en-US" dirty="0" err="1"/>
              <a:t>im</a:t>
            </a:r>
            <a:r>
              <a:rPr lang="en-US" dirty="0"/>
              <a:t> ova </a:t>
            </a:r>
            <a:r>
              <a:rPr lang="en-US" dirty="0" err="1"/>
              <a:t>vježba</a:t>
            </a:r>
            <a:r>
              <a:rPr lang="en-US" dirty="0"/>
              <a:t> </a:t>
            </a:r>
            <a:r>
              <a:rPr lang="en-US" dirty="0" err="1"/>
              <a:t>daje</a:t>
            </a:r>
            <a:r>
              <a:rPr lang="en-US" dirty="0"/>
              <a:t> </a:t>
            </a:r>
            <a:r>
              <a:rPr lang="en-US" dirty="0" err="1"/>
              <a:t>određeni</a:t>
            </a:r>
            <a:r>
              <a:rPr lang="en-US" dirty="0"/>
              <a:t> </a:t>
            </a:r>
            <a:r>
              <a:rPr lang="en-US" dirty="0" err="1"/>
              <a:t>stupanj</a:t>
            </a:r>
            <a:r>
              <a:rPr lang="en-US" dirty="0"/>
              <a:t> </a:t>
            </a:r>
            <a:r>
              <a:rPr lang="en-US" dirty="0" err="1"/>
              <a:t>kontrole</a:t>
            </a:r>
            <a:r>
              <a:rPr lang="en-US" dirty="0"/>
              <a:t> </a:t>
            </a:r>
            <a:r>
              <a:rPr lang="en-US" dirty="0" err="1"/>
              <a:t>nad</a:t>
            </a:r>
            <a:r>
              <a:rPr lang="en-US" dirty="0"/>
              <a:t> </a:t>
            </a:r>
            <a:r>
              <a:rPr lang="en-US" dirty="0" err="1"/>
              <a:t>ruminacijom</a:t>
            </a:r>
            <a:r>
              <a:rPr lang="hr-HR" dirty="0"/>
              <a:t>,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povećava</a:t>
            </a:r>
            <a:r>
              <a:rPr lang="en-US" dirty="0"/>
              <a:t> </a:t>
            </a:r>
            <a:r>
              <a:rPr lang="en-US" dirty="0" err="1"/>
              <a:t>motivaciju</a:t>
            </a:r>
            <a:endParaRPr lang="en-US" dirty="0"/>
          </a:p>
          <a:p>
            <a:pPr lvl="1">
              <a:lnSpc>
                <a:spcPct val="100000"/>
              </a:lnSpc>
            </a:pPr>
            <a:r>
              <a:rPr lang="en-US" dirty="0" err="1"/>
              <a:t>Repliciramo</a:t>
            </a:r>
            <a:r>
              <a:rPr lang="en-US" dirty="0"/>
              <a:t> </a:t>
            </a:r>
            <a:r>
              <a:rPr lang="en-US" dirty="0" err="1"/>
              <a:t>uvjete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klijenti</a:t>
            </a:r>
            <a:r>
              <a:rPr lang="en-US" dirty="0"/>
              <a:t> </a:t>
            </a:r>
            <a:r>
              <a:rPr lang="en-US" dirty="0" err="1"/>
              <a:t>doživljavaju</a:t>
            </a:r>
            <a:r>
              <a:rPr lang="en-US" dirty="0"/>
              <a:t> </a:t>
            </a:r>
            <a:r>
              <a:rPr lang="en-US" dirty="0" err="1"/>
              <a:t>izvan</a:t>
            </a:r>
            <a:r>
              <a:rPr lang="en-US" dirty="0"/>
              <a:t> </a:t>
            </a:r>
            <a:r>
              <a:rPr lang="en-US" dirty="0" err="1"/>
              <a:t>terapije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bi </a:t>
            </a:r>
            <a:r>
              <a:rPr lang="en-US" dirty="0" err="1"/>
              <a:t>pokazali</a:t>
            </a:r>
            <a:r>
              <a:rPr lang="en-US" dirty="0"/>
              <a:t> </a:t>
            </a:r>
            <a:r>
              <a:rPr lang="en-US" dirty="0" err="1"/>
              <a:t>učinak</a:t>
            </a:r>
            <a:r>
              <a:rPr lang="en-US" dirty="0"/>
              <a:t> </a:t>
            </a:r>
            <a:r>
              <a:rPr lang="en-US" dirty="0" err="1"/>
              <a:t>mindfulnessa</a:t>
            </a:r>
            <a:r>
              <a:rPr lang="en-US" dirty="0"/>
              <a:t> u “</a:t>
            </a:r>
            <a:r>
              <a:rPr lang="en-US" dirty="0" err="1"/>
              <a:t>stvarnom</a:t>
            </a:r>
            <a:r>
              <a:rPr lang="en-US" dirty="0"/>
              <a:t>” </a:t>
            </a:r>
            <a:r>
              <a:rPr lang="en-US" dirty="0" err="1"/>
              <a:t>životu</a:t>
            </a: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212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E7143D-F3BD-9770-48B9-CFDE9A0280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Kako </a:t>
            </a:r>
            <a:r>
              <a:rPr lang="en-US" dirty="0" err="1"/>
              <a:t>uvesti</a:t>
            </a:r>
            <a:r>
              <a:rPr lang="en-US" dirty="0"/>
              <a:t> mindfulness </a:t>
            </a:r>
            <a:r>
              <a:rPr lang="en-US" dirty="0" err="1"/>
              <a:t>disanja</a:t>
            </a:r>
            <a:r>
              <a:rPr lang="en-US" dirty="0"/>
              <a:t> u rad s </a:t>
            </a:r>
            <a:r>
              <a:rPr lang="en-US" dirty="0" err="1"/>
              <a:t>klijentom</a:t>
            </a:r>
            <a:r>
              <a:rPr lang="en-US" dirty="0"/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ED78CE-085D-6231-27B8-785C6C95A3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600" dirty="0" err="1"/>
              <a:t>Postavljamo</a:t>
            </a:r>
            <a:r>
              <a:rPr lang="en-US" sz="2600" dirty="0"/>
              <a:t> </a:t>
            </a:r>
            <a:r>
              <a:rPr lang="hr-HR" sz="2600" dirty="0"/>
              <a:t>klijentu </a:t>
            </a:r>
            <a:r>
              <a:rPr lang="en-US" sz="2600" dirty="0" err="1"/>
              <a:t>pitanje</a:t>
            </a:r>
            <a:r>
              <a:rPr lang="en-US" sz="2600" dirty="0"/>
              <a:t>:</a:t>
            </a:r>
          </a:p>
          <a:p>
            <a:pPr lvl="1"/>
            <a:r>
              <a:rPr lang="hr-HR" sz="2600" i="1" dirty="0"/>
              <a:t>,,</a:t>
            </a:r>
            <a:r>
              <a:rPr lang="en-US" sz="2600" i="1" dirty="0" err="1"/>
              <a:t>Izgleda</a:t>
            </a:r>
            <a:r>
              <a:rPr lang="en-US" sz="2600" i="1" dirty="0"/>
              <a:t> da </a:t>
            </a:r>
            <a:r>
              <a:rPr lang="en-US" sz="2600" i="1" dirty="0" err="1"/>
              <a:t>ruminacija</a:t>
            </a:r>
            <a:r>
              <a:rPr lang="en-US" sz="2600" i="1" dirty="0"/>
              <a:t> </a:t>
            </a:r>
            <a:r>
              <a:rPr lang="en-US" sz="2600" i="1" dirty="0" err="1"/>
              <a:t>nije</a:t>
            </a:r>
            <a:r>
              <a:rPr lang="en-US" sz="2600" i="1" dirty="0"/>
              <a:t> </a:t>
            </a:r>
            <a:r>
              <a:rPr lang="en-US" sz="2600" i="1" dirty="0" err="1"/>
              <a:t>korisna</a:t>
            </a:r>
            <a:r>
              <a:rPr lang="en-US" sz="2600" i="1" dirty="0"/>
              <a:t>. </a:t>
            </a:r>
            <a:r>
              <a:rPr lang="en-US" sz="2600" i="1" dirty="0" err="1"/>
              <a:t>Slažete</a:t>
            </a:r>
            <a:r>
              <a:rPr lang="en-US" sz="2600" i="1" dirty="0"/>
              <a:t> li se?</a:t>
            </a:r>
            <a:r>
              <a:rPr lang="hr-HR" sz="2600" i="1" dirty="0"/>
              <a:t>’’</a:t>
            </a:r>
            <a:endParaRPr lang="en-US" sz="2600" i="1" dirty="0"/>
          </a:p>
          <a:p>
            <a:r>
              <a:rPr lang="en-US" sz="2600" dirty="0" err="1"/>
              <a:t>Objasnimo</a:t>
            </a:r>
            <a:r>
              <a:rPr lang="en-US" sz="2600" dirty="0"/>
              <a:t> </a:t>
            </a:r>
            <a:r>
              <a:rPr lang="en-US" sz="2600" dirty="0" err="1"/>
              <a:t>klijentu</a:t>
            </a:r>
            <a:r>
              <a:rPr lang="en-US" sz="2600" dirty="0"/>
              <a:t> da </a:t>
            </a:r>
            <a:r>
              <a:rPr lang="hr-HR" sz="2600" dirty="0"/>
              <a:t>ga</a:t>
            </a:r>
            <a:r>
              <a:rPr lang="en-US" sz="2600" dirty="0"/>
              <a:t> </a:t>
            </a:r>
            <a:r>
              <a:rPr lang="en-US" sz="2600" dirty="0" err="1"/>
              <a:t>želimo</a:t>
            </a:r>
            <a:r>
              <a:rPr lang="en-US" sz="2600" dirty="0"/>
              <a:t> </a:t>
            </a:r>
            <a:r>
              <a:rPr lang="en-US" sz="2600" dirty="0" err="1"/>
              <a:t>upoznati</a:t>
            </a:r>
            <a:r>
              <a:rPr lang="en-US" sz="2600" dirty="0"/>
              <a:t> s </a:t>
            </a:r>
            <a:r>
              <a:rPr lang="en-US" sz="2600" dirty="0" err="1"/>
              <a:t>tehnikom</a:t>
            </a:r>
            <a:r>
              <a:rPr lang="en-US" sz="2600" dirty="0"/>
              <a:t> </a:t>
            </a:r>
            <a:r>
              <a:rPr lang="en-US" sz="2600" dirty="0" err="1"/>
              <a:t>mindfulnessa</a:t>
            </a:r>
            <a:r>
              <a:rPr lang="en-US" sz="2600" dirty="0"/>
              <a:t> </a:t>
            </a:r>
            <a:r>
              <a:rPr lang="hr-HR" sz="2600" dirty="0"/>
              <a:t>te</a:t>
            </a:r>
            <a:r>
              <a:rPr lang="en-US" sz="2600" dirty="0"/>
              <a:t> da je to </a:t>
            </a:r>
            <a:r>
              <a:rPr lang="en-US" sz="2600" dirty="0" err="1"/>
              <a:t>tehnika</a:t>
            </a:r>
            <a:r>
              <a:rPr lang="en-US" sz="2600" dirty="0"/>
              <a:t> </a:t>
            </a:r>
            <a:r>
              <a:rPr lang="en-US" sz="2600" dirty="0" err="1"/>
              <a:t>kojom</a:t>
            </a:r>
            <a:r>
              <a:rPr lang="en-US" sz="2600" dirty="0"/>
              <a:t> se </a:t>
            </a:r>
            <a:r>
              <a:rPr lang="en-US" sz="2600" dirty="0" err="1"/>
              <a:t>umanjuje</a:t>
            </a:r>
            <a:r>
              <a:rPr lang="en-US" sz="2600" dirty="0"/>
              <a:t> </a:t>
            </a:r>
            <a:r>
              <a:rPr lang="en-US" sz="2600" dirty="0" err="1"/>
              <a:t>ruminacija</a:t>
            </a:r>
            <a:r>
              <a:rPr lang="en-US" sz="2600" dirty="0"/>
              <a:t> </a:t>
            </a:r>
            <a:r>
              <a:rPr lang="en-US" sz="2600" dirty="0" err="1"/>
              <a:t>kroz</a:t>
            </a:r>
            <a:r>
              <a:rPr lang="en-US" sz="2600" dirty="0"/>
              <a:t> </a:t>
            </a:r>
            <a:r>
              <a:rPr lang="en-US" sz="2600" dirty="0" err="1"/>
              <a:t>opažanje</a:t>
            </a:r>
            <a:r>
              <a:rPr lang="en-US" sz="2600" dirty="0"/>
              <a:t> </a:t>
            </a:r>
            <a:r>
              <a:rPr lang="en-US" sz="2600" dirty="0" err="1"/>
              <a:t>vlastitih</a:t>
            </a:r>
            <a:r>
              <a:rPr lang="en-US" sz="2600" dirty="0"/>
              <a:t> </a:t>
            </a:r>
            <a:r>
              <a:rPr lang="en-US" sz="2600" dirty="0" err="1"/>
              <a:t>misli</a:t>
            </a:r>
            <a:r>
              <a:rPr lang="en-US" sz="2600" dirty="0"/>
              <a:t> </a:t>
            </a:r>
            <a:r>
              <a:rPr lang="en-US" sz="2600" dirty="0" err="1"/>
              <a:t>i</a:t>
            </a:r>
            <a:r>
              <a:rPr lang="en-US" sz="2600" dirty="0"/>
              <a:t> </a:t>
            </a:r>
            <a:r>
              <a:rPr lang="en-US" sz="2600" dirty="0" err="1"/>
              <a:t>puštanje</a:t>
            </a:r>
            <a:r>
              <a:rPr lang="en-US" sz="2600" dirty="0"/>
              <a:t> </a:t>
            </a:r>
            <a:r>
              <a:rPr lang="en-US" sz="2600" dirty="0" err="1"/>
              <a:t>misli</a:t>
            </a:r>
            <a:r>
              <a:rPr lang="en-US" sz="2600" dirty="0"/>
              <a:t> da </a:t>
            </a:r>
            <a:r>
              <a:rPr lang="en-US" sz="2600" dirty="0" err="1"/>
              <a:t>dolaze</a:t>
            </a:r>
            <a:r>
              <a:rPr lang="en-US" sz="2600" dirty="0"/>
              <a:t> </a:t>
            </a:r>
            <a:r>
              <a:rPr lang="en-US" sz="2600" dirty="0" err="1"/>
              <a:t>i</a:t>
            </a:r>
            <a:r>
              <a:rPr lang="en-US" sz="2600" dirty="0"/>
              <a:t> </a:t>
            </a:r>
            <a:r>
              <a:rPr lang="en-US" sz="2600" dirty="0" err="1"/>
              <a:t>odlaze</a:t>
            </a:r>
            <a:r>
              <a:rPr lang="hr-HR" sz="2600" dirty="0"/>
              <a:t>,</a:t>
            </a:r>
            <a:r>
              <a:rPr lang="en-US" sz="2600" dirty="0"/>
              <a:t> </a:t>
            </a:r>
            <a:r>
              <a:rPr lang="en-US" sz="2600" dirty="0" err="1"/>
              <a:t>uz</a:t>
            </a:r>
            <a:r>
              <a:rPr lang="en-US" sz="2600" dirty="0"/>
              <a:t> </a:t>
            </a:r>
            <a:r>
              <a:rPr lang="en-US" sz="2600" dirty="0" err="1"/>
              <a:t>orijentaciju</a:t>
            </a:r>
            <a:r>
              <a:rPr lang="en-US" sz="2600" dirty="0"/>
              <a:t> </a:t>
            </a:r>
            <a:r>
              <a:rPr lang="en-US" sz="2600" dirty="0" err="1"/>
              <a:t>na</a:t>
            </a:r>
            <a:r>
              <a:rPr lang="en-US" sz="2600" dirty="0"/>
              <a:t> ono </a:t>
            </a:r>
            <a:r>
              <a:rPr lang="en-US" sz="2600" dirty="0" err="1"/>
              <a:t>što</a:t>
            </a:r>
            <a:r>
              <a:rPr lang="en-US" sz="2600" dirty="0"/>
              <a:t> se </a:t>
            </a:r>
            <a:r>
              <a:rPr lang="en-US" sz="2600" dirty="0" err="1"/>
              <a:t>trenutno</a:t>
            </a:r>
            <a:r>
              <a:rPr lang="en-US" sz="2600" dirty="0"/>
              <a:t> </a:t>
            </a:r>
            <a:r>
              <a:rPr lang="en-US" sz="2600" dirty="0" err="1"/>
              <a:t>zbiva</a:t>
            </a:r>
            <a:r>
              <a:rPr lang="en-US" sz="2600" dirty="0"/>
              <a:t> </a:t>
            </a:r>
            <a:r>
              <a:rPr lang="en-US" sz="2600" dirty="0" err="1"/>
              <a:t>oko</a:t>
            </a:r>
            <a:r>
              <a:rPr lang="en-US" sz="2600" dirty="0"/>
              <a:t> </a:t>
            </a:r>
            <a:r>
              <a:rPr lang="en-US" sz="2600" dirty="0" err="1"/>
              <a:t>nas</a:t>
            </a:r>
            <a:r>
              <a:rPr lang="en-US" sz="2600" dirty="0"/>
              <a:t> </a:t>
            </a:r>
            <a:r>
              <a:rPr lang="en-US" sz="2600" dirty="0" err="1"/>
              <a:t>ili</a:t>
            </a:r>
            <a:r>
              <a:rPr lang="en-US" sz="2600" dirty="0"/>
              <a:t> </a:t>
            </a:r>
            <a:r>
              <a:rPr lang="en-US" sz="2600" dirty="0" err="1"/>
              <a:t>unutar</a:t>
            </a:r>
            <a:r>
              <a:rPr lang="en-US" sz="2600" dirty="0"/>
              <a:t> </a:t>
            </a:r>
            <a:r>
              <a:rPr lang="en-US" sz="2600" dirty="0" err="1"/>
              <a:t>nas</a:t>
            </a:r>
            <a:endParaRPr lang="en-US" sz="2600" dirty="0"/>
          </a:p>
          <a:p>
            <a:r>
              <a:rPr lang="en-US" sz="2600" dirty="0" err="1"/>
              <a:t>Upozorimo</a:t>
            </a:r>
            <a:r>
              <a:rPr lang="en-US" sz="2600" dirty="0"/>
              <a:t> </a:t>
            </a:r>
            <a:r>
              <a:rPr lang="hr-HR" sz="2600" dirty="0"/>
              <a:t>ga</a:t>
            </a:r>
            <a:r>
              <a:rPr lang="en-US" sz="2600" dirty="0"/>
              <a:t> da se </a:t>
            </a:r>
            <a:r>
              <a:rPr lang="en-US" sz="2600" dirty="0" err="1"/>
              <a:t>prvo</a:t>
            </a:r>
            <a:r>
              <a:rPr lang="en-US" sz="2600" dirty="0"/>
              <a:t> </a:t>
            </a:r>
            <a:r>
              <a:rPr lang="en-US" sz="2600" dirty="0" err="1"/>
              <a:t>moramo</a:t>
            </a:r>
            <a:r>
              <a:rPr lang="en-US" sz="2600" dirty="0"/>
              <a:t> </a:t>
            </a:r>
            <a:r>
              <a:rPr lang="en-US" sz="2600" dirty="0" err="1"/>
              <a:t>upustiti</a:t>
            </a:r>
            <a:r>
              <a:rPr lang="en-US" sz="2600" dirty="0"/>
              <a:t> u </a:t>
            </a:r>
            <a:r>
              <a:rPr lang="en-US" sz="2600" dirty="0" err="1"/>
              <a:t>proces</a:t>
            </a:r>
            <a:r>
              <a:rPr lang="en-US" sz="2600" dirty="0"/>
              <a:t> </a:t>
            </a:r>
            <a:r>
              <a:rPr lang="en-US" sz="2600" dirty="0" err="1"/>
              <a:t>ruminacije</a:t>
            </a:r>
            <a:endParaRPr lang="en-US" sz="2600" dirty="0"/>
          </a:p>
          <a:p>
            <a:r>
              <a:rPr lang="en-US" sz="2600" dirty="0" err="1"/>
              <a:t>Opisujemo</a:t>
            </a:r>
            <a:r>
              <a:rPr lang="en-US" sz="2600" dirty="0"/>
              <a:t> </a:t>
            </a:r>
            <a:r>
              <a:rPr lang="en-US" sz="2600" dirty="0" err="1"/>
              <a:t>tvari</a:t>
            </a:r>
            <a:r>
              <a:rPr lang="en-US" sz="2600" dirty="0"/>
              <a:t> za </a:t>
            </a:r>
            <a:r>
              <a:rPr lang="en-US" sz="2600" dirty="0" err="1"/>
              <a:t>koje</a:t>
            </a:r>
            <a:r>
              <a:rPr lang="en-US" sz="2600" dirty="0"/>
              <a:t> </a:t>
            </a:r>
            <a:r>
              <a:rPr lang="hr-HR" sz="2600" dirty="0"/>
              <a:t>je rekao</a:t>
            </a:r>
            <a:r>
              <a:rPr lang="en-US" sz="2600" dirty="0"/>
              <a:t> da </a:t>
            </a:r>
            <a:r>
              <a:rPr lang="en-US" sz="2600" dirty="0" err="1"/>
              <a:t>smatra</a:t>
            </a:r>
            <a:r>
              <a:rPr lang="en-US" sz="2600" dirty="0"/>
              <a:t> </a:t>
            </a:r>
            <a:r>
              <a:rPr lang="en-US" sz="2600" dirty="0" err="1"/>
              <a:t>problemom</a:t>
            </a:r>
            <a:r>
              <a:rPr lang="en-US" sz="2600" dirty="0"/>
              <a:t>: </a:t>
            </a:r>
            <a:r>
              <a:rPr lang="en-US" sz="2600" dirty="0" err="1"/>
              <a:t>ljubavne</a:t>
            </a:r>
            <a:r>
              <a:rPr lang="en-US" sz="2600" dirty="0"/>
              <a:t> </a:t>
            </a:r>
            <a:r>
              <a:rPr lang="en-US" sz="2600" dirty="0" err="1"/>
              <a:t>brige</a:t>
            </a:r>
            <a:r>
              <a:rPr lang="en-US" sz="2600" dirty="0"/>
              <a:t>, </a:t>
            </a:r>
            <a:r>
              <a:rPr lang="en-US" sz="2600" dirty="0" err="1"/>
              <a:t>osjećaj</a:t>
            </a:r>
            <a:r>
              <a:rPr lang="en-US" sz="2600" dirty="0"/>
              <a:t> </a:t>
            </a:r>
            <a:r>
              <a:rPr lang="en-US" sz="2600" dirty="0" err="1"/>
              <a:t>neuspjeha</a:t>
            </a:r>
            <a:r>
              <a:rPr lang="en-US" sz="2600" dirty="0"/>
              <a:t>, </a:t>
            </a:r>
            <a:r>
              <a:rPr lang="en-US" sz="2600" dirty="0" err="1"/>
              <a:t>samokritičnost</a:t>
            </a:r>
            <a:r>
              <a:rPr lang="en-US" sz="2600" dirty="0"/>
              <a:t> </a:t>
            </a:r>
            <a:r>
              <a:rPr lang="en-US" sz="2600" dirty="0" err="1"/>
              <a:t>itd</a:t>
            </a:r>
            <a:r>
              <a:rPr lang="en-US" sz="2600" dirty="0"/>
              <a:t>.</a:t>
            </a:r>
          </a:p>
          <a:p>
            <a:r>
              <a:rPr lang="en-US" sz="2600" dirty="0" err="1"/>
              <a:t>Pitamo</a:t>
            </a:r>
            <a:r>
              <a:rPr lang="en-US" sz="2600" dirty="0"/>
              <a:t> </a:t>
            </a:r>
            <a:r>
              <a:rPr lang="hr-HR" sz="2600" dirty="0"/>
              <a:t>ga</a:t>
            </a:r>
            <a:r>
              <a:rPr lang="en-US" sz="2600" dirty="0"/>
              <a:t> </a:t>
            </a:r>
            <a:r>
              <a:rPr lang="en-US" sz="2600" dirty="0" err="1"/>
              <a:t>kako</a:t>
            </a:r>
            <a:r>
              <a:rPr lang="en-US" sz="2600" dirty="0"/>
              <a:t> se </a:t>
            </a:r>
            <a:r>
              <a:rPr lang="en-US" sz="2600" dirty="0" err="1"/>
              <a:t>osjeća</a:t>
            </a:r>
            <a:r>
              <a:rPr lang="en-US" sz="2600" dirty="0"/>
              <a:t> </a:t>
            </a:r>
            <a:r>
              <a:rPr lang="en-US" sz="2600" dirty="0" err="1"/>
              <a:t>i</a:t>
            </a:r>
            <a:r>
              <a:rPr lang="en-US" sz="2600" dirty="0"/>
              <a:t> </a:t>
            </a:r>
            <a:r>
              <a:rPr lang="en-US" sz="2600" dirty="0" err="1"/>
              <a:t>kako</a:t>
            </a:r>
            <a:r>
              <a:rPr lang="en-US" sz="2600" dirty="0"/>
              <a:t> bi </a:t>
            </a:r>
            <a:r>
              <a:rPr lang="en-US" sz="2600" dirty="0" err="1"/>
              <a:t>ocijeni</a:t>
            </a:r>
            <a:r>
              <a:rPr lang="hr-HR" sz="2600" dirty="0"/>
              <a:t>o</a:t>
            </a:r>
            <a:r>
              <a:rPr lang="en-US" sz="2600" dirty="0"/>
              <a:t> </a:t>
            </a:r>
            <a:r>
              <a:rPr lang="en-US" sz="2600" dirty="0" err="1"/>
              <a:t>intenzitet</a:t>
            </a:r>
            <a:r>
              <a:rPr lang="en-US" sz="2600" dirty="0"/>
              <a:t> </a:t>
            </a:r>
            <a:r>
              <a:rPr lang="en-US" sz="2600" dirty="0" err="1"/>
              <a:t>te</a:t>
            </a:r>
            <a:r>
              <a:rPr lang="en-US" sz="2600" dirty="0"/>
              <a:t> </a:t>
            </a:r>
            <a:r>
              <a:rPr lang="en-US" sz="2600" dirty="0" err="1"/>
              <a:t>emocije</a:t>
            </a:r>
            <a:r>
              <a:rPr lang="en-US" sz="2600" dirty="0"/>
              <a:t> od 1 do 10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7360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C4A48A-33D9-C8EE-46D3-3365310178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Vodimo</a:t>
            </a:r>
            <a:r>
              <a:rPr lang="en-US" dirty="0"/>
              <a:t> </a:t>
            </a:r>
            <a:r>
              <a:rPr lang="en-US" dirty="0" err="1"/>
              <a:t>klijenta</a:t>
            </a:r>
            <a:r>
              <a:rPr lang="en-US" dirty="0"/>
              <a:t> </a:t>
            </a:r>
            <a:r>
              <a:rPr lang="en-US" dirty="0" err="1"/>
              <a:t>kroz</a:t>
            </a:r>
            <a:r>
              <a:rPr lang="en-US" dirty="0"/>
              <a:t> </a:t>
            </a:r>
            <a:r>
              <a:rPr lang="en-US" dirty="0" err="1"/>
              <a:t>korake</a:t>
            </a:r>
            <a:r>
              <a:rPr lang="en-US" dirty="0"/>
              <a:t>…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7591D626-5A5A-8103-92E3-055D46A7C8D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62431940"/>
              </p:ext>
            </p:extLst>
          </p:nvPr>
        </p:nvGraphicFramePr>
        <p:xfrm>
          <a:off x="838200" y="1825625"/>
          <a:ext cx="10515600" cy="49530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568569">
                  <a:extLst>
                    <a:ext uri="{9D8B030D-6E8A-4147-A177-3AD203B41FA5}">
                      <a16:colId xmlns:a16="http://schemas.microsoft.com/office/drawing/2014/main" val="2035805696"/>
                    </a:ext>
                  </a:extLst>
                </a:gridCol>
                <a:gridCol w="9947031">
                  <a:extLst>
                    <a:ext uri="{9D8B030D-6E8A-4147-A177-3AD203B41FA5}">
                      <a16:colId xmlns:a16="http://schemas.microsoft.com/office/drawing/2014/main" val="12930085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err="1"/>
                        <a:t>Zatvorite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oči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i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usmjerite</a:t>
                      </a:r>
                      <a:r>
                        <a:rPr lang="en-US" b="0" dirty="0"/>
                        <a:t> se </a:t>
                      </a:r>
                      <a:r>
                        <a:rPr lang="en-US" b="0" dirty="0" err="1"/>
                        <a:t>na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disanje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i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što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osjetite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dok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dišete</a:t>
                      </a:r>
                      <a:endParaRPr lang="en-US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23424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2.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Obratite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pažnju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na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zrak</a:t>
                      </a:r>
                      <a:r>
                        <a:rPr lang="en-US" dirty="0"/>
                        <a:t> koji </a:t>
                      </a:r>
                      <a:r>
                        <a:rPr lang="en-US" dirty="0" err="1"/>
                        <a:t>dišete</a:t>
                      </a:r>
                      <a:r>
                        <a:rPr lang="en-US" dirty="0"/>
                        <a:t>, </a:t>
                      </a:r>
                      <a:r>
                        <a:rPr lang="en-US" dirty="0" err="1"/>
                        <a:t>na</a:t>
                      </a:r>
                      <a:r>
                        <a:rPr lang="en-US" dirty="0"/>
                        <a:t> to </a:t>
                      </a:r>
                      <a:r>
                        <a:rPr lang="en-US" dirty="0" err="1"/>
                        <a:t>što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osjećate</a:t>
                      </a:r>
                      <a:r>
                        <a:rPr lang="en-US" dirty="0"/>
                        <a:t> u </a:t>
                      </a:r>
                      <a:r>
                        <a:rPr lang="en-US" dirty="0" err="1"/>
                        <a:t>plućima</a:t>
                      </a:r>
                      <a:r>
                        <a:rPr lang="en-US" dirty="0"/>
                        <a:t>, </a:t>
                      </a:r>
                      <a:r>
                        <a:rPr lang="en-US" dirty="0" err="1"/>
                        <a:t>prsima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abdomenu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dok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dišete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61956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Možete</a:t>
                      </a:r>
                      <a:r>
                        <a:rPr lang="en-US" dirty="0"/>
                        <a:t> se </a:t>
                      </a:r>
                      <a:r>
                        <a:rPr lang="en-US" dirty="0" err="1"/>
                        <a:t>posvetiti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ovim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senzacijama</a:t>
                      </a:r>
                      <a:r>
                        <a:rPr lang="en-US" dirty="0"/>
                        <a:t> u </a:t>
                      </a:r>
                      <a:r>
                        <a:rPr lang="en-US" dirty="0" err="1"/>
                        <a:t>potpunosti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ili</a:t>
                      </a:r>
                      <a:r>
                        <a:rPr lang="en-US" dirty="0"/>
                        <a:t> se </a:t>
                      </a:r>
                      <a:r>
                        <a:rPr lang="en-US" dirty="0" err="1"/>
                        <a:t>orijentirati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na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specifičan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osjećaj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kao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što</a:t>
                      </a:r>
                      <a:r>
                        <a:rPr lang="en-US" dirty="0"/>
                        <a:t> je </a:t>
                      </a:r>
                      <a:r>
                        <a:rPr lang="en-US" dirty="0" err="1"/>
                        <a:t>zrak</a:t>
                      </a:r>
                      <a:r>
                        <a:rPr lang="en-US" dirty="0"/>
                        <a:t> koji </a:t>
                      </a:r>
                      <a:r>
                        <a:rPr lang="en-US" dirty="0" err="1"/>
                        <a:t>prolazi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kroz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nosnice</a:t>
                      </a:r>
                      <a:r>
                        <a:rPr lang="en-US" dirty="0"/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94719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4.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Obratite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pažnju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na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misli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koje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slobodno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lutaju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kako</a:t>
                      </a:r>
                      <a:r>
                        <a:rPr lang="en-US" dirty="0"/>
                        <a:t> se </a:t>
                      </a:r>
                      <a:r>
                        <a:rPr lang="en-US" dirty="0" err="1"/>
                        <a:t>okrećete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ruminaciji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1967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5.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Kad </a:t>
                      </a:r>
                      <a:r>
                        <a:rPr lang="en-US" dirty="0" err="1"/>
                        <a:t>postanete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svjesni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ruminacije</a:t>
                      </a:r>
                      <a:r>
                        <a:rPr lang="hr-HR" dirty="0"/>
                        <a:t>,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vratite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pažnju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na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disanje</a:t>
                      </a:r>
                      <a:r>
                        <a:rPr lang="en-US" dirty="0"/>
                        <a:t>, </a:t>
                      </a:r>
                      <a:r>
                        <a:rPr lang="hr-HR" dirty="0"/>
                        <a:t>i</a:t>
                      </a:r>
                      <a:r>
                        <a:rPr lang="en-US" dirty="0"/>
                        <a:t> to </a:t>
                      </a:r>
                      <a:r>
                        <a:rPr lang="en-US" dirty="0" err="1"/>
                        <a:t>napravite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svaki</a:t>
                      </a:r>
                      <a:r>
                        <a:rPr lang="en-US" dirty="0"/>
                        <a:t> put </a:t>
                      </a:r>
                      <a:r>
                        <a:rPr lang="en-US" dirty="0" err="1"/>
                        <a:t>kad</a:t>
                      </a:r>
                      <a:r>
                        <a:rPr lang="en-US" dirty="0"/>
                        <a:t> </a:t>
                      </a:r>
                      <a:r>
                        <a:rPr lang="hr-HR" dirty="0"/>
                        <a:t>Vam </a:t>
                      </a:r>
                      <a:r>
                        <a:rPr lang="en-US" dirty="0" err="1"/>
                        <a:t>misli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odlutaju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na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ruminaciju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20454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6.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Nema </a:t>
                      </a:r>
                      <a:r>
                        <a:rPr lang="en-US" dirty="0" err="1"/>
                        <a:t>potrebe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kritizirati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sebe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ili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biti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frustriran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kad</a:t>
                      </a:r>
                      <a:r>
                        <a:rPr lang="en-US" dirty="0"/>
                        <a:t> um </a:t>
                      </a:r>
                      <a:r>
                        <a:rPr lang="en-US" dirty="0" err="1"/>
                        <a:t>odluta</a:t>
                      </a:r>
                      <a:r>
                        <a:rPr lang="hr-HR" dirty="0"/>
                        <a:t>, </a:t>
                      </a:r>
                      <a:r>
                        <a:rPr lang="en-US" dirty="0"/>
                        <a:t>to </a:t>
                      </a:r>
                      <a:r>
                        <a:rPr lang="hr-HR" dirty="0"/>
                        <a:t>je </a:t>
                      </a:r>
                      <a:r>
                        <a:rPr lang="en-US" dirty="0" err="1"/>
                        <a:t>potpuno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normalna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pojava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5525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7.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Važno je to primjetiti i vratiti fokus na disanje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23084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8.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Ne </a:t>
                      </a:r>
                      <a:r>
                        <a:rPr lang="it-IT" dirty="0" err="1"/>
                        <a:t>treba</a:t>
                      </a:r>
                      <a:r>
                        <a:rPr lang="hr-HR" dirty="0"/>
                        <a:t>te</a:t>
                      </a:r>
                      <a:r>
                        <a:rPr lang="it-IT" dirty="0"/>
                        <a:t> tjerati te misli ili ih </a:t>
                      </a:r>
                      <a:r>
                        <a:rPr lang="it-IT" dirty="0" err="1"/>
                        <a:t>pokušati</a:t>
                      </a:r>
                      <a:r>
                        <a:rPr lang="it-IT" dirty="0"/>
                        <a:t> m</a:t>
                      </a:r>
                      <a:r>
                        <a:rPr lang="hr-HR" dirty="0"/>
                        <a:t>i</a:t>
                      </a:r>
                      <a:r>
                        <a:rPr lang="it-IT" dirty="0" err="1"/>
                        <a:t>jenjati</a:t>
                      </a:r>
                      <a:r>
                        <a:rPr lang="it-IT" dirty="0"/>
                        <a:t>, </a:t>
                      </a:r>
                      <a:r>
                        <a:rPr lang="it-IT" dirty="0" err="1"/>
                        <a:t>samo</a:t>
                      </a:r>
                      <a:r>
                        <a:rPr lang="it-IT" dirty="0"/>
                        <a:t> </a:t>
                      </a:r>
                      <a:r>
                        <a:rPr lang="it-IT" dirty="0" err="1"/>
                        <a:t>prihvati</a:t>
                      </a:r>
                      <a:r>
                        <a:rPr lang="hr-HR" dirty="0"/>
                        <a:t>te</a:t>
                      </a:r>
                      <a:r>
                        <a:rPr lang="it-IT" dirty="0"/>
                        <a:t> da su tu i </a:t>
                      </a:r>
                      <a:r>
                        <a:rPr lang="it-IT" dirty="0" err="1"/>
                        <a:t>pusti</a:t>
                      </a:r>
                      <a:r>
                        <a:rPr lang="hr-HR" dirty="0"/>
                        <a:t>te</a:t>
                      </a:r>
                      <a:r>
                        <a:rPr lang="it-IT" dirty="0"/>
                        <a:t> ih da same nestanu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32136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9.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aša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orijentacija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je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osjećaju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disanja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72158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40141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011804-769E-791B-DC39-7508644466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nakon</a:t>
            </a:r>
            <a:r>
              <a:rPr lang="en-US" dirty="0"/>
              <a:t> mindfulness </a:t>
            </a:r>
            <a:r>
              <a:rPr lang="en-US" dirty="0" err="1"/>
              <a:t>vježbe</a:t>
            </a:r>
            <a:r>
              <a:rPr lang="en-US" dirty="0"/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D3CDB1-C363-B2ED-CFCD-AD0F749AC1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950313"/>
          </a:xfrm>
        </p:spPr>
        <p:txBody>
          <a:bodyPr>
            <a:normAutofit lnSpcReduction="10000"/>
          </a:bodyPr>
          <a:lstStyle/>
          <a:p>
            <a:r>
              <a:rPr lang="en-US" sz="2000" dirty="0" err="1"/>
              <a:t>Prestanemo</a:t>
            </a:r>
            <a:r>
              <a:rPr lang="en-US" sz="2000" dirty="0"/>
              <a:t> </a:t>
            </a:r>
            <a:r>
              <a:rPr lang="en-US" sz="2000" dirty="0" err="1"/>
              <a:t>snimati</a:t>
            </a:r>
            <a:endParaRPr lang="en-US" sz="2000" dirty="0"/>
          </a:p>
          <a:p>
            <a:r>
              <a:rPr lang="en-US" sz="2000" dirty="0" err="1"/>
              <a:t>Zamolimo</a:t>
            </a:r>
            <a:r>
              <a:rPr lang="en-US" sz="2000" dirty="0"/>
              <a:t> </a:t>
            </a:r>
            <a:r>
              <a:rPr lang="en-US" sz="2000" dirty="0" err="1"/>
              <a:t>klijenta</a:t>
            </a:r>
            <a:r>
              <a:rPr lang="en-US" sz="2000" dirty="0"/>
              <a:t> da </a:t>
            </a:r>
            <a:r>
              <a:rPr lang="en-US" sz="2000" dirty="0" err="1"/>
              <a:t>otvori</a:t>
            </a:r>
            <a:r>
              <a:rPr lang="en-US" sz="2000" dirty="0"/>
              <a:t> </a:t>
            </a:r>
            <a:r>
              <a:rPr lang="en-US" sz="2000" dirty="0" err="1"/>
              <a:t>oči</a:t>
            </a:r>
            <a:endParaRPr lang="en-US" sz="2000" dirty="0"/>
          </a:p>
          <a:p>
            <a:r>
              <a:rPr lang="en-US" sz="2000" dirty="0" err="1"/>
              <a:t>Postavljamo</a:t>
            </a:r>
            <a:r>
              <a:rPr lang="en-US" sz="2000" dirty="0"/>
              <a:t> </a:t>
            </a:r>
            <a:r>
              <a:rPr lang="en-US" sz="2000" dirty="0" err="1"/>
              <a:t>pitanja</a:t>
            </a:r>
            <a:r>
              <a:rPr lang="en-US" sz="2000" dirty="0"/>
              <a:t>:</a:t>
            </a:r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r>
              <a:rPr lang="en-US" sz="2000" dirty="0" err="1"/>
              <a:t>Poželjno</a:t>
            </a:r>
            <a:r>
              <a:rPr lang="en-US" sz="2000" dirty="0"/>
              <a:t> je </a:t>
            </a:r>
            <a:r>
              <a:rPr lang="en-US" sz="2000" dirty="0" err="1"/>
              <a:t>poticati</a:t>
            </a:r>
            <a:r>
              <a:rPr lang="en-US" sz="2000" dirty="0"/>
              <a:t> </a:t>
            </a:r>
            <a:r>
              <a:rPr lang="en-US" sz="2000" dirty="0" err="1"/>
              <a:t>klijente</a:t>
            </a:r>
            <a:r>
              <a:rPr lang="en-US" sz="2000" dirty="0"/>
              <a:t> da </a:t>
            </a:r>
            <a:r>
              <a:rPr lang="en-US" sz="2000" dirty="0" err="1"/>
              <a:t>koriste</a:t>
            </a:r>
            <a:r>
              <a:rPr lang="en-US" sz="2000" dirty="0"/>
              <a:t> bar </a:t>
            </a:r>
            <a:r>
              <a:rPr lang="en-US" sz="2000" dirty="0" err="1"/>
              <a:t>neki</a:t>
            </a:r>
            <a:r>
              <a:rPr lang="en-US" sz="2000" dirty="0"/>
              <a:t> </a:t>
            </a:r>
            <a:r>
              <a:rPr lang="en-US" sz="2000" dirty="0" err="1"/>
              <a:t>oblik</a:t>
            </a:r>
            <a:r>
              <a:rPr lang="en-US" sz="2000" dirty="0"/>
              <a:t> </a:t>
            </a:r>
            <a:r>
              <a:rPr lang="en-US" sz="2000" dirty="0" err="1"/>
              <a:t>mindfulnessa</a:t>
            </a:r>
            <a:r>
              <a:rPr lang="en-US" sz="2000" dirty="0"/>
              <a:t> </a:t>
            </a:r>
            <a:r>
              <a:rPr lang="en-US" sz="2000" dirty="0" err="1"/>
              <a:t>redovito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kad</a:t>
            </a:r>
            <a:r>
              <a:rPr lang="en-US" sz="2000" dirty="0"/>
              <a:t> </a:t>
            </a:r>
            <a:r>
              <a:rPr lang="en-US" sz="2000" dirty="0" err="1"/>
              <a:t>osjete</a:t>
            </a:r>
            <a:r>
              <a:rPr lang="en-US" sz="2000" dirty="0"/>
              <a:t> </a:t>
            </a:r>
            <a:r>
              <a:rPr lang="en-US" sz="2000" dirty="0" err="1"/>
              <a:t>potrebu</a:t>
            </a:r>
            <a:r>
              <a:rPr lang="en-US" sz="2000" dirty="0"/>
              <a:t> za </a:t>
            </a:r>
            <a:r>
              <a:rPr lang="en-US" sz="2000" dirty="0" err="1"/>
              <a:t>tim</a:t>
            </a:r>
            <a:endParaRPr lang="en-US" sz="2000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4866A799-CE7D-4111-E226-09459E9D79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9985523"/>
              </p:ext>
            </p:extLst>
          </p:nvPr>
        </p:nvGraphicFramePr>
        <p:xfrm>
          <a:off x="1171330" y="3163277"/>
          <a:ext cx="9849340" cy="34798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4924670">
                  <a:extLst>
                    <a:ext uri="{9D8B030D-6E8A-4147-A177-3AD203B41FA5}">
                      <a16:colId xmlns:a16="http://schemas.microsoft.com/office/drawing/2014/main" val="562511572"/>
                    </a:ext>
                  </a:extLst>
                </a:gridCol>
                <a:gridCol w="4924670">
                  <a:extLst>
                    <a:ext uri="{9D8B030D-6E8A-4147-A177-3AD203B41FA5}">
                      <a16:colId xmlns:a16="http://schemas.microsoft.com/office/drawing/2014/main" val="322061772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0" dirty="0"/>
                        <a:t>Koliko je </a:t>
                      </a:r>
                      <a:r>
                        <a:rPr lang="hr-HR" b="0" dirty="0"/>
                        <a:t>tuga trenutno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intenzivna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na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skali</a:t>
                      </a:r>
                      <a:r>
                        <a:rPr lang="en-US" b="0" dirty="0"/>
                        <a:t> od 1-10?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err="1"/>
                        <a:t>Što</a:t>
                      </a:r>
                      <a:r>
                        <a:rPr lang="en-US" b="0" dirty="0"/>
                        <a:t> </a:t>
                      </a:r>
                      <a:r>
                        <a:rPr lang="hr-HR" b="0" dirty="0"/>
                        <a:t>V</a:t>
                      </a:r>
                      <a:r>
                        <a:rPr lang="en-US" b="0" dirty="0"/>
                        <a:t>am </a:t>
                      </a:r>
                      <a:r>
                        <a:rPr lang="en-US" b="0" dirty="0" err="1"/>
                        <a:t>ovo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govori</a:t>
                      </a:r>
                      <a:r>
                        <a:rPr lang="en-US" b="0" dirty="0"/>
                        <a:t> o </a:t>
                      </a:r>
                      <a:r>
                        <a:rPr lang="hr-HR" b="0" dirty="0"/>
                        <a:t>V</a:t>
                      </a:r>
                      <a:r>
                        <a:rPr lang="en-US" b="0" dirty="0" err="1"/>
                        <a:t>ašoj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mogućnosti</a:t>
                      </a:r>
                      <a:r>
                        <a:rPr lang="en-US" b="0" dirty="0"/>
                        <a:t> da </a:t>
                      </a:r>
                      <a:r>
                        <a:rPr lang="en-US" b="0" dirty="0" err="1"/>
                        <a:t>prestanete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ruminirati</a:t>
                      </a:r>
                      <a:r>
                        <a:rPr lang="en-US" b="0" dirty="0"/>
                        <a:t>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12033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Kakvo</a:t>
                      </a:r>
                      <a:r>
                        <a:rPr lang="en-US" dirty="0"/>
                        <a:t> </a:t>
                      </a:r>
                      <a:r>
                        <a:rPr lang="hr-HR" dirty="0"/>
                        <a:t>V</a:t>
                      </a:r>
                      <a:r>
                        <a:rPr lang="en-US" dirty="0"/>
                        <a:t>am je </a:t>
                      </a:r>
                      <a:r>
                        <a:rPr lang="en-US" dirty="0" err="1"/>
                        <a:t>bilo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ovo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iskustvo</a:t>
                      </a:r>
                      <a:r>
                        <a:rPr lang="en-US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Što</a:t>
                      </a:r>
                      <a:r>
                        <a:rPr lang="en-US" dirty="0"/>
                        <a:t> se </a:t>
                      </a:r>
                      <a:r>
                        <a:rPr lang="en-US" dirty="0" err="1"/>
                        <a:t>događalo</a:t>
                      </a:r>
                      <a:r>
                        <a:rPr lang="en-US" dirty="0"/>
                        <a:t> s </a:t>
                      </a:r>
                      <a:r>
                        <a:rPr lang="hr-HR" dirty="0"/>
                        <a:t>V</a:t>
                      </a:r>
                      <a:r>
                        <a:rPr lang="en-US" dirty="0" err="1"/>
                        <a:t>ašim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osjećajima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kroz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ovu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vježbu</a:t>
                      </a:r>
                      <a:r>
                        <a:rPr lang="en-US" dirty="0"/>
                        <a:t>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5201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Što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ste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primjetili</a:t>
                      </a:r>
                      <a:r>
                        <a:rPr lang="en-US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Što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mislite</a:t>
                      </a:r>
                      <a:r>
                        <a:rPr lang="en-US" dirty="0"/>
                        <a:t> o tome?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71344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Jesu li </a:t>
                      </a:r>
                      <a:r>
                        <a:rPr lang="hr-HR" dirty="0"/>
                        <a:t>V</a:t>
                      </a:r>
                      <a:r>
                        <a:rPr lang="en-US" dirty="0"/>
                        <a:t>am </a:t>
                      </a:r>
                      <a:r>
                        <a:rPr lang="en-US" dirty="0" err="1"/>
                        <a:t>misli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lutale</a:t>
                      </a:r>
                      <a:r>
                        <a:rPr lang="en-US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Mislite</a:t>
                      </a:r>
                      <a:r>
                        <a:rPr lang="en-US" dirty="0"/>
                        <a:t> li da </a:t>
                      </a:r>
                      <a:r>
                        <a:rPr lang="hr-HR" dirty="0"/>
                        <a:t>V</a:t>
                      </a:r>
                      <a:r>
                        <a:rPr lang="en-US" dirty="0"/>
                        <a:t>am je ova </a:t>
                      </a:r>
                      <a:r>
                        <a:rPr lang="en-US" dirty="0" err="1"/>
                        <a:t>vježba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pomogla</a:t>
                      </a:r>
                      <a:r>
                        <a:rPr lang="en-US" dirty="0"/>
                        <a:t>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61189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Jeste</a:t>
                      </a:r>
                      <a:r>
                        <a:rPr lang="en-US" dirty="0"/>
                        <a:t> li se </a:t>
                      </a:r>
                      <a:r>
                        <a:rPr lang="en-US" dirty="0" err="1"/>
                        <a:t>uspješno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fokusirali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na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disanje</a:t>
                      </a:r>
                      <a:r>
                        <a:rPr lang="en-US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Mislite</a:t>
                      </a:r>
                      <a:r>
                        <a:rPr lang="en-US" dirty="0"/>
                        <a:t> li da bi </a:t>
                      </a:r>
                      <a:r>
                        <a:rPr lang="en-US" dirty="0" err="1"/>
                        <a:t>bilo</a:t>
                      </a:r>
                      <a:r>
                        <a:rPr lang="en-US" dirty="0"/>
                        <a:t> dobro </a:t>
                      </a:r>
                      <a:r>
                        <a:rPr lang="en-US" dirty="0" err="1"/>
                        <a:t>uključiti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ovu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aktivnost</a:t>
                      </a:r>
                      <a:r>
                        <a:rPr lang="en-US" dirty="0"/>
                        <a:t> u </a:t>
                      </a:r>
                      <a:r>
                        <a:rPr lang="en-US" dirty="0" err="1"/>
                        <a:t>akcijski</a:t>
                      </a:r>
                      <a:r>
                        <a:rPr lang="en-US" dirty="0"/>
                        <a:t> plan?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41621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025268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D9AD66-0AF2-45A2-290F-918973F90E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AWARE </a:t>
            </a:r>
            <a:r>
              <a:rPr lang="en-US" dirty="0" err="1"/>
              <a:t>tehnika</a:t>
            </a:r>
            <a:r>
              <a:rPr lang="en-US" dirty="0"/>
              <a:t> </a:t>
            </a:r>
            <a:r>
              <a:rPr lang="en-US" dirty="0" err="1"/>
              <a:t>nošenja</a:t>
            </a:r>
            <a:r>
              <a:rPr lang="en-US" dirty="0"/>
              <a:t> s </a:t>
            </a:r>
            <a:r>
              <a:rPr lang="en-US" dirty="0" err="1"/>
              <a:t>brigama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46EB00-BAD2-87CB-DCBA-C8800B8068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err="1"/>
              <a:t>Tehnika</a:t>
            </a:r>
            <a:r>
              <a:rPr lang="en-US" sz="2000" dirty="0"/>
              <a:t> </a:t>
            </a:r>
            <a:r>
              <a:rPr lang="en-US" sz="2000" dirty="0" err="1"/>
              <a:t>koju</a:t>
            </a:r>
            <a:r>
              <a:rPr lang="en-US" sz="2000" dirty="0"/>
              <a:t> </a:t>
            </a:r>
            <a:r>
              <a:rPr lang="en-US" sz="2000" dirty="0" err="1"/>
              <a:t>primjenjujemo</a:t>
            </a:r>
            <a:r>
              <a:rPr lang="en-US" sz="2000" dirty="0"/>
              <a:t> </a:t>
            </a:r>
            <a:r>
              <a:rPr lang="en-US" sz="2000" dirty="0" err="1"/>
              <a:t>kod</a:t>
            </a:r>
            <a:r>
              <a:rPr lang="en-US" sz="2000" dirty="0"/>
              <a:t> </a:t>
            </a:r>
            <a:r>
              <a:rPr lang="en-US" sz="2000" dirty="0" err="1"/>
              <a:t>klijenata</a:t>
            </a:r>
            <a:r>
              <a:rPr lang="en-US" sz="2000" dirty="0"/>
              <a:t> koji </a:t>
            </a:r>
            <a:r>
              <a:rPr lang="en-US" sz="2000" dirty="0" err="1"/>
              <a:t>pretjeran</a:t>
            </a:r>
            <a:r>
              <a:rPr lang="hr-HR" sz="2000" dirty="0"/>
              <a:t>o</a:t>
            </a:r>
            <a:r>
              <a:rPr lang="en-US" sz="2000" dirty="0"/>
              <a:t> </a:t>
            </a:r>
            <a:r>
              <a:rPr lang="en-US" sz="2000" dirty="0" err="1"/>
              <a:t>brinu</a:t>
            </a:r>
            <a:endParaRPr lang="en-US" sz="2000" dirty="0"/>
          </a:p>
          <a:p>
            <a:r>
              <a:rPr lang="en-US" sz="2000" dirty="0" err="1"/>
              <a:t>Primjenjiva</a:t>
            </a:r>
            <a:r>
              <a:rPr lang="en-US" sz="2000" dirty="0"/>
              <a:t> </a:t>
            </a:r>
            <a:r>
              <a:rPr lang="hr-HR" sz="2000" dirty="0"/>
              <a:t>je </a:t>
            </a:r>
            <a:r>
              <a:rPr lang="en-US" sz="2000" dirty="0" err="1"/>
              <a:t>i</a:t>
            </a:r>
            <a:r>
              <a:rPr lang="en-US" sz="2000" dirty="0"/>
              <a:t> za </a:t>
            </a:r>
            <a:r>
              <a:rPr lang="en-US" sz="2000" dirty="0" err="1"/>
              <a:t>depresivnu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“</a:t>
            </a:r>
            <a:r>
              <a:rPr lang="en-US" sz="2000" dirty="0" err="1"/>
              <a:t>ljutu</a:t>
            </a:r>
            <a:r>
              <a:rPr lang="en-US" sz="2000" dirty="0"/>
              <a:t>” </a:t>
            </a:r>
            <a:r>
              <a:rPr lang="en-US" sz="2000" dirty="0" err="1"/>
              <a:t>ruminaciju</a:t>
            </a:r>
            <a:endParaRPr lang="en-US" sz="2000" dirty="0"/>
          </a:p>
          <a:p>
            <a:r>
              <a:rPr lang="en-US" sz="2000" dirty="0" err="1"/>
              <a:t>Klijente</a:t>
            </a:r>
            <a:r>
              <a:rPr lang="en-US" sz="2000" dirty="0"/>
              <a:t> </a:t>
            </a:r>
            <a:r>
              <a:rPr lang="en-US" sz="2000" dirty="0" err="1"/>
              <a:t>zamolimo</a:t>
            </a:r>
            <a:r>
              <a:rPr lang="en-US" sz="2000" dirty="0"/>
              <a:t> da </a:t>
            </a:r>
            <a:r>
              <a:rPr lang="en-US" sz="2000" dirty="0" err="1"/>
              <a:t>opišu</a:t>
            </a:r>
            <a:r>
              <a:rPr lang="en-US" sz="2000" dirty="0"/>
              <a:t> </a:t>
            </a:r>
            <a:r>
              <a:rPr lang="en-US" sz="2000" dirty="0" err="1"/>
              <a:t>neku</a:t>
            </a:r>
            <a:r>
              <a:rPr lang="en-US" sz="2000" dirty="0"/>
              <a:t> </a:t>
            </a:r>
            <a:r>
              <a:rPr lang="en-US" sz="2000" dirty="0" err="1"/>
              <a:t>nadolazeću</a:t>
            </a:r>
            <a:r>
              <a:rPr lang="en-US" sz="2000" dirty="0"/>
              <a:t> </a:t>
            </a:r>
            <a:r>
              <a:rPr lang="en-US" sz="2000" dirty="0" err="1"/>
              <a:t>situaciju</a:t>
            </a:r>
            <a:r>
              <a:rPr lang="en-US" sz="2000" dirty="0"/>
              <a:t> za </a:t>
            </a:r>
            <a:r>
              <a:rPr lang="en-US" sz="2000" dirty="0" err="1"/>
              <a:t>koju</a:t>
            </a:r>
            <a:r>
              <a:rPr lang="en-US" sz="2000" dirty="0"/>
              <a:t> </a:t>
            </a:r>
            <a:r>
              <a:rPr lang="en-US" sz="2000" dirty="0" err="1"/>
              <a:t>misle</a:t>
            </a:r>
            <a:r>
              <a:rPr lang="en-US" sz="2000" dirty="0"/>
              <a:t> da </a:t>
            </a:r>
            <a:r>
              <a:rPr lang="en-US" sz="2000" dirty="0" err="1"/>
              <a:t>će</a:t>
            </a:r>
            <a:r>
              <a:rPr lang="en-US" sz="2000" dirty="0"/>
              <a:t> </a:t>
            </a:r>
            <a:r>
              <a:rPr lang="en-US" sz="2000" dirty="0" err="1"/>
              <a:t>stvarati</a:t>
            </a:r>
            <a:r>
              <a:rPr lang="en-US" sz="2000" dirty="0"/>
              <a:t> </a:t>
            </a:r>
            <a:r>
              <a:rPr lang="en-US" sz="2000" dirty="0" err="1"/>
              <a:t>npr</a:t>
            </a:r>
            <a:r>
              <a:rPr lang="en-US" sz="2000" dirty="0"/>
              <a:t>. </a:t>
            </a:r>
            <a:r>
              <a:rPr lang="en-US" sz="2000" dirty="0" err="1"/>
              <a:t>anksioznost</a:t>
            </a:r>
            <a:endParaRPr lang="en-US" sz="2000" dirty="0"/>
          </a:p>
          <a:p>
            <a:r>
              <a:rPr lang="en-US" sz="2000" dirty="0" err="1"/>
              <a:t>Zamolimo</a:t>
            </a:r>
            <a:r>
              <a:rPr lang="en-US" sz="2000" dirty="0"/>
              <a:t> </a:t>
            </a:r>
            <a:r>
              <a:rPr lang="en-US" sz="2000" dirty="0" err="1"/>
              <a:t>klijente</a:t>
            </a:r>
            <a:r>
              <a:rPr lang="en-US" sz="2000" dirty="0"/>
              <a:t> da </a:t>
            </a:r>
            <a:r>
              <a:rPr lang="en-US" sz="2000" dirty="0" err="1"/>
              <a:t>zamisle</a:t>
            </a:r>
            <a:r>
              <a:rPr lang="en-US" sz="2000" dirty="0"/>
              <a:t> da se ta </a:t>
            </a:r>
            <a:r>
              <a:rPr lang="en-US" sz="2000" dirty="0" err="1"/>
              <a:t>situacija</a:t>
            </a:r>
            <a:r>
              <a:rPr lang="en-US" sz="2000" dirty="0"/>
              <a:t> </a:t>
            </a:r>
            <a:r>
              <a:rPr lang="en-US" sz="2000" dirty="0" err="1"/>
              <a:t>događa</a:t>
            </a:r>
            <a:r>
              <a:rPr lang="en-US" sz="2000" dirty="0"/>
              <a:t> SADA </a:t>
            </a:r>
            <a:r>
              <a:rPr lang="en-US" sz="2000" dirty="0" err="1"/>
              <a:t>te</a:t>
            </a:r>
            <a:r>
              <a:rPr lang="en-US" sz="2000" dirty="0"/>
              <a:t> da prim</a:t>
            </a:r>
            <a:r>
              <a:rPr lang="hr-HR" sz="2000" dirty="0"/>
              <a:t>i</a:t>
            </a:r>
            <a:r>
              <a:rPr lang="en-US" sz="2000" dirty="0" err="1"/>
              <a:t>jene</a:t>
            </a:r>
            <a:r>
              <a:rPr lang="en-US" sz="2000" dirty="0"/>
              <a:t> </a:t>
            </a:r>
            <a:r>
              <a:rPr lang="en-US" sz="2000" dirty="0" err="1"/>
              <a:t>sljedeće</a:t>
            </a:r>
            <a:r>
              <a:rPr lang="en-US" sz="2000" dirty="0"/>
              <a:t> </a:t>
            </a:r>
            <a:r>
              <a:rPr lang="en-US" sz="2000" dirty="0" err="1"/>
              <a:t>korake</a:t>
            </a:r>
            <a:r>
              <a:rPr lang="en-US" sz="2000" dirty="0"/>
              <a:t>:</a:t>
            </a:r>
          </a:p>
          <a:p>
            <a:endParaRPr lang="en-US" sz="2000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12F6C56-CCE2-C92A-AF7F-BBDA8C4683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3609761"/>
              </p:ext>
            </p:extLst>
          </p:nvPr>
        </p:nvGraphicFramePr>
        <p:xfrm>
          <a:off x="2032000" y="4001294"/>
          <a:ext cx="8128000" cy="212344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2164862">
                  <a:extLst>
                    <a:ext uri="{9D8B030D-6E8A-4147-A177-3AD203B41FA5}">
                      <a16:colId xmlns:a16="http://schemas.microsoft.com/office/drawing/2014/main" val="1713769396"/>
                    </a:ext>
                  </a:extLst>
                </a:gridCol>
                <a:gridCol w="5963138">
                  <a:extLst>
                    <a:ext uri="{9D8B030D-6E8A-4147-A177-3AD203B41FA5}">
                      <a16:colId xmlns:a16="http://schemas.microsoft.com/office/drawing/2014/main" val="23749512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</a:t>
                      </a:r>
                      <a:r>
                        <a:rPr lang="en-US" b="0" dirty="0"/>
                        <a:t>ccept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err="1"/>
                        <a:t>Prihvatimo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osjećaj</a:t>
                      </a:r>
                      <a:r>
                        <a:rPr lang="en-US" b="0" dirty="0"/>
                        <a:t> koji </a:t>
                      </a:r>
                      <a:r>
                        <a:rPr lang="en-US" b="0" dirty="0" err="1"/>
                        <a:t>dolazi</a:t>
                      </a:r>
                      <a:endParaRPr lang="en-US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16817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W</a:t>
                      </a:r>
                      <a:r>
                        <a:rPr lang="en-US" b="0" dirty="0"/>
                        <a:t>atch it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Nadgledamo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pratimo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osjećaj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35369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A</a:t>
                      </a:r>
                      <a:r>
                        <a:rPr lang="en-US" b="0" dirty="0"/>
                        <a:t>ct constructively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Upuštamo</a:t>
                      </a:r>
                      <a:r>
                        <a:rPr lang="en-US" dirty="0"/>
                        <a:t> se u </a:t>
                      </a:r>
                      <a:r>
                        <a:rPr lang="en-US" dirty="0" err="1"/>
                        <a:t>produktivno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ponašanje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vezano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uz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osjećaj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51891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R</a:t>
                      </a:r>
                      <a:r>
                        <a:rPr lang="en-US" b="0" dirty="0"/>
                        <a:t>epeat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Ponovimo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sve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korake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65582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E</a:t>
                      </a:r>
                      <a:r>
                        <a:rPr lang="en-US" b="0" dirty="0"/>
                        <a:t>xpect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Nadamo</a:t>
                      </a:r>
                      <a:r>
                        <a:rPr lang="en-US" dirty="0"/>
                        <a:t> se </a:t>
                      </a:r>
                      <a:r>
                        <a:rPr lang="en-US" dirty="0" err="1"/>
                        <a:t>najboljem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02435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07354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33D495-814F-24A6-614E-C4CA90531C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Sadržaj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D0D229-F339-B5D0-D3B0-13E4C7B692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err="1"/>
              <a:t>Što</a:t>
            </a:r>
            <a:r>
              <a:rPr lang="en-US" dirty="0"/>
              <a:t> je mindfulness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zašto</a:t>
            </a:r>
            <a:r>
              <a:rPr lang="en-US" dirty="0"/>
              <a:t> ga </a:t>
            </a:r>
            <a:r>
              <a:rPr lang="en-US" dirty="0" err="1"/>
              <a:t>koristimo</a:t>
            </a:r>
            <a:r>
              <a:rPr lang="en-US" dirty="0"/>
              <a:t> u </a:t>
            </a:r>
            <a:r>
              <a:rPr lang="en-US" dirty="0" err="1"/>
              <a:t>radu</a:t>
            </a:r>
            <a:r>
              <a:rPr lang="en-US" dirty="0"/>
              <a:t> s </a:t>
            </a:r>
            <a:r>
              <a:rPr lang="en-US" dirty="0" err="1"/>
              <a:t>klijentima</a:t>
            </a:r>
            <a:r>
              <a:rPr lang="en-US" dirty="0"/>
              <a:t>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Po </a:t>
            </a:r>
            <a:r>
              <a:rPr lang="en-US" dirty="0" err="1"/>
              <a:t>čemu</a:t>
            </a:r>
            <a:r>
              <a:rPr lang="en-US" dirty="0"/>
              <a:t> se </a:t>
            </a:r>
            <a:r>
              <a:rPr lang="en-US" dirty="0" err="1"/>
              <a:t>razlikuju</a:t>
            </a:r>
            <a:r>
              <a:rPr lang="en-US" dirty="0"/>
              <a:t> </a:t>
            </a:r>
            <a:r>
              <a:rPr lang="en-US" dirty="0" err="1"/>
              <a:t>formaln</a:t>
            </a:r>
            <a:r>
              <a:rPr lang="hr-HR" dirty="0"/>
              <a:t>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neformalni</a:t>
            </a:r>
            <a:r>
              <a:rPr lang="en-US" dirty="0"/>
              <a:t> mindfulness?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Trebamo</a:t>
            </a:r>
            <a:r>
              <a:rPr lang="en-US" dirty="0"/>
              <a:t> li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sami</a:t>
            </a:r>
            <a:r>
              <a:rPr lang="en-US" dirty="0"/>
              <a:t> </a:t>
            </a:r>
            <a:r>
              <a:rPr lang="en-US" dirty="0" err="1"/>
              <a:t>prakticirati</a:t>
            </a:r>
            <a:r>
              <a:rPr lang="en-US" dirty="0"/>
              <a:t> mindfulness?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tehnike</a:t>
            </a:r>
            <a:r>
              <a:rPr lang="en-US" dirty="0"/>
              <a:t> </a:t>
            </a:r>
            <a:r>
              <a:rPr lang="en-US" dirty="0" err="1"/>
              <a:t>isprobati</a:t>
            </a:r>
            <a:r>
              <a:rPr lang="en-US" dirty="0"/>
              <a:t> s </a:t>
            </a:r>
            <a:r>
              <a:rPr lang="en-US" dirty="0" err="1"/>
              <a:t>klijentom</a:t>
            </a:r>
            <a:r>
              <a:rPr lang="en-US" dirty="0"/>
              <a:t> </a:t>
            </a:r>
            <a:r>
              <a:rPr lang="en-US" dirty="0" err="1"/>
              <a:t>prije</a:t>
            </a:r>
            <a:r>
              <a:rPr lang="en-US" dirty="0"/>
              <a:t> </a:t>
            </a:r>
            <a:r>
              <a:rPr lang="en-US" dirty="0" err="1"/>
              <a:t>uvođenja</a:t>
            </a:r>
            <a:r>
              <a:rPr lang="en-US" dirty="0"/>
              <a:t> </a:t>
            </a:r>
            <a:r>
              <a:rPr lang="en-US" dirty="0" err="1"/>
              <a:t>mindfulnessa</a:t>
            </a:r>
            <a:r>
              <a:rPr lang="en-US" dirty="0"/>
              <a:t>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Kako </a:t>
            </a:r>
            <a:r>
              <a:rPr lang="en-US" dirty="0" err="1"/>
              <a:t>uvesti</a:t>
            </a:r>
            <a:r>
              <a:rPr lang="en-US" dirty="0"/>
              <a:t> mindfulness </a:t>
            </a:r>
            <a:r>
              <a:rPr lang="en-US" dirty="0" err="1"/>
              <a:t>disanja</a:t>
            </a:r>
            <a:r>
              <a:rPr lang="en-US" dirty="0"/>
              <a:t> u rad s </a:t>
            </a:r>
            <a:r>
              <a:rPr lang="en-US" dirty="0" err="1"/>
              <a:t>klijentom</a:t>
            </a:r>
            <a:r>
              <a:rPr lang="en-US" dirty="0"/>
              <a:t>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nakon</a:t>
            </a:r>
            <a:r>
              <a:rPr lang="en-US" dirty="0"/>
              <a:t> mindfulness </a:t>
            </a:r>
            <a:r>
              <a:rPr lang="en-US" dirty="0" err="1"/>
              <a:t>vježbe</a:t>
            </a:r>
            <a:r>
              <a:rPr lang="en-US" dirty="0"/>
              <a:t>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AWARE </a:t>
            </a:r>
            <a:r>
              <a:rPr lang="en-US" dirty="0" err="1"/>
              <a:t>tehnika</a:t>
            </a:r>
            <a:r>
              <a:rPr lang="en-US" dirty="0"/>
              <a:t> </a:t>
            </a:r>
            <a:r>
              <a:rPr lang="en-US" dirty="0" err="1"/>
              <a:t>nošenja</a:t>
            </a:r>
            <a:r>
              <a:rPr lang="en-US" dirty="0"/>
              <a:t> s </a:t>
            </a:r>
            <a:r>
              <a:rPr lang="en-US" dirty="0" err="1"/>
              <a:t>brigama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18721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B2F6-AD9A-D5AC-AA2D-57EE807D00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Što</a:t>
            </a:r>
            <a:r>
              <a:rPr lang="en-US" dirty="0"/>
              <a:t> je mindfulness?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030459-1028-76BB-A363-B36D9EF9D7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Mindfulness (</a:t>
            </a:r>
            <a:r>
              <a:rPr lang="en-US" sz="2000" dirty="0" err="1"/>
              <a:t>usredotočena</a:t>
            </a:r>
            <a:r>
              <a:rPr lang="en-US" sz="2000" dirty="0"/>
              <a:t> </a:t>
            </a:r>
            <a:r>
              <a:rPr lang="en-US" sz="2000" dirty="0" err="1"/>
              <a:t>svjesnost</a:t>
            </a:r>
            <a:r>
              <a:rPr lang="en-US" sz="2000" dirty="0"/>
              <a:t>) - </a:t>
            </a:r>
            <a:r>
              <a:rPr lang="en-US" sz="2000" dirty="0" err="1"/>
              <a:t>održavanje</a:t>
            </a:r>
            <a:r>
              <a:rPr lang="en-US" sz="2000" dirty="0"/>
              <a:t> </a:t>
            </a:r>
            <a:r>
              <a:rPr lang="en-US" sz="2000" dirty="0" err="1"/>
              <a:t>pažnje</a:t>
            </a:r>
            <a:r>
              <a:rPr lang="en-US" sz="2000" dirty="0"/>
              <a:t>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dirty="0" err="1"/>
              <a:t>trenutnim</a:t>
            </a:r>
            <a:r>
              <a:rPr lang="en-US" sz="2000" dirty="0"/>
              <a:t> </a:t>
            </a:r>
            <a:r>
              <a:rPr lang="en-US" sz="2000" dirty="0" err="1"/>
              <a:t>iskustima</a:t>
            </a:r>
            <a:r>
              <a:rPr lang="en-US" sz="2000" dirty="0"/>
              <a:t> </a:t>
            </a:r>
            <a:r>
              <a:rPr lang="en-US" sz="2000" dirty="0" err="1"/>
              <a:t>uz</a:t>
            </a:r>
            <a:r>
              <a:rPr lang="en-US" sz="2000" dirty="0"/>
              <a:t> </a:t>
            </a:r>
            <a:r>
              <a:rPr lang="en-US" sz="2000" dirty="0" err="1"/>
              <a:t>fokus</a:t>
            </a:r>
            <a:r>
              <a:rPr lang="en-US" sz="2000" dirty="0"/>
              <a:t>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dirty="0" err="1"/>
              <a:t>otvorenost</a:t>
            </a:r>
            <a:r>
              <a:rPr lang="en-US" sz="2000" dirty="0"/>
              <a:t>, </a:t>
            </a:r>
            <a:r>
              <a:rPr lang="en-US" sz="2000" dirty="0" err="1"/>
              <a:t>prihvaćanje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znatiželju</a:t>
            </a:r>
            <a:endParaRPr lang="en-US" sz="2000" dirty="0"/>
          </a:p>
          <a:p>
            <a:r>
              <a:rPr lang="en-US" sz="2000" dirty="0" err="1"/>
              <a:t>Usmjeravamo</a:t>
            </a:r>
            <a:r>
              <a:rPr lang="en-US" sz="2000" dirty="0"/>
              <a:t> se </a:t>
            </a:r>
            <a:r>
              <a:rPr lang="en-US" sz="2000" dirty="0" err="1"/>
              <a:t>na</a:t>
            </a:r>
            <a:r>
              <a:rPr lang="en-US" sz="2000" dirty="0"/>
              <a:t> ono </a:t>
            </a:r>
            <a:r>
              <a:rPr lang="en-US" sz="2000" dirty="0" err="1"/>
              <a:t>što</a:t>
            </a:r>
            <a:r>
              <a:rPr lang="en-US" sz="2000" dirty="0"/>
              <a:t> se </a:t>
            </a:r>
            <a:r>
              <a:rPr lang="en-US" sz="2000" dirty="0" err="1"/>
              <a:t>trenutno</a:t>
            </a:r>
            <a:r>
              <a:rPr lang="en-US" sz="2000" dirty="0"/>
              <a:t> </a:t>
            </a:r>
            <a:r>
              <a:rPr lang="en-US" sz="2000" dirty="0" err="1"/>
              <a:t>događa</a:t>
            </a:r>
            <a:endParaRPr lang="en-US" sz="2000" dirty="0"/>
          </a:p>
          <a:p>
            <a:pPr lvl="1"/>
            <a:r>
              <a:rPr lang="en-US" sz="2000" dirty="0"/>
              <a:t>Oko </a:t>
            </a:r>
            <a:r>
              <a:rPr lang="en-US" sz="2000" dirty="0" err="1"/>
              <a:t>nas</a:t>
            </a:r>
            <a:r>
              <a:rPr lang="en-US" sz="2000" dirty="0"/>
              <a:t> (</a:t>
            </a:r>
            <a:r>
              <a:rPr lang="en-US" sz="2000" dirty="0" err="1"/>
              <a:t>npr</a:t>
            </a:r>
            <a:r>
              <a:rPr lang="en-US" sz="2000" dirty="0"/>
              <a:t>. </a:t>
            </a:r>
            <a:r>
              <a:rPr lang="en-US" sz="2000" dirty="0" err="1"/>
              <a:t>razgovor</a:t>
            </a:r>
            <a:r>
              <a:rPr lang="en-US" sz="2000" dirty="0"/>
              <a:t>)</a:t>
            </a:r>
          </a:p>
          <a:p>
            <a:pPr lvl="1"/>
            <a:r>
              <a:rPr lang="en-US" sz="2000" dirty="0" err="1"/>
              <a:t>Unutar</a:t>
            </a:r>
            <a:r>
              <a:rPr lang="en-US" sz="2000" dirty="0"/>
              <a:t> </a:t>
            </a:r>
            <a:r>
              <a:rPr lang="en-US" sz="2000" dirty="0" err="1"/>
              <a:t>nas</a:t>
            </a:r>
            <a:r>
              <a:rPr lang="en-US" sz="2000" dirty="0"/>
              <a:t> (</a:t>
            </a:r>
            <a:r>
              <a:rPr lang="en-US" sz="2000" dirty="0" err="1"/>
              <a:t>misli</a:t>
            </a:r>
            <a:r>
              <a:rPr lang="en-US" sz="2000" dirty="0"/>
              <a:t>, </a:t>
            </a:r>
            <a:r>
              <a:rPr lang="en-US" sz="2000" dirty="0" err="1"/>
              <a:t>osjećaji</a:t>
            </a:r>
            <a:r>
              <a:rPr lang="en-US" sz="2000" dirty="0"/>
              <a:t>, </a:t>
            </a:r>
            <a:r>
              <a:rPr lang="en-US" sz="2000" dirty="0" err="1"/>
              <a:t>unutrašnji</a:t>
            </a:r>
            <a:r>
              <a:rPr lang="en-US" sz="2000" dirty="0"/>
              <a:t> </a:t>
            </a:r>
            <a:r>
              <a:rPr lang="en-US" sz="2000" dirty="0" err="1"/>
              <a:t>tjelesni</a:t>
            </a:r>
            <a:r>
              <a:rPr lang="en-US" sz="2000" dirty="0"/>
              <a:t> </a:t>
            </a:r>
            <a:r>
              <a:rPr lang="en-US" sz="2000" dirty="0" err="1"/>
              <a:t>podražaji</a:t>
            </a:r>
            <a:r>
              <a:rPr lang="en-US" sz="2000" dirty="0"/>
              <a:t>)</a:t>
            </a:r>
          </a:p>
          <a:p>
            <a:r>
              <a:rPr lang="en-US" sz="2000" dirty="0" err="1"/>
              <a:t>Otvorenost</a:t>
            </a:r>
            <a:r>
              <a:rPr lang="en-US" sz="2000" dirty="0"/>
              <a:t> </a:t>
            </a:r>
            <a:r>
              <a:rPr lang="en-US" sz="2000" dirty="0" err="1"/>
              <a:t>prema</a:t>
            </a:r>
            <a:r>
              <a:rPr lang="en-US" sz="2000" dirty="0"/>
              <a:t> </a:t>
            </a:r>
            <a:r>
              <a:rPr lang="en-US" sz="2000" dirty="0" err="1"/>
              <a:t>doživljavanju</a:t>
            </a:r>
            <a:r>
              <a:rPr lang="en-US" sz="2000" dirty="0"/>
              <a:t> </a:t>
            </a:r>
            <a:r>
              <a:rPr lang="en-US" sz="2000" dirty="0" err="1"/>
              <a:t>iskustava</a:t>
            </a:r>
            <a:r>
              <a:rPr lang="en-US" sz="2000" dirty="0"/>
              <a:t> bez </a:t>
            </a:r>
            <a:r>
              <a:rPr lang="en-US" sz="2000" dirty="0" err="1"/>
              <a:t>prosudbi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osuđivanja</a:t>
            </a:r>
            <a:endParaRPr lang="en-US" sz="2000" dirty="0"/>
          </a:p>
          <a:p>
            <a:r>
              <a:rPr lang="en-US" sz="2000" dirty="0" err="1"/>
              <a:t>Kroz</a:t>
            </a:r>
            <a:r>
              <a:rPr lang="en-US" sz="2000" dirty="0"/>
              <a:t> mindfulness </a:t>
            </a:r>
            <a:r>
              <a:rPr lang="en-US" sz="2000" dirty="0" err="1"/>
              <a:t>razvijamo</a:t>
            </a:r>
            <a:r>
              <a:rPr lang="en-US" sz="2000" dirty="0"/>
              <a:t> </a:t>
            </a:r>
            <a:r>
              <a:rPr lang="en-US" sz="2000" dirty="0" err="1"/>
              <a:t>drugačiji</a:t>
            </a:r>
            <a:r>
              <a:rPr lang="en-US" sz="2000" dirty="0"/>
              <a:t> </a:t>
            </a:r>
            <a:r>
              <a:rPr lang="en-US" sz="2000" dirty="0" err="1"/>
              <a:t>odnos</a:t>
            </a:r>
            <a:r>
              <a:rPr lang="en-US" sz="2000" dirty="0"/>
              <a:t> s </a:t>
            </a:r>
            <a:r>
              <a:rPr lang="en-US" sz="2000" dirty="0" err="1"/>
              <a:t>vlastitim</a:t>
            </a:r>
            <a:r>
              <a:rPr lang="en-US" sz="2000" dirty="0"/>
              <a:t> </a:t>
            </a:r>
            <a:r>
              <a:rPr lang="en-US" sz="2000" dirty="0" err="1"/>
              <a:t>mislima</a:t>
            </a:r>
            <a:r>
              <a:rPr lang="en-US" sz="2000" dirty="0"/>
              <a:t> - </a:t>
            </a:r>
            <a:r>
              <a:rPr lang="en-US" sz="2000" dirty="0" err="1"/>
              <a:t>umjesto</a:t>
            </a:r>
            <a:r>
              <a:rPr lang="en-US" sz="2000" dirty="0"/>
              <a:t> da </a:t>
            </a:r>
            <a:r>
              <a:rPr lang="en-US" sz="2000" dirty="0" err="1"/>
              <a:t>ih</a:t>
            </a:r>
            <a:r>
              <a:rPr lang="en-US" sz="2000" dirty="0"/>
              <a:t> </a:t>
            </a:r>
            <a:r>
              <a:rPr lang="en-US" sz="2000" dirty="0" err="1"/>
              <a:t>procjenjujemo</a:t>
            </a:r>
            <a:r>
              <a:rPr lang="en-US" sz="2000" dirty="0"/>
              <a:t>, </a:t>
            </a:r>
            <a:r>
              <a:rPr lang="en-US" sz="2000" dirty="0" err="1"/>
              <a:t>pustimo</a:t>
            </a:r>
            <a:r>
              <a:rPr lang="en-US" sz="2000" dirty="0"/>
              <a:t> </a:t>
            </a:r>
            <a:r>
              <a:rPr lang="en-US" sz="2000" dirty="0" err="1"/>
              <a:t>ih</a:t>
            </a:r>
            <a:r>
              <a:rPr lang="en-US" sz="2000" dirty="0"/>
              <a:t> da </a:t>
            </a:r>
            <a:r>
              <a:rPr lang="en-US" sz="2000" dirty="0" err="1"/>
              <a:t>dođu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odu</a:t>
            </a:r>
            <a:endParaRPr lang="en-US" sz="2000" dirty="0"/>
          </a:p>
          <a:p>
            <a:r>
              <a:rPr lang="en-US" sz="2000" dirty="0" err="1"/>
              <a:t>Orijentacija</a:t>
            </a:r>
            <a:r>
              <a:rPr lang="en-US" sz="2000" dirty="0"/>
              <a:t> </a:t>
            </a:r>
            <a:r>
              <a:rPr lang="en-US" sz="2000" dirty="0" err="1"/>
              <a:t>na</a:t>
            </a:r>
            <a:r>
              <a:rPr lang="en-US" sz="2000" dirty="0"/>
              <a:t> ono </a:t>
            </a:r>
            <a:r>
              <a:rPr lang="en-US" sz="2000" dirty="0" err="1"/>
              <a:t>što</a:t>
            </a:r>
            <a:r>
              <a:rPr lang="en-US" sz="2000" dirty="0"/>
              <a:t> se </a:t>
            </a:r>
            <a:r>
              <a:rPr lang="en-US" sz="2000" dirty="0" err="1"/>
              <a:t>događa</a:t>
            </a:r>
            <a:r>
              <a:rPr lang="en-US" sz="2000" dirty="0"/>
              <a:t> SADA, ne PROŠLOST </a:t>
            </a:r>
            <a:r>
              <a:rPr lang="en-US" sz="2000" dirty="0" err="1"/>
              <a:t>ili</a:t>
            </a:r>
            <a:r>
              <a:rPr lang="en-US" sz="2000" dirty="0"/>
              <a:t> BUDUĆNOST</a:t>
            </a:r>
          </a:p>
          <a:p>
            <a:r>
              <a:rPr lang="en-US" sz="2000" dirty="0"/>
              <a:t>CILJ: ne </a:t>
            </a:r>
            <a:r>
              <a:rPr lang="en-US" sz="2000" dirty="0" err="1"/>
              <a:t>uklanjamo</a:t>
            </a:r>
            <a:r>
              <a:rPr lang="en-US" sz="2000" dirty="0"/>
              <a:t> </a:t>
            </a:r>
            <a:r>
              <a:rPr lang="en-US" sz="2000" dirty="0" err="1"/>
              <a:t>misao</a:t>
            </a:r>
            <a:r>
              <a:rPr lang="en-US" sz="2000" dirty="0"/>
              <a:t> </a:t>
            </a:r>
            <a:r>
              <a:rPr lang="en-US" sz="2000" dirty="0" err="1"/>
              <a:t>već</a:t>
            </a:r>
            <a:r>
              <a:rPr lang="en-US" sz="2000" dirty="0"/>
              <a:t> </a:t>
            </a:r>
            <a:r>
              <a:rPr lang="en-US" sz="2000" dirty="0" err="1"/>
              <a:t>uklanjamo</a:t>
            </a:r>
            <a:r>
              <a:rPr lang="en-US" sz="2000" dirty="0"/>
              <a:t> </a:t>
            </a:r>
            <a:r>
              <a:rPr lang="en-US" sz="2000" dirty="0" err="1"/>
              <a:t>uznemirujuće</a:t>
            </a:r>
            <a:r>
              <a:rPr lang="en-US" sz="2000" dirty="0"/>
              <a:t> </a:t>
            </a:r>
            <a:r>
              <a:rPr lang="en-US" sz="2000" dirty="0" err="1"/>
              <a:t>unutarnje</a:t>
            </a:r>
            <a:r>
              <a:rPr lang="en-US" sz="2000" dirty="0"/>
              <a:t> </a:t>
            </a:r>
            <a:r>
              <a:rPr lang="en-US" sz="2000" dirty="0" err="1"/>
              <a:t>podražaje</a:t>
            </a:r>
            <a:r>
              <a:rPr lang="en-US" sz="2000" dirty="0"/>
              <a:t> koji </a:t>
            </a:r>
            <a:r>
              <a:rPr lang="en-US" sz="2000" dirty="0" err="1"/>
              <a:t>idu</a:t>
            </a:r>
            <a:r>
              <a:rPr lang="en-US" sz="2000" dirty="0"/>
              <a:t> </a:t>
            </a:r>
            <a:r>
              <a:rPr lang="en-US" sz="2000" dirty="0" err="1"/>
              <a:t>uz</a:t>
            </a:r>
            <a:r>
              <a:rPr lang="en-US" sz="2000" dirty="0"/>
              <a:t> </a:t>
            </a:r>
            <a:r>
              <a:rPr lang="en-US" sz="2000" dirty="0" err="1"/>
              <a:t>tu</a:t>
            </a:r>
            <a:r>
              <a:rPr lang="en-US" sz="2000" dirty="0"/>
              <a:t> </a:t>
            </a:r>
            <a:r>
              <a:rPr lang="en-US" sz="2000" dirty="0" err="1"/>
              <a:t>misao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1802993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D4F6A9-17F0-E865-E307-19B4014989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Zašto</a:t>
            </a:r>
            <a:r>
              <a:rPr lang="en-US" dirty="0"/>
              <a:t> </a:t>
            </a:r>
            <a:r>
              <a:rPr lang="en-US" dirty="0" err="1"/>
              <a:t>koristiti</a:t>
            </a:r>
            <a:r>
              <a:rPr lang="en-US" dirty="0"/>
              <a:t> mindfulness u </a:t>
            </a:r>
            <a:r>
              <a:rPr lang="en-US" dirty="0" err="1"/>
              <a:t>radu</a:t>
            </a:r>
            <a:r>
              <a:rPr lang="en-US" dirty="0"/>
              <a:t> s </a:t>
            </a:r>
            <a:r>
              <a:rPr lang="en-US" dirty="0" err="1"/>
              <a:t>klijentima</a:t>
            </a:r>
            <a:r>
              <a:rPr lang="en-US" dirty="0"/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0F964A-CA71-A879-A9E9-81C47FA96E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400" dirty="0"/>
              <a:t>Mindfulness je </a:t>
            </a:r>
            <a:r>
              <a:rPr lang="en-US" sz="2400" dirty="0" err="1"/>
              <a:t>iznimno</a:t>
            </a:r>
            <a:r>
              <a:rPr lang="en-US" sz="2400" dirty="0"/>
              <a:t> </a:t>
            </a:r>
            <a:r>
              <a:rPr lang="en-US" sz="2400" dirty="0" err="1"/>
              <a:t>koristan</a:t>
            </a:r>
            <a:r>
              <a:rPr lang="en-US" sz="2400" dirty="0"/>
              <a:t> u </a:t>
            </a:r>
            <a:r>
              <a:rPr lang="en-US" sz="2400" dirty="0" err="1"/>
              <a:t>radu</a:t>
            </a:r>
            <a:r>
              <a:rPr lang="en-US" sz="2400" dirty="0"/>
              <a:t> s </a:t>
            </a:r>
            <a:r>
              <a:rPr lang="en-US" sz="2400" dirty="0" err="1"/>
              <a:t>klijentima</a:t>
            </a:r>
            <a:r>
              <a:rPr lang="en-US" sz="2400" dirty="0"/>
              <a:t> koji:</a:t>
            </a:r>
          </a:p>
          <a:p>
            <a:pPr lvl="1"/>
            <a:r>
              <a:rPr lang="en-US" dirty="0"/>
              <a:t>S</a:t>
            </a:r>
            <a:r>
              <a:rPr lang="hr-HR" dirty="0"/>
              <a:t>u s</a:t>
            </a:r>
            <a:r>
              <a:rPr lang="en-US" dirty="0" err="1"/>
              <a:t>kloni</a:t>
            </a:r>
            <a:r>
              <a:rPr lang="en-US" dirty="0"/>
              <a:t> </a:t>
            </a:r>
            <a:r>
              <a:rPr lang="en-US" dirty="0" err="1"/>
              <a:t>maladaptivnom</a:t>
            </a:r>
            <a:r>
              <a:rPr lang="en-US" dirty="0"/>
              <a:t> </a:t>
            </a:r>
            <a:r>
              <a:rPr lang="en-US" dirty="0" err="1"/>
              <a:t>načinu</a:t>
            </a:r>
            <a:r>
              <a:rPr lang="en-US" dirty="0"/>
              <a:t> </a:t>
            </a:r>
            <a:r>
              <a:rPr lang="en-US" dirty="0" err="1"/>
              <a:t>razmišljanja</a:t>
            </a:r>
            <a:r>
              <a:rPr lang="en-US" dirty="0"/>
              <a:t> (</a:t>
            </a:r>
            <a:r>
              <a:rPr lang="en-US" dirty="0" err="1"/>
              <a:t>ruminiraju</a:t>
            </a:r>
            <a:r>
              <a:rPr lang="en-US" dirty="0"/>
              <a:t>, </a:t>
            </a:r>
            <a:r>
              <a:rPr lang="en-US" dirty="0" err="1"/>
              <a:t>kritiziraju</a:t>
            </a:r>
            <a:r>
              <a:rPr lang="en-US" dirty="0"/>
              <a:t> </a:t>
            </a:r>
            <a:r>
              <a:rPr lang="en-US" dirty="0" err="1"/>
              <a:t>sami</a:t>
            </a:r>
            <a:r>
              <a:rPr lang="en-US" dirty="0"/>
              <a:t> </a:t>
            </a:r>
            <a:r>
              <a:rPr lang="en-US" dirty="0" err="1"/>
              <a:t>sebe</a:t>
            </a:r>
            <a:r>
              <a:rPr lang="en-US" dirty="0"/>
              <a:t>, </a:t>
            </a:r>
            <a:r>
              <a:rPr lang="en-US" dirty="0" err="1"/>
              <a:t>pretjerano</a:t>
            </a:r>
            <a:r>
              <a:rPr lang="en-US" dirty="0"/>
              <a:t> </a:t>
            </a:r>
            <a:r>
              <a:rPr lang="en-US" dirty="0" err="1"/>
              <a:t>brinu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Boje se </a:t>
            </a:r>
            <a:r>
              <a:rPr lang="en-US" dirty="0" err="1"/>
              <a:t>doživljavanja</a:t>
            </a:r>
            <a:r>
              <a:rPr lang="en-US" dirty="0"/>
              <a:t> </a:t>
            </a:r>
            <a:r>
              <a:rPr lang="en-US" dirty="0" err="1"/>
              <a:t>određenih</a:t>
            </a:r>
            <a:r>
              <a:rPr lang="en-US" dirty="0"/>
              <a:t> </a:t>
            </a:r>
            <a:r>
              <a:rPr lang="en-US" dirty="0" err="1"/>
              <a:t>podražaja</a:t>
            </a:r>
            <a:r>
              <a:rPr lang="en-US" dirty="0"/>
              <a:t> (</a:t>
            </a:r>
            <a:r>
              <a:rPr lang="en-US" dirty="0" err="1"/>
              <a:t>negativne</a:t>
            </a:r>
            <a:r>
              <a:rPr lang="en-US" dirty="0"/>
              <a:t> </a:t>
            </a:r>
            <a:r>
              <a:rPr lang="en-US" dirty="0" err="1"/>
              <a:t>emocije</a:t>
            </a:r>
            <a:r>
              <a:rPr lang="en-US" dirty="0"/>
              <a:t>, </a:t>
            </a:r>
            <a:r>
              <a:rPr lang="en-US" dirty="0" err="1"/>
              <a:t>misli</a:t>
            </a:r>
            <a:r>
              <a:rPr lang="en-US" dirty="0"/>
              <a:t>, </a:t>
            </a:r>
            <a:r>
              <a:rPr lang="en-US" dirty="0" err="1"/>
              <a:t>slike</a:t>
            </a:r>
            <a:r>
              <a:rPr lang="en-US" dirty="0"/>
              <a:t>, </a:t>
            </a:r>
            <a:r>
              <a:rPr lang="en-US" dirty="0" err="1"/>
              <a:t>bol</a:t>
            </a:r>
            <a:r>
              <a:rPr lang="en-US" dirty="0"/>
              <a:t>, </a:t>
            </a:r>
            <a:r>
              <a:rPr lang="en-US" dirty="0" err="1"/>
              <a:t>žudnje</a:t>
            </a:r>
            <a:r>
              <a:rPr lang="en-US" dirty="0"/>
              <a:t>)</a:t>
            </a:r>
          </a:p>
          <a:p>
            <a:r>
              <a:rPr lang="en-US" sz="2400" dirty="0"/>
              <a:t>Neke od </a:t>
            </a:r>
            <a:r>
              <a:rPr lang="en-US" sz="2400" dirty="0" err="1"/>
              <a:t>poteškoća</a:t>
            </a:r>
            <a:r>
              <a:rPr lang="en-US" sz="2400" dirty="0"/>
              <a:t> </a:t>
            </a:r>
            <a:r>
              <a:rPr lang="en-US" sz="2400" dirty="0" err="1"/>
              <a:t>kod</a:t>
            </a:r>
            <a:r>
              <a:rPr lang="en-US" sz="2400" dirty="0"/>
              <a:t> </a:t>
            </a:r>
            <a:r>
              <a:rPr lang="en-US" sz="2400" dirty="0" err="1"/>
              <a:t>kojih</a:t>
            </a:r>
            <a:r>
              <a:rPr lang="en-US" sz="2400" dirty="0"/>
              <a:t> se mindfulness </a:t>
            </a:r>
            <a:r>
              <a:rPr lang="en-US" sz="2400" dirty="0" err="1"/>
              <a:t>pokazao</a:t>
            </a:r>
            <a:r>
              <a:rPr lang="en-US" sz="2400" dirty="0"/>
              <a:t> </a:t>
            </a:r>
            <a:r>
              <a:rPr lang="en-US" sz="2400" dirty="0" err="1"/>
              <a:t>korisnim</a:t>
            </a:r>
            <a:r>
              <a:rPr lang="en-US" sz="2400" dirty="0"/>
              <a:t>:</a:t>
            </a:r>
          </a:p>
          <a:p>
            <a:pPr lvl="1"/>
            <a:r>
              <a:rPr lang="en-US" dirty="0" err="1"/>
              <a:t>Razni</a:t>
            </a:r>
            <a:r>
              <a:rPr lang="en-US" dirty="0"/>
              <a:t> </a:t>
            </a:r>
            <a:r>
              <a:rPr lang="en-US" dirty="0" err="1"/>
              <a:t>psihički</a:t>
            </a:r>
            <a:r>
              <a:rPr lang="en-US" dirty="0"/>
              <a:t> </a:t>
            </a:r>
            <a:r>
              <a:rPr lang="en-US" dirty="0" err="1"/>
              <a:t>poremećaji</a:t>
            </a:r>
            <a:endParaRPr lang="en-US" dirty="0"/>
          </a:p>
          <a:p>
            <a:pPr lvl="1"/>
            <a:r>
              <a:rPr lang="en-US" dirty="0"/>
              <a:t>Razna </a:t>
            </a:r>
            <a:r>
              <a:rPr lang="en-US" dirty="0" err="1"/>
              <a:t>zdravstvena</a:t>
            </a:r>
            <a:r>
              <a:rPr lang="en-US" dirty="0"/>
              <a:t> </a:t>
            </a:r>
            <a:r>
              <a:rPr lang="en-US" dirty="0" err="1"/>
              <a:t>stanja</a:t>
            </a:r>
            <a:endParaRPr lang="en-US" dirty="0"/>
          </a:p>
          <a:p>
            <a:pPr lvl="1"/>
            <a:r>
              <a:rPr lang="en-US" dirty="0" err="1"/>
              <a:t>Stres</a:t>
            </a:r>
            <a:endParaRPr lang="en-US" dirty="0"/>
          </a:p>
          <a:p>
            <a:pPr lvl="1"/>
            <a:r>
              <a:rPr lang="en-US" dirty="0" err="1"/>
              <a:t>Sprječavanje</a:t>
            </a:r>
            <a:r>
              <a:rPr lang="en-US" dirty="0"/>
              <a:t> </a:t>
            </a:r>
            <a:r>
              <a:rPr lang="en-US" dirty="0" err="1"/>
              <a:t>povratka</a:t>
            </a:r>
            <a:r>
              <a:rPr lang="en-US" dirty="0"/>
              <a:t> </a:t>
            </a:r>
            <a:r>
              <a:rPr lang="en-US" dirty="0" err="1"/>
              <a:t>depresivnih</a:t>
            </a:r>
            <a:r>
              <a:rPr lang="en-US" dirty="0"/>
              <a:t> </a:t>
            </a:r>
            <a:r>
              <a:rPr lang="en-US" dirty="0" err="1"/>
              <a:t>epizoda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77185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73ED41-2315-28D8-59B0-27EE7752E0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vrste</a:t>
            </a:r>
            <a:r>
              <a:rPr lang="en-US" dirty="0"/>
              <a:t> </a:t>
            </a:r>
            <a:r>
              <a:rPr lang="en-US" dirty="0" err="1"/>
              <a:t>mindfulnessa</a:t>
            </a:r>
            <a:r>
              <a:rPr lang="en-US" dirty="0"/>
              <a:t> </a:t>
            </a:r>
            <a:r>
              <a:rPr lang="en-US" dirty="0" err="1"/>
              <a:t>poznajemo</a:t>
            </a:r>
            <a:r>
              <a:rPr lang="en-US" dirty="0"/>
              <a:t>?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DA8B07BA-8FE1-E25C-32C2-BA05F9F1D3C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77020589"/>
              </p:ext>
            </p:extLst>
          </p:nvPr>
        </p:nvGraphicFramePr>
        <p:xfrm>
          <a:off x="614484" y="2297283"/>
          <a:ext cx="10963031" cy="356616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3477846">
                  <a:extLst>
                    <a:ext uri="{9D8B030D-6E8A-4147-A177-3AD203B41FA5}">
                      <a16:colId xmlns:a16="http://schemas.microsoft.com/office/drawing/2014/main" val="3325492116"/>
                    </a:ext>
                  </a:extLst>
                </a:gridCol>
                <a:gridCol w="7485185">
                  <a:extLst>
                    <a:ext uri="{9D8B030D-6E8A-4147-A177-3AD203B41FA5}">
                      <a16:colId xmlns:a16="http://schemas.microsoft.com/office/drawing/2014/main" val="263769490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2400" b="1" dirty="0"/>
                        <a:t>Mindfulness </a:t>
                      </a:r>
                      <a:r>
                        <a:rPr lang="en-US" sz="2400" b="1" dirty="0" err="1"/>
                        <a:t>misli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0" dirty="0"/>
                        <a:t>Za </a:t>
                      </a:r>
                      <a:r>
                        <a:rPr lang="en-US" sz="2400" b="0" dirty="0" err="1"/>
                        <a:t>klijente</a:t>
                      </a:r>
                      <a:r>
                        <a:rPr lang="en-US" sz="2400" b="0" dirty="0"/>
                        <a:t> koji </a:t>
                      </a:r>
                      <a:r>
                        <a:rPr lang="en-US" sz="2400" b="0" dirty="0" err="1"/>
                        <a:t>pretjerano</a:t>
                      </a:r>
                      <a:r>
                        <a:rPr lang="en-US" sz="2400" b="0" dirty="0"/>
                        <a:t> </a:t>
                      </a:r>
                      <a:r>
                        <a:rPr lang="en-US" sz="2400" b="0" dirty="0" err="1"/>
                        <a:t>ruminiraju</a:t>
                      </a:r>
                      <a:r>
                        <a:rPr lang="en-US" sz="2400" b="0" dirty="0"/>
                        <a:t>, </a:t>
                      </a:r>
                      <a:r>
                        <a:rPr lang="en-US" sz="2400" b="0" dirty="0" err="1"/>
                        <a:t>brinu</a:t>
                      </a:r>
                      <a:r>
                        <a:rPr lang="en-US" sz="2400" b="0" dirty="0"/>
                        <a:t> </a:t>
                      </a:r>
                      <a:r>
                        <a:rPr lang="en-US" sz="2400" b="0" dirty="0" err="1"/>
                        <a:t>ili</a:t>
                      </a:r>
                      <a:r>
                        <a:rPr lang="en-US" sz="2400" b="0" dirty="0"/>
                        <a:t> </a:t>
                      </a:r>
                      <a:r>
                        <a:rPr lang="en-US" sz="2400" b="0" dirty="0" err="1"/>
                        <a:t>pokušavaju</a:t>
                      </a:r>
                      <a:r>
                        <a:rPr lang="en-US" sz="2400" b="0" dirty="0"/>
                        <a:t> </a:t>
                      </a:r>
                      <a:r>
                        <a:rPr lang="en-US" sz="2400" b="0" dirty="0" err="1"/>
                        <a:t>suzbiti</a:t>
                      </a:r>
                      <a:r>
                        <a:rPr lang="en-US" sz="2400" b="0" dirty="0"/>
                        <a:t> </a:t>
                      </a:r>
                      <a:r>
                        <a:rPr lang="en-US" sz="2400" b="0" dirty="0" err="1"/>
                        <a:t>intruzivne</a:t>
                      </a:r>
                      <a:r>
                        <a:rPr lang="en-US" sz="2400" b="0" dirty="0"/>
                        <a:t> </a:t>
                      </a:r>
                      <a:r>
                        <a:rPr lang="en-US" sz="2400" b="0" dirty="0" err="1"/>
                        <a:t>misli</a:t>
                      </a:r>
                      <a:r>
                        <a:rPr lang="en-US" sz="2400" b="0" dirty="0"/>
                        <a:t> </a:t>
                      </a:r>
                      <a:r>
                        <a:rPr lang="en-US" sz="2400" b="0" dirty="0" err="1"/>
                        <a:t>i</a:t>
                      </a:r>
                      <a:r>
                        <a:rPr lang="en-US" sz="2400" b="0" dirty="0"/>
                        <a:t> </a:t>
                      </a:r>
                      <a:r>
                        <a:rPr lang="en-US" sz="2400" b="0" dirty="0" err="1"/>
                        <a:t>slike</a:t>
                      </a:r>
                      <a:endParaRPr lang="en-US" sz="2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36273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/>
                        <a:t>Mindfulness </a:t>
                      </a:r>
                      <a:r>
                        <a:rPr lang="en-US" sz="2400" b="1" dirty="0" err="1"/>
                        <a:t>unutrašnjih</a:t>
                      </a:r>
                      <a:r>
                        <a:rPr lang="en-US" sz="2400" b="1" dirty="0"/>
                        <a:t> </a:t>
                      </a:r>
                      <a:r>
                        <a:rPr lang="en-US" sz="2400" b="1" dirty="0" err="1"/>
                        <a:t>podražaja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Za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intenzivne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osjećaje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druga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uznemir</a:t>
                      </a:r>
                      <a:r>
                        <a:rPr lang="hr-HR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</a:t>
                      </a:r>
                      <a:r>
                        <a:rPr lang="hr-HR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ć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unutrašnja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iskustva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34380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/>
                        <a:t>Mindfulness </a:t>
                      </a:r>
                      <a:r>
                        <a:rPr lang="en-US" sz="2400" b="1" dirty="0" err="1"/>
                        <a:t>suosjećanja</a:t>
                      </a:r>
                      <a:r>
                        <a:rPr lang="en-US" sz="2400" b="1" dirty="0"/>
                        <a:t> </a:t>
                      </a:r>
                      <a:r>
                        <a:rPr lang="en-US" sz="2400" b="1" dirty="0" err="1"/>
                        <a:t>prema</a:t>
                      </a:r>
                      <a:r>
                        <a:rPr lang="en-US" sz="2400" b="1" dirty="0"/>
                        <a:t> </a:t>
                      </a:r>
                      <a:r>
                        <a:rPr lang="en-US" sz="2400" b="1" dirty="0" err="1"/>
                        <a:t>sebi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Za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klijente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koji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skloni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samokritičnosti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89371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8079396"/>
      </p:ext>
    </p:extLst>
  </p:cSld>
  <p:clrMapOvr>
    <a:masterClrMapping/>
  </p:clrMapOvr>
  <p:extLst>
    <p:ext uri="{6950BFC3-D8DA-4A85-94F7-54DA5524770B}">
      <p188:commentRel xmlns="" xmlns:p188="http://schemas.microsoft.com/office/powerpoint/2018/8/main" r:id="rId2"/>
    </p:ext>
  </p:extLs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B38EA5-BB18-B9F7-F59D-76B3ECDEA0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Primjer</a:t>
            </a:r>
            <a:r>
              <a:rPr lang="en-US" dirty="0"/>
              <a:t> </a:t>
            </a:r>
            <a:r>
              <a:rPr lang="en-US" dirty="0" err="1"/>
              <a:t>Abeove</a:t>
            </a:r>
            <a:r>
              <a:rPr lang="en-US" dirty="0"/>
              <a:t> </a:t>
            </a:r>
            <a:r>
              <a:rPr lang="en-US" dirty="0" err="1"/>
              <a:t>ruminacije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F26147-A2E8-7187-E4E6-D243586D78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err="1"/>
              <a:t>Sjedi</a:t>
            </a:r>
            <a:r>
              <a:rPr lang="en-US" sz="2400" dirty="0"/>
              <a:t> </a:t>
            </a:r>
            <a:r>
              <a:rPr lang="en-US" sz="2400" dirty="0" err="1"/>
              <a:t>na</a:t>
            </a:r>
            <a:r>
              <a:rPr lang="en-US" sz="2400" dirty="0"/>
              <a:t> </a:t>
            </a:r>
            <a:r>
              <a:rPr lang="en-US" sz="2400" dirty="0" err="1"/>
              <a:t>kauču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gleda</a:t>
            </a:r>
            <a:r>
              <a:rPr lang="en-US" sz="2400" dirty="0"/>
              <a:t> TV</a:t>
            </a:r>
          </a:p>
          <a:p>
            <a:r>
              <a:rPr lang="en-US" sz="2400" dirty="0" err="1"/>
              <a:t>Nepozvane</a:t>
            </a:r>
            <a:r>
              <a:rPr lang="en-US" sz="2400" dirty="0"/>
              <a:t> </a:t>
            </a:r>
            <a:r>
              <a:rPr lang="en-US" sz="2400" dirty="0" err="1"/>
              <a:t>misli</a:t>
            </a:r>
            <a:r>
              <a:rPr lang="en-US" sz="2400" dirty="0"/>
              <a:t> </a:t>
            </a:r>
            <a:r>
              <a:rPr lang="en-US" sz="2400" dirty="0" err="1"/>
              <a:t>dolaze</a:t>
            </a:r>
            <a:r>
              <a:rPr lang="en-US" sz="2400" dirty="0"/>
              <a:t>: </a:t>
            </a:r>
            <a:r>
              <a:rPr lang="en-US" sz="2400" i="1" dirty="0"/>
              <a:t>“</a:t>
            </a:r>
            <a:r>
              <a:rPr lang="en-US" sz="2400" i="1" dirty="0" err="1"/>
              <a:t>Zašto</a:t>
            </a:r>
            <a:r>
              <a:rPr lang="en-US" sz="2400" i="1" dirty="0"/>
              <a:t> </a:t>
            </a:r>
            <a:r>
              <a:rPr lang="en-US" sz="2400" i="1" dirty="0" err="1"/>
              <a:t>gledam</a:t>
            </a:r>
            <a:r>
              <a:rPr lang="en-US" sz="2400" i="1" dirty="0"/>
              <a:t> TV? </a:t>
            </a:r>
            <a:r>
              <a:rPr lang="en-US" sz="2400" i="1" dirty="0" err="1"/>
              <a:t>Zašto</a:t>
            </a:r>
            <a:r>
              <a:rPr lang="en-US" sz="2400" i="1" dirty="0"/>
              <a:t> ne </a:t>
            </a:r>
            <a:r>
              <a:rPr lang="en-US" sz="2400" i="1" dirty="0" err="1"/>
              <a:t>tražim</a:t>
            </a:r>
            <a:r>
              <a:rPr lang="en-US" sz="2400" i="1" dirty="0"/>
              <a:t> </a:t>
            </a:r>
            <a:r>
              <a:rPr lang="en-US" sz="2400" i="1" dirty="0" err="1"/>
              <a:t>posao</a:t>
            </a:r>
            <a:r>
              <a:rPr lang="en-US" sz="2400" i="1" dirty="0"/>
              <a:t>? </a:t>
            </a:r>
            <a:r>
              <a:rPr lang="en-US" sz="2400" i="1" dirty="0" err="1"/>
              <a:t>Tratim</a:t>
            </a:r>
            <a:r>
              <a:rPr lang="en-US" sz="2400" i="1" dirty="0"/>
              <a:t> </a:t>
            </a:r>
            <a:r>
              <a:rPr lang="en-US" sz="2400" i="1" dirty="0" err="1"/>
              <a:t>život</a:t>
            </a:r>
            <a:r>
              <a:rPr lang="en-US" sz="2400" i="1" dirty="0"/>
              <a:t>. Ja </a:t>
            </a:r>
            <a:r>
              <a:rPr lang="en-US" sz="2400" i="1" dirty="0" err="1"/>
              <a:t>sam</a:t>
            </a:r>
            <a:r>
              <a:rPr lang="en-US" sz="2400" i="1" dirty="0"/>
              <a:t> </a:t>
            </a:r>
            <a:r>
              <a:rPr lang="en-US" sz="2400" i="1" dirty="0" err="1"/>
              <a:t>propalitet</a:t>
            </a:r>
            <a:r>
              <a:rPr lang="en-US" sz="2400" i="1" dirty="0"/>
              <a:t>, </a:t>
            </a:r>
            <a:r>
              <a:rPr lang="en-US" sz="2400" i="1" dirty="0" err="1"/>
              <a:t>imao</a:t>
            </a:r>
            <a:r>
              <a:rPr lang="en-US" sz="2400" i="1" dirty="0"/>
              <a:t> </a:t>
            </a:r>
            <a:r>
              <a:rPr lang="en-US" sz="2400" i="1" dirty="0" err="1"/>
              <a:t>sam</a:t>
            </a:r>
            <a:r>
              <a:rPr lang="en-US" sz="2400" i="1" dirty="0"/>
              <a:t> </a:t>
            </a:r>
            <a:r>
              <a:rPr lang="en-US" sz="2400" i="1" dirty="0" err="1"/>
              <a:t>dobar</a:t>
            </a:r>
            <a:r>
              <a:rPr lang="en-US" sz="2400" i="1" dirty="0"/>
              <a:t> </a:t>
            </a:r>
            <a:r>
              <a:rPr lang="en-US" sz="2400" i="1" dirty="0" err="1"/>
              <a:t>život</a:t>
            </a:r>
            <a:r>
              <a:rPr lang="en-US" sz="2400" i="1" dirty="0"/>
              <a:t>. Nema </a:t>
            </a:r>
            <a:r>
              <a:rPr lang="en-US" sz="2400" i="1" dirty="0" err="1"/>
              <a:t>više</a:t>
            </a:r>
            <a:r>
              <a:rPr lang="en-US" sz="2400" i="1" dirty="0"/>
              <a:t> </a:t>
            </a:r>
            <a:r>
              <a:rPr lang="en-US" sz="2400" i="1" dirty="0" err="1"/>
              <a:t>nade</a:t>
            </a:r>
            <a:r>
              <a:rPr lang="en-US" sz="2400" i="1" dirty="0"/>
              <a:t>, </a:t>
            </a:r>
            <a:r>
              <a:rPr lang="en-US" sz="2400" i="1" dirty="0" err="1"/>
              <a:t>nikad</a:t>
            </a:r>
            <a:r>
              <a:rPr lang="en-US" sz="2400" i="1" dirty="0"/>
              <a:t> </a:t>
            </a:r>
            <a:r>
              <a:rPr lang="en-US" sz="2400" i="1" dirty="0" err="1"/>
              <a:t>neću</a:t>
            </a:r>
            <a:r>
              <a:rPr lang="en-US" sz="2400" i="1" dirty="0"/>
              <a:t> </a:t>
            </a:r>
            <a:r>
              <a:rPr lang="en-US" sz="2400" i="1" dirty="0" err="1"/>
              <a:t>biti</a:t>
            </a:r>
            <a:r>
              <a:rPr lang="en-US" sz="2400" i="1" dirty="0"/>
              <a:t> </a:t>
            </a:r>
            <a:r>
              <a:rPr lang="en-US" sz="2400" i="1" dirty="0" err="1"/>
              <a:t>bolje</a:t>
            </a:r>
            <a:r>
              <a:rPr lang="en-US" sz="2400" i="1" dirty="0"/>
              <a:t>.”</a:t>
            </a:r>
          </a:p>
          <a:p>
            <a:r>
              <a:rPr lang="en-US" sz="2400" dirty="0" err="1"/>
              <a:t>Ovakve</a:t>
            </a:r>
            <a:r>
              <a:rPr lang="en-US" sz="2400" dirty="0"/>
              <a:t> </a:t>
            </a:r>
            <a:r>
              <a:rPr lang="en-US" sz="2400" dirty="0" err="1"/>
              <a:t>misli</a:t>
            </a:r>
            <a:r>
              <a:rPr lang="en-US" sz="2400" dirty="0"/>
              <a:t> se </a:t>
            </a:r>
            <a:r>
              <a:rPr lang="en-US" sz="2400" dirty="0" err="1"/>
              <a:t>stalno</a:t>
            </a:r>
            <a:r>
              <a:rPr lang="en-US" sz="2400" dirty="0"/>
              <a:t> </a:t>
            </a:r>
            <a:r>
              <a:rPr lang="en-US" sz="2400" dirty="0" err="1"/>
              <a:t>ponavljaju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vode</a:t>
            </a:r>
            <a:r>
              <a:rPr lang="en-US" sz="2400" dirty="0"/>
              <a:t> do </a:t>
            </a:r>
            <a:r>
              <a:rPr lang="en-US" sz="2400" dirty="0" err="1"/>
              <a:t>tuge</a:t>
            </a:r>
            <a:r>
              <a:rPr lang="en-US" sz="2400" dirty="0"/>
              <a:t>, </a:t>
            </a:r>
            <a:r>
              <a:rPr lang="en-US" sz="2400" dirty="0" err="1"/>
              <a:t>beznađa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osjećaja</a:t>
            </a:r>
            <a:r>
              <a:rPr lang="en-US" sz="2400" dirty="0"/>
              <a:t> “</a:t>
            </a:r>
            <a:r>
              <a:rPr lang="en-US" sz="2400" dirty="0" err="1"/>
              <a:t>težine</a:t>
            </a:r>
            <a:r>
              <a:rPr lang="en-US" sz="2400" dirty="0"/>
              <a:t>”</a:t>
            </a:r>
          </a:p>
          <a:p>
            <a:r>
              <a:rPr lang="en-US" sz="2400" dirty="0"/>
              <a:t>Misli </a:t>
            </a:r>
            <a:r>
              <a:rPr lang="en-US" sz="2400" dirty="0" err="1"/>
              <a:t>potkopavaju</a:t>
            </a:r>
            <a:r>
              <a:rPr lang="en-US" sz="2400" dirty="0"/>
              <a:t> </a:t>
            </a:r>
            <a:r>
              <a:rPr lang="en-US" sz="2400" dirty="0" err="1"/>
              <a:t>samopouzdanje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motivaciju</a:t>
            </a:r>
            <a:r>
              <a:rPr lang="en-US" sz="2400" dirty="0"/>
              <a:t> </a:t>
            </a:r>
            <a:r>
              <a:rPr lang="en-US" sz="2400" dirty="0" err="1"/>
              <a:t>te</a:t>
            </a:r>
            <a:r>
              <a:rPr lang="en-US" sz="2400" dirty="0"/>
              <a:t> Abe </a:t>
            </a:r>
            <a:r>
              <a:rPr lang="en-US" sz="2400" dirty="0" err="1"/>
              <a:t>nastavlja</a:t>
            </a:r>
            <a:r>
              <a:rPr lang="en-US" sz="2400" dirty="0"/>
              <a:t> </a:t>
            </a:r>
            <a:r>
              <a:rPr lang="en-US" sz="2400" dirty="0" err="1"/>
              <a:t>sjediti</a:t>
            </a:r>
            <a:r>
              <a:rPr lang="en-US" sz="2400" dirty="0"/>
              <a:t> </a:t>
            </a:r>
            <a:r>
              <a:rPr lang="en-US" sz="2400" dirty="0" err="1"/>
              <a:t>na</a:t>
            </a:r>
            <a:r>
              <a:rPr lang="en-US" sz="2400" dirty="0"/>
              <a:t> </a:t>
            </a:r>
            <a:r>
              <a:rPr lang="en-US" sz="2400" dirty="0" err="1"/>
              <a:t>kauču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ne </a:t>
            </a:r>
            <a:r>
              <a:rPr lang="en-US" sz="2400" dirty="0" err="1"/>
              <a:t>raditi</a:t>
            </a:r>
            <a:r>
              <a:rPr lang="en-US" sz="2400" dirty="0"/>
              <a:t> “</a:t>
            </a:r>
            <a:r>
              <a:rPr lang="en-US" sz="2400" dirty="0" err="1"/>
              <a:t>ništa</a:t>
            </a:r>
            <a:r>
              <a:rPr lang="en-US" sz="2400" dirty="0"/>
              <a:t> </a:t>
            </a:r>
            <a:r>
              <a:rPr lang="en-US" sz="2400" dirty="0" err="1"/>
              <a:t>korisno</a:t>
            </a:r>
            <a:r>
              <a:rPr lang="en-US" sz="2400" dirty="0"/>
              <a:t>”.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61457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3A136F-134A-6384-69F1-AF8263B634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Što</a:t>
            </a:r>
            <a:r>
              <a:rPr lang="en-US" dirty="0"/>
              <a:t> Abe </a:t>
            </a:r>
            <a:r>
              <a:rPr lang="en-US" dirty="0" err="1"/>
              <a:t>radi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terapiji</a:t>
            </a:r>
            <a:r>
              <a:rPr lang="en-US" dirty="0"/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1CD1B0-FDCC-8BE8-5341-81C19CD89A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2600" dirty="0"/>
              <a:t>U </a:t>
            </a:r>
            <a:r>
              <a:rPr lang="en-US" sz="2600" dirty="0" err="1"/>
              <a:t>terapiji</a:t>
            </a:r>
            <a:r>
              <a:rPr lang="en-US" sz="2600" dirty="0"/>
              <a:t> je Abe </a:t>
            </a:r>
            <a:r>
              <a:rPr lang="en-US" sz="2600" dirty="0" err="1"/>
              <a:t>procjenjivao</a:t>
            </a:r>
            <a:r>
              <a:rPr lang="en-US" sz="2600" dirty="0"/>
              <a:t> </a:t>
            </a:r>
            <a:r>
              <a:rPr lang="en-US" sz="2600" dirty="0" err="1"/>
              <a:t>te</a:t>
            </a:r>
            <a:r>
              <a:rPr lang="en-US" sz="2600" dirty="0"/>
              <a:t> </a:t>
            </a:r>
            <a:r>
              <a:rPr lang="en-US" sz="2600" dirty="0" err="1"/>
              <a:t>misli</a:t>
            </a:r>
            <a:r>
              <a:rPr lang="en-US" sz="2600" dirty="0"/>
              <a:t>, </a:t>
            </a:r>
            <a:r>
              <a:rPr lang="en-US" sz="2600" dirty="0" err="1"/>
              <a:t>što</a:t>
            </a:r>
            <a:r>
              <a:rPr lang="en-US" sz="2600" dirty="0"/>
              <a:t> je </a:t>
            </a:r>
            <a:r>
              <a:rPr lang="en-US" sz="2600" dirty="0" err="1"/>
              <a:t>na</a:t>
            </a:r>
            <a:r>
              <a:rPr lang="en-US" sz="2600" dirty="0"/>
              <a:t> </a:t>
            </a:r>
            <a:r>
              <a:rPr lang="en-US" sz="2600" dirty="0" err="1"/>
              <a:t>početku</a:t>
            </a:r>
            <a:r>
              <a:rPr lang="en-US" sz="2600" dirty="0"/>
              <a:t> </a:t>
            </a:r>
            <a:r>
              <a:rPr lang="en-US" sz="2600" dirty="0" err="1"/>
              <a:t>pomoglo</a:t>
            </a:r>
            <a:r>
              <a:rPr lang="en-US" sz="2600" dirty="0"/>
              <a:t>, no one </a:t>
            </a:r>
            <a:r>
              <a:rPr lang="en-US" sz="2600" dirty="0" err="1"/>
              <a:t>su</a:t>
            </a:r>
            <a:r>
              <a:rPr lang="en-US" sz="2600" dirty="0"/>
              <a:t> se </a:t>
            </a:r>
            <a:r>
              <a:rPr lang="en-US" sz="2600" dirty="0" err="1"/>
              <a:t>stalno</a:t>
            </a:r>
            <a:r>
              <a:rPr lang="en-US" sz="2600" dirty="0"/>
              <a:t> </a:t>
            </a:r>
            <a:r>
              <a:rPr lang="en-US" sz="2600" dirty="0" err="1"/>
              <a:t>vraćale</a:t>
            </a:r>
            <a:endParaRPr lang="en-US" sz="2600" dirty="0"/>
          </a:p>
          <a:p>
            <a:r>
              <a:rPr lang="en-US" sz="2600" dirty="0" err="1"/>
              <a:t>Ovakav</a:t>
            </a:r>
            <a:r>
              <a:rPr lang="en-US" sz="2600" dirty="0"/>
              <a:t> </a:t>
            </a:r>
            <a:r>
              <a:rPr lang="en-US" sz="2600" dirty="0" err="1"/>
              <a:t>obrazac</a:t>
            </a:r>
            <a:r>
              <a:rPr lang="en-US" sz="2600" dirty="0"/>
              <a:t> </a:t>
            </a:r>
            <a:r>
              <a:rPr lang="en-US" sz="2600" dirty="0" err="1"/>
              <a:t>razmišljanja</a:t>
            </a:r>
            <a:r>
              <a:rPr lang="en-US" sz="2600" dirty="0"/>
              <a:t> je </a:t>
            </a:r>
            <a:r>
              <a:rPr lang="en-US" sz="2600" dirty="0" err="1"/>
              <a:t>doveo</a:t>
            </a:r>
            <a:r>
              <a:rPr lang="en-US" sz="2600" dirty="0"/>
              <a:t> do </a:t>
            </a:r>
            <a:r>
              <a:rPr lang="en-US" sz="2600" dirty="0" err="1"/>
              <a:t>uvjerenja</a:t>
            </a:r>
            <a:r>
              <a:rPr lang="en-US" sz="2600" dirty="0"/>
              <a:t>:</a:t>
            </a:r>
          </a:p>
          <a:p>
            <a:pPr lvl="1"/>
            <a:r>
              <a:rPr lang="en-US" sz="2600" dirty="0"/>
              <a:t>Ako </a:t>
            </a:r>
            <a:r>
              <a:rPr lang="en-US" sz="2600" dirty="0" err="1"/>
              <a:t>dovoljno</a:t>
            </a:r>
            <a:r>
              <a:rPr lang="en-US" sz="2600" dirty="0"/>
              <a:t> </a:t>
            </a:r>
            <a:r>
              <a:rPr lang="en-US" sz="2600" dirty="0" err="1"/>
              <a:t>razmišlja</a:t>
            </a:r>
            <a:r>
              <a:rPr lang="en-US" sz="2600" dirty="0"/>
              <a:t> o tome KAKO je </a:t>
            </a:r>
            <a:r>
              <a:rPr lang="en-US" sz="2600" dirty="0" err="1"/>
              <a:t>izgubio</a:t>
            </a:r>
            <a:r>
              <a:rPr lang="en-US" sz="2600" dirty="0"/>
              <a:t> </a:t>
            </a:r>
            <a:r>
              <a:rPr lang="en-US" sz="2600" dirty="0" err="1"/>
              <a:t>posao</a:t>
            </a:r>
            <a:r>
              <a:rPr lang="en-US" sz="2600" dirty="0"/>
              <a:t> </a:t>
            </a:r>
            <a:r>
              <a:rPr lang="en-US" sz="2600" dirty="0" err="1"/>
              <a:t>i</a:t>
            </a:r>
            <a:r>
              <a:rPr lang="en-US" sz="2600" dirty="0"/>
              <a:t> </a:t>
            </a:r>
            <a:r>
              <a:rPr lang="en-US" sz="2600" dirty="0" err="1"/>
              <a:t>ostao</a:t>
            </a:r>
            <a:r>
              <a:rPr lang="en-US" sz="2600" dirty="0"/>
              <a:t> bez </a:t>
            </a:r>
            <a:r>
              <a:rPr lang="en-US" sz="2600" dirty="0" err="1"/>
              <a:t>žene</a:t>
            </a:r>
            <a:r>
              <a:rPr lang="en-US" sz="2600" dirty="0"/>
              <a:t>, </a:t>
            </a:r>
            <a:r>
              <a:rPr lang="en-US" sz="2600" dirty="0" err="1"/>
              <a:t>otkrit</a:t>
            </a:r>
            <a:r>
              <a:rPr lang="en-US" sz="2600" dirty="0"/>
              <a:t> </a:t>
            </a:r>
            <a:r>
              <a:rPr lang="en-US" sz="2600" dirty="0" err="1"/>
              <a:t>će</a:t>
            </a:r>
            <a:r>
              <a:rPr lang="en-US" sz="2600" dirty="0"/>
              <a:t> </a:t>
            </a:r>
            <a:r>
              <a:rPr lang="en-US" sz="2600" dirty="0" err="1"/>
              <a:t>kako</a:t>
            </a:r>
            <a:r>
              <a:rPr lang="en-US" sz="2600" dirty="0"/>
              <a:t> </a:t>
            </a:r>
            <a:r>
              <a:rPr lang="en-US" sz="2600" dirty="0" err="1"/>
              <a:t>iz</a:t>
            </a:r>
            <a:r>
              <a:rPr lang="hr-HR" sz="2600" dirty="0"/>
              <a:t>b</a:t>
            </a:r>
            <a:r>
              <a:rPr lang="en-US" sz="2600" dirty="0" err="1"/>
              <a:t>jeći</a:t>
            </a:r>
            <a:r>
              <a:rPr lang="en-US" sz="2600" dirty="0"/>
              <a:t> </a:t>
            </a:r>
            <a:r>
              <a:rPr lang="en-US" sz="2600" dirty="0" err="1"/>
              <a:t>takve</a:t>
            </a:r>
            <a:r>
              <a:rPr lang="en-US" sz="2600" dirty="0"/>
              <a:t> </a:t>
            </a:r>
            <a:r>
              <a:rPr lang="en-US" sz="2600" dirty="0" err="1"/>
              <a:t>situacije</a:t>
            </a:r>
            <a:r>
              <a:rPr lang="en-US" sz="2600" dirty="0"/>
              <a:t> u </a:t>
            </a:r>
            <a:r>
              <a:rPr lang="en-US" sz="2600" dirty="0" err="1"/>
              <a:t>budućnosti</a:t>
            </a:r>
            <a:endParaRPr lang="en-US" sz="2600" dirty="0"/>
          </a:p>
          <a:p>
            <a:pPr lvl="1"/>
            <a:r>
              <a:rPr lang="en-US" sz="2600" dirty="0"/>
              <a:t>Ako </a:t>
            </a:r>
            <a:r>
              <a:rPr lang="en-US" sz="2600" dirty="0" err="1"/>
              <a:t>otkrije</a:t>
            </a:r>
            <a:r>
              <a:rPr lang="en-US" sz="2600" dirty="0"/>
              <a:t> koji je </a:t>
            </a:r>
            <a:r>
              <a:rPr lang="en-US" sz="2600" dirty="0" err="1"/>
              <a:t>razlog</a:t>
            </a:r>
            <a:r>
              <a:rPr lang="en-US" sz="2600" dirty="0"/>
              <a:t> </a:t>
            </a:r>
            <a:r>
              <a:rPr lang="en-US" sz="2600" dirty="0" err="1"/>
              <a:t>njegov</a:t>
            </a:r>
            <a:r>
              <a:rPr lang="hr-HR" sz="2600" dirty="0"/>
              <a:t>e</a:t>
            </a:r>
            <a:r>
              <a:rPr lang="en-US" sz="2600" dirty="0"/>
              <a:t> </a:t>
            </a:r>
            <a:r>
              <a:rPr lang="en-US" sz="2600" dirty="0" err="1"/>
              <a:t>depresivnosti</a:t>
            </a:r>
            <a:r>
              <a:rPr lang="en-US" sz="2600" dirty="0"/>
              <a:t>, </a:t>
            </a:r>
            <a:r>
              <a:rPr lang="en-US" sz="2600" dirty="0" err="1"/>
              <a:t>osjećat</a:t>
            </a:r>
            <a:r>
              <a:rPr lang="en-US" sz="2600" dirty="0"/>
              <a:t> </a:t>
            </a:r>
            <a:r>
              <a:rPr lang="en-US" sz="2600" dirty="0" err="1"/>
              <a:t>će</a:t>
            </a:r>
            <a:r>
              <a:rPr lang="en-US" sz="2600" dirty="0"/>
              <a:t> se </a:t>
            </a:r>
            <a:r>
              <a:rPr lang="en-US" sz="2600" dirty="0" err="1"/>
              <a:t>bolje</a:t>
            </a:r>
            <a:endParaRPr lang="en-US" sz="2600" dirty="0"/>
          </a:p>
          <a:p>
            <a:pPr lvl="1"/>
            <a:r>
              <a:rPr lang="en-US" sz="2600" dirty="0"/>
              <a:t>Ako </a:t>
            </a:r>
            <a:r>
              <a:rPr lang="en-US" sz="2600" dirty="0" err="1"/>
              <a:t>može</a:t>
            </a:r>
            <a:r>
              <a:rPr lang="en-US" sz="2600" dirty="0"/>
              <a:t> </a:t>
            </a:r>
            <a:r>
              <a:rPr lang="en-US" sz="2600" dirty="0" err="1"/>
              <a:t>predvidjeti</a:t>
            </a:r>
            <a:r>
              <a:rPr lang="en-US" sz="2600" dirty="0"/>
              <a:t> </a:t>
            </a:r>
            <a:r>
              <a:rPr lang="en-US" sz="2600" dirty="0" err="1"/>
              <a:t>buduće</a:t>
            </a:r>
            <a:r>
              <a:rPr lang="en-US" sz="2600" dirty="0"/>
              <a:t> </a:t>
            </a:r>
            <a:r>
              <a:rPr lang="en-US" sz="2600" dirty="0" err="1"/>
              <a:t>probleme</a:t>
            </a:r>
            <a:r>
              <a:rPr lang="en-US" sz="2600" dirty="0"/>
              <a:t>, </a:t>
            </a:r>
            <a:r>
              <a:rPr lang="en-US" sz="2600" dirty="0" err="1"/>
              <a:t>postoji</a:t>
            </a:r>
            <a:r>
              <a:rPr lang="en-US" sz="2600" dirty="0"/>
              <a:t> </a:t>
            </a:r>
            <a:r>
              <a:rPr lang="en-US" sz="2600" dirty="0" err="1"/>
              <a:t>šan</a:t>
            </a:r>
            <a:r>
              <a:rPr lang="hr-HR" sz="2600" dirty="0"/>
              <a:t>s</a:t>
            </a:r>
            <a:r>
              <a:rPr lang="en-US" sz="2600" dirty="0"/>
              <a:t>a da </a:t>
            </a:r>
            <a:r>
              <a:rPr lang="en-US" sz="2600" dirty="0" err="1"/>
              <a:t>će</a:t>
            </a:r>
            <a:r>
              <a:rPr lang="en-US" sz="2600" dirty="0"/>
              <a:t> </a:t>
            </a:r>
            <a:r>
              <a:rPr lang="en-US" sz="2600" dirty="0" err="1"/>
              <a:t>moći</a:t>
            </a:r>
            <a:r>
              <a:rPr lang="en-US" sz="2600" dirty="0"/>
              <a:t> </a:t>
            </a:r>
            <a:r>
              <a:rPr lang="en-US" sz="2600" dirty="0" err="1"/>
              <a:t>spriječiti</a:t>
            </a:r>
            <a:r>
              <a:rPr lang="en-US" sz="2600" dirty="0"/>
              <a:t> da se oni </a:t>
            </a:r>
            <a:r>
              <a:rPr lang="en-US" sz="2600" dirty="0" err="1"/>
              <a:t>pojave</a:t>
            </a:r>
            <a:endParaRPr lang="en-US" sz="2600" dirty="0"/>
          </a:p>
          <a:p>
            <a:r>
              <a:rPr lang="en-US" sz="2600" dirty="0" err="1"/>
              <a:t>Iako</a:t>
            </a:r>
            <a:r>
              <a:rPr lang="en-US" sz="2600" dirty="0"/>
              <a:t> </a:t>
            </a:r>
            <a:r>
              <a:rPr lang="en-US" sz="2600" dirty="0" err="1"/>
              <a:t>ove</a:t>
            </a:r>
            <a:r>
              <a:rPr lang="en-US" sz="2600" dirty="0"/>
              <a:t> </a:t>
            </a:r>
            <a:r>
              <a:rPr lang="en-US" sz="2600" dirty="0" err="1"/>
              <a:t>misli</a:t>
            </a:r>
            <a:r>
              <a:rPr lang="en-US" sz="2600" dirty="0"/>
              <a:t> </a:t>
            </a:r>
            <a:r>
              <a:rPr lang="en-US" sz="2600" dirty="0" err="1"/>
              <a:t>mogu</a:t>
            </a:r>
            <a:r>
              <a:rPr lang="en-US" sz="2600" dirty="0"/>
              <a:t> </a:t>
            </a:r>
            <a:r>
              <a:rPr lang="en-US" sz="2600" dirty="0" err="1"/>
              <a:t>biti</a:t>
            </a:r>
            <a:r>
              <a:rPr lang="en-US" sz="2600" dirty="0"/>
              <a:t> </a:t>
            </a:r>
            <a:r>
              <a:rPr lang="en-US" sz="2600" dirty="0" err="1"/>
              <a:t>korisne</a:t>
            </a:r>
            <a:r>
              <a:rPr lang="en-US" sz="2600" dirty="0"/>
              <a:t> u </a:t>
            </a:r>
            <a:r>
              <a:rPr lang="en-US" sz="2600" dirty="0" err="1"/>
              <a:t>nekim</a:t>
            </a:r>
            <a:r>
              <a:rPr lang="en-US" sz="2600" dirty="0"/>
              <a:t> </a:t>
            </a:r>
            <a:r>
              <a:rPr lang="en-US" sz="2600" dirty="0" err="1"/>
              <a:t>situacijama</a:t>
            </a:r>
            <a:r>
              <a:rPr lang="en-US" sz="2600" dirty="0"/>
              <a:t>, </a:t>
            </a:r>
            <a:r>
              <a:rPr lang="en-US" sz="2600" dirty="0" err="1"/>
              <a:t>postaju</a:t>
            </a:r>
            <a:r>
              <a:rPr lang="en-US" sz="2600" dirty="0"/>
              <a:t> </a:t>
            </a:r>
            <a:r>
              <a:rPr lang="en-US" sz="2600" dirty="0" err="1"/>
              <a:t>disfunkcionalne</a:t>
            </a:r>
            <a:r>
              <a:rPr lang="en-US" sz="2600" dirty="0"/>
              <a:t> </a:t>
            </a:r>
            <a:r>
              <a:rPr lang="en-US" sz="2600" dirty="0" err="1"/>
              <a:t>kad</a:t>
            </a:r>
            <a:r>
              <a:rPr lang="en-US" sz="2600" dirty="0"/>
              <a:t> </a:t>
            </a:r>
            <a:r>
              <a:rPr lang="en-US" sz="2600" dirty="0" err="1"/>
              <a:t>vode</a:t>
            </a:r>
            <a:r>
              <a:rPr lang="en-US" sz="2600" dirty="0"/>
              <a:t> </a:t>
            </a:r>
            <a:r>
              <a:rPr lang="en-US" sz="2600" dirty="0" err="1"/>
              <a:t>stalnom</a:t>
            </a:r>
            <a:r>
              <a:rPr lang="en-US" sz="2600" dirty="0"/>
              <a:t> </a:t>
            </a:r>
            <a:r>
              <a:rPr lang="en-US" sz="2600" dirty="0" err="1"/>
              <a:t>ponavljanju</a:t>
            </a:r>
            <a:r>
              <a:rPr lang="en-US" sz="2600" dirty="0"/>
              <a:t> </a:t>
            </a:r>
            <a:r>
              <a:rPr lang="en-US" sz="2600" dirty="0" err="1"/>
              <a:t>negativnih</a:t>
            </a:r>
            <a:r>
              <a:rPr lang="en-US" sz="2600" dirty="0"/>
              <a:t> </a:t>
            </a:r>
            <a:r>
              <a:rPr lang="en-US" sz="2600" dirty="0" err="1"/>
              <a:t>misli</a:t>
            </a:r>
            <a:endParaRPr lang="en-US" sz="2600" dirty="0"/>
          </a:p>
          <a:p>
            <a:r>
              <a:rPr lang="en-US" sz="2600" dirty="0"/>
              <a:t>S </a:t>
            </a:r>
            <a:r>
              <a:rPr lang="en-US" sz="2600" dirty="0" err="1"/>
              <a:t>vremenom</a:t>
            </a:r>
            <a:r>
              <a:rPr lang="en-US" sz="2600" dirty="0"/>
              <a:t> se </a:t>
            </a:r>
            <a:r>
              <a:rPr lang="en-US" sz="2600" dirty="0" err="1"/>
              <a:t>razvija</a:t>
            </a:r>
            <a:r>
              <a:rPr lang="en-US" sz="2600" dirty="0"/>
              <a:t> </a:t>
            </a:r>
            <a:r>
              <a:rPr lang="en-US" sz="2600" dirty="0" err="1"/>
              <a:t>ideja</a:t>
            </a:r>
            <a:r>
              <a:rPr lang="en-US" sz="2600" dirty="0"/>
              <a:t> “</a:t>
            </a:r>
            <a:r>
              <a:rPr lang="en-US" sz="2600" dirty="0" err="1"/>
              <a:t>Jednom</a:t>
            </a:r>
            <a:r>
              <a:rPr lang="en-US" sz="2600" dirty="0"/>
              <a:t> </a:t>
            </a:r>
            <a:r>
              <a:rPr lang="en-US" sz="2600" dirty="0" err="1"/>
              <a:t>kad</a:t>
            </a:r>
            <a:r>
              <a:rPr lang="en-US" sz="2600" dirty="0"/>
              <a:t> </a:t>
            </a:r>
            <a:r>
              <a:rPr lang="en-US" sz="2600" dirty="0" err="1"/>
              <a:t>krenem</a:t>
            </a:r>
            <a:r>
              <a:rPr lang="en-US" sz="2600" dirty="0"/>
              <a:t> </a:t>
            </a:r>
            <a:r>
              <a:rPr lang="en-US" sz="2600" dirty="0" err="1"/>
              <a:t>ovako</a:t>
            </a:r>
            <a:r>
              <a:rPr lang="en-US" sz="2600" dirty="0"/>
              <a:t> </a:t>
            </a:r>
            <a:r>
              <a:rPr lang="en-US" sz="2600" dirty="0" err="1"/>
              <a:t>razmišljati</a:t>
            </a:r>
            <a:r>
              <a:rPr lang="en-US" sz="2600" dirty="0"/>
              <a:t>, ne </a:t>
            </a:r>
            <a:r>
              <a:rPr lang="en-US" sz="2600" dirty="0" err="1"/>
              <a:t>mogu</a:t>
            </a:r>
            <a:r>
              <a:rPr lang="en-US" sz="2600" dirty="0"/>
              <a:t> </a:t>
            </a:r>
            <a:r>
              <a:rPr lang="en-US" sz="2600" dirty="0" err="1"/>
              <a:t>prestati</a:t>
            </a:r>
            <a:r>
              <a:rPr lang="en-US" sz="2600" dirty="0"/>
              <a:t>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74682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1483E0-74E7-ABC2-2112-8CE3097107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Što</a:t>
            </a:r>
            <a:r>
              <a:rPr lang="en-US" dirty="0"/>
              <a:t> je Abe </a:t>
            </a:r>
            <a:r>
              <a:rPr lang="en-US" dirty="0" err="1"/>
              <a:t>naučio</a:t>
            </a:r>
            <a:r>
              <a:rPr lang="en-US" dirty="0"/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A76166-BD5C-A1E8-F2CB-6D67BD4E3F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err="1"/>
              <a:t>Kroz</a:t>
            </a:r>
            <a:r>
              <a:rPr lang="en-US" sz="2400" dirty="0"/>
              <a:t> </a:t>
            </a:r>
            <a:r>
              <a:rPr lang="en-US" sz="2400" dirty="0" err="1"/>
              <a:t>prakticiranje</a:t>
            </a:r>
            <a:r>
              <a:rPr lang="en-US" sz="2400" dirty="0"/>
              <a:t> </a:t>
            </a:r>
            <a:r>
              <a:rPr lang="en-US" sz="2400" dirty="0" err="1"/>
              <a:t>mindfulnessa</a:t>
            </a:r>
            <a:r>
              <a:rPr lang="en-US" sz="2400" dirty="0"/>
              <a:t> Abe je </a:t>
            </a:r>
            <a:r>
              <a:rPr lang="en-US" sz="2400" dirty="0" err="1"/>
              <a:t>naučio</a:t>
            </a:r>
            <a:r>
              <a:rPr lang="en-US" sz="2400" dirty="0"/>
              <a:t> </a:t>
            </a:r>
            <a:r>
              <a:rPr lang="en-US" sz="2400" dirty="0" err="1"/>
              <a:t>prepoznati</a:t>
            </a:r>
            <a:r>
              <a:rPr lang="en-US" sz="2400" dirty="0"/>
              <a:t> KAD </a:t>
            </a:r>
            <a:r>
              <a:rPr lang="en-US" sz="2400" dirty="0" err="1"/>
              <a:t>ruminira</a:t>
            </a:r>
            <a:r>
              <a:rPr lang="en-US" sz="2400" dirty="0"/>
              <a:t>, </a:t>
            </a:r>
            <a:r>
              <a:rPr lang="en-US" sz="2400" dirty="0" err="1"/>
              <a:t>prihvatiti</a:t>
            </a:r>
            <a:r>
              <a:rPr lang="en-US" sz="2400" dirty="0"/>
              <a:t> to </a:t>
            </a:r>
            <a:r>
              <a:rPr lang="en-US" sz="2400" dirty="0" err="1"/>
              <a:t>iskustvo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negativne</a:t>
            </a:r>
            <a:r>
              <a:rPr lang="en-US" sz="2400" dirty="0"/>
              <a:t> </a:t>
            </a:r>
            <a:r>
              <a:rPr lang="en-US" sz="2400" dirty="0" err="1"/>
              <a:t>emocije</a:t>
            </a:r>
            <a:r>
              <a:rPr lang="en-US" sz="2400" dirty="0"/>
              <a:t> </a:t>
            </a:r>
            <a:r>
              <a:rPr lang="hr-HR" sz="2400" dirty="0"/>
              <a:t>te</a:t>
            </a:r>
            <a:r>
              <a:rPr lang="en-US" sz="2400" dirty="0"/>
              <a:t> </a:t>
            </a:r>
            <a:r>
              <a:rPr lang="en-US" sz="2400" dirty="0" err="1"/>
              <a:t>svjesno</a:t>
            </a:r>
            <a:r>
              <a:rPr lang="en-US" sz="2400" dirty="0"/>
              <a:t> </a:t>
            </a:r>
            <a:r>
              <a:rPr lang="en-US" sz="2400" dirty="0" err="1"/>
              <a:t>odbiti</a:t>
            </a:r>
            <a:r>
              <a:rPr lang="en-US" sz="2400" dirty="0"/>
              <a:t> </a:t>
            </a:r>
            <a:r>
              <a:rPr lang="en-US" sz="2400" dirty="0" err="1"/>
              <a:t>analizirati</a:t>
            </a:r>
            <a:r>
              <a:rPr lang="en-US" sz="2400" dirty="0"/>
              <a:t> </a:t>
            </a:r>
            <a:r>
              <a:rPr lang="en-US" sz="2400" dirty="0" err="1"/>
              <a:t>te</a:t>
            </a:r>
            <a:r>
              <a:rPr lang="en-US" sz="2400" dirty="0"/>
              <a:t> </a:t>
            </a:r>
            <a:r>
              <a:rPr lang="en-US" sz="2400" dirty="0" err="1"/>
              <a:t>misli</a:t>
            </a:r>
            <a:endParaRPr lang="en-US" sz="2400" dirty="0"/>
          </a:p>
          <a:p>
            <a:r>
              <a:rPr lang="en-US" sz="2400" dirty="0"/>
              <a:t>Ovo je </a:t>
            </a:r>
            <a:r>
              <a:rPr lang="en-US" sz="2400" dirty="0" err="1"/>
              <a:t>prvo</a:t>
            </a:r>
            <a:r>
              <a:rPr lang="en-US" sz="2400" dirty="0"/>
              <a:t> </a:t>
            </a:r>
            <a:r>
              <a:rPr lang="en-US" sz="2400" dirty="0" err="1"/>
              <a:t>naučio</a:t>
            </a:r>
            <a:r>
              <a:rPr lang="en-US" sz="2400" dirty="0"/>
              <a:t> </a:t>
            </a:r>
            <a:r>
              <a:rPr lang="en-US" sz="2400" dirty="0" err="1"/>
              <a:t>kroz</a:t>
            </a:r>
            <a:r>
              <a:rPr lang="en-US" sz="2400" dirty="0"/>
              <a:t> </a:t>
            </a:r>
            <a:r>
              <a:rPr lang="en-US" sz="2400" dirty="0" err="1"/>
              <a:t>orijentaciju</a:t>
            </a:r>
            <a:r>
              <a:rPr lang="en-US" sz="2400" dirty="0"/>
              <a:t> </a:t>
            </a:r>
            <a:r>
              <a:rPr lang="en-US" sz="2400" dirty="0" err="1"/>
              <a:t>na</a:t>
            </a:r>
            <a:r>
              <a:rPr lang="en-US" sz="2400" dirty="0"/>
              <a:t> </a:t>
            </a:r>
            <a:r>
              <a:rPr lang="en-US" sz="2400" dirty="0" err="1"/>
              <a:t>disanje</a:t>
            </a:r>
            <a:r>
              <a:rPr lang="en-US" sz="2400" dirty="0"/>
              <a:t>, a </a:t>
            </a:r>
            <a:r>
              <a:rPr lang="en-US" sz="2400" dirty="0" err="1"/>
              <a:t>kasnije</a:t>
            </a:r>
            <a:r>
              <a:rPr lang="en-US" sz="2400" dirty="0"/>
              <a:t> </a:t>
            </a:r>
            <a:r>
              <a:rPr lang="en-US" sz="2400" dirty="0" err="1"/>
              <a:t>kroz</a:t>
            </a:r>
            <a:r>
              <a:rPr lang="en-US" sz="2400" dirty="0"/>
              <a:t> </a:t>
            </a:r>
            <a:r>
              <a:rPr lang="en-US" sz="2400" dirty="0" err="1"/>
              <a:t>orijentaciju</a:t>
            </a:r>
            <a:r>
              <a:rPr lang="en-US" sz="2400" dirty="0"/>
              <a:t> </a:t>
            </a:r>
            <a:r>
              <a:rPr lang="en-US" sz="2400" dirty="0" err="1"/>
              <a:t>na</a:t>
            </a:r>
            <a:r>
              <a:rPr lang="en-US" sz="2400" dirty="0"/>
              <a:t> </a:t>
            </a:r>
            <a:r>
              <a:rPr lang="en-US" sz="2400" dirty="0" err="1"/>
              <a:t>vanjska</a:t>
            </a:r>
            <a:r>
              <a:rPr lang="en-US" sz="2400" dirty="0"/>
              <a:t> </a:t>
            </a:r>
            <a:r>
              <a:rPr lang="en-US" sz="2400" dirty="0" err="1"/>
              <a:t>iskustva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16662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258615-1621-B3DF-4281-C2AB630A6E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 </a:t>
            </a:r>
            <a:r>
              <a:rPr lang="en-US" dirty="0" err="1"/>
              <a:t>čemu</a:t>
            </a:r>
            <a:r>
              <a:rPr lang="en-US" dirty="0"/>
              <a:t> se </a:t>
            </a:r>
            <a:r>
              <a:rPr lang="en-US" dirty="0" err="1"/>
              <a:t>razlikuju</a:t>
            </a:r>
            <a:r>
              <a:rPr lang="en-US" dirty="0"/>
              <a:t> </a:t>
            </a:r>
            <a:r>
              <a:rPr lang="en-US" dirty="0" err="1"/>
              <a:t>formalni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neformalni</a:t>
            </a:r>
            <a:r>
              <a:rPr lang="en-US" dirty="0"/>
              <a:t> mindfulness?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AE3170-143E-07A1-3DC6-887033FAC44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err="1"/>
              <a:t>Formalni</a:t>
            </a:r>
            <a:r>
              <a:rPr lang="en-US" sz="2800" dirty="0"/>
              <a:t> mindfulness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5FA760F-AF82-623B-F317-1D1238C110D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en-US" sz="2000" dirty="0" err="1"/>
              <a:t>Odvajamo</a:t>
            </a:r>
            <a:r>
              <a:rPr lang="en-US" sz="2000" dirty="0"/>
              <a:t> </a:t>
            </a:r>
            <a:r>
              <a:rPr lang="en-US" sz="2000" dirty="0" err="1"/>
              <a:t>određeno</a:t>
            </a:r>
            <a:r>
              <a:rPr lang="en-US" sz="2000" dirty="0"/>
              <a:t> </a:t>
            </a:r>
            <a:r>
              <a:rPr lang="en-US" sz="2000" dirty="0" err="1"/>
              <a:t>vrijeme</a:t>
            </a:r>
            <a:r>
              <a:rPr lang="en-US" sz="2000" dirty="0"/>
              <a:t> (</a:t>
            </a:r>
            <a:r>
              <a:rPr lang="en-US" sz="2000" dirty="0" err="1"/>
              <a:t>npr</a:t>
            </a:r>
            <a:r>
              <a:rPr lang="en-US" sz="2000" dirty="0"/>
              <a:t>. 60 min)</a:t>
            </a:r>
          </a:p>
          <a:p>
            <a:r>
              <a:rPr lang="en-US" sz="2000" dirty="0" err="1"/>
              <a:t>Pronađemo</a:t>
            </a:r>
            <a:r>
              <a:rPr lang="en-US" sz="2000" dirty="0"/>
              <a:t> </a:t>
            </a:r>
            <a:r>
              <a:rPr lang="en-US" sz="2000" dirty="0" err="1"/>
              <a:t>tiho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mirno</a:t>
            </a:r>
            <a:r>
              <a:rPr lang="en-US" sz="2000" dirty="0"/>
              <a:t> </a:t>
            </a:r>
            <a:r>
              <a:rPr lang="en-US" sz="2000" dirty="0" err="1"/>
              <a:t>mjesto</a:t>
            </a:r>
            <a:r>
              <a:rPr lang="en-US" sz="2000" dirty="0"/>
              <a:t> </a:t>
            </a:r>
          </a:p>
          <a:p>
            <a:r>
              <a:rPr lang="en-US" sz="2000" dirty="0" err="1"/>
              <a:t>Orijentiramo</a:t>
            </a:r>
            <a:r>
              <a:rPr lang="en-US" sz="2000" dirty="0"/>
              <a:t> se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dirty="0" err="1"/>
              <a:t>specifična</a:t>
            </a:r>
            <a:r>
              <a:rPr lang="en-US" sz="2000" dirty="0"/>
              <a:t> </a:t>
            </a:r>
            <a:r>
              <a:rPr lang="en-US" sz="2000" dirty="0" err="1"/>
              <a:t>iskustva</a:t>
            </a:r>
            <a:endParaRPr lang="en-US" sz="2000" dirty="0"/>
          </a:p>
          <a:p>
            <a:pPr lvl="1"/>
            <a:r>
              <a:rPr lang="en-US" sz="1600" dirty="0" err="1"/>
              <a:t>Disanje</a:t>
            </a:r>
            <a:r>
              <a:rPr lang="en-US" sz="1600" dirty="0"/>
              <a:t>, </a:t>
            </a:r>
            <a:r>
              <a:rPr lang="en-US" sz="1600" dirty="0" err="1"/>
              <a:t>dijelovi</a:t>
            </a:r>
            <a:r>
              <a:rPr lang="en-US" sz="1600" dirty="0"/>
              <a:t> </a:t>
            </a:r>
            <a:r>
              <a:rPr lang="en-US" sz="1600" dirty="0" err="1"/>
              <a:t>tijela</a:t>
            </a:r>
            <a:r>
              <a:rPr lang="en-US" sz="1600" dirty="0"/>
              <a:t>, </a:t>
            </a:r>
            <a:r>
              <a:rPr lang="en-US" sz="1600" dirty="0" err="1"/>
              <a:t>pokreti</a:t>
            </a:r>
            <a:r>
              <a:rPr lang="en-US" sz="1600" dirty="0"/>
              <a:t>, </a:t>
            </a:r>
            <a:r>
              <a:rPr lang="en-US" sz="1600" dirty="0" err="1"/>
              <a:t>misli</a:t>
            </a:r>
            <a:r>
              <a:rPr lang="en-US" sz="1600" dirty="0"/>
              <a:t>, </a:t>
            </a:r>
            <a:r>
              <a:rPr lang="en-US" sz="1600" dirty="0" err="1"/>
              <a:t>osjećaji</a:t>
            </a:r>
            <a:r>
              <a:rPr lang="en-US" sz="1600" dirty="0"/>
              <a:t>, </a:t>
            </a:r>
            <a:r>
              <a:rPr lang="en-US" sz="1600" dirty="0" err="1"/>
              <a:t>vanjski</a:t>
            </a:r>
            <a:r>
              <a:rPr lang="en-US" sz="1600" dirty="0"/>
              <a:t> </a:t>
            </a:r>
            <a:r>
              <a:rPr lang="en-US" sz="1600" dirty="0" err="1"/>
              <a:t>predmeti</a:t>
            </a:r>
            <a:r>
              <a:rPr lang="en-US" sz="1600" dirty="0"/>
              <a:t> </a:t>
            </a:r>
            <a:r>
              <a:rPr lang="en-US" sz="1600" dirty="0" err="1"/>
              <a:t>ili</a:t>
            </a:r>
            <a:r>
              <a:rPr lang="en-US" sz="1600" dirty="0"/>
              <a:t> </a:t>
            </a:r>
            <a:r>
              <a:rPr lang="en-US" sz="1600" dirty="0" err="1"/>
              <a:t>zvukovi</a:t>
            </a:r>
            <a:endParaRPr lang="en-US" sz="1600" dirty="0"/>
          </a:p>
          <a:p>
            <a:r>
              <a:rPr lang="en-US" sz="2000" dirty="0" err="1"/>
              <a:t>Zapažamo</a:t>
            </a:r>
            <a:r>
              <a:rPr lang="en-US" sz="2000" dirty="0"/>
              <a:t> </a:t>
            </a:r>
            <a:r>
              <a:rPr lang="en-US" sz="2000" dirty="0" err="1"/>
              <a:t>kad</a:t>
            </a:r>
            <a:r>
              <a:rPr lang="en-US" sz="2000" dirty="0"/>
              <a:t> </a:t>
            </a:r>
            <a:r>
              <a:rPr lang="en-US" sz="2000" dirty="0" err="1"/>
              <a:t>nam</a:t>
            </a:r>
            <a:r>
              <a:rPr lang="en-US" sz="2000" dirty="0"/>
              <a:t> </a:t>
            </a:r>
            <a:r>
              <a:rPr lang="en-US" sz="2000" dirty="0" err="1"/>
              <a:t>pažnja</a:t>
            </a:r>
            <a:r>
              <a:rPr lang="en-US" sz="2000" dirty="0"/>
              <a:t> </a:t>
            </a:r>
            <a:r>
              <a:rPr lang="en-US" sz="2000" dirty="0" err="1"/>
              <a:t>odluta</a:t>
            </a:r>
            <a:endParaRPr lang="en-US" sz="2000" dirty="0"/>
          </a:p>
          <a:p>
            <a:r>
              <a:rPr lang="en-US" sz="2000" dirty="0" err="1"/>
              <a:t>Vraćamo</a:t>
            </a:r>
            <a:r>
              <a:rPr lang="en-US" sz="2000" dirty="0"/>
              <a:t> se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dirty="0" err="1"/>
              <a:t>točku</a:t>
            </a:r>
            <a:r>
              <a:rPr lang="en-US" sz="2000" dirty="0"/>
              <a:t> </a:t>
            </a:r>
            <a:r>
              <a:rPr lang="en-US" sz="2000" dirty="0" err="1"/>
              <a:t>fokusa</a:t>
            </a:r>
            <a:endParaRPr lang="en-US" sz="2000" dirty="0"/>
          </a:p>
          <a:p>
            <a:r>
              <a:rPr lang="en-US" sz="2000" dirty="0" err="1"/>
              <a:t>Krećemo</a:t>
            </a:r>
            <a:r>
              <a:rPr lang="en-US" sz="2000" dirty="0"/>
              <a:t> s </a:t>
            </a:r>
            <a:r>
              <a:rPr lang="en-US" sz="2000" dirty="0" err="1"/>
              <a:t>vježbom</a:t>
            </a:r>
            <a:r>
              <a:rPr lang="en-US" sz="2000" dirty="0"/>
              <a:t> od </a:t>
            </a:r>
            <a:r>
              <a:rPr lang="hr-HR" sz="2000" dirty="0"/>
              <a:t>5</a:t>
            </a:r>
            <a:r>
              <a:rPr lang="en-US" sz="2000" dirty="0"/>
              <a:t> </a:t>
            </a:r>
            <a:r>
              <a:rPr lang="en-US" sz="2000" dirty="0" err="1"/>
              <a:t>minuta</a:t>
            </a:r>
            <a:r>
              <a:rPr lang="en-US" sz="2000" dirty="0"/>
              <a:t>, </a:t>
            </a:r>
            <a:r>
              <a:rPr lang="en-US" sz="2000" dirty="0" err="1"/>
              <a:t>postepeno</a:t>
            </a:r>
            <a:r>
              <a:rPr lang="en-US" sz="2000" dirty="0"/>
              <a:t> </a:t>
            </a:r>
            <a:r>
              <a:rPr lang="en-US" sz="2000" dirty="0" err="1"/>
              <a:t>odvajamo</a:t>
            </a:r>
            <a:r>
              <a:rPr lang="en-US" sz="2000" dirty="0"/>
              <a:t> </a:t>
            </a:r>
            <a:r>
              <a:rPr lang="en-US" sz="2000" dirty="0" err="1"/>
              <a:t>više</a:t>
            </a:r>
            <a:r>
              <a:rPr lang="en-US" sz="2000" dirty="0"/>
              <a:t> </a:t>
            </a:r>
            <a:r>
              <a:rPr lang="en-US" sz="2000" dirty="0" err="1"/>
              <a:t>vremena</a:t>
            </a:r>
            <a:endParaRPr lang="en-US" sz="2000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2100582-084A-ED7D-7429-7982D363F2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err="1"/>
              <a:t>Neformalni</a:t>
            </a:r>
            <a:r>
              <a:rPr lang="en-US" sz="2800" dirty="0"/>
              <a:t> mindfulness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08573159-F5CF-A45F-165F-ABB825566E28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en-US" sz="2000" dirty="0" err="1"/>
              <a:t>Primjena</a:t>
            </a:r>
            <a:r>
              <a:rPr lang="en-US" sz="2000" dirty="0"/>
              <a:t> </a:t>
            </a:r>
            <a:r>
              <a:rPr lang="en-US" sz="2000" dirty="0" err="1"/>
              <a:t>principa</a:t>
            </a:r>
            <a:r>
              <a:rPr lang="en-US" sz="2000" dirty="0"/>
              <a:t> </a:t>
            </a:r>
            <a:r>
              <a:rPr lang="en-US" sz="2000" dirty="0" err="1"/>
              <a:t>mindfulnessa</a:t>
            </a:r>
            <a:r>
              <a:rPr lang="en-US" sz="2000" dirty="0"/>
              <a:t> u </a:t>
            </a:r>
            <a:r>
              <a:rPr lang="en-US" sz="2000" dirty="0" err="1"/>
              <a:t>svakodnevnici</a:t>
            </a:r>
            <a:endParaRPr lang="en-US" sz="2000" dirty="0"/>
          </a:p>
          <a:p>
            <a:r>
              <a:rPr lang="en-US" sz="2000" dirty="0" err="1"/>
              <a:t>Orijentiramo</a:t>
            </a:r>
            <a:r>
              <a:rPr lang="en-US" sz="2000" dirty="0"/>
              <a:t> se </a:t>
            </a:r>
            <a:r>
              <a:rPr lang="en-US" sz="2000" dirty="0" err="1"/>
              <a:t>na</a:t>
            </a:r>
            <a:r>
              <a:rPr lang="en-US" sz="2000" dirty="0"/>
              <a:t> ono </a:t>
            </a:r>
            <a:r>
              <a:rPr lang="en-US" sz="2000" dirty="0" err="1"/>
              <a:t>što</a:t>
            </a:r>
            <a:r>
              <a:rPr lang="en-US" sz="2000" dirty="0"/>
              <a:t> se </a:t>
            </a:r>
            <a:r>
              <a:rPr lang="en-US" sz="2000" dirty="0" err="1"/>
              <a:t>trenutno</a:t>
            </a:r>
            <a:r>
              <a:rPr lang="en-US" sz="2000" dirty="0"/>
              <a:t> </a:t>
            </a:r>
            <a:r>
              <a:rPr lang="en-US" sz="2000" dirty="0" err="1"/>
              <a:t>događa</a:t>
            </a:r>
            <a:endParaRPr lang="en-US" sz="2000" dirty="0"/>
          </a:p>
          <a:p>
            <a:r>
              <a:rPr lang="en-US" sz="2000" dirty="0" err="1"/>
              <a:t>Prihvaćamo</a:t>
            </a:r>
            <a:r>
              <a:rPr lang="en-US" sz="2000" dirty="0"/>
              <a:t>, ne </a:t>
            </a:r>
            <a:r>
              <a:rPr lang="en-US" sz="2000" dirty="0" err="1"/>
              <a:t>prosuđujemo</a:t>
            </a:r>
            <a:endParaRPr lang="en-US" sz="2000" dirty="0"/>
          </a:p>
          <a:p>
            <a:r>
              <a:rPr lang="en-US" sz="2000" dirty="0" err="1"/>
              <a:t>Ciljano</a:t>
            </a:r>
            <a:r>
              <a:rPr lang="en-US" sz="2000" dirty="0"/>
              <a:t> se </a:t>
            </a:r>
            <a:r>
              <a:rPr lang="en-US" sz="2000" dirty="0" err="1"/>
              <a:t>udaljavamo</a:t>
            </a:r>
            <a:r>
              <a:rPr lang="en-US" sz="2000" dirty="0"/>
              <a:t> od </a:t>
            </a:r>
            <a:r>
              <a:rPr lang="en-US" sz="2000" dirty="0" err="1"/>
              <a:t>misli</a:t>
            </a:r>
            <a:r>
              <a:rPr lang="en-US" sz="2000" dirty="0"/>
              <a:t> o </a:t>
            </a:r>
            <a:r>
              <a:rPr lang="en-US" sz="2000" dirty="0" err="1"/>
              <a:t>prošlosti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budućnosti</a:t>
            </a:r>
            <a:endParaRPr lang="en-US" sz="2000" dirty="0"/>
          </a:p>
          <a:p>
            <a:r>
              <a:rPr lang="en-US" sz="2000" dirty="0" err="1"/>
              <a:t>Pratimo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bilježimo</a:t>
            </a:r>
            <a:r>
              <a:rPr lang="en-US" sz="2000" dirty="0"/>
              <a:t> </a:t>
            </a:r>
            <a:r>
              <a:rPr lang="en-US" sz="2000" dirty="0" err="1"/>
              <a:t>neželjene</a:t>
            </a:r>
            <a:r>
              <a:rPr lang="en-US" sz="2000" dirty="0"/>
              <a:t> </a:t>
            </a:r>
            <a:r>
              <a:rPr lang="en-US" sz="2000" dirty="0" err="1"/>
              <a:t>misli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osjećaje</a:t>
            </a:r>
            <a:endParaRPr lang="en-US" sz="2000" dirty="0"/>
          </a:p>
          <a:p>
            <a:r>
              <a:rPr lang="en-US" sz="2000" dirty="0" err="1"/>
              <a:t>Dopuštamo</a:t>
            </a:r>
            <a:r>
              <a:rPr lang="en-US" sz="2000" dirty="0"/>
              <a:t> </a:t>
            </a:r>
            <a:r>
              <a:rPr lang="en-US" sz="2000" dirty="0" err="1"/>
              <a:t>si</a:t>
            </a:r>
            <a:r>
              <a:rPr lang="en-US" sz="2000" dirty="0"/>
              <a:t> </a:t>
            </a:r>
            <a:r>
              <a:rPr lang="en-US" sz="2000" dirty="0" err="1"/>
              <a:t>proživljavanje</a:t>
            </a:r>
            <a:r>
              <a:rPr lang="en-US" sz="2000" dirty="0"/>
              <a:t> </a:t>
            </a:r>
            <a:r>
              <a:rPr lang="en-US" sz="2000" dirty="0" err="1"/>
              <a:t>neželjenog</a:t>
            </a:r>
            <a:r>
              <a:rPr lang="en-US" sz="2000" dirty="0"/>
              <a:t> bez </a:t>
            </a:r>
            <a:r>
              <a:rPr lang="en-US" sz="2000" dirty="0" err="1"/>
              <a:t>pokušaja</a:t>
            </a:r>
            <a:r>
              <a:rPr lang="en-US" sz="2000" dirty="0"/>
              <a:t> </a:t>
            </a:r>
            <a:r>
              <a:rPr lang="en-US" sz="2000" dirty="0" err="1"/>
              <a:t>kontrole</a:t>
            </a:r>
            <a:r>
              <a:rPr lang="en-US" sz="2000" dirty="0"/>
              <a:t> </a:t>
            </a:r>
            <a:r>
              <a:rPr lang="en-US" sz="2000" dirty="0" err="1"/>
              <a:t>te</a:t>
            </a:r>
            <a:r>
              <a:rPr lang="en-US" sz="2000" dirty="0"/>
              <a:t> se </a:t>
            </a:r>
            <a:r>
              <a:rPr lang="en-US" sz="2000" dirty="0" err="1"/>
              <a:t>vraćamo</a:t>
            </a:r>
            <a:r>
              <a:rPr lang="en-US" sz="2000" dirty="0"/>
              <a:t>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dirty="0" err="1"/>
              <a:t>trenutni</a:t>
            </a:r>
            <a:r>
              <a:rPr lang="en-US" sz="2000" dirty="0"/>
              <a:t> </a:t>
            </a:r>
            <a:r>
              <a:rPr lang="en-US" sz="2000" dirty="0" err="1"/>
              <a:t>zadatak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9090176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</TotalTime>
  <Words>1511</Words>
  <Application>Microsoft Office PowerPoint</Application>
  <PresentationFormat>Widescreen</PresentationFormat>
  <Paragraphs>172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Aptos</vt:lpstr>
      <vt:lpstr>Aptos Display</vt:lpstr>
      <vt:lpstr>Arial</vt:lpstr>
      <vt:lpstr>Calibri</vt:lpstr>
      <vt:lpstr>Office Theme</vt:lpstr>
      <vt:lpstr>Integracija mindfulnessa u KBT</vt:lpstr>
      <vt:lpstr>Sadržaj</vt:lpstr>
      <vt:lpstr>Što je mindfulness?</vt:lpstr>
      <vt:lpstr>Zašto koristiti mindfulness u radu s klijentima?</vt:lpstr>
      <vt:lpstr>Koje vrste mindfulnessa poznajemo?</vt:lpstr>
      <vt:lpstr>Primjer Abeove ruminacije</vt:lpstr>
      <vt:lpstr>Što Abe radi na terapiji?</vt:lpstr>
      <vt:lpstr>Što je Abe naučio?</vt:lpstr>
      <vt:lpstr>Po čemu se razlikuju formalni i neformalni mindfulness?</vt:lpstr>
      <vt:lpstr>Trebamo li i sami isprobati mindfulness?</vt:lpstr>
      <vt:lpstr>Kako i kada isprobati mindfulness?</vt:lpstr>
      <vt:lpstr>Koje tehnike isprobati prije mindfulnessa?</vt:lpstr>
      <vt:lpstr>Što nakon toga?</vt:lpstr>
      <vt:lpstr>Suočavanje prije mindfulnessa?</vt:lpstr>
      <vt:lpstr>Kako uvesti mindfulness disanja u rad s klijentom?</vt:lpstr>
      <vt:lpstr>Vodimo klijenta kroz korake…</vt:lpstr>
      <vt:lpstr>Što nakon mindfulness vježbe?</vt:lpstr>
      <vt:lpstr>AWARE tehnika nošenja s brigama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Integracija mindfulnessa u KBT</dc:title>
  <dc:creator>Filip Petrina</dc:creator>
  <cp:lastModifiedBy>hubikotvr@outlook.com</cp:lastModifiedBy>
  <cp:revision>7</cp:revision>
  <cp:lastPrinted>2026-02-05T15:50:00Z</cp:lastPrinted>
  <dcterms:created xsi:type="dcterms:W3CDTF">2026-01-22T20:15:51Z</dcterms:created>
  <dcterms:modified xsi:type="dcterms:W3CDTF">2026-02-05T17:11:53Z</dcterms:modified>
</cp:coreProperties>
</file>