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Inter Bold" panose="020B0604020202020204" charset="0"/>
      <p:regular r:id="rId16"/>
    </p:embeddedFont>
    <p:embeddedFont>
      <p:font typeface="Touvlo Bold" panose="020B0604020202020204" charset="-18"/>
      <p:regular r:id="rId17"/>
    </p:embeddedFont>
    <p:embeddedFont>
      <p:font typeface="Touvlo" panose="020B0604020202020204" charset="-18"/>
      <p:regular r:id="rId18"/>
    </p:embeddedFont>
    <p:embeddedFont>
      <p:font typeface="IBM Plex Mono Bold" panose="020B0604020202020204" charset="-1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ter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8795" y="1096099"/>
            <a:ext cx="9960835" cy="6435766"/>
          </a:xfrm>
          <a:custGeom>
            <a:avLst/>
            <a:gdLst/>
            <a:ahLst/>
            <a:cxnLst/>
            <a:rect l="l" t="t" r="r" b="b"/>
            <a:pathLst>
              <a:path w="9960835" h="6435766">
                <a:moveTo>
                  <a:pt x="0" y="0"/>
                </a:moveTo>
                <a:lnTo>
                  <a:pt x="9960835" y="0"/>
                </a:lnTo>
                <a:lnTo>
                  <a:pt x="9960835" y="6435766"/>
                </a:lnTo>
                <a:lnTo>
                  <a:pt x="0" y="6435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86" b="-8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2268914" y="2014147"/>
            <a:ext cx="6075940" cy="6552476"/>
          </a:xfrm>
          <a:custGeom>
            <a:avLst/>
            <a:gdLst/>
            <a:ahLst/>
            <a:cxnLst/>
            <a:rect l="l" t="t" r="r" b="b"/>
            <a:pathLst>
              <a:path w="6075940" h="6552476">
                <a:moveTo>
                  <a:pt x="0" y="0"/>
                </a:moveTo>
                <a:lnTo>
                  <a:pt x="6075941" y="0"/>
                </a:lnTo>
                <a:lnTo>
                  <a:pt x="6075941" y="6552476"/>
                </a:lnTo>
                <a:lnTo>
                  <a:pt x="0" y="6552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42" b="-142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1634930" y="1437418"/>
            <a:ext cx="633984" cy="1069600"/>
          </a:xfrm>
          <a:custGeom>
            <a:avLst/>
            <a:gdLst/>
            <a:ahLst/>
            <a:cxnLst/>
            <a:rect l="l" t="t" r="r" b="b"/>
            <a:pathLst>
              <a:path w="633984" h="1069600">
                <a:moveTo>
                  <a:pt x="0" y="0"/>
                </a:moveTo>
                <a:lnTo>
                  <a:pt x="633984" y="0"/>
                </a:lnTo>
                <a:lnTo>
                  <a:pt x="633984" y="1069600"/>
                </a:lnTo>
                <a:lnTo>
                  <a:pt x="0" y="1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763" r="-761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11856672" y="4313977"/>
            <a:ext cx="809682" cy="1387307"/>
          </a:xfrm>
          <a:custGeom>
            <a:avLst/>
            <a:gdLst/>
            <a:ahLst/>
            <a:cxnLst/>
            <a:rect l="l" t="t" r="r" b="b"/>
            <a:pathLst>
              <a:path w="809682" h="1387307">
                <a:moveTo>
                  <a:pt x="0" y="0"/>
                </a:moveTo>
                <a:lnTo>
                  <a:pt x="809683" y="0"/>
                </a:lnTo>
                <a:lnTo>
                  <a:pt x="809683" y="1387307"/>
                </a:lnTo>
                <a:lnTo>
                  <a:pt x="0" y="1387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63" r="-462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1489367" y="3460747"/>
            <a:ext cx="9220133" cy="168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8" b="1" spc="-174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Integracija mindfulnessa u BKT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9016" y="8458019"/>
            <a:ext cx="996083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499" b="1" spc="-62">
                <a:solidFill>
                  <a:srgbClr val="802028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Jana Petroci</a:t>
            </a:r>
          </a:p>
          <a:p>
            <a:pPr algn="ctr">
              <a:lnSpc>
                <a:spcPts val="2700"/>
              </a:lnSpc>
            </a:pPr>
            <a:r>
              <a:rPr lang="en-US" sz="2499" b="1" spc="-62">
                <a:solidFill>
                  <a:srgbClr val="802028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14.2.2026.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2761605" y="2014147"/>
            <a:ext cx="509692" cy="859917"/>
          </a:xfrm>
          <a:custGeom>
            <a:avLst/>
            <a:gdLst/>
            <a:ahLst/>
            <a:cxnLst/>
            <a:rect l="l" t="t" r="r" b="b"/>
            <a:pathLst>
              <a:path w="509692" h="859917">
                <a:moveTo>
                  <a:pt x="509692" y="0"/>
                </a:moveTo>
                <a:lnTo>
                  <a:pt x="0" y="0"/>
                </a:lnTo>
                <a:lnTo>
                  <a:pt x="0" y="859917"/>
                </a:lnTo>
                <a:lnTo>
                  <a:pt x="509692" y="859917"/>
                </a:lnTo>
                <a:lnTo>
                  <a:pt x="5096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57" r="-57"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2289" y="306086"/>
            <a:ext cx="10592810" cy="1708385"/>
            <a:chOff x="0" y="0"/>
            <a:chExt cx="14123746" cy="2277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797" cy="2277872"/>
            </a:xfrm>
            <a:custGeom>
              <a:avLst/>
              <a:gdLst/>
              <a:ahLst/>
              <a:cxnLst/>
              <a:rect l="l" t="t" r="r" b="b"/>
              <a:pathLst>
                <a:path w="14123797" h="2277872">
                  <a:moveTo>
                    <a:pt x="285242" y="0"/>
                  </a:moveTo>
                  <a:lnTo>
                    <a:pt x="13838555" y="0"/>
                  </a:lnTo>
                  <a:cubicBezTo>
                    <a:pt x="13996036" y="0"/>
                    <a:pt x="14123797" y="127635"/>
                    <a:pt x="14123797" y="285242"/>
                  </a:cubicBezTo>
                  <a:lnTo>
                    <a:pt x="14123797" y="1992630"/>
                  </a:lnTo>
                  <a:cubicBezTo>
                    <a:pt x="14123797" y="2150110"/>
                    <a:pt x="13996163" y="2277872"/>
                    <a:pt x="13838555" y="2277872"/>
                  </a:cubicBezTo>
                  <a:lnTo>
                    <a:pt x="285242" y="2277872"/>
                  </a:lnTo>
                  <a:cubicBezTo>
                    <a:pt x="127635" y="2277872"/>
                    <a:pt x="0" y="2150110"/>
                    <a:pt x="0" y="1992630"/>
                  </a:cubicBezTo>
                  <a:lnTo>
                    <a:pt x="0" y="285242"/>
                  </a:lnTo>
                  <a:cubicBezTo>
                    <a:pt x="0" y="127635"/>
                    <a:pt x="127635" y="0"/>
                    <a:pt x="285242" y="0"/>
                  </a:cubicBezTo>
                  <a:close/>
                </a:path>
              </a:pathLst>
            </a:custGeom>
            <a:solidFill>
              <a:srgbClr val="FDFAF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92289" y="333966"/>
            <a:ext cx="10592810" cy="1680505"/>
            <a:chOff x="0" y="0"/>
            <a:chExt cx="14123746" cy="2240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3750" cy="2240679"/>
            </a:xfrm>
            <a:custGeom>
              <a:avLst/>
              <a:gdLst/>
              <a:ahLst/>
              <a:cxnLst/>
              <a:rect l="l" t="t" r="r" b="b"/>
              <a:pathLst>
                <a:path w="14123750" h="2240679">
                  <a:moveTo>
                    <a:pt x="0" y="0"/>
                  </a:moveTo>
                  <a:lnTo>
                    <a:pt x="14123750" y="0"/>
                  </a:lnTo>
                  <a:lnTo>
                    <a:pt x="14123750" y="2240679"/>
                  </a:lnTo>
                  <a:lnTo>
                    <a:pt x="0" y="22406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4123746" cy="22216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1"/>
                </a:lnSpc>
              </a:pPr>
              <a:r>
                <a:rPr lang="en-US" sz="3399" b="1" spc="-125">
                  <a:solidFill>
                    <a:srgbClr val="80202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Upoznavanje klijenta s mindfulnessom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31997" y="3273114"/>
            <a:ext cx="5478037" cy="6869420"/>
            <a:chOff x="0" y="0"/>
            <a:chExt cx="7304049" cy="91592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04024" cy="9159240"/>
            </a:xfrm>
            <a:custGeom>
              <a:avLst/>
              <a:gdLst/>
              <a:ahLst/>
              <a:cxnLst/>
              <a:rect l="l" t="t" r="r" b="b"/>
              <a:pathLst>
                <a:path w="7304024" h="9159240">
                  <a:moveTo>
                    <a:pt x="0" y="0"/>
                  </a:moveTo>
                  <a:lnTo>
                    <a:pt x="7304024" y="0"/>
                  </a:lnTo>
                  <a:lnTo>
                    <a:pt x="7304024" y="9159240"/>
                  </a:lnTo>
                  <a:lnTo>
                    <a:pt x="0" y="9159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46040" y="2901639"/>
            <a:ext cx="12476302" cy="740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4"/>
              </a:lnSpc>
            </a:pP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Htjela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bih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vam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reći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nešto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o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mindfulnessu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.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Riječ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je o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tehnici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koja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vam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pomaže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smanjiti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ruminaciju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da bez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osuđivanja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primjećujete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svoje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misli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isključujete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iz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misaonog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procesa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dopuštajući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mislima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da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dolaze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odlaze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dok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istodobno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usmjeravate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pažnju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druge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stvari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u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sadašnjem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trenutku</a:t>
            </a:r>
            <a:r>
              <a:rPr lang="en-US" sz="2499" i="1" spc="-70" dirty="0" smtClean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.</a:t>
            </a:r>
            <a:r>
              <a:rPr lang="hr-HR" sz="2499" i="1" spc="-70" dirty="0" smtClean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 smtClean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Prvo</a:t>
            </a:r>
            <a:r>
              <a:rPr lang="en-US" sz="2499" i="1" spc="-70" dirty="0" smtClean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moramo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započeti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ruminacijom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bi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u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ovom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trenutku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doživjeli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iste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one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misli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koje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imate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kod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kuće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.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Možete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li se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nasloniti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zatvoriti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oči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?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Ukoliko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želite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možete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ih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ostaviti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otvorene.Voljela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bih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da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ponovno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započnete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razmišljanjem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o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svom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životu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budućnosti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možete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u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sebi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naglas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jednako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kad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sjedili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kauču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ovog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vikenda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.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Razmišljajte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o tome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biste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trebali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tražiti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posao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tratite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svoj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život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imali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dobar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život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,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ali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sad je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sve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loše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nemate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nadu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da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ćete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ikad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osjećati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bolje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.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se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sada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osjećate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?“</a:t>
            </a:r>
          </a:p>
          <a:p>
            <a:pPr algn="l">
              <a:lnSpc>
                <a:spcPts val="4924"/>
              </a:lnSpc>
            </a:pPr>
            <a:endParaRPr lang="en-US" sz="2499" i="1" spc="-70" dirty="0">
              <a:solidFill>
                <a:srgbClr val="802028"/>
              </a:solidFill>
              <a:latin typeface="Inter Italics"/>
              <a:ea typeface="Inter Italics"/>
              <a:cs typeface="Inter Italics"/>
              <a:sym typeface="Inter Italics"/>
            </a:endParaRPr>
          </a:p>
          <a:p>
            <a:pPr algn="l">
              <a:lnSpc>
                <a:spcPts val="2829"/>
              </a:lnSpc>
            </a:pPr>
            <a:endParaRPr lang="en-US" sz="2499" i="1" spc="-70" dirty="0">
              <a:solidFill>
                <a:srgbClr val="802028"/>
              </a:solidFill>
              <a:latin typeface="Inter Italics"/>
              <a:ea typeface="Inter Italics"/>
              <a:cs typeface="Inter Italics"/>
              <a:sym typeface="Inter Itali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2289" y="306086"/>
            <a:ext cx="10592810" cy="1708385"/>
            <a:chOff x="0" y="0"/>
            <a:chExt cx="14123746" cy="2277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797" cy="2277872"/>
            </a:xfrm>
            <a:custGeom>
              <a:avLst/>
              <a:gdLst/>
              <a:ahLst/>
              <a:cxnLst/>
              <a:rect l="l" t="t" r="r" b="b"/>
              <a:pathLst>
                <a:path w="14123797" h="2277872">
                  <a:moveTo>
                    <a:pt x="285242" y="0"/>
                  </a:moveTo>
                  <a:lnTo>
                    <a:pt x="13838555" y="0"/>
                  </a:lnTo>
                  <a:cubicBezTo>
                    <a:pt x="13996036" y="0"/>
                    <a:pt x="14123797" y="127635"/>
                    <a:pt x="14123797" y="285242"/>
                  </a:cubicBezTo>
                  <a:lnTo>
                    <a:pt x="14123797" y="1992630"/>
                  </a:lnTo>
                  <a:cubicBezTo>
                    <a:pt x="14123797" y="2150110"/>
                    <a:pt x="13996163" y="2277872"/>
                    <a:pt x="13838555" y="2277872"/>
                  </a:cubicBezTo>
                  <a:lnTo>
                    <a:pt x="285242" y="2277872"/>
                  </a:lnTo>
                  <a:cubicBezTo>
                    <a:pt x="127635" y="2277872"/>
                    <a:pt x="0" y="2150110"/>
                    <a:pt x="0" y="1992630"/>
                  </a:cubicBezTo>
                  <a:lnTo>
                    <a:pt x="0" y="285242"/>
                  </a:lnTo>
                  <a:cubicBezTo>
                    <a:pt x="0" y="127635"/>
                    <a:pt x="127635" y="0"/>
                    <a:pt x="285242" y="0"/>
                  </a:cubicBezTo>
                  <a:close/>
                </a:path>
              </a:pathLst>
            </a:custGeom>
            <a:solidFill>
              <a:srgbClr val="FDFAF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92289" y="333966"/>
            <a:ext cx="10592810" cy="1680505"/>
            <a:chOff x="0" y="0"/>
            <a:chExt cx="14123746" cy="2240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3750" cy="2240679"/>
            </a:xfrm>
            <a:custGeom>
              <a:avLst/>
              <a:gdLst/>
              <a:ahLst/>
              <a:cxnLst/>
              <a:rect l="l" t="t" r="r" b="b"/>
              <a:pathLst>
                <a:path w="14123750" h="2240679">
                  <a:moveTo>
                    <a:pt x="0" y="0"/>
                  </a:moveTo>
                  <a:lnTo>
                    <a:pt x="14123750" y="0"/>
                  </a:lnTo>
                  <a:lnTo>
                    <a:pt x="14123750" y="2240679"/>
                  </a:lnTo>
                  <a:lnTo>
                    <a:pt x="0" y="22406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4123746" cy="22216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1"/>
                </a:lnSpc>
              </a:pPr>
              <a:r>
                <a:rPr lang="en-US" sz="3399" b="1" spc="-125">
                  <a:solidFill>
                    <a:srgbClr val="80202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Upoznavanje klijenta s mindfulnessom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28481" y="2023577"/>
            <a:ext cx="11700139" cy="792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Nakon odrađene mindfulnes vježbe provjeriti s klijentom: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Koliko je intenzivna emocija sada, 0-10?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Kako vam je bilo?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Što ste primijetili?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Je li vam um lutao?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Jeste li uspjeli vratiti pažnju na disanje? Što vam to govori o vašoj mogućnosti da se oslobodite ruminacije?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Što se dogodilo s vašim emocijama dok ste radili tehniku?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Što mislite o tome?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Je li ovo bilo korisno?</a:t>
            </a:r>
          </a:p>
          <a:p>
            <a:pPr marL="581610" lvl="2" indent="-193870" algn="l">
              <a:lnSpc>
                <a:spcPts val="5012"/>
              </a:lnSpc>
              <a:buFont typeface="Arial"/>
              <a:buChar char="⚬"/>
            </a:pPr>
            <a:r>
              <a:rPr lang="en-US" sz="2544" i="1" spc="-7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Mislite li da će ovo biti dobra vježba za Akcijski plan?</a:t>
            </a:r>
          </a:p>
          <a:p>
            <a:pPr marL="581610" lvl="2" indent="-193870" algn="l">
              <a:lnSpc>
                <a:spcPts val="4617"/>
              </a:lnSpc>
            </a:pPr>
            <a:endParaRPr lang="en-US" sz="2544" i="1" spc="-71">
              <a:solidFill>
                <a:srgbClr val="802028"/>
              </a:solidFill>
              <a:latin typeface="Inter Italics"/>
              <a:ea typeface="Inter Italics"/>
              <a:cs typeface="Inter Italics"/>
              <a:sym typeface="Inter Italics"/>
            </a:endParaRPr>
          </a:p>
          <a:p>
            <a:pPr marL="581610" lvl="2" indent="-193870" algn="l">
              <a:lnSpc>
                <a:spcPts val="2652"/>
              </a:lnSpc>
            </a:pPr>
            <a:endParaRPr lang="en-US" sz="2544" i="1" spc="-71">
              <a:solidFill>
                <a:srgbClr val="802028"/>
              </a:solidFill>
              <a:latin typeface="Inter Italics"/>
              <a:ea typeface="Inter Italics"/>
              <a:cs typeface="Inter Italics"/>
              <a:sym typeface="Inter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77265" y="2624957"/>
            <a:ext cx="4506220" cy="6149931"/>
          </a:xfrm>
          <a:custGeom>
            <a:avLst/>
            <a:gdLst/>
            <a:ahLst/>
            <a:cxnLst/>
            <a:rect l="l" t="t" r="r" b="b"/>
            <a:pathLst>
              <a:path w="4506220" h="6149931">
                <a:moveTo>
                  <a:pt x="0" y="0"/>
                </a:moveTo>
                <a:lnTo>
                  <a:pt x="4506220" y="0"/>
                </a:lnTo>
                <a:lnTo>
                  <a:pt x="4506220" y="6149930"/>
                </a:lnTo>
                <a:lnTo>
                  <a:pt x="0" y="614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62" b="-162"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0321" y="-1807956"/>
            <a:ext cx="19578900" cy="12650073"/>
          </a:xfrm>
          <a:custGeom>
            <a:avLst/>
            <a:gdLst/>
            <a:ahLst/>
            <a:cxnLst/>
            <a:rect l="l" t="t" r="r" b="b"/>
            <a:pathLst>
              <a:path w="19578900" h="12650073">
                <a:moveTo>
                  <a:pt x="0" y="0"/>
                </a:moveTo>
                <a:lnTo>
                  <a:pt x="19578900" y="0"/>
                </a:lnTo>
                <a:lnTo>
                  <a:pt x="19578900" y="12650073"/>
                </a:lnTo>
                <a:lnTo>
                  <a:pt x="0" y="1265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00" b="-100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1018356" y="2955091"/>
            <a:ext cx="1195700" cy="1195700"/>
          </a:xfrm>
          <a:custGeom>
            <a:avLst/>
            <a:gdLst/>
            <a:ahLst/>
            <a:cxnLst/>
            <a:rect l="l" t="t" r="r" b="b"/>
            <a:pathLst>
              <a:path w="1195700" h="1195700">
                <a:moveTo>
                  <a:pt x="0" y="0"/>
                </a:moveTo>
                <a:lnTo>
                  <a:pt x="1195701" y="0"/>
                </a:lnTo>
                <a:lnTo>
                  <a:pt x="1195701" y="1195700"/>
                </a:lnTo>
                <a:lnTo>
                  <a:pt x="0" y="11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026182" y="4303191"/>
            <a:ext cx="1195700" cy="1195700"/>
          </a:xfrm>
          <a:custGeom>
            <a:avLst/>
            <a:gdLst/>
            <a:ahLst/>
            <a:cxnLst/>
            <a:rect l="l" t="t" r="r" b="b"/>
            <a:pathLst>
              <a:path w="1195700" h="1195700">
                <a:moveTo>
                  <a:pt x="0" y="0"/>
                </a:moveTo>
                <a:lnTo>
                  <a:pt x="1195700" y="0"/>
                </a:lnTo>
                <a:lnTo>
                  <a:pt x="1195700" y="1195700"/>
                </a:lnTo>
                <a:lnTo>
                  <a:pt x="0" y="11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1026182" y="7283204"/>
            <a:ext cx="1195700" cy="1195700"/>
          </a:xfrm>
          <a:custGeom>
            <a:avLst/>
            <a:gdLst/>
            <a:ahLst/>
            <a:cxnLst/>
            <a:rect l="l" t="t" r="r" b="b"/>
            <a:pathLst>
              <a:path w="1195700" h="1195700">
                <a:moveTo>
                  <a:pt x="0" y="0"/>
                </a:moveTo>
                <a:lnTo>
                  <a:pt x="1195700" y="0"/>
                </a:lnTo>
                <a:lnTo>
                  <a:pt x="1195700" y="1195700"/>
                </a:lnTo>
                <a:lnTo>
                  <a:pt x="0" y="11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026182" y="8774179"/>
            <a:ext cx="1195700" cy="1195700"/>
          </a:xfrm>
          <a:custGeom>
            <a:avLst/>
            <a:gdLst/>
            <a:ahLst/>
            <a:cxnLst/>
            <a:rect l="l" t="t" r="r" b="b"/>
            <a:pathLst>
              <a:path w="1195700" h="1195700">
                <a:moveTo>
                  <a:pt x="0" y="0"/>
                </a:moveTo>
                <a:lnTo>
                  <a:pt x="1195700" y="0"/>
                </a:lnTo>
                <a:lnTo>
                  <a:pt x="1195700" y="1195700"/>
                </a:lnTo>
                <a:lnTo>
                  <a:pt x="0" y="11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028700" y="5792228"/>
            <a:ext cx="1195700" cy="1195700"/>
          </a:xfrm>
          <a:custGeom>
            <a:avLst/>
            <a:gdLst/>
            <a:ahLst/>
            <a:cxnLst/>
            <a:rect l="l" t="t" r="r" b="b"/>
            <a:pathLst>
              <a:path w="1195700" h="1195700">
                <a:moveTo>
                  <a:pt x="0" y="0"/>
                </a:moveTo>
                <a:lnTo>
                  <a:pt x="1195700" y="0"/>
                </a:lnTo>
                <a:lnTo>
                  <a:pt x="1195700" y="1195701"/>
                </a:lnTo>
                <a:lnTo>
                  <a:pt x="0" y="119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2501525" y="3146285"/>
            <a:ext cx="15786475" cy="693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1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 Accept anxiety                      Prihvatiti anskioznost ili bilo koju  drugu emociju</a:t>
            </a:r>
          </a:p>
          <a:p>
            <a:pPr algn="l">
              <a:lnSpc>
                <a:spcPts val="3902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algn="l">
              <a:lnSpc>
                <a:spcPts val="3901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1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Watch it from distance       Promatrati bez osuđivanja</a:t>
            </a:r>
          </a:p>
          <a:p>
            <a:pPr algn="l">
              <a:lnSpc>
                <a:spcPts val="3901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2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1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 Act constructively             Ponašajte se kako biste se ponašali i da niste anksiozni. </a:t>
            </a:r>
          </a:p>
          <a:p>
            <a:pPr algn="l">
              <a:lnSpc>
                <a:spcPts val="3901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2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1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Repeat                                        Ponavljati korake.</a:t>
            </a:r>
          </a:p>
          <a:p>
            <a:pPr algn="l">
              <a:lnSpc>
                <a:spcPts val="3901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2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02"/>
              </a:lnSpc>
            </a:pPr>
            <a:r>
              <a:rPr lang="en-US" sz="2787" b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Expect the best                      Nadati se najboljem. </a:t>
            </a:r>
          </a:p>
          <a:p>
            <a:pPr marL="637204" lvl="2" indent="-212401" algn="l">
              <a:lnSpc>
                <a:spcPts val="4077"/>
              </a:lnSpc>
            </a:pPr>
            <a:endParaRPr lang="en-US" sz="2787" b="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2552" y="479229"/>
            <a:ext cx="6775371" cy="89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6500" b="1" spc="-16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AWARE tehnika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232010"/>
            <a:ext cx="1195700" cy="98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399" b="1" spc="-12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</a:p>
          <a:p>
            <a:pPr algn="ctr">
              <a:lnSpc>
                <a:spcPts val="3841"/>
              </a:lnSpc>
              <a:spcBef>
                <a:spcPct val="0"/>
              </a:spcBef>
            </a:pPr>
            <a:endParaRPr lang="en-US" sz="3399" b="1" spc="-12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661671"/>
            <a:ext cx="1195700" cy="98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399" b="1" spc="-12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W</a:t>
            </a:r>
          </a:p>
          <a:p>
            <a:pPr algn="ctr">
              <a:lnSpc>
                <a:spcPts val="3841"/>
              </a:lnSpc>
              <a:spcBef>
                <a:spcPct val="0"/>
              </a:spcBef>
            </a:pPr>
            <a:endParaRPr lang="en-US" sz="3399" b="1" spc="-12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6182" y="6092054"/>
            <a:ext cx="1195700" cy="49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399" b="1" spc="-12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7975" y="4904554"/>
            <a:ext cx="9525" cy="49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492828" y="7642108"/>
            <a:ext cx="267444" cy="49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399" b="1" spc="-12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2828" y="9133083"/>
            <a:ext cx="246757" cy="49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399" b="1" spc="-12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3261" y="1867262"/>
            <a:ext cx="10141477" cy="6552476"/>
          </a:xfrm>
          <a:custGeom>
            <a:avLst/>
            <a:gdLst/>
            <a:ahLst/>
            <a:cxnLst/>
            <a:rect l="l" t="t" r="r" b="b"/>
            <a:pathLst>
              <a:path w="10141477" h="6552476">
                <a:moveTo>
                  <a:pt x="0" y="0"/>
                </a:moveTo>
                <a:lnTo>
                  <a:pt x="10141478" y="0"/>
                </a:lnTo>
                <a:lnTo>
                  <a:pt x="10141478" y="6552476"/>
                </a:lnTo>
                <a:lnTo>
                  <a:pt x="0" y="655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37" b="-137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5537235" y="4168978"/>
            <a:ext cx="7588377" cy="25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6"/>
              </a:lnSpc>
            </a:pPr>
            <a:r>
              <a:rPr lang="en-US" sz="11951" b="1" spc="-297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Hvala na pažnji!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1630" y="2536060"/>
            <a:ext cx="7452370" cy="106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9"/>
              </a:lnSpc>
            </a:pPr>
            <a:r>
              <a:rPr lang="en-US" sz="2300" b="1" spc="-64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Beck, J. S. (2021). Cognitive Behavior Therapy: Basics and Beyond.</a:t>
            </a:r>
          </a:p>
          <a:p>
            <a:pPr algn="l">
              <a:lnSpc>
                <a:spcPts val="2829"/>
              </a:lnSpc>
            </a:pPr>
            <a:endParaRPr lang="en-US" sz="2300" b="1" spc="-64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91630" y="1415434"/>
            <a:ext cx="7452370" cy="54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4000" b="1" spc="-100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Literatura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9666" y="1889627"/>
            <a:ext cx="8415776" cy="1445228"/>
          </a:xfrm>
          <a:custGeom>
            <a:avLst/>
            <a:gdLst/>
            <a:ahLst/>
            <a:cxnLst/>
            <a:rect l="l" t="t" r="r" b="b"/>
            <a:pathLst>
              <a:path w="8415776" h="1445228">
                <a:moveTo>
                  <a:pt x="0" y="0"/>
                </a:moveTo>
                <a:lnTo>
                  <a:pt x="8415775" y="0"/>
                </a:lnTo>
                <a:lnTo>
                  <a:pt x="8415775" y="1445228"/>
                </a:lnTo>
                <a:lnTo>
                  <a:pt x="0" y="1445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5824509" y="3510877"/>
            <a:ext cx="7452370" cy="537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182" lvl="2" indent="-190394" algn="l">
              <a:lnSpc>
                <a:spcPts val="4924"/>
              </a:lnSpc>
              <a:buFont typeface="Arial"/>
              <a:buChar char="⚬"/>
            </a:pPr>
            <a:r>
              <a:rPr lang="en-US" sz="2499" b="1" spc="-69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Što</a:t>
            </a:r>
            <a:r>
              <a:rPr lang="en-US" sz="2499" b="1" spc="-69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je mindfulness?</a:t>
            </a: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Vrste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mindfulnessa</a:t>
            </a: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Formalna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neformalna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primjena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mindfulnessa</a:t>
            </a: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Zašto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bismo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mi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trebali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primjenjivati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mindfulness?</a:t>
            </a: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Upoznavanje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s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mindfulnessom</a:t>
            </a: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Kako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predstaviti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mindfulness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? </a:t>
            </a: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AWARE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tehnika</a:t>
            </a: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2829"/>
              </a:lnSpc>
            </a:pP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8317" y="3708111"/>
            <a:ext cx="3987613" cy="4114800"/>
          </a:xfrm>
          <a:custGeom>
            <a:avLst/>
            <a:gdLst/>
            <a:ahLst/>
            <a:cxnLst/>
            <a:rect l="l" t="t" r="r" b="b"/>
            <a:pathLst>
              <a:path w="3987613" h="4114800">
                <a:moveTo>
                  <a:pt x="0" y="0"/>
                </a:moveTo>
                <a:lnTo>
                  <a:pt x="3987612" y="0"/>
                </a:lnTo>
                <a:lnTo>
                  <a:pt x="3987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73" b="-7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6294358" y="2212505"/>
            <a:ext cx="7825721" cy="89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6500" b="1" spc="-16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SADRŽAJ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170" y="3690556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4" y="0"/>
                </a:lnTo>
                <a:lnTo>
                  <a:pt x="4497534" y="2905897"/>
                </a:lnTo>
                <a:lnTo>
                  <a:pt x="0" y="290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4295518" y="624411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3" y="0"/>
                </a:lnTo>
                <a:lnTo>
                  <a:pt x="4497533" y="2905897"/>
                </a:lnTo>
                <a:lnTo>
                  <a:pt x="0" y="290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4295518" y="6756702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3" y="0"/>
                </a:lnTo>
                <a:lnTo>
                  <a:pt x="4497533" y="2905896"/>
                </a:lnTo>
                <a:lnTo>
                  <a:pt x="0" y="290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9144000" y="624411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4" y="0"/>
                </a:lnTo>
                <a:lnTo>
                  <a:pt x="4497534" y="2905897"/>
                </a:lnTo>
                <a:lnTo>
                  <a:pt x="0" y="290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9144000" y="6756702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4" y="0"/>
                </a:lnTo>
                <a:lnTo>
                  <a:pt x="4497534" y="2905896"/>
                </a:lnTo>
                <a:lnTo>
                  <a:pt x="0" y="290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2582296" y="3690556"/>
            <a:ext cx="4497534" cy="2905897"/>
          </a:xfrm>
          <a:custGeom>
            <a:avLst/>
            <a:gdLst/>
            <a:ahLst/>
            <a:cxnLst/>
            <a:rect l="l" t="t" r="r" b="b"/>
            <a:pathLst>
              <a:path w="4497534" h="2905897">
                <a:moveTo>
                  <a:pt x="0" y="0"/>
                </a:moveTo>
                <a:lnTo>
                  <a:pt x="4497534" y="0"/>
                </a:lnTo>
                <a:lnTo>
                  <a:pt x="4497534" y="2905897"/>
                </a:lnTo>
                <a:lnTo>
                  <a:pt x="0" y="290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3" b="-63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3735705" y="771258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>
            <a:off x="6328258" y="4248521"/>
            <a:ext cx="5631494" cy="130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1"/>
              </a:lnSpc>
            </a:pPr>
            <a:r>
              <a:rPr lang="en-US" sz="5384" b="1" spc="-11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Što je mindfulness?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4864" y="1009650"/>
            <a:ext cx="3678860" cy="240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6"/>
              </a:lnSpc>
            </a:pPr>
            <a:r>
              <a:rPr lang="en-US" sz="2574" b="1" spc="-7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Usmjeravanje i održavanje pažnje na sadašnjem iskustvu uz stav otvorenosti, prihvaćanja i znatiželje. </a:t>
            </a:r>
          </a:p>
          <a:p>
            <a:pPr algn="ctr">
              <a:lnSpc>
                <a:spcPts val="3166"/>
              </a:lnSpc>
            </a:pPr>
            <a:endParaRPr lang="en-US" sz="2574" b="1" spc="-71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94412" y="1312031"/>
            <a:ext cx="3879123" cy="199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579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Usmjerenost na internalno (npr. emocije) i eksternalno (npr. razgovor) iskustvo.</a:t>
            </a:r>
          </a:p>
          <a:p>
            <a:pPr algn="ctr">
              <a:lnSpc>
                <a:spcPts val="3173"/>
              </a:lnSpc>
            </a:pPr>
            <a:endParaRPr lang="en-US" sz="2579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94412" y="7196519"/>
            <a:ext cx="3728647" cy="227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579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Samostalna intervencija ili dio psihoterapijske metode - integriranje u KBT tretman.</a:t>
            </a:r>
          </a:p>
          <a:p>
            <a:pPr algn="ctr">
              <a:lnSpc>
                <a:spcPts val="2164"/>
              </a:lnSpc>
            </a:pPr>
            <a:endParaRPr lang="en-US" sz="2579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04864" y="7196519"/>
            <a:ext cx="3879123" cy="240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579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Cilj NIJE eliminirati nekorisnu misao ili eliminirati uznemirujuće unutarnje podražaje - nemoguće i štetno.</a:t>
            </a:r>
          </a:p>
          <a:p>
            <a:pPr algn="ctr">
              <a:lnSpc>
                <a:spcPts val="3173"/>
              </a:lnSpc>
            </a:pPr>
            <a:endParaRPr lang="en-US" sz="2579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34680" y="3947131"/>
            <a:ext cx="3511210" cy="280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579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 pomaže da bez osuđivanja i procjenjivanja promatramo i prihvaćamo unutarnja iskustva.</a:t>
            </a:r>
          </a:p>
          <a:p>
            <a:pPr algn="ctr">
              <a:lnSpc>
                <a:spcPts val="3173"/>
              </a:lnSpc>
            </a:pPr>
            <a:endParaRPr lang="en-US" sz="2579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081721" y="771258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12003424" y="3876942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>
            <a:off x="13123059" y="6921332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>
            <a:off x="3735705" y="6921332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>
            <a:off x="5145891" y="3876942"/>
            <a:ext cx="1119635" cy="1119635"/>
          </a:xfrm>
          <a:custGeom>
            <a:avLst/>
            <a:gdLst/>
            <a:ahLst/>
            <a:cxnLst/>
            <a:rect l="l" t="t" r="r" b="b"/>
            <a:pathLst>
              <a:path w="1119635" h="1119635">
                <a:moveTo>
                  <a:pt x="0" y="0"/>
                </a:moveTo>
                <a:lnTo>
                  <a:pt x="1119635" y="0"/>
                </a:lnTo>
                <a:lnTo>
                  <a:pt x="1119635" y="1119635"/>
                </a:lnTo>
                <a:lnTo>
                  <a:pt x="0" y="111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TextBox 20"/>
          <p:cNvSpPr txBox="1"/>
          <p:nvPr/>
        </p:nvSpPr>
        <p:spPr>
          <a:xfrm>
            <a:off x="3496418" y="1091070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42434" y="1091070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64137" y="4196753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83772" y="7241143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96418" y="7241143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06604" y="4196753"/>
            <a:ext cx="1598209" cy="5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b="1" spc="-92">
                <a:solidFill>
                  <a:srgbClr val="FDFAF6"/>
                </a:solidFill>
                <a:latin typeface="Touvlo Bold"/>
                <a:ea typeface="Touvlo Bold"/>
                <a:cs typeface="Touvlo Bold"/>
                <a:sym typeface="Touvlo Bold"/>
              </a:rPr>
              <a:t>06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93192" y="4319692"/>
            <a:ext cx="3944017" cy="166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368" b="1" spc="-59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Posebno je koristan kod neprilagođenih obrazaca razmišljanja (ruminiranje, pretjerana zabrinutost, samokritičnost...).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86752" y="1469346"/>
            <a:ext cx="7714506" cy="9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 b="1" spc="-16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Vrste mindfulnessa</a:t>
            </a:r>
          </a:p>
        </p:txBody>
      </p:sp>
      <p:sp>
        <p:nvSpPr>
          <p:cNvPr id="3" name="Freeform 3"/>
          <p:cNvSpPr/>
          <p:nvPr/>
        </p:nvSpPr>
        <p:spPr>
          <a:xfrm>
            <a:off x="4735801" y="3745011"/>
            <a:ext cx="10596477" cy="1488672"/>
          </a:xfrm>
          <a:custGeom>
            <a:avLst/>
            <a:gdLst/>
            <a:ahLst/>
            <a:cxnLst/>
            <a:rect l="l" t="t" r="r" b="b"/>
            <a:pathLst>
              <a:path w="10596477" h="1488672">
                <a:moveTo>
                  <a:pt x="0" y="0"/>
                </a:moveTo>
                <a:lnTo>
                  <a:pt x="10596477" y="0"/>
                </a:lnTo>
                <a:lnTo>
                  <a:pt x="10596477" y="1488672"/>
                </a:lnTo>
                <a:lnTo>
                  <a:pt x="0" y="148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5407714" y="3956961"/>
            <a:ext cx="944402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4"/>
              </a:lnSpc>
            </a:pPr>
            <a:r>
              <a:rPr lang="en-US" sz="2499" b="1" spc="-69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Svjesno opažanje misli </a:t>
            </a:r>
          </a:p>
          <a:p>
            <a:pPr marL="539750" lvl="1" indent="-269875" algn="l">
              <a:lnSpc>
                <a:spcPts val="3075"/>
              </a:lnSpc>
              <a:buFont typeface="Arial"/>
              <a:buChar char="•"/>
            </a:pPr>
            <a:r>
              <a:rPr lang="en-US" sz="2499" b="1" spc="-7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korisno kod klijenata koji pretjerano ruminiraju, brinu ili potiskuju nametnute slike ili misli</a:t>
            </a:r>
          </a:p>
          <a:p>
            <a:pPr algn="l">
              <a:lnSpc>
                <a:spcPts val="3075"/>
              </a:lnSpc>
            </a:pPr>
            <a:endParaRPr lang="en-US" sz="2499" b="1" spc="-7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955722" y="3745011"/>
            <a:ext cx="1488672" cy="1488672"/>
          </a:xfrm>
          <a:custGeom>
            <a:avLst/>
            <a:gdLst/>
            <a:ahLst/>
            <a:cxnLst/>
            <a:rect l="l" t="t" r="r" b="b"/>
            <a:pathLst>
              <a:path w="1488672" h="1488672">
                <a:moveTo>
                  <a:pt x="0" y="0"/>
                </a:moveTo>
                <a:lnTo>
                  <a:pt x="1488672" y="0"/>
                </a:lnTo>
                <a:lnTo>
                  <a:pt x="1488672" y="1488672"/>
                </a:lnTo>
                <a:lnTo>
                  <a:pt x="0" y="1488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3207629" y="4074052"/>
            <a:ext cx="984856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spc="-150">
                <a:solidFill>
                  <a:srgbClr val="802028"/>
                </a:solidFill>
                <a:latin typeface="Touvlo"/>
                <a:ea typeface="Touvlo"/>
                <a:cs typeface="Touvlo"/>
                <a:sym typeface="Touvlo"/>
              </a:rPr>
              <a:t>01</a:t>
            </a:r>
          </a:p>
        </p:txBody>
      </p:sp>
      <p:sp>
        <p:nvSpPr>
          <p:cNvPr id="7" name="Freeform 7"/>
          <p:cNvSpPr/>
          <p:nvPr/>
        </p:nvSpPr>
        <p:spPr>
          <a:xfrm>
            <a:off x="4735801" y="5500011"/>
            <a:ext cx="10596477" cy="1488672"/>
          </a:xfrm>
          <a:custGeom>
            <a:avLst/>
            <a:gdLst/>
            <a:ahLst/>
            <a:cxnLst/>
            <a:rect l="l" t="t" r="r" b="b"/>
            <a:pathLst>
              <a:path w="10596477" h="1488672">
                <a:moveTo>
                  <a:pt x="0" y="0"/>
                </a:moveTo>
                <a:lnTo>
                  <a:pt x="10596477" y="0"/>
                </a:lnTo>
                <a:lnTo>
                  <a:pt x="10596477" y="1488672"/>
                </a:lnTo>
                <a:lnTo>
                  <a:pt x="0" y="148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5407719" y="5709733"/>
            <a:ext cx="9252642" cy="156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4"/>
              </a:lnSpc>
            </a:pPr>
            <a:r>
              <a:rPr lang="en-US" sz="2499" b="1" spc="-69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Svjesnost</a:t>
            </a:r>
            <a:r>
              <a:rPr lang="en-US" sz="2499" b="1" spc="-69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69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unutarnjih</a:t>
            </a:r>
            <a:r>
              <a:rPr lang="en-US" sz="2499" b="1" spc="-69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69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doživljaja</a:t>
            </a:r>
            <a:r>
              <a:rPr lang="en-US" sz="2499" b="1" spc="-69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marL="539750" lvl="1" indent="-269875" algn="l">
              <a:lnSpc>
                <a:spcPts val="3075"/>
              </a:lnSpc>
              <a:buFont typeface="Arial"/>
              <a:buChar char="•"/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korisno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kod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klijenata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koji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osje</a:t>
            </a:r>
            <a:r>
              <a:rPr lang="hr-HR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ć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aju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snažne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emocije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ili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druga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neugodna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internalna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iskustva</a:t>
            </a: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075"/>
              </a:lnSpc>
            </a:pP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55722" y="5500011"/>
            <a:ext cx="1488672" cy="1488672"/>
          </a:xfrm>
          <a:custGeom>
            <a:avLst/>
            <a:gdLst/>
            <a:ahLst/>
            <a:cxnLst/>
            <a:rect l="l" t="t" r="r" b="b"/>
            <a:pathLst>
              <a:path w="1488672" h="1488672">
                <a:moveTo>
                  <a:pt x="0" y="0"/>
                </a:moveTo>
                <a:lnTo>
                  <a:pt x="1488672" y="0"/>
                </a:lnTo>
                <a:lnTo>
                  <a:pt x="1488672" y="1488672"/>
                </a:lnTo>
                <a:lnTo>
                  <a:pt x="0" y="1488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3207629" y="5863523"/>
            <a:ext cx="984856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spc="-150">
                <a:solidFill>
                  <a:srgbClr val="802028"/>
                </a:solidFill>
                <a:latin typeface="Touvlo"/>
                <a:ea typeface="Touvlo"/>
                <a:cs typeface="Touvlo"/>
                <a:sym typeface="Touvlo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35801" y="7252783"/>
            <a:ext cx="10596477" cy="1488672"/>
          </a:xfrm>
          <a:custGeom>
            <a:avLst/>
            <a:gdLst/>
            <a:ahLst/>
            <a:cxnLst/>
            <a:rect l="l" t="t" r="r" b="b"/>
            <a:pathLst>
              <a:path w="10596477" h="1488672">
                <a:moveTo>
                  <a:pt x="0" y="0"/>
                </a:moveTo>
                <a:lnTo>
                  <a:pt x="10596477" y="0"/>
                </a:lnTo>
                <a:lnTo>
                  <a:pt x="10596477" y="1488671"/>
                </a:lnTo>
                <a:lnTo>
                  <a:pt x="0" y="1488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TextBox 12"/>
          <p:cNvSpPr txBox="1"/>
          <p:nvPr/>
        </p:nvSpPr>
        <p:spPr>
          <a:xfrm>
            <a:off x="5407714" y="7534208"/>
            <a:ext cx="925264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4"/>
              </a:lnSpc>
            </a:pPr>
            <a:r>
              <a:rPr lang="en-US" sz="2499" b="1" spc="-69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 usmjeren na samosuosjećanje</a:t>
            </a:r>
          </a:p>
          <a:p>
            <a:pPr marL="539750" lvl="1" indent="-269875" algn="l">
              <a:lnSpc>
                <a:spcPts val="3075"/>
              </a:lnSpc>
              <a:buFont typeface="Arial"/>
              <a:buChar char="•"/>
            </a:pPr>
            <a:r>
              <a:rPr lang="en-US" sz="2499" b="1" spc="-7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korisno kod klijenata sa izraženom samokritičnosti</a:t>
            </a:r>
          </a:p>
          <a:p>
            <a:pPr algn="l">
              <a:lnSpc>
                <a:spcPts val="3075"/>
              </a:lnSpc>
            </a:pPr>
            <a:endParaRPr lang="en-US" sz="2499" b="1" spc="-7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955722" y="7252783"/>
            <a:ext cx="1488672" cy="1488672"/>
          </a:xfrm>
          <a:custGeom>
            <a:avLst/>
            <a:gdLst/>
            <a:ahLst/>
            <a:cxnLst/>
            <a:rect l="l" t="t" r="r" b="b"/>
            <a:pathLst>
              <a:path w="1488672" h="1488672">
                <a:moveTo>
                  <a:pt x="0" y="0"/>
                </a:moveTo>
                <a:lnTo>
                  <a:pt x="1488672" y="0"/>
                </a:lnTo>
                <a:lnTo>
                  <a:pt x="1488672" y="1488671"/>
                </a:lnTo>
                <a:lnTo>
                  <a:pt x="0" y="148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TextBox 14"/>
          <p:cNvSpPr txBox="1"/>
          <p:nvPr/>
        </p:nvSpPr>
        <p:spPr>
          <a:xfrm>
            <a:off x="3081680" y="7616304"/>
            <a:ext cx="1236764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spc="-150">
                <a:solidFill>
                  <a:srgbClr val="802028"/>
                </a:solidFill>
                <a:latin typeface="Touvlo"/>
                <a:ea typeface="Touvlo"/>
                <a:cs typeface="Touvlo"/>
                <a:sym typeface="Touvlo"/>
              </a:rPr>
              <a:t>03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6236" y="1257300"/>
            <a:ext cx="12835519" cy="186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 b="1" spc="-16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Formalna i neformalna primjena mindfulnessa</a:t>
            </a:r>
          </a:p>
        </p:txBody>
      </p:sp>
      <p:sp>
        <p:nvSpPr>
          <p:cNvPr id="3" name="Freeform 3"/>
          <p:cNvSpPr/>
          <p:nvPr/>
        </p:nvSpPr>
        <p:spPr>
          <a:xfrm>
            <a:off x="9637843" y="3883228"/>
            <a:ext cx="7385523" cy="5092837"/>
          </a:xfrm>
          <a:custGeom>
            <a:avLst/>
            <a:gdLst/>
            <a:ahLst/>
            <a:cxnLst/>
            <a:rect l="l" t="t" r="r" b="b"/>
            <a:pathLst>
              <a:path w="7385523" h="5092837">
                <a:moveTo>
                  <a:pt x="0" y="0"/>
                </a:moveTo>
                <a:lnTo>
                  <a:pt x="7385523" y="0"/>
                </a:lnTo>
                <a:lnTo>
                  <a:pt x="7385523" y="5092837"/>
                </a:lnTo>
                <a:lnTo>
                  <a:pt x="0" y="5092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389012" y="3883228"/>
            <a:ext cx="7409450" cy="5092837"/>
          </a:xfrm>
          <a:custGeom>
            <a:avLst/>
            <a:gdLst/>
            <a:ahLst/>
            <a:cxnLst/>
            <a:rect l="l" t="t" r="r" b="b"/>
            <a:pathLst>
              <a:path w="7409450" h="5092837">
                <a:moveTo>
                  <a:pt x="0" y="0"/>
                </a:moveTo>
                <a:lnTo>
                  <a:pt x="7409450" y="0"/>
                </a:lnTo>
                <a:lnTo>
                  <a:pt x="7409450" y="5092837"/>
                </a:lnTo>
                <a:lnTo>
                  <a:pt x="0" y="509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2233708" y="4364822"/>
            <a:ext cx="6293548" cy="33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9"/>
              </a:lnSpc>
            </a:pPr>
            <a:r>
              <a:rPr lang="en-US" sz="3008" b="1" spc="-15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1. FORMALNA PRIMJENA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29827" y="5124450"/>
            <a:ext cx="5198326" cy="369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504" lvl="2" indent="-201168" algn="l">
              <a:lnSpc>
                <a:spcPts val="3247"/>
              </a:lnSpc>
              <a:buFont typeface="Arial"/>
              <a:buChar char="⚬"/>
            </a:pPr>
            <a:r>
              <a:rPr lang="en-US" sz="2640" b="1" spc="-7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principe mindfulnessa primjenjujemo u svakodnevnim aktivnostima</a:t>
            </a:r>
          </a:p>
          <a:p>
            <a:pPr marL="603504" lvl="2" indent="-201168" algn="l">
              <a:lnSpc>
                <a:spcPts val="3247"/>
              </a:lnSpc>
              <a:buFont typeface="Arial"/>
              <a:buChar char="⚬"/>
            </a:pPr>
            <a:r>
              <a:rPr lang="en-US" sz="2640" b="1" spc="-7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fokus na ono što radimo u tom trenutku (npr. vožnja, hodanje, šetanje...)</a:t>
            </a:r>
          </a:p>
          <a:p>
            <a:pPr marL="603504" lvl="2" indent="-201168" algn="l">
              <a:lnSpc>
                <a:spcPts val="3247"/>
              </a:lnSpc>
              <a:buFont typeface="Arial"/>
              <a:buChar char="⚬"/>
            </a:pPr>
            <a:r>
              <a:rPr lang="en-US" sz="2640" b="1" spc="-7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svjesno vraćanje u sadašnji trenutak</a:t>
            </a:r>
          </a:p>
          <a:p>
            <a:pPr marL="603504" lvl="2" indent="-201168" algn="just">
              <a:lnSpc>
                <a:spcPts val="3266"/>
              </a:lnSpc>
            </a:pPr>
            <a:endParaRPr lang="en-US" sz="2640" b="1" spc="-73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00005" y="5124450"/>
            <a:ext cx="5987453" cy="369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852" lvl="2" indent="-200951" algn="just">
              <a:lnSpc>
                <a:spcPts val="3243"/>
              </a:lnSpc>
              <a:buFont typeface="Arial"/>
              <a:buChar char="⚬"/>
            </a:pPr>
            <a:r>
              <a:rPr lang="en-US" sz="2636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vrijeme primjene (5–60 min)</a:t>
            </a:r>
          </a:p>
          <a:p>
            <a:pPr marL="602852" lvl="2" indent="-200951" algn="just">
              <a:lnSpc>
                <a:spcPts val="3243"/>
              </a:lnSpc>
              <a:buFont typeface="Arial"/>
              <a:buChar char="⚬"/>
            </a:pPr>
            <a:r>
              <a:rPr lang="en-US" sz="2636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miran prostor</a:t>
            </a:r>
          </a:p>
          <a:p>
            <a:pPr marL="602852" lvl="2" indent="-200951" algn="just">
              <a:lnSpc>
                <a:spcPts val="3243"/>
              </a:lnSpc>
              <a:buFont typeface="Arial"/>
              <a:buChar char="⚬"/>
            </a:pPr>
            <a:r>
              <a:rPr lang="en-US" sz="2636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fokus na određeno iskustvo (npr. dah, tijelo, zvukove, misli...)</a:t>
            </a:r>
          </a:p>
          <a:p>
            <a:pPr marL="602852" lvl="2" indent="-200951" algn="just">
              <a:lnSpc>
                <a:spcPts val="3243"/>
              </a:lnSpc>
              <a:buFont typeface="Arial"/>
              <a:buChar char="⚬"/>
            </a:pPr>
            <a:r>
              <a:rPr lang="en-US" sz="2636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vraćanje pažnje bez osuđivanja</a:t>
            </a:r>
          </a:p>
          <a:p>
            <a:pPr marL="602852" lvl="2" indent="-200951" algn="just">
              <a:lnSpc>
                <a:spcPts val="3243"/>
              </a:lnSpc>
            </a:pPr>
            <a:endParaRPr lang="en-US" sz="2636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2852" lvl="2" indent="-200951" algn="just">
              <a:lnSpc>
                <a:spcPts val="3243"/>
              </a:lnSpc>
            </a:pPr>
            <a:r>
              <a:rPr lang="en-US" sz="2636" b="1" spc="-72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Preporuka za početnike → formalna meditacija 5 min</a:t>
            </a:r>
          </a:p>
          <a:p>
            <a:pPr marL="602852" lvl="2" indent="-200951" algn="just">
              <a:lnSpc>
                <a:spcPts val="3243"/>
              </a:lnSpc>
            </a:pPr>
            <a:endParaRPr lang="en-US" sz="2636" b="1" spc="-72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729827" y="4364822"/>
            <a:ext cx="6293548" cy="33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9"/>
              </a:lnSpc>
            </a:pPr>
            <a:r>
              <a:rPr lang="en-US" sz="3008" b="1" spc="-152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2. NEFORMALNA PRIMJENA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02960" y="1970618"/>
            <a:ext cx="6948621" cy="7335393"/>
          </a:xfrm>
          <a:custGeom>
            <a:avLst/>
            <a:gdLst/>
            <a:ahLst/>
            <a:cxnLst/>
            <a:rect l="l" t="t" r="r" b="b"/>
            <a:pathLst>
              <a:path w="6948621" h="7335393">
                <a:moveTo>
                  <a:pt x="0" y="0"/>
                </a:moveTo>
                <a:lnTo>
                  <a:pt x="6948621" y="0"/>
                </a:lnTo>
                <a:lnTo>
                  <a:pt x="6948621" y="7335393"/>
                </a:lnTo>
                <a:lnTo>
                  <a:pt x="0" y="7335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4" r="-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318279" y="1076325"/>
            <a:ext cx="7825721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6500" b="1" spc="-162" dirty="0" err="1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Zašto</a:t>
            </a:r>
            <a:r>
              <a:rPr lang="en-US" sz="6500" b="1" spc="-162" dirty="0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6500" b="1" spc="-162" dirty="0" err="1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bismo</a:t>
            </a:r>
            <a:r>
              <a:rPr lang="en-US" sz="6500" b="1" spc="-162" dirty="0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 mi </a:t>
            </a:r>
            <a:r>
              <a:rPr lang="en-US" sz="6500" b="1" spc="-162" dirty="0" err="1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trebali</a:t>
            </a:r>
            <a:r>
              <a:rPr lang="en-US" sz="6500" b="1" spc="-162" dirty="0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6500" b="1" spc="-162" dirty="0" err="1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primjenjivati</a:t>
            </a:r>
            <a:r>
              <a:rPr lang="en-US" sz="6500" b="1" spc="-162" dirty="0">
                <a:solidFill>
                  <a:srgbClr val="802028"/>
                </a:solidFill>
                <a:latin typeface="Touvlo Bold"/>
                <a:ea typeface="Touvlo Bold"/>
                <a:cs typeface="Touvlo Bold"/>
                <a:sym typeface="Touvlo Bold"/>
              </a:rPr>
              <a:t> mindfulness?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8279" y="5148110"/>
            <a:ext cx="9135227" cy="335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1" lvl="2" indent="-198120" algn="l">
              <a:lnSpc>
                <a:spcPts val="4628"/>
              </a:lnSpc>
              <a:buAutoNum type="arabicPeriod"/>
            </a:pPr>
            <a:r>
              <a:rPr lang="en-US" sz="2600" b="1" spc="1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Pomaže smanjiti stres i povećati osjećaj dobrobiti.</a:t>
            </a:r>
          </a:p>
          <a:p>
            <a:pPr marL="594361" lvl="2" indent="-198120" algn="l">
              <a:lnSpc>
                <a:spcPts val="4628"/>
              </a:lnSpc>
              <a:buAutoNum type="arabicPeriod"/>
            </a:pPr>
            <a:r>
              <a:rPr lang="en-US" sz="2600" b="1" spc="1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Pomaže u boljem razumijevanju tehnike i u lakoći objašnjavanja tehnike klijentima.</a:t>
            </a:r>
          </a:p>
          <a:p>
            <a:pPr marL="594361" lvl="2" indent="-198120" algn="l">
              <a:lnSpc>
                <a:spcPts val="4628"/>
              </a:lnSpc>
              <a:buAutoNum type="arabicPeriod"/>
            </a:pPr>
            <a:r>
              <a:rPr lang="en-US" sz="2600" b="1" spc="13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Veća vjerodostojnost i motivacija kod klijenta ukoliko s njima podijelimo vlastito iskustvo.</a:t>
            </a:r>
          </a:p>
          <a:p>
            <a:pPr marL="594361" lvl="2" indent="-198120" algn="l">
              <a:lnSpc>
                <a:spcPts val="3330"/>
              </a:lnSpc>
            </a:pPr>
            <a:endParaRPr lang="en-US" sz="2600" b="1" spc="13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2289" y="306086"/>
            <a:ext cx="10592810" cy="1708385"/>
            <a:chOff x="0" y="0"/>
            <a:chExt cx="14123746" cy="2277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797" cy="2277872"/>
            </a:xfrm>
            <a:custGeom>
              <a:avLst/>
              <a:gdLst/>
              <a:ahLst/>
              <a:cxnLst/>
              <a:rect l="l" t="t" r="r" b="b"/>
              <a:pathLst>
                <a:path w="14123797" h="2277872">
                  <a:moveTo>
                    <a:pt x="285242" y="0"/>
                  </a:moveTo>
                  <a:lnTo>
                    <a:pt x="13838555" y="0"/>
                  </a:lnTo>
                  <a:cubicBezTo>
                    <a:pt x="13996036" y="0"/>
                    <a:pt x="14123797" y="127635"/>
                    <a:pt x="14123797" y="285242"/>
                  </a:cubicBezTo>
                  <a:lnTo>
                    <a:pt x="14123797" y="1992630"/>
                  </a:lnTo>
                  <a:cubicBezTo>
                    <a:pt x="14123797" y="2150110"/>
                    <a:pt x="13996163" y="2277872"/>
                    <a:pt x="13838555" y="2277872"/>
                  </a:cubicBezTo>
                  <a:lnTo>
                    <a:pt x="285242" y="2277872"/>
                  </a:lnTo>
                  <a:cubicBezTo>
                    <a:pt x="127635" y="2277872"/>
                    <a:pt x="0" y="2150110"/>
                    <a:pt x="0" y="1992630"/>
                  </a:cubicBezTo>
                  <a:lnTo>
                    <a:pt x="0" y="285242"/>
                  </a:lnTo>
                  <a:cubicBezTo>
                    <a:pt x="0" y="127635"/>
                    <a:pt x="127635" y="0"/>
                    <a:pt x="285242" y="0"/>
                  </a:cubicBezTo>
                  <a:close/>
                </a:path>
              </a:pathLst>
            </a:custGeom>
            <a:solidFill>
              <a:srgbClr val="FDFAF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92289" y="333966"/>
            <a:ext cx="10592810" cy="1680509"/>
            <a:chOff x="0" y="0"/>
            <a:chExt cx="14123746" cy="22406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3750" cy="2240685"/>
            </a:xfrm>
            <a:custGeom>
              <a:avLst/>
              <a:gdLst/>
              <a:ahLst/>
              <a:cxnLst/>
              <a:rect l="l" t="t" r="r" b="b"/>
              <a:pathLst>
                <a:path w="14123750" h="2240685">
                  <a:moveTo>
                    <a:pt x="0" y="0"/>
                  </a:moveTo>
                  <a:lnTo>
                    <a:pt x="14123750" y="0"/>
                  </a:lnTo>
                  <a:lnTo>
                    <a:pt x="14123750" y="2240685"/>
                  </a:lnTo>
                  <a:lnTo>
                    <a:pt x="0" y="22406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4123746" cy="22216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1"/>
                </a:lnSpc>
              </a:pPr>
              <a:r>
                <a:rPr lang="en-US" sz="3399" b="1" spc="-125">
                  <a:solidFill>
                    <a:srgbClr val="80202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Upoznavanje klijenta s mindfulnessom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206705"/>
            <a:ext cx="11425377" cy="765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Edukacija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o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kognitivnom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modelu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Ispitati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prednosti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nedostatke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ruminiranja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u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odnosu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prisutnost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u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sada</a:t>
            </a:r>
            <a:r>
              <a:rPr lang="hr-HR" sz="2644" b="1" spc="-74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š</a:t>
            </a:r>
            <a:r>
              <a:rPr lang="en-US" sz="2644" b="1" spc="-74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njem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trenutku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Koristiti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sokratovski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dijalog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provjeru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argumenata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o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prednostima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ruminiranja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Rasprava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o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ruminiranju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kako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ona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utječe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život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Edukacija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o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prednostima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hr-HR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indfulnessa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Započeti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proces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razmišljanja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(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ruminiranja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) za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vrijeme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sastanka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Procjena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intenziteta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neugodnih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emocija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(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procjenjuje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)</a:t>
            </a:r>
          </a:p>
          <a:p>
            <a:pPr marL="604500" lvl="2" indent="-201500" algn="l">
              <a:lnSpc>
                <a:spcPts val="5209"/>
              </a:lnSpc>
              <a:buAutoNum type="arabicPeriod"/>
            </a:pP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Vođena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vježba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mindfulnessa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u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trajanju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od 5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minuta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uz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snimanje</a:t>
            </a:r>
            <a:r>
              <a:rPr lang="en-US" sz="2644" b="1" spc="-74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audio </a:t>
            </a:r>
            <a:r>
              <a:rPr lang="en-US" sz="2644" b="1" spc="-74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sadržaja</a:t>
            </a: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604500" lvl="2" indent="-201500" algn="l">
              <a:lnSpc>
                <a:spcPts val="2992"/>
              </a:lnSpc>
            </a:pPr>
            <a:endParaRPr lang="en-US" sz="2644" b="1" spc="-74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492714" y="4922977"/>
            <a:ext cx="5948001" cy="5364023"/>
          </a:xfrm>
          <a:custGeom>
            <a:avLst/>
            <a:gdLst/>
            <a:ahLst/>
            <a:cxnLst/>
            <a:rect l="l" t="t" r="r" b="b"/>
            <a:pathLst>
              <a:path w="5948001" h="5364023">
                <a:moveTo>
                  <a:pt x="0" y="0"/>
                </a:moveTo>
                <a:lnTo>
                  <a:pt x="5948000" y="0"/>
                </a:lnTo>
                <a:lnTo>
                  <a:pt x="5948000" y="5364023"/>
                </a:lnTo>
                <a:lnTo>
                  <a:pt x="0" y="536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20" b="-120"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2289" y="306086"/>
            <a:ext cx="10592810" cy="1708385"/>
            <a:chOff x="0" y="0"/>
            <a:chExt cx="14123746" cy="2277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797" cy="2277872"/>
            </a:xfrm>
            <a:custGeom>
              <a:avLst/>
              <a:gdLst/>
              <a:ahLst/>
              <a:cxnLst/>
              <a:rect l="l" t="t" r="r" b="b"/>
              <a:pathLst>
                <a:path w="14123797" h="2277872">
                  <a:moveTo>
                    <a:pt x="285242" y="0"/>
                  </a:moveTo>
                  <a:lnTo>
                    <a:pt x="13838555" y="0"/>
                  </a:lnTo>
                  <a:cubicBezTo>
                    <a:pt x="13996036" y="0"/>
                    <a:pt x="14123797" y="127635"/>
                    <a:pt x="14123797" y="285242"/>
                  </a:cubicBezTo>
                  <a:lnTo>
                    <a:pt x="14123797" y="1992630"/>
                  </a:lnTo>
                  <a:cubicBezTo>
                    <a:pt x="14123797" y="2150110"/>
                    <a:pt x="13996163" y="2277872"/>
                    <a:pt x="13838555" y="2277872"/>
                  </a:cubicBezTo>
                  <a:lnTo>
                    <a:pt x="285242" y="2277872"/>
                  </a:lnTo>
                  <a:cubicBezTo>
                    <a:pt x="127635" y="2277872"/>
                    <a:pt x="0" y="2150110"/>
                    <a:pt x="0" y="1992630"/>
                  </a:cubicBezTo>
                  <a:lnTo>
                    <a:pt x="0" y="285242"/>
                  </a:lnTo>
                  <a:cubicBezTo>
                    <a:pt x="0" y="127635"/>
                    <a:pt x="127635" y="0"/>
                    <a:pt x="285242" y="0"/>
                  </a:cubicBezTo>
                  <a:close/>
                </a:path>
              </a:pathLst>
            </a:custGeom>
            <a:solidFill>
              <a:srgbClr val="FDFAF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92289" y="333966"/>
            <a:ext cx="10592810" cy="1680505"/>
            <a:chOff x="0" y="0"/>
            <a:chExt cx="14123746" cy="2240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3750" cy="2240679"/>
            </a:xfrm>
            <a:custGeom>
              <a:avLst/>
              <a:gdLst/>
              <a:ahLst/>
              <a:cxnLst/>
              <a:rect l="l" t="t" r="r" b="b"/>
              <a:pathLst>
                <a:path w="14123750" h="2240679">
                  <a:moveTo>
                    <a:pt x="0" y="0"/>
                  </a:moveTo>
                  <a:lnTo>
                    <a:pt x="14123750" y="0"/>
                  </a:lnTo>
                  <a:lnTo>
                    <a:pt x="14123750" y="2240679"/>
                  </a:lnTo>
                  <a:lnTo>
                    <a:pt x="0" y="22406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4123746" cy="22216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1"/>
                </a:lnSpc>
              </a:pPr>
              <a:r>
                <a:rPr lang="en-US" sz="3399" b="1" spc="-125">
                  <a:solidFill>
                    <a:srgbClr val="80202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Upoznavanje klijenta s mindfulnessom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43173" y="2447096"/>
            <a:ext cx="10801655" cy="450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4"/>
              </a:lnSpc>
            </a:pPr>
            <a:r>
              <a:rPr lang="en-US" sz="2499" b="1" spc="-7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Nakon vježbe:</a:t>
            </a: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Ponovna procjena intenziteta emocija</a:t>
            </a:r>
          </a:p>
          <a:p>
            <a:pPr marL="571500" lvl="2" indent="-190500" algn="l">
              <a:lnSpc>
                <a:spcPts val="4924"/>
              </a:lnSpc>
              <a:buFont typeface="Arial"/>
              <a:buChar char="⚬"/>
            </a:pPr>
            <a:r>
              <a:rPr lang="en-US" sz="2499" b="1" spc="-7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Razgovor o iskustvu</a:t>
            </a:r>
          </a:p>
          <a:p>
            <a:pPr marL="571182" lvl="2" indent="-190394" algn="l">
              <a:lnSpc>
                <a:spcPts val="4924"/>
              </a:lnSpc>
              <a:buFont typeface="Arial"/>
              <a:buChar char="⚬"/>
            </a:pPr>
            <a:r>
              <a:rPr lang="en-US" sz="2499" b="1" spc="-69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Akcijski plan</a:t>
            </a:r>
          </a:p>
          <a:p>
            <a:pPr marL="863604" lvl="2" indent="-287868" algn="l">
              <a:lnSpc>
                <a:spcPts val="3940"/>
              </a:lnSpc>
              <a:buFont typeface="Arial"/>
              <a:buChar char="⚬"/>
            </a:pPr>
            <a:r>
              <a:rPr lang="en-US" sz="2000" b="1" spc="-56">
                <a:solidFill>
                  <a:srgbClr val="964148"/>
                </a:solidFill>
                <a:latin typeface="Inter Bold"/>
                <a:ea typeface="Inter Bold"/>
                <a:cs typeface="Inter Bold"/>
                <a:sym typeface="Inter Bold"/>
              </a:rPr>
              <a:t>npr. za početak primjena </a:t>
            </a:r>
          </a:p>
          <a:p>
            <a:pPr algn="l">
              <a:lnSpc>
                <a:spcPts val="3940"/>
              </a:lnSpc>
            </a:pPr>
            <a:r>
              <a:rPr lang="en-US" sz="2000" b="1" spc="-56">
                <a:solidFill>
                  <a:srgbClr val="964148"/>
                </a:solidFill>
                <a:latin typeface="Inter Bold"/>
                <a:ea typeface="Inter Bold"/>
                <a:cs typeface="Inter Bold"/>
                <a:sym typeface="Inter Bold"/>
              </a:rPr>
              <a:t>                 mindfulnessa 5 min svako jutro</a:t>
            </a:r>
          </a:p>
          <a:p>
            <a:pPr marL="571500" lvl="2" indent="-190500" algn="l">
              <a:lnSpc>
                <a:spcPts val="4924"/>
              </a:lnSpc>
            </a:pPr>
            <a:endParaRPr lang="en-US" sz="2000" b="1" spc="-56">
              <a:solidFill>
                <a:srgbClr val="96414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2829"/>
              </a:lnSpc>
            </a:pPr>
            <a:endParaRPr lang="en-US" sz="2000" b="1" spc="-56">
              <a:solidFill>
                <a:srgbClr val="96414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74758" y="2014471"/>
            <a:ext cx="1205093" cy="1791357"/>
          </a:xfrm>
          <a:custGeom>
            <a:avLst/>
            <a:gdLst/>
            <a:ahLst/>
            <a:cxnLst/>
            <a:rect l="l" t="t" r="r" b="b"/>
            <a:pathLst>
              <a:path w="1205093" h="1791357">
                <a:moveTo>
                  <a:pt x="0" y="0"/>
                </a:moveTo>
                <a:lnTo>
                  <a:pt x="1205094" y="0"/>
                </a:lnTo>
                <a:lnTo>
                  <a:pt x="1205094" y="1791357"/>
                </a:lnTo>
                <a:lnTo>
                  <a:pt x="0" y="1791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57" b="-56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9767173" y="4479284"/>
            <a:ext cx="6846103" cy="5066119"/>
          </a:xfrm>
          <a:custGeom>
            <a:avLst/>
            <a:gdLst/>
            <a:ahLst/>
            <a:cxnLst/>
            <a:rect l="l" t="t" r="r" b="b"/>
            <a:pathLst>
              <a:path w="6846103" h="5066119">
                <a:moveTo>
                  <a:pt x="0" y="0"/>
                </a:moveTo>
                <a:lnTo>
                  <a:pt x="6846103" y="0"/>
                </a:lnTo>
                <a:lnTo>
                  <a:pt x="6846103" y="5066119"/>
                </a:lnTo>
                <a:lnTo>
                  <a:pt x="0" y="506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82" b="-182"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2289" y="306086"/>
            <a:ext cx="10592810" cy="1708385"/>
            <a:chOff x="0" y="0"/>
            <a:chExt cx="14123746" cy="2277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3797" cy="2277872"/>
            </a:xfrm>
            <a:custGeom>
              <a:avLst/>
              <a:gdLst/>
              <a:ahLst/>
              <a:cxnLst/>
              <a:rect l="l" t="t" r="r" b="b"/>
              <a:pathLst>
                <a:path w="14123797" h="2277872">
                  <a:moveTo>
                    <a:pt x="285242" y="0"/>
                  </a:moveTo>
                  <a:lnTo>
                    <a:pt x="13838555" y="0"/>
                  </a:lnTo>
                  <a:cubicBezTo>
                    <a:pt x="13996036" y="0"/>
                    <a:pt x="14123797" y="127635"/>
                    <a:pt x="14123797" y="285242"/>
                  </a:cubicBezTo>
                  <a:lnTo>
                    <a:pt x="14123797" y="1992630"/>
                  </a:lnTo>
                  <a:cubicBezTo>
                    <a:pt x="14123797" y="2150110"/>
                    <a:pt x="13996163" y="2277872"/>
                    <a:pt x="13838555" y="2277872"/>
                  </a:cubicBezTo>
                  <a:lnTo>
                    <a:pt x="285242" y="2277872"/>
                  </a:lnTo>
                  <a:cubicBezTo>
                    <a:pt x="127635" y="2277872"/>
                    <a:pt x="0" y="2150110"/>
                    <a:pt x="0" y="1992630"/>
                  </a:cubicBezTo>
                  <a:lnTo>
                    <a:pt x="0" y="285242"/>
                  </a:lnTo>
                  <a:cubicBezTo>
                    <a:pt x="0" y="127635"/>
                    <a:pt x="127635" y="0"/>
                    <a:pt x="285242" y="0"/>
                  </a:cubicBezTo>
                  <a:close/>
                </a:path>
              </a:pathLst>
            </a:custGeom>
            <a:solidFill>
              <a:srgbClr val="FDFAF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92289" y="333966"/>
            <a:ext cx="10592810" cy="1680505"/>
            <a:chOff x="0" y="0"/>
            <a:chExt cx="14123746" cy="2240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3750" cy="2240679"/>
            </a:xfrm>
            <a:custGeom>
              <a:avLst/>
              <a:gdLst/>
              <a:ahLst/>
              <a:cxnLst/>
              <a:rect l="l" t="t" r="r" b="b"/>
              <a:pathLst>
                <a:path w="14123750" h="2240679">
                  <a:moveTo>
                    <a:pt x="0" y="0"/>
                  </a:moveTo>
                  <a:lnTo>
                    <a:pt x="14123750" y="0"/>
                  </a:lnTo>
                  <a:lnTo>
                    <a:pt x="14123750" y="2240679"/>
                  </a:lnTo>
                  <a:lnTo>
                    <a:pt x="0" y="22406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4123746" cy="22216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41"/>
                </a:lnSpc>
              </a:pPr>
              <a:r>
                <a:rPr lang="en-US" sz="3399" b="1" spc="-125">
                  <a:solidFill>
                    <a:srgbClr val="80202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Upoznavanje klijenta s mindfulnessom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46040" y="2901639"/>
            <a:ext cx="11184436" cy="475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4"/>
              </a:lnSpc>
            </a:pP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nego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što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klijentima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pokažemo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mindfulness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tehniku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,</a:t>
            </a:r>
            <a:r>
              <a:rPr lang="hr-HR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potrebno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je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dati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im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uputu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da se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upuste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u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neželjeno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stanje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(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npr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ruminiranje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)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iz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razloga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</a:p>
          <a:p>
            <a:pPr algn="l">
              <a:lnSpc>
                <a:spcPts val="4924"/>
              </a:lnSpc>
            </a:pP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4924"/>
              </a:lnSpc>
              <a:buAutoNum type="arabicPeriod"/>
            </a:pP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Vježba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u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ovom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slučaju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može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poslužiti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kao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bihevioralni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eksperiment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za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testiranje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disfukncionalnih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vjerovanja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Ruminiranje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ne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mogu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sz="2499" i="1" spc="-70" dirty="0" err="1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kontrolirati</a:t>
            </a:r>
            <a:r>
              <a:rPr lang="en-US" sz="2499" i="1" spc="-70" dirty="0">
                <a:solidFill>
                  <a:srgbClr val="802028"/>
                </a:solidFill>
                <a:latin typeface="Inter Italics"/>
                <a:ea typeface="Inter Italics"/>
                <a:cs typeface="Inter Italics"/>
                <a:sym typeface="Inter Italics"/>
              </a:rPr>
              <a:t>”.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marL="571500" lvl="2" indent="-190500" algn="l">
              <a:lnSpc>
                <a:spcPts val="4924"/>
              </a:lnSpc>
              <a:buAutoNum type="arabicPeriod"/>
            </a:pP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Važno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je da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klijent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primijeni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 mindfulness u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stanju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kojeg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želi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-70" dirty="0" err="1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promijeniti</a:t>
            </a:r>
            <a:r>
              <a:rPr lang="en-US" sz="2499" b="1" spc="-70" dirty="0">
                <a:solidFill>
                  <a:srgbClr val="802028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  <a:p>
            <a:pPr marL="571500" lvl="2" indent="-190500" algn="l">
              <a:lnSpc>
                <a:spcPts val="4924"/>
              </a:lnSpc>
            </a:pP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lvl="2" indent="-190500" algn="l">
              <a:lnSpc>
                <a:spcPts val="2829"/>
              </a:lnSpc>
            </a:pPr>
            <a:endParaRPr lang="en-US" sz="2499" b="1" spc="-70" dirty="0">
              <a:solidFill>
                <a:srgbClr val="802028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753589" y="2014471"/>
            <a:ext cx="6254496" cy="8229600"/>
            <a:chOff x="0" y="0"/>
            <a:chExt cx="8339328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39328" cy="10972800"/>
            </a:xfrm>
            <a:custGeom>
              <a:avLst/>
              <a:gdLst/>
              <a:ahLst/>
              <a:cxnLst/>
              <a:rect l="l" t="t" r="r" b="b"/>
              <a:pathLst>
                <a:path w="8339328" h="10972800">
                  <a:moveTo>
                    <a:pt x="0" y="0"/>
                  </a:moveTo>
                  <a:lnTo>
                    <a:pt x="8339328" y="0"/>
                  </a:lnTo>
                  <a:lnTo>
                    <a:pt x="833932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" b="-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800</Words>
  <Application>Microsoft Office PowerPoint</Application>
  <PresentationFormat>Custom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Inter Bold</vt:lpstr>
      <vt:lpstr>Touvlo Bold</vt:lpstr>
      <vt:lpstr>Touvlo</vt:lpstr>
      <vt:lpstr>Arial</vt:lpstr>
      <vt:lpstr>IBM Plex Mono Bold</vt:lpstr>
      <vt:lpstr>Calibri</vt:lpstr>
      <vt:lpstr>Inter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Modern Illustrative Wellness Routines Presentation.pptx</dc:title>
  <dc:creator>hubik</dc:creator>
  <cp:lastModifiedBy>hubikotvr@outlook.com</cp:lastModifiedBy>
  <cp:revision>7</cp:revision>
  <dcterms:created xsi:type="dcterms:W3CDTF">2006-08-16T00:00:00Z</dcterms:created>
  <dcterms:modified xsi:type="dcterms:W3CDTF">2026-02-13T14:26:24Z</dcterms:modified>
  <dc:identifier>DAG_x3wdrzg</dc:identifier>
</cp:coreProperties>
</file>