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8" r:id="rId1"/>
  </p:sldMasterIdLst>
  <p:notesMasterIdLst>
    <p:notesMasterId r:id="rId26"/>
  </p:notesMasterIdLst>
  <p:sldIdLst>
    <p:sldId id="256" r:id="rId2"/>
    <p:sldId id="286" r:id="rId3"/>
    <p:sldId id="287" r:id="rId4"/>
    <p:sldId id="288" r:id="rId5"/>
    <p:sldId id="289" r:id="rId6"/>
    <p:sldId id="260" r:id="rId7"/>
    <p:sldId id="273" r:id="rId8"/>
    <p:sldId id="290" r:id="rId9"/>
    <p:sldId id="291" r:id="rId10"/>
    <p:sldId id="263" r:id="rId11"/>
    <p:sldId id="292" r:id="rId12"/>
    <p:sldId id="264" r:id="rId13"/>
    <p:sldId id="285" r:id="rId14"/>
    <p:sldId id="293" r:id="rId15"/>
    <p:sldId id="266" r:id="rId16"/>
    <p:sldId id="294" r:id="rId17"/>
    <p:sldId id="279" r:id="rId18"/>
    <p:sldId id="295" r:id="rId19"/>
    <p:sldId id="297" r:id="rId20"/>
    <p:sldId id="270" r:id="rId21"/>
    <p:sldId id="281" r:id="rId22"/>
    <p:sldId id="272" r:id="rId23"/>
    <p:sldId id="298" r:id="rId24"/>
    <p:sldId id="30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9684"/>
    <a:srgbClr val="BBD2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0"/>
    <p:restoredTop sz="94679"/>
  </p:normalViewPr>
  <p:slideViewPr>
    <p:cSldViewPr snapToGrid="0">
      <p:cViewPr varScale="1">
        <p:scale>
          <a:sx n="105" d="100"/>
          <a:sy n="105" d="100"/>
        </p:scale>
        <p:origin x="714"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ADE42A-3ACD-224B-BC4A-2474FA06A348}" type="doc">
      <dgm:prSet loTypeId="urn:microsoft.com/office/officeart/2005/8/layout/list1" loCatId="" qsTypeId="urn:microsoft.com/office/officeart/2005/8/quickstyle/simple3" qsCatId="simple" csTypeId="urn:microsoft.com/office/officeart/2005/8/colors/accent1_3" csCatId="accent1" phldr="1"/>
      <dgm:spPr/>
      <dgm:t>
        <a:bodyPr/>
        <a:lstStyle/>
        <a:p>
          <a:endParaRPr lang="en-US"/>
        </a:p>
      </dgm:t>
    </dgm:pt>
    <dgm:pt modelId="{43F566F9-9203-2249-837A-C2B150D8F084}">
      <dgm:prSet phldrT="[Text]"/>
      <dgm:spPr>
        <a:solidFill>
          <a:schemeClr val="accent2"/>
        </a:solidFill>
      </dgm:spPr>
      <dgm:t>
        <a:bodyPr/>
        <a:lstStyle/>
        <a:p>
          <a:r>
            <a:rPr lang="en-US" b="1" dirty="0"/>
            <a:t>POČETNI DIO SEANSE</a:t>
          </a:r>
        </a:p>
      </dgm:t>
    </dgm:pt>
    <dgm:pt modelId="{86953D6A-2129-7445-BF2C-D2DD2C802D73}" type="parTrans" cxnId="{F0C62887-2E9E-FE47-9B17-A041AB007819}">
      <dgm:prSet/>
      <dgm:spPr/>
      <dgm:t>
        <a:bodyPr/>
        <a:lstStyle/>
        <a:p>
          <a:endParaRPr lang="en-US"/>
        </a:p>
      </dgm:t>
    </dgm:pt>
    <dgm:pt modelId="{886975D1-FCE9-BD4A-950D-15852F6525B3}" type="sibTrans" cxnId="{F0C62887-2E9E-FE47-9B17-A041AB007819}">
      <dgm:prSet/>
      <dgm:spPr/>
      <dgm:t>
        <a:bodyPr/>
        <a:lstStyle/>
        <a:p>
          <a:endParaRPr lang="en-US"/>
        </a:p>
      </dgm:t>
    </dgm:pt>
    <dgm:pt modelId="{D992544E-E7AC-164E-BC06-2FA0100E91B3}">
      <dgm:prSet phldrT="[Text]"/>
      <dgm:spPr/>
      <dgm:t>
        <a:bodyPr/>
        <a:lstStyle/>
        <a:p>
          <a:pPr>
            <a:buFont typeface="Arial" panose="020B0604020202020204" pitchFamily="34" charset="0"/>
            <a:buChar char="•"/>
          </a:pPr>
          <a:r>
            <a:rPr lang="hr-HR" dirty="0">
              <a:solidFill>
                <a:schemeClr val="tx1">
                  <a:lumMod val="65000"/>
                  <a:lumOff val="35000"/>
                </a:schemeClr>
              </a:solidFill>
            </a:rPr>
            <a:t>Provjera raspoloženja/uzimanja lijekova/ostalih oblika liječenja</a:t>
          </a:r>
          <a:endParaRPr lang="en-US" dirty="0">
            <a:solidFill>
              <a:schemeClr val="tx1">
                <a:lumMod val="65000"/>
                <a:lumOff val="35000"/>
              </a:schemeClr>
            </a:solidFill>
          </a:endParaRPr>
        </a:p>
      </dgm:t>
    </dgm:pt>
    <dgm:pt modelId="{9AD4C161-6927-A04A-A24F-68291CCBAD25}" type="parTrans" cxnId="{E4A3205B-D6ED-0242-A595-965084DC1FE1}">
      <dgm:prSet/>
      <dgm:spPr/>
      <dgm:t>
        <a:bodyPr/>
        <a:lstStyle/>
        <a:p>
          <a:endParaRPr lang="en-US"/>
        </a:p>
      </dgm:t>
    </dgm:pt>
    <dgm:pt modelId="{0CBF34F5-2E24-C648-8BF3-671F73217681}" type="sibTrans" cxnId="{E4A3205B-D6ED-0242-A595-965084DC1FE1}">
      <dgm:prSet/>
      <dgm:spPr/>
      <dgm:t>
        <a:bodyPr/>
        <a:lstStyle/>
        <a:p>
          <a:endParaRPr lang="en-US"/>
        </a:p>
      </dgm:t>
    </dgm:pt>
    <dgm:pt modelId="{F67CA546-5F61-2B4F-84BA-135CFAFBDEC8}">
      <dgm:prSet phldrT="[Text]"/>
      <dgm:spPr>
        <a:solidFill>
          <a:schemeClr val="accent2">
            <a:lumMod val="60000"/>
            <a:lumOff val="40000"/>
          </a:schemeClr>
        </a:solidFill>
      </dgm:spPr>
      <dgm:t>
        <a:bodyPr/>
        <a:lstStyle/>
        <a:p>
          <a:r>
            <a:rPr lang="en-US" b="1" dirty="0"/>
            <a:t>SREDIŠNJI DIO SEANSE</a:t>
          </a:r>
        </a:p>
      </dgm:t>
    </dgm:pt>
    <dgm:pt modelId="{CEA1125A-D8F8-6A45-BF1E-0023F7EE0FA5}" type="parTrans" cxnId="{C79F4819-DDAD-D940-AF21-0517E4CAC33C}">
      <dgm:prSet/>
      <dgm:spPr/>
      <dgm:t>
        <a:bodyPr/>
        <a:lstStyle/>
        <a:p>
          <a:endParaRPr lang="en-US"/>
        </a:p>
      </dgm:t>
    </dgm:pt>
    <dgm:pt modelId="{1278F1B3-18D2-484D-91BB-F6BA50F40B33}" type="sibTrans" cxnId="{C79F4819-DDAD-D940-AF21-0517E4CAC33C}">
      <dgm:prSet/>
      <dgm:spPr/>
      <dgm:t>
        <a:bodyPr/>
        <a:lstStyle/>
        <a:p>
          <a:endParaRPr lang="en-US"/>
        </a:p>
      </dgm:t>
    </dgm:pt>
    <dgm:pt modelId="{F2E1CEC3-49A9-A244-953D-8544CBEF93F0}">
      <dgm:prSet phldrT="[Text]"/>
      <dgm:spPr/>
      <dgm:t>
        <a:bodyPr/>
        <a:lstStyle/>
        <a:p>
          <a:pPr>
            <a:buFont typeface="Arial" panose="020B0604020202020204" pitchFamily="34" charset="0"/>
            <a:buChar char="•"/>
          </a:pPr>
          <a:r>
            <a:rPr lang="hr-HR" dirty="0">
              <a:solidFill>
                <a:schemeClr val="tx1">
                  <a:lumMod val="65000"/>
                  <a:lumOff val="35000"/>
                </a:schemeClr>
              </a:solidFill>
            </a:rPr>
            <a:t>Rad na točkama dnevnog reda </a:t>
          </a:r>
          <a:r>
            <a:rPr lang="hr-HR" dirty="0">
              <a:solidFill>
                <a:schemeClr val="tx1">
                  <a:lumMod val="65000"/>
                  <a:lumOff val="35000"/>
                </a:schemeClr>
              </a:solidFill>
              <a:sym typeface="Wingdings" pitchFamily="2" charset="2"/>
            </a:rPr>
            <a:t> sažimanje, intervencija, procjena potrebe za daljnjim intervencijama, postavljanje akcijskog plana</a:t>
          </a:r>
          <a:endParaRPr lang="en-US" dirty="0">
            <a:solidFill>
              <a:schemeClr val="tx1">
                <a:lumMod val="65000"/>
                <a:lumOff val="35000"/>
              </a:schemeClr>
            </a:solidFill>
          </a:endParaRPr>
        </a:p>
      </dgm:t>
    </dgm:pt>
    <dgm:pt modelId="{5AD7D0D5-8A77-2645-875C-916D0D9EBA12}" type="parTrans" cxnId="{6A8AC310-A43C-FB4E-A522-28D207B63ACE}">
      <dgm:prSet/>
      <dgm:spPr/>
      <dgm:t>
        <a:bodyPr/>
        <a:lstStyle/>
        <a:p>
          <a:endParaRPr lang="en-US"/>
        </a:p>
      </dgm:t>
    </dgm:pt>
    <dgm:pt modelId="{B7F5D6D5-2BB0-2741-AB99-08825C57540E}" type="sibTrans" cxnId="{6A8AC310-A43C-FB4E-A522-28D207B63ACE}">
      <dgm:prSet/>
      <dgm:spPr/>
      <dgm:t>
        <a:bodyPr/>
        <a:lstStyle/>
        <a:p>
          <a:endParaRPr lang="en-US"/>
        </a:p>
      </dgm:t>
    </dgm:pt>
    <dgm:pt modelId="{B9F272E1-65E3-AA40-B881-E1D685E3B25B}">
      <dgm:prSet phldrT="[Text]"/>
      <dgm:spPr>
        <a:solidFill>
          <a:schemeClr val="accent2">
            <a:lumMod val="20000"/>
            <a:lumOff val="80000"/>
          </a:schemeClr>
        </a:solidFill>
      </dgm:spPr>
      <dgm:t>
        <a:bodyPr/>
        <a:lstStyle/>
        <a:p>
          <a:r>
            <a:rPr lang="en-US" b="1" dirty="0"/>
            <a:t>ZAVRŠNI DIO SEANSE</a:t>
          </a:r>
        </a:p>
      </dgm:t>
    </dgm:pt>
    <dgm:pt modelId="{C0430DBC-2C3D-0145-BA42-2F79F5C746C3}" type="parTrans" cxnId="{213CADB9-02D9-0C49-9AFF-C65639B5F1C9}">
      <dgm:prSet/>
      <dgm:spPr/>
      <dgm:t>
        <a:bodyPr/>
        <a:lstStyle/>
        <a:p>
          <a:endParaRPr lang="en-US"/>
        </a:p>
      </dgm:t>
    </dgm:pt>
    <dgm:pt modelId="{1C80D122-424A-5444-AF05-5CB483136B7D}" type="sibTrans" cxnId="{213CADB9-02D9-0C49-9AFF-C65639B5F1C9}">
      <dgm:prSet/>
      <dgm:spPr/>
      <dgm:t>
        <a:bodyPr/>
        <a:lstStyle/>
        <a:p>
          <a:endParaRPr lang="en-US"/>
        </a:p>
      </dgm:t>
    </dgm:pt>
    <dgm:pt modelId="{FA3F28C5-3EA6-9848-B3A3-A6B09EC36292}">
      <dgm:prSet phldrT="[Text]"/>
      <dgm:spPr/>
      <dgm:t>
        <a:bodyPr/>
        <a:lstStyle/>
        <a:p>
          <a:pPr>
            <a:buFont typeface="Arial" panose="020B0604020202020204" pitchFamily="34" charset="0"/>
            <a:buChar char="•"/>
          </a:pPr>
          <a:r>
            <a:rPr lang="hr-HR" dirty="0">
              <a:solidFill>
                <a:schemeClr val="tx1">
                  <a:lumMod val="65000"/>
                  <a:lumOff val="35000"/>
                </a:schemeClr>
              </a:solidFill>
              <a:sym typeface="Wingdings" pitchFamily="2" charset="2"/>
            </a:rPr>
            <a:t>Sažimanje seanse</a:t>
          </a:r>
          <a:endParaRPr lang="en-US" dirty="0">
            <a:solidFill>
              <a:schemeClr val="tx1">
                <a:lumMod val="65000"/>
                <a:lumOff val="35000"/>
              </a:schemeClr>
            </a:solidFill>
          </a:endParaRPr>
        </a:p>
      </dgm:t>
    </dgm:pt>
    <dgm:pt modelId="{C751E4A7-794D-8843-95E2-5536C1F62D03}" type="parTrans" cxnId="{47A93A8E-81AD-8744-886B-E8B2E92C2DB3}">
      <dgm:prSet/>
      <dgm:spPr/>
      <dgm:t>
        <a:bodyPr/>
        <a:lstStyle/>
        <a:p>
          <a:endParaRPr lang="en-US"/>
        </a:p>
      </dgm:t>
    </dgm:pt>
    <dgm:pt modelId="{8B8A359A-59FD-8040-A2D0-20495B6326E0}" type="sibTrans" cxnId="{47A93A8E-81AD-8744-886B-E8B2E92C2DB3}">
      <dgm:prSet/>
      <dgm:spPr/>
      <dgm:t>
        <a:bodyPr/>
        <a:lstStyle/>
        <a:p>
          <a:endParaRPr lang="en-US"/>
        </a:p>
      </dgm:t>
    </dgm:pt>
    <dgm:pt modelId="{A72C3464-9DAF-6949-A6CC-4F7C581F7F99}">
      <dgm:prSet/>
      <dgm:spPr/>
      <dgm:t>
        <a:bodyPr/>
        <a:lstStyle/>
        <a:p>
          <a:r>
            <a:rPr lang="hr-HR" dirty="0">
              <a:solidFill>
                <a:schemeClr val="tx1">
                  <a:lumMod val="65000"/>
                  <a:lumOff val="35000"/>
                </a:schemeClr>
              </a:solidFill>
            </a:rPr>
            <a:t>Sastavljanje dnevnog reda</a:t>
          </a:r>
        </a:p>
      </dgm:t>
    </dgm:pt>
    <dgm:pt modelId="{C34AB280-4EDF-E745-9DB2-20E4D4D2E614}" type="parTrans" cxnId="{37F85670-8B6F-3A47-ACFB-08B76037C438}">
      <dgm:prSet/>
      <dgm:spPr/>
      <dgm:t>
        <a:bodyPr/>
        <a:lstStyle/>
        <a:p>
          <a:endParaRPr lang="en-US"/>
        </a:p>
      </dgm:t>
    </dgm:pt>
    <dgm:pt modelId="{4364B84F-6107-EC4B-9F1E-59F30798F87B}" type="sibTrans" cxnId="{37F85670-8B6F-3A47-ACFB-08B76037C438}">
      <dgm:prSet/>
      <dgm:spPr/>
      <dgm:t>
        <a:bodyPr/>
        <a:lstStyle/>
        <a:p>
          <a:endParaRPr lang="en-US"/>
        </a:p>
      </dgm:t>
    </dgm:pt>
    <dgm:pt modelId="{B4FD5334-FD40-AE4C-9DC8-58FA0002CBFA}">
      <dgm:prSet/>
      <dgm:spPr/>
      <dgm:t>
        <a:bodyPr/>
        <a:lstStyle/>
        <a:p>
          <a:r>
            <a:rPr lang="hr-HR" dirty="0">
              <a:solidFill>
                <a:schemeClr val="tx1">
                  <a:lumMod val="65000"/>
                  <a:lumOff val="35000"/>
                </a:schemeClr>
              </a:solidFill>
            </a:rPr>
            <a:t>Pregled relevantnih zbivanja između susreta i akcijskog plana od proteklog tjedna </a:t>
          </a:r>
        </a:p>
      </dgm:t>
    </dgm:pt>
    <dgm:pt modelId="{4D09AE6E-13DE-C940-9AEA-31D7250A33B7}" type="parTrans" cxnId="{D8154E19-007C-5C40-B1FD-75A50CA5B88E}">
      <dgm:prSet/>
      <dgm:spPr/>
      <dgm:t>
        <a:bodyPr/>
        <a:lstStyle/>
        <a:p>
          <a:endParaRPr lang="en-US"/>
        </a:p>
      </dgm:t>
    </dgm:pt>
    <dgm:pt modelId="{73D63579-92B9-214F-B9EF-9C758ACF264A}" type="sibTrans" cxnId="{D8154E19-007C-5C40-B1FD-75A50CA5B88E}">
      <dgm:prSet/>
      <dgm:spPr/>
      <dgm:t>
        <a:bodyPr/>
        <a:lstStyle/>
        <a:p>
          <a:endParaRPr lang="en-US"/>
        </a:p>
      </dgm:t>
    </dgm:pt>
    <dgm:pt modelId="{3BD9F10E-B0D3-B442-96FD-02DA5962D4D1}">
      <dgm:prSet/>
      <dgm:spPr/>
      <dgm:t>
        <a:bodyPr/>
        <a:lstStyle/>
        <a:p>
          <a:r>
            <a:rPr lang="hr-HR" dirty="0">
              <a:solidFill>
                <a:schemeClr val="tx1">
                  <a:lumMod val="65000"/>
                  <a:lumOff val="35000"/>
                </a:schemeClr>
              </a:solidFill>
            </a:rPr>
            <a:t>Odrediti prioritete dnevnog reda</a:t>
          </a:r>
        </a:p>
      </dgm:t>
    </dgm:pt>
    <dgm:pt modelId="{3103947D-9519-3E42-ADA7-759924D3433D}" type="parTrans" cxnId="{AE4D92CF-8410-F84B-A356-FEC468C89245}">
      <dgm:prSet/>
      <dgm:spPr/>
      <dgm:t>
        <a:bodyPr/>
        <a:lstStyle/>
        <a:p>
          <a:endParaRPr lang="en-US"/>
        </a:p>
      </dgm:t>
    </dgm:pt>
    <dgm:pt modelId="{9D08F544-8154-6344-ABEA-0EC87CCC2151}" type="sibTrans" cxnId="{AE4D92CF-8410-F84B-A356-FEC468C89245}">
      <dgm:prSet/>
      <dgm:spPr/>
      <dgm:t>
        <a:bodyPr/>
        <a:lstStyle/>
        <a:p>
          <a:endParaRPr lang="en-US"/>
        </a:p>
      </dgm:t>
    </dgm:pt>
    <dgm:pt modelId="{5191F22A-DB4F-FC4D-B69A-92E39A6B21F0}">
      <dgm:prSet/>
      <dgm:spPr/>
      <dgm:t>
        <a:bodyPr/>
        <a:lstStyle/>
        <a:p>
          <a:r>
            <a:rPr lang="hr-HR" dirty="0">
              <a:solidFill>
                <a:schemeClr val="tx1">
                  <a:lumMod val="65000"/>
                  <a:lumOff val="35000"/>
                </a:schemeClr>
              </a:solidFill>
              <a:sym typeface="Wingdings" pitchFamily="2" charset="2"/>
            </a:rPr>
            <a:t>Pregled akcijskog plana za sljedeći tjedan</a:t>
          </a:r>
        </a:p>
      </dgm:t>
    </dgm:pt>
    <dgm:pt modelId="{6222C044-5D43-284C-ABE4-7A6A66CF74E0}" type="parTrans" cxnId="{9CAB4B30-B5D2-FB43-9ED2-A0F8E2C2133D}">
      <dgm:prSet/>
      <dgm:spPr/>
      <dgm:t>
        <a:bodyPr/>
        <a:lstStyle/>
        <a:p>
          <a:endParaRPr lang="en-US"/>
        </a:p>
      </dgm:t>
    </dgm:pt>
    <dgm:pt modelId="{D3F50F88-1E32-4344-B836-9C7A526EDDC1}" type="sibTrans" cxnId="{9CAB4B30-B5D2-FB43-9ED2-A0F8E2C2133D}">
      <dgm:prSet/>
      <dgm:spPr/>
      <dgm:t>
        <a:bodyPr/>
        <a:lstStyle/>
        <a:p>
          <a:endParaRPr lang="en-US"/>
        </a:p>
      </dgm:t>
    </dgm:pt>
    <dgm:pt modelId="{593D2158-DE48-774B-8287-D9CC0D36A6F3}">
      <dgm:prSet/>
      <dgm:spPr/>
      <dgm:t>
        <a:bodyPr/>
        <a:lstStyle/>
        <a:p>
          <a:r>
            <a:rPr lang="hr-HR" dirty="0">
              <a:solidFill>
                <a:schemeClr val="tx1">
                  <a:lumMod val="65000"/>
                  <a:lumOff val="35000"/>
                </a:schemeClr>
              </a:solidFill>
              <a:sym typeface="Wingdings" pitchFamily="2" charset="2"/>
            </a:rPr>
            <a:t>Povratna informacija klijenta</a:t>
          </a:r>
          <a:endParaRPr lang="hr-HR" dirty="0">
            <a:solidFill>
              <a:schemeClr val="tx1">
                <a:lumMod val="65000"/>
                <a:lumOff val="35000"/>
              </a:schemeClr>
            </a:solidFill>
          </a:endParaRPr>
        </a:p>
      </dgm:t>
    </dgm:pt>
    <dgm:pt modelId="{3EA6BB70-68EC-1443-9F3F-2E37740F122C}" type="parTrans" cxnId="{858F22F5-6DA1-5341-B5FD-692DF756BC5B}">
      <dgm:prSet/>
      <dgm:spPr/>
      <dgm:t>
        <a:bodyPr/>
        <a:lstStyle/>
        <a:p>
          <a:endParaRPr lang="en-US"/>
        </a:p>
      </dgm:t>
    </dgm:pt>
    <dgm:pt modelId="{E03C2D5A-7529-1841-A34D-6CE22A903E19}" type="sibTrans" cxnId="{858F22F5-6DA1-5341-B5FD-692DF756BC5B}">
      <dgm:prSet/>
      <dgm:spPr/>
      <dgm:t>
        <a:bodyPr/>
        <a:lstStyle/>
        <a:p>
          <a:endParaRPr lang="en-US"/>
        </a:p>
      </dgm:t>
    </dgm:pt>
    <dgm:pt modelId="{84BDD09E-2B4A-C142-862A-DE27A5AE3A17}" type="pres">
      <dgm:prSet presAssocID="{FCADE42A-3ACD-224B-BC4A-2474FA06A348}" presName="linear" presStyleCnt="0">
        <dgm:presLayoutVars>
          <dgm:dir/>
          <dgm:animLvl val="lvl"/>
          <dgm:resizeHandles val="exact"/>
        </dgm:presLayoutVars>
      </dgm:prSet>
      <dgm:spPr/>
      <dgm:t>
        <a:bodyPr/>
        <a:lstStyle/>
        <a:p>
          <a:endParaRPr lang="en-US"/>
        </a:p>
      </dgm:t>
    </dgm:pt>
    <dgm:pt modelId="{C2DF19BB-F4D4-9D40-AB32-112CB8F78356}" type="pres">
      <dgm:prSet presAssocID="{43F566F9-9203-2249-837A-C2B150D8F084}" presName="parentLin" presStyleCnt="0"/>
      <dgm:spPr/>
    </dgm:pt>
    <dgm:pt modelId="{8D4D812C-40C3-A240-9BE0-C8FD572266D9}" type="pres">
      <dgm:prSet presAssocID="{43F566F9-9203-2249-837A-C2B150D8F084}" presName="parentLeftMargin" presStyleLbl="node1" presStyleIdx="0" presStyleCnt="3"/>
      <dgm:spPr/>
      <dgm:t>
        <a:bodyPr/>
        <a:lstStyle/>
        <a:p>
          <a:endParaRPr lang="en-US"/>
        </a:p>
      </dgm:t>
    </dgm:pt>
    <dgm:pt modelId="{B450C816-6C6F-114D-889A-45A308E54701}" type="pres">
      <dgm:prSet presAssocID="{43F566F9-9203-2249-837A-C2B150D8F084}" presName="parentText" presStyleLbl="node1" presStyleIdx="0" presStyleCnt="3">
        <dgm:presLayoutVars>
          <dgm:chMax val="0"/>
          <dgm:bulletEnabled val="1"/>
        </dgm:presLayoutVars>
      </dgm:prSet>
      <dgm:spPr/>
      <dgm:t>
        <a:bodyPr/>
        <a:lstStyle/>
        <a:p>
          <a:endParaRPr lang="en-US"/>
        </a:p>
      </dgm:t>
    </dgm:pt>
    <dgm:pt modelId="{EAD5E42C-0BE6-B943-B321-1B5252AA08AA}" type="pres">
      <dgm:prSet presAssocID="{43F566F9-9203-2249-837A-C2B150D8F084}" presName="negativeSpace" presStyleCnt="0"/>
      <dgm:spPr/>
    </dgm:pt>
    <dgm:pt modelId="{9FCF152A-BAE2-E84C-8EFA-1692397EB8BF}" type="pres">
      <dgm:prSet presAssocID="{43F566F9-9203-2249-837A-C2B150D8F084}" presName="childText" presStyleLbl="conFgAcc1" presStyleIdx="0" presStyleCnt="3">
        <dgm:presLayoutVars>
          <dgm:bulletEnabled val="1"/>
        </dgm:presLayoutVars>
      </dgm:prSet>
      <dgm:spPr/>
      <dgm:t>
        <a:bodyPr/>
        <a:lstStyle/>
        <a:p>
          <a:endParaRPr lang="en-US"/>
        </a:p>
      </dgm:t>
    </dgm:pt>
    <dgm:pt modelId="{20160D98-8F7C-3B4C-AF01-2186A42414C2}" type="pres">
      <dgm:prSet presAssocID="{886975D1-FCE9-BD4A-950D-15852F6525B3}" presName="spaceBetweenRectangles" presStyleCnt="0"/>
      <dgm:spPr/>
    </dgm:pt>
    <dgm:pt modelId="{7C847B79-AFA5-7F42-B6D3-F97A1D7F277E}" type="pres">
      <dgm:prSet presAssocID="{F67CA546-5F61-2B4F-84BA-135CFAFBDEC8}" presName="parentLin" presStyleCnt="0"/>
      <dgm:spPr/>
    </dgm:pt>
    <dgm:pt modelId="{5407711C-EAAC-C348-8AD7-FD0E2F688B05}" type="pres">
      <dgm:prSet presAssocID="{F67CA546-5F61-2B4F-84BA-135CFAFBDEC8}" presName="parentLeftMargin" presStyleLbl="node1" presStyleIdx="0" presStyleCnt="3"/>
      <dgm:spPr/>
      <dgm:t>
        <a:bodyPr/>
        <a:lstStyle/>
        <a:p>
          <a:endParaRPr lang="en-US"/>
        </a:p>
      </dgm:t>
    </dgm:pt>
    <dgm:pt modelId="{DF7BCD49-E0F6-C849-A655-A90F1A973F76}" type="pres">
      <dgm:prSet presAssocID="{F67CA546-5F61-2B4F-84BA-135CFAFBDEC8}" presName="parentText" presStyleLbl="node1" presStyleIdx="1" presStyleCnt="3">
        <dgm:presLayoutVars>
          <dgm:chMax val="0"/>
          <dgm:bulletEnabled val="1"/>
        </dgm:presLayoutVars>
      </dgm:prSet>
      <dgm:spPr/>
      <dgm:t>
        <a:bodyPr/>
        <a:lstStyle/>
        <a:p>
          <a:endParaRPr lang="en-US"/>
        </a:p>
      </dgm:t>
    </dgm:pt>
    <dgm:pt modelId="{D29E4E09-D3EF-7147-9B9B-41036ED2FCB4}" type="pres">
      <dgm:prSet presAssocID="{F67CA546-5F61-2B4F-84BA-135CFAFBDEC8}" presName="negativeSpace" presStyleCnt="0"/>
      <dgm:spPr/>
    </dgm:pt>
    <dgm:pt modelId="{117F24A2-4F2F-0F46-86B9-B2625EC25A01}" type="pres">
      <dgm:prSet presAssocID="{F67CA546-5F61-2B4F-84BA-135CFAFBDEC8}" presName="childText" presStyleLbl="conFgAcc1" presStyleIdx="1" presStyleCnt="3">
        <dgm:presLayoutVars>
          <dgm:bulletEnabled val="1"/>
        </dgm:presLayoutVars>
      </dgm:prSet>
      <dgm:spPr/>
      <dgm:t>
        <a:bodyPr/>
        <a:lstStyle/>
        <a:p>
          <a:endParaRPr lang="en-US"/>
        </a:p>
      </dgm:t>
    </dgm:pt>
    <dgm:pt modelId="{C866136B-947B-EC45-AA4D-08477E3BF73D}" type="pres">
      <dgm:prSet presAssocID="{1278F1B3-18D2-484D-91BB-F6BA50F40B33}" presName="spaceBetweenRectangles" presStyleCnt="0"/>
      <dgm:spPr/>
    </dgm:pt>
    <dgm:pt modelId="{BC886A05-71B2-F14D-A147-1D454FC5A16E}" type="pres">
      <dgm:prSet presAssocID="{B9F272E1-65E3-AA40-B881-E1D685E3B25B}" presName="parentLin" presStyleCnt="0"/>
      <dgm:spPr/>
    </dgm:pt>
    <dgm:pt modelId="{83DFC407-D1ED-4F47-A4DE-A37D01FCFFA8}" type="pres">
      <dgm:prSet presAssocID="{B9F272E1-65E3-AA40-B881-E1D685E3B25B}" presName="parentLeftMargin" presStyleLbl="node1" presStyleIdx="1" presStyleCnt="3"/>
      <dgm:spPr/>
      <dgm:t>
        <a:bodyPr/>
        <a:lstStyle/>
        <a:p>
          <a:endParaRPr lang="en-US"/>
        </a:p>
      </dgm:t>
    </dgm:pt>
    <dgm:pt modelId="{494A3B73-8C3B-784D-AB62-AC143DB2489C}" type="pres">
      <dgm:prSet presAssocID="{B9F272E1-65E3-AA40-B881-E1D685E3B25B}" presName="parentText" presStyleLbl="node1" presStyleIdx="2" presStyleCnt="3">
        <dgm:presLayoutVars>
          <dgm:chMax val="0"/>
          <dgm:bulletEnabled val="1"/>
        </dgm:presLayoutVars>
      </dgm:prSet>
      <dgm:spPr/>
      <dgm:t>
        <a:bodyPr/>
        <a:lstStyle/>
        <a:p>
          <a:endParaRPr lang="en-US"/>
        </a:p>
      </dgm:t>
    </dgm:pt>
    <dgm:pt modelId="{EEF09107-F0A7-6F4E-86AE-5E89CC1E3BF0}" type="pres">
      <dgm:prSet presAssocID="{B9F272E1-65E3-AA40-B881-E1D685E3B25B}" presName="negativeSpace" presStyleCnt="0"/>
      <dgm:spPr/>
    </dgm:pt>
    <dgm:pt modelId="{2430F879-D3F9-F144-ADCC-1C997D857305}" type="pres">
      <dgm:prSet presAssocID="{B9F272E1-65E3-AA40-B881-E1D685E3B25B}" presName="childText" presStyleLbl="conFgAcc1" presStyleIdx="2" presStyleCnt="3">
        <dgm:presLayoutVars>
          <dgm:bulletEnabled val="1"/>
        </dgm:presLayoutVars>
      </dgm:prSet>
      <dgm:spPr/>
      <dgm:t>
        <a:bodyPr/>
        <a:lstStyle/>
        <a:p>
          <a:endParaRPr lang="en-US"/>
        </a:p>
      </dgm:t>
    </dgm:pt>
  </dgm:ptLst>
  <dgm:cxnLst>
    <dgm:cxn modelId="{C79F4819-DDAD-D940-AF21-0517E4CAC33C}" srcId="{FCADE42A-3ACD-224B-BC4A-2474FA06A348}" destId="{F67CA546-5F61-2B4F-84BA-135CFAFBDEC8}" srcOrd="1" destOrd="0" parTransId="{CEA1125A-D8F8-6A45-BF1E-0023F7EE0FA5}" sibTransId="{1278F1B3-18D2-484D-91BB-F6BA50F40B33}"/>
    <dgm:cxn modelId="{F0C62887-2E9E-FE47-9B17-A041AB007819}" srcId="{FCADE42A-3ACD-224B-BC4A-2474FA06A348}" destId="{43F566F9-9203-2249-837A-C2B150D8F084}" srcOrd="0" destOrd="0" parTransId="{86953D6A-2129-7445-BF2C-D2DD2C802D73}" sibTransId="{886975D1-FCE9-BD4A-950D-15852F6525B3}"/>
    <dgm:cxn modelId="{47A93A8E-81AD-8744-886B-E8B2E92C2DB3}" srcId="{B9F272E1-65E3-AA40-B881-E1D685E3B25B}" destId="{FA3F28C5-3EA6-9848-B3A3-A6B09EC36292}" srcOrd="0" destOrd="0" parTransId="{C751E4A7-794D-8843-95E2-5536C1F62D03}" sibTransId="{8B8A359A-59FD-8040-A2D0-20495B6326E0}"/>
    <dgm:cxn modelId="{200D76E7-68AE-9441-9594-2E4E3C16F69B}" type="presOf" srcId="{B9F272E1-65E3-AA40-B881-E1D685E3B25B}" destId="{83DFC407-D1ED-4F47-A4DE-A37D01FCFFA8}" srcOrd="0" destOrd="0" presId="urn:microsoft.com/office/officeart/2005/8/layout/list1"/>
    <dgm:cxn modelId="{936CE507-8636-114B-B5C1-DA75FEA97297}" type="presOf" srcId="{FCADE42A-3ACD-224B-BC4A-2474FA06A348}" destId="{84BDD09E-2B4A-C142-862A-DE27A5AE3A17}" srcOrd="0" destOrd="0" presId="urn:microsoft.com/office/officeart/2005/8/layout/list1"/>
    <dgm:cxn modelId="{936B8855-5DD9-9A4E-B4E2-19E482DF13A5}" type="presOf" srcId="{3BD9F10E-B0D3-B442-96FD-02DA5962D4D1}" destId="{9FCF152A-BAE2-E84C-8EFA-1692397EB8BF}" srcOrd="0" destOrd="3" presId="urn:microsoft.com/office/officeart/2005/8/layout/list1"/>
    <dgm:cxn modelId="{E4A3205B-D6ED-0242-A595-965084DC1FE1}" srcId="{43F566F9-9203-2249-837A-C2B150D8F084}" destId="{D992544E-E7AC-164E-BC06-2FA0100E91B3}" srcOrd="0" destOrd="0" parTransId="{9AD4C161-6927-A04A-A24F-68291CCBAD25}" sibTransId="{0CBF34F5-2E24-C648-8BF3-671F73217681}"/>
    <dgm:cxn modelId="{6C8BFFE8-2D8D-A54F-B97C-53CC7E30D677}" type="presOf" srcId="{F67CA546-5F61-2B4F-84BA-135CFAFBDEC8}" destId="{DF7BCD49-E0F6-C849-A655-A90F1A973F76}" srcOrd="1" destOrd="0" presId="urn:microsoft.com/office/officeart/2005/8/layout/list1"/>
    <dgm:cxn modelId="{80CB344B-5BCE-4347-9D1B-6253900ABA13}" type="presOf" srcId="{B9F272E1-65E3-AA40-B881-E1D685E3B25B}" destId="{494A3B73-8C3B-784D-AB62-AC143DB2489C}" srcOrd="1" destOrd="0" presId="urn:microsoft.com/office/officeart/2005/8/layout/list1"/>
    <dgm:cxn modelId="{6A8AC310-A43C-FB4E-A522-28D207B63ACE}" srcId="{F67CA546-5F61-2B4F-84BA-135CFAFBDEC8}" destId="{F2E1CEC3-49A9-A244-953D-8544CBEF93F0}" srcOrd="0" destOrd="0" parTransId="{5AD7D0D5-8A77-2645-875C-916D0D9EBA12}" sibTransId="{B7F5D6D5-2BB0-2741-AB99-08825C57540E}"/>
    <dgm:cxn modelId="{04875B25-53A2-3A4F-9505-C3B935A91C90}" type="presOf" srcId="{5191F22A-DB4F-FC4D-B69A-92E39A6B21F0}" destId="{2430F879-D3F9-F144-ADCC-1C997D857305}" srcOrd="0" destOrd="1" presId="urn:microsoft.com/office/officeart/2005/8/layout/list1"/>
    <dgm:cxn modelId="{37F85670-8B6F-3A47-ACFB-08B76037C438}" srcId="{43F566F9-9203-2249-837A-C2B150D8F084}" destId="{A72C3464-9DAF-6949-A6CC-4F7C581F7F99}" srcOrd="1" destOrd="0" parTransId="{C34AB280-4EDF-E745-9DB2-20E4D4D2E614}" sibTransId="{4364B84F-6107-EC4B-9F1E-59F30798F87B}"/>
    <dgm:cxn modelId="{1179F34A-1E72-C947-96B9-7096483B4F30}" type="presOf" srcId="{B4FD5334-FD40-AE4C-9DC8-58FA0002CBFA}" destId="{9FCF152A-BAE2-E84C-8EFA-1692397EB8BF}" srcOrd="0" destOrd="2" presId="urn:microsoft.com/office/officeart/2005/8/layout/list1"/>
    <dgm:cxn modelId="{9CAB4B30-B5D2-FB43-9ED2-A0F8E2C2133D}" srcId="{B9F272E1-65E3-AA40-B881-E1D685E3B25B}" destId="{5191F22A-DB4F-FC4D-B69A-92E39A6B21F0}" srcOrd="1" destOrd="0" parTransId="{6222C044-5D43-284C-ABE4-7A6A66CF74E0}" sibTransId="{D3F50F88-1E32-4344-B836-9C7A526EDDC1}"/>
    <dgm:cxn modelId="{EC860D9B-4F37-B847-948E-77E364760F6E}" type="presOf" srcId="{43F566F9-9203-2249-837A-C2B150D8F084}" destId="{8D4D812C-40C3-A240-9BE0-C8FD572266D9}" srcOrd="0" destOrd="0" presId="urn:microsoft.com/office/officeart/2005/8/layout/list1"/>
    <dgm:cxn modelId="{F5D5DDC6-E766-664F-AD7F-EFCDDB76401C}" type="presOf" srcId="{F67CA546-5F61-2B4F-84BA-135CFAFBDEC8}" destId="{5407711C-EAAC-C348-8AD7-FD0E2F688B05}" srcOrd="0" destOrd="0" presId="urn:microsoft.com/office/officeart/2005/8/layout/list1"/>
    <dgm:cxn modelId="{A18DC8A1-6190-1D40-A2F0-9D95DC9EA32D}" type="presOf" srcId="{593D2158-DE48-774B-8287-D9CC0D36A6F3}" destId="{2430F879-D3F9-F144-ADCC-1C997D857305}" srcOrd="0" destOrd="2" presId="urn:microsoft.com/office/officeart/2005/8/layout/list1"/>
    <dgm:cxn modelId="{6C23FC5F-97FA-6D4D-80D4-5FDC1391AAA0}" type="presOf" srcId="{FA3F28C5-3EA6-9848-B3A3-A6B09EC36292}" destId="{2430F879-D3F9-F144-ADCC-1C997D857305}" srcOrd="0" destOrd="0" presId="urn:microsoft.com/office/officeart/2005/8/layout/list1"/>
    <dgm:cxn modelId="{858F22F5-6DA1-5341-B5FD-692DF756BC5B}" srcId="{B9F272E1-65E3-AA40-B881-E1D685E3B25B}" destId="{593D2158-DE48-774B-8287-D9CC0D36A6F3}" srcOrd="2" destOrd="0" parTransId="{3EA6BB70-68EC-1443-9F3F-2E37740F122C}" sibTransId="{E03C2D5A-7529-1841-A34D-6CE22A903E19}"/>
    <dgm:cxn modelId="{213CADB9-02D9-0C49-9AFF-C65639B5F1C9}" srcId="{FCADE42A-3ACD-224B-BC4A-2474FA06A348}" destId="{B9F272E1-65E3-AA40-B881-E1D685E3B25B}" srcOrd="2" destOrd="0" parTransId="{C0430DBC-2C3D-0145-BA42-2F79F5C746C3}" sibTransId="{1C80D122-424A-5444-AF05-5CB483136B7D}"/>
    <dgm:cxn modelId="{D8154E19-007C-5C40-B1FD-75A50CA5B88E}" srcId="{43F566F9-9203-2249-837A-C2B150D8F084}" destId="{B4FD5334-FD40-AE4C-9DC8-58FA0002CBFA}" srcOrd="2" destOrd="0" parTransId="{4D09AE6E-13DE-C940-9AEA-31D7250A33B7}" sibTransId="{73D63579-92B9-214F-B9EF-9C758ACF264A}"/>
    <dgm:cxn modelId="{AE4D92CF-8410-F84B-A356-FEC468C89245}" srcId="{43F566F9-9203-2249-837A-C2B150D8F084}" destId="{3BD9F10E-B0D3-B442-96FD-02DA5962D4D1}" srcOrd="3" destOrd="0" parTransId="{3103947D-9519-3E42-ADA7-759924D3433D}" sibTransId="{9D08F544-8154-6344-ABEA-0EC87CCC2151}"/>
    <dgm:cxn modelId="{50555829-397B-B248-911E-853908E492D1}" type="presOf" srcId="{F2E1CEC3-49A9-A244-953D-8544CBEF93F0}" destId="{117F24A2-4F2F-0F46-86B9-B2625EC25A01}" srcOrd="0" destOrd="0" presId="urn:microsoft.com/office/officeart/2005/8/layout/list1"/>
    <dgm:cxn modelId="{B84F3285-B71F-BD4F-A7EE-4B5EC453EAC3}" type="presOf" srcId="{D992544E-E7AC-164E-BC06-2FA0100E91B3}" destId="{9FCF152A-BAE2-E84C-8EFA-1692397EB8BF}" srcOrd="0" destOrd="0" presId="urn:microsoft.com/office/officeart/2005/8/layout/list1"/>
    <dgm:cxn modelId="{BCBC59C4-E34F-6348-B396-76C8AD485453}" type="presOf" srcId="{A72C3464-9DAF-6949-A6CC-4F7C581F7F99}" destId="{9FCF152A-BAE2-E84C-8EFA-1692397EB8BF}" srcOrd="0" destOrd="1" presId="urn:microsoft.com/office/officeart/2005/8/layout/list1"/>
    <dgm:cxn modelId="{57FFA254-FC53-0C4A-A62D-214D45DF26CA}" type="presOf" srcId="{43F566F9-9203-2249-837A-C2B150D8F084}" destId="{B450C816-6C6F-114D-889A-45A308E54701}" srcOrd="1" destOrd="0" presId="urn:microsoft.com/office/officeart/2005/8/layout/list1"/>
    <dgm:cxn modelId="{1AF897E6-8987-4E47-9AB6-DF73684FBA24}" type="presParOf" srcId="{84BDD09E-2B4A-C142-862A-DE27A5AE3A17}" destId="{C2DF19BB-F4D4-9D40-AB32-112CB8F78356}" srcOrd="0" destOrd="0" presId="urn:microsoft.com/office/officeart/2005/8/layout/list1"/>
    <dgm:cxn modelId="{5B86FEDC-6945-6B4D-94B2-EF82BE9F8AC4}" type="presParOf" srcId="{C2DF19BB-F4D4-9D40-AB32-112CB8F78356}" destId="{8D4D812C-40C3-A240-9BE0-C8FD572266D9}" srcOrd="0" destOrd="0" presId="urn:microsoft.com/office/officeart/2005/8/layout/list1"/>
    <dgm:cxn modelId="{2CB7B838-36D5-4444-96B0-F608B7BA8E19}" type="presParOf" srcId="{C2DF19BB-F4D4-9D40-AB32-112CB8F78356}" destId="{B450C816-6C6F-114D-889A-45A308E54701}" srcOrd="1" destOrd="0" presId="urn:microsoft.com/office/officeart/2005/8/layout/list1"/>
    <dgm:cxn modelId="{A3CAA4D8-A2C6-7D48-B59C-E879BA62BD70}" type="presParOf" srcId="{84BDD09E-2B4A-C142-862A-DE27A5AE3A17}" destId="{EAD5E42C-0BE6-B943-B321-1B5252AA08AA}" srcOrd="1" destOrd="0" presId="urn:microsoft.com/office/officeart/2005/8/layout/list1"/>
    <dgm:cxn modelId="{3EB7BE4A-F293-EE44-A68D-8DE4CDA091F3}" type="presParOf" srcId="{84BDD09E-2B4A-C142-862A-DE27A5AE3A17}" destId="{9FCF152A-BAE2-E84C-8EFA-1692397EB8BF}" srcOrd="2" destOrd="0" presId="urn:microsoft.com/office/officeart/2005/8/layout/list1"/>
    <dgm:cxn modelId="{D755786C-0922-BB41-8BE8-97AD59111CD2}" type="presParOf" srcId="{84BDD09E-2B4A-C142-862A-DE27A5AE3A17}" destId="{20160D98-8F7C-3B4C-AF01-2186A42414C2}" srcOrd="3" destOrd="0" presId="urn:microsoft.com/office/officeart/2005/8/layout/list1"/>
    <dgm:cxn modelId="{6EF550B8-A350-5742-B06C-E191DBF1B6DD}" type="presParOf" srcId="{84BDD09E-2B4A-C142-862A-DE27A5AE3A17}" destId="{7C847B79-AFA5-7F42-B6D3-F97A1D7F277E}" srcOrd="4" destOrd="0" presId="urn:microsoft.com/office/officeart/2005/8/layout/list1"/>
    <dgm:cxn modelId="{A8FD52FF-1082-944A-9E25-302DC8B2D612}" type="presParOf" srcId="{7C847B79-AFA5-7F42-B6D3-F97A1D7F277E}" destId="{5407711C-EAAC-C348-8AD7-FD0E2F688B05}" srcOrd="0" destOrd="0" presId="urn:microsoft.com/office/officeart/2005/8/layout/list1"/>
    <dgm:cxn modelId="{DE1926AA-55E5-0B45-A6E3-160C9393E602}" type="presParOf" srcId="{7C847B79-AFA5-7F42-B6D3-F97A1D7F277E}" destId="{DF7BCD49-E0F6-C849-A655-A90F1A973F76}" srcOrd="1" destOrd="0" presId="urn:microsoft.com/office/officeart/2005/8/layout/list1"/>
    <dgm:cxn modelId="{64384922-02EB-9C43-BDCF-429FD5307AB8}" type="presParOf" srcId="{84BDD09E-2B4A-C142-862A-DE27A5AE3A17}" destId="{D29E4E09-D3EF-7147-9B9B-41036ED2FCB4}" srcOrd="5" destOrd="0" presId="urn:microsoft.com/office/officeart/2005/8/layout/list1"/>
    <dgm:cxn modelId="{039E2CE1-4475-3F47-B73C-F39B7E47710A}" type="presParOf" srcId="{84BDD09E-2B4A-C142-862A-DE27A5AE3A17}" destId="{117F24A2-4F2F-0F46-86B9-B2625EC25A01}" srcOrd="6" destOrd="0" presId="urn:microsoft.com/office/officeart/2005/8/layout/list1"/>
    <dgm:cxn modelId="{AF480263-3983-4A48-A5A5-C8D4EC6D10C4}" type="presParOf" srcId="{84BDD09E-2B4A-C142-862A-DE27A5AE3A17}" destId="{C866136B-947B-EC45-AA4D-08477E3BF73D}" srcOrd="7" destOrd="0" presId="urn:microsoft.com/office/officeart/2005/8/layout/list1"/>
    <dgm:cxn modelId="{156CB947-5D21-0C48-8CB2-FCE2BF955ABB}" type="presParOf" srcId="{84BDD09E-2B4A-C142-862A-DE27A5AE3A17}" destId="{BC886A05-71B2-F14D-A147-1D454FC5A16E}" srcOrd="8" destOrd="0" presId="urn:microsoft.com/office/officeart/2005/8/layout/list1"/>
    <dgm:cxn modelId="{12D1BB51-995C-8E4B-85AD-3DDD2959A957}" type="presParOf" srcId="{BC886A05-71B2-F14D-A147-1D454FC5A16E}" destId="{83DFC407-D1ED-4F47-A4DE-A37D01FCFFA8}" srcOrd="0" destOrd="0" presId="urn:microsoft.com/office/officeart/2005/8/layout/list1"/>
    <dgm:cxn modelId="{63A2A989-7A26-2E44-9555-AA8EC7430DAE}" type="presParOf" srcId="{BC886A05-71B2-F14D-A147-1D454FC5A16E}" destId="{494A3B73-8C3B-784D-AB62-AC143DB2489C}" srcOrd="1" destOrd="0" presId="urn:microsoft.com/office/officeart/2005/8/layout/list1"/>
    <dgm:cxn modelId="{C1B2F92B-BEFC-BC4E-A0A1-C31C4F521D34}" type="presParOf" srcId="{84BDD09E-2B4A-C142-862A-DE27A5AE3A17}" destId="{EEF09107-F0A7-6F4E-86AE-5E89CC1E3BF0}" srcOrd="9" destOrd="0" presId="urn:microsoft.com/office/officeart/2005/8/layout/list1"/>
    <dgm:cxn modelId="{A6B4DFB1-0F21-E946-A849-A9FC44AF8F21}" type="presParOf" srcId="{84BDD09E-2B4A-C142-862A-DE27A5AE3A17}" destId="{2430F879-D3F9-F144-ADCC-1C997D85730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F152A-BAE2-E84C-8EFA-1692397EB8BF}">
      <dsp:nvSpPr>
        <dsp:cNvPr id="0" name=""/>
        <dsp:cNvSpPr/>
      </dsp:nvSpPr>
      <dsp:spPr>
        <a:xfrm>
          <a:off x="0" y="288202"/>
          <a:ext cx="10680382" cy="1445849"/>
        </a:xfrm>
        <a:prstGeom prst="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8916" tIns="354076" rIns="828916" bIns="12090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hr-HR" sz="1700" kern="1200" dirty="0">
              <a:solidFill>
                <a:schemeClr val="tx1">
                  <a:lumMod val="65000"/>
                  <a:lumOff val="35000"/>
                </a:schemeClr>
              </a:solidFill>
            </a:rPr>
            <a:t>Provjera raspoloženja/uzimanja lijekova/ostalih oblika liječenja</a:t>
          </a:r>
          <a:endParaRPr lang="en-US" sz="1700" kern="1200" dirty="0">
            <a:solidFill>
              <a:schemeClr val="tx1">
                <a:lumMod val="65000"/>
                <a:lumOff val="35000"/>
              </a:schemeClr>
            </a:solidFill>
          </a:endParaRPr>
        </a:p>
        <a:p>
          <a:pPr marL="171450" lvl="1" indent="-171450" algn="l" defTabSz="755650">
            <a:lnSpc>
              <a:spcPct val="90000"/>
            </a:lnSpc>
            <a:spcBef>
              <a:spcPct val="0"/>
            </a:spcBef>
            <a:spcAft>
              <a:spcPct val="15000"/>
            </a:spcAft>
            <a:buChar char="••"/>
          </a:pPr>
          <a:r>
            <a:rPr lang="hr-HR" sz="1700" kern="1200" dirty="0">
              <a:solidFill>
                <a:schemeClr val="tx1">
                  <a:lumMod val="65000"/>
                  <a:lumOff val="35000"/>
                </a:schemeClr>
              </a:solidFill>
            </a:rPr>
            <a:t>Sastavljanje dnevnog reda</a:t>
          </a:r>
        </a:p>
        <a:p>
          <a:pPr marL="171450" lvl="1" indent="-171450" algn="l" defTabSz="755650">
            <a:lnSpc>
              <a:spcPct val="90000"/>
            </a:lnSpc>
            <a:spcBef>
              <a:spcPct val="0"/>
            </a:spcBef>
            <a:spcAft>
              <a:spcPct val="15000"/>
            </a:spcAft>
            <a:buChar char="••"/>
          </a:pPr>
          <a:r>
            <a:rPr lang="hr-HR" sz="1700" kern="1200" dirty="0">
              <a:solidFill>
                <a:schemeClr val="tx1">
                  <a:lumMod val="65000"/>
                  <a:lumOff val="35000"/>
                </a:schemeClr>
              </a:solidFill>
            </a:rPr>
            <a:t>Pregled relevantnih zbivanja između susreta i akcijskog plana od proteklog tjedna </a:t>
          </a:r>
        </a:p>
        <a:p>
          <a:pPr marL="171450" lvl="1" indent="-171450" algn="l" defTabSz="755650">
            <a:lnSpc>
              <a:spcPct val="90000"/>
            </a:lnSpc>
            <a:spcBef>
              <a:spcPct val="0"/>
            </a:spcBef>
            <a:spcAft>
              <a:spcPct val="15000"/>
            </a:spcAft>
            <a:buChar char="••"/>
          </a:pPr>
          <a:r>
            <a:rPr lang="hr-HR" sz="1700" kern="1200" dirty="0">
              <a:solidFill>
                <a:schemeClr val="tx1">
                  <a:lumMod val="65000"/>
                  <a:lumOff val="35000"/>
                </a:schemeClr>
              </a:solidFill>
            </a:rPr>
            <a:t>Odrediti prioritete dnevnog reda</a:t>
          </a:r>
        </a:p>
      </dsp:txBody>
      <dsp:txXfrm>
        <a:off x="0" y="288202"/>
        <a:ext cx="10680382" cy="1445849"/>
      </dsp:txXfrm>
    </dsp:sp>
    <dsp:sp modelId="{B450C816-6C6F-114D-889A-45A308E54701}">
      <dsp:nvSpPr>
        <dsp:cNvPr id="0" name=""/>
        <dsp:cNvSpPr/>
      </dsp:nvSpPr>
      <dsp:spPr>
        <a:xfrm>
          <a:off x="534019" y="37282"/>
          <a:ext cx="7476267" cy="501840"/>
        </a:xfrm>
        <a:prstGeom prst="roundRect">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2585" tIns="0" rIns="282585" bIns="0" numCol="1" spcCol="1270" anchor="ctr" anchorCtr="0">
          <a:noAutofit/>
        </a:bodyPr>
        <a:lstStyle/>
        <a:p>
          <a:pPr lvl="0" algn="l" defTabSz="755650">
            <a:lnSpc>
              <a:spcPct val="90000"/>
            </a:lnSpc>
            <a:spcBef>
              <a:spcPct val="0"/>
            </a:spcBef>
            <a:spcAft>
              <a:spcPct val="35000"/>
            </a:spcAft>
          </a:pPr>
          <a:r>
            <a:rPr lang="en-US" sz="1700" b="1" kern="1200" dirty="0"/>
            <a:t>POČETNI DIO SEANSE</a:t>
          </a:r>
        </a:p>
      </dsp:txBody>
      <dsp:txXfrm>
        <a:off x="558517" y="61780"/>
        <a:ext cx="7427271" cy="452844"/>
      </dsp:txXfrm>
    </dsp:sp>
    <dsp:sp modelId="{117F24A2-4F2F-0F46-86B9-B2625EC25A01}">
      <dsp:nvSpPr>
        <dsp:cNvPr id="0" name=""/>
        <dsp:cNvSpPr/>
      </dsp:nvSpPr>
      <dsp:spPr>
        <a:xfrm>
          <a:off x="0" y="2076772"/>
          <a:ext cx="10680382" cy="910350"/>
        </a:xfrm>
        <a:prstGeom prst="rect">
          <a:avLst/>
        </a:prstGeom>
        <a:solidFill>
          <a:schemeClr val="lt1">
            <a:alpha val="90000"/>
            <a:hueOff val="0"/>
            <a:satOff val="0"/>
            <a:lumOff val="0"/>
            <a:alphaOff val="0"/>
          </a:schemeClr>
        </a:solidFill>
        <a:ln w="9525" cap="flat" cmpd="sng" algn="ctr">
          <a:solidFill>
            <a:schemeClr val="accent1">
              <a:shade val="80000"/>
              <a:hueOff val="186491"/>
              <a:satOff val="-4426"/>
              <a:lumOff val="139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8916" tIns="354076" rIns="828916" bIns="12090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hr-HR" sz="1700" kern="1200" dirty="0">
              <a:solidFill>
                <a:schemeClr val="tx1">
                  <a:lumMod val="65000"/>
                  <a:lumOff val="35000"/>
                </a:schemeClr>
              </a:solidFill>
            </a:rPr>
            <a:t>Rad na točkama dnevnog reda </a:t>
          </a:r>
          <a:r>
            <a:rPr lang="hr-HR" sz="1700" kern="1200" dirty="0">
              <a:solidFill>
                <a:schemeClr val="tx1">
                  <a:lumMod val="65000"/>
                  <a:lumOff val="35000"/>
                </a:schemeClr>
              </a:solidFill>
              <a:sym typeface="Wingdings" pitchFamily="2" charset="2"/>
            </a:rPr>
            <a:t> sažimanje, intervencija, procjena potrebe za daljnjim intervencijama, postavljanje akcijskog plana</a:t>
          </a:r>
          <a:endParaRPr lang="en-US" sz="1700" kern="1200" dirty="0">
            <a:solidFill>
              <a:schemeClr val="tx1">
                <a:lumMod val="65000"/>
                <a:lumOff val="35000"/>
              </a:schemeClr>
            </a:solidFill>
          </a:endParaRPr>
        </a:p>
      </dsp:txBody>
      <dsp:txXfrm>
        <a:off x="0" y="2076772"/>
        <a:ext cx="10680382" cy="910350"/>
      </dsp:txXfrm>
    </dsp:sp>
    <dsp:sp modelId="{DF7BCD49-E0F6-C849-A655-A90F1A973F76}">
      <dsp:nvSpPr>
        <dsp:cNvPr id="0" name=""/>
        <dsp:cNvSpPr/>
      </dsp:nvSpPr>
      <dsp:spPr>
        <a:xfrm>
          <a:off x="534019" y="1825852"/>
          <a:ext cx="7476267" cy="501840"/>
        </a:xfrm>
        <a:prstGeom prst="roundRect">
          <a:avLst/>
        </a:prstGeom>
        <a:solidFill>
          <a:schemeClr val="accent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2585" tIns="0" rIns="282585" bIns="0" numCol="1" spcCol="1270" anchor="ctr" anchorCtr="0">
          <a:noAutofit/>
        </a:bodyPr>
        <a:lstStyle/>
        <a:p>
          <a:pPr lvl="0" algn="l" defTabSz="755650">
            <a:lnSpc>
              <a:spcPct val="90000"/>
            </a:lnSpc>
            <a:spcBef>
              <a:spcPct val="0"/>
            </a:spcBef>
            <a:spcAft>
              <a:spcPct val="35000"/>
            </a:spcAft>
          </a:pPr>
          <a:r>
            <a:rPr lang="en-US" sz="1700" b="1" kern="1200" dirty="0"/>
            <a:t>SREDIŠNJI DIO SEANSE</a:t>
          </a:r>
        </a:p>
      </dsp:txBody>
      <dsp:txXfrm>
        <a:off x="558517" y="1850350"/>
        <a:ext cx="7427271" cy="452844"/>
      </dsp:txXfrm>
    </dsp:sp>
    <dsp:sp modelId="{2430F879-D3F9-F144-ADCC-1C997D857305}">
      <dsp:nvSpPr>
        <dsp:cNvPr id="0" name=""/>
        <dsp:cNvSpPr/>
      </dsp:nvSpPr>
      <dsp:spPr>
        <a:xfrm>
          <a:off x="0" y="3329842"/>
          <a:ext cx="10680382" cy="1204874"/>
        </a:xfrm>
        <a:prstGeom prst="rect">
          <a:avLst/>
        </a:prstGeom>
        <a:solidFill>
          <a:schemeClr val="lt1">
            <a:alpha val="90000"/>
            <a:hueOff val="0"/>
            <a:satOff val="0"/>
            <a:lumOff val="0"/>
            <a:alphaOff val="0"/>
          </a:schemeClr>
        </a:solidFill>
        <a:ln w="9525" cap="flat" cmpd="sng" algn="ctr">
          <a:solidFill>
            <a:schemeClr val="accent1">
              <a:shade val="80000"/>
              <a:hueOff val="372983"/>
              <a:satOff val="-8852"/>
              <a:lumOff val="278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8916" tIns="354076" rIns="828916" bIns="12090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hr-HR" sz="1700" kern="1200" dirty="0">
              <a:solidFill>
                <a:schemeClr val="tx1">
                  <a:lumMod val="65000"/>
                  <a:lumOff val="35000"/>
                </a:schemeClr>
              </a:solidFill>
              <a:sym typeface="Wingdings" pitchFamily="2" charset="2"/>
            </a:rPr>
            <a:t>Sažimanje seanse</a:t>
          </a:r>
          <a:endParaRPr lang="en-US" sz="1700" kern="1200" dirty="0">
            <a:solidFill>
              <a:schemeClr val="tx1">
                <a:lumMod val="65000"/>
                <a:lumOff val="35000"/>
              </a:schemeClr>
            </a:solidFill>
          </a:endParaRPr>
        </a:p>
        <a:p>
          <a:pPr marL="171450" lvl="1" indent="-171450" algn="l" defTabSz="755650">
            <a:lnSpc>
              <a:spcPct val="90000"/>
            </a:lnSpc>
            <a:spcBef>
              <a:spcPct val="0"/>
            </a:spcBef>
            <a:spcAft>
              <a:spcPct val="15000"/>
            </a:spcAft>
            <a:buChar char="••"/>
          </a:pPr>
          <a:r>
            <a:rPr lang="hr-HR" sz="1700" kern="1200" dirty="0">
              <a:solidFill>
                <a:schemeClr val="tx1">
                  <a:lumMod val="65000"/>
                  <a:lumOff val="35000"/>
                </a:schemeClr>
              </a:solidFill>
              <a:sym typeface="Wingdings" pitchFamily="2" charset="2"/>
            </a:rPr>
            <a:t>Pregled akcijskog plana za sljedeći tjedan</a:t>
          </a:r>
        </a:p>
        <a:p>
          <a:pPr marL="171450" lvl="1" indent="-171450" algn="l" defTabSz="755650">
            <a:lnSpc>
              <a:spcPct val="90000"/>
            </a:lnSpc>
            <a:spcBef>
              <a:spcPct val="0"/>
            </a:spcBef>
            <a:spcAft>
              <a:spcPct val="15000"/>
            </a:spcAft>
            <a:buChar char="••"/>
          </a:pPr>
          <a:r>
            <a:rPr lang="hr-HR" sz="1700" kern="1200" dirty="0">
              <a:solidFill>
                <a:schemeClr val="tx1">
                  <a:lumMod val="65000"/>
                  <a:lumOff val="35000"/>
                </a:schemeClr>
              </a:solidFill>
              <a:sym typeface="Wingdings" pitchFamily="2" charset="2"/>
            </a:rPr>
            <a:t>Povratna informacija klijenta</a:t>
          </a:r>
          <a:endParaRPr lang="hr-HR" sz="1700" kern="1200" dirty="0">
            <a:solidFill>
              <a:schemeClr val="tx1">
                <a:lumMod val="65000"/>
                <a:lumOff val="35000"/>
              </a:schemeClr>
            </a:solidFill>
          </a:endParaRPr>
        </a:p>
      </dsp:txBody>
      <dsp:txXfrm>
        <a:off x="0" y="3329842"/>
        <a:ext cx="10680382" cy="1204874"/>
      </dsp:txXfrm>
    </dsp:sp>
    <dsp:sp modelId="{494A3B73-8C3B-784D-AB62-AC143DB2489C}">
      <dsp:nvSpPr>
        <dsp:cNvPr id="0" name=""/>
        <dsp:cNvSpPr/>
      </dsp:nvSpPr>
      <dsp:spPr>
        <a:xfrm>
          <a:off x="534019" y="3078922"/>
          <a:ext cx="7476267" cy="501840"/>
        </a:xfrm>
        <a:prstGeom prst="roundRect">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2585" tIns="0" rIns="282585" bIns="0" numCol="1" spcCol="1270" anchor="ctr" anchorCtr="0">
          <a:noAutofit/>
        </a:bodyPr>
        <a:lstStyle/>
        <a:p>
          <a:pPr lvl="0" algn="l" defTabSz="755650">
            <a:lnSpc>
              <a:spcPct val="90000"/>
            </a:lnSpc>
            <a:spcBef>
              <a:spcPct val="0"/>
            </a:spcBef>
            <a:spcAft>
              <a:spcPct val="35000"/>
            </a:spcAft>
          </a:pPr>
          <a:r>
            <a:rPr lang="en-US" sz="1700" b="1" kern="1200" dirty="0"/>
            <a:t>ZAVRŠNI DIO SEANSE</a:t>
          </a:r>
        </a:p>
      </dsp:txBody>
      <dsp:txXfrm>
        <a:off x="558517" y="3103420"/>
        <a:ext cx="7427271"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487F6-E3B3-454F-ABF4-C0CF1E3BA6B3}" type="datetimeFigureOut">
              <a:rPr lang="en-HR" smtClean="0"/>
              <a:t>02/06/2026</a:t>
            </a:fld>
            <a:endParaRPr lang="en-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2A8C55-9E9C-254E-99F1-EF7EFA5CF57D}" type="slidenum">
              <a:rPr lang="en-HR" smtClean="0"/>
              <a:t>‹#›</a:t>
            </a:fld>
            <a:endParaRPr lang="en-HR"/>
          </a:p>
        </p:txBody>
      </p:sp>
    </p:spTree>
    <p:extLst>
      <p:ext uri="{BB962C8B-B14F-4D97-AF65-F5344CB8AC3E}">
        <p14:creationId xmlns:p14="http://schemas.microsoft.com/office/powerpoint/2010/main" val="224881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R"/>
          </a:p>
        </p:txBody>
      </p:sp>
      <p:sp>
        <p:nvSpPr>
          <p:cNvPr id="4" name="Slide Number Placeholder 3"/>
          <p:cNvSpPr>
            <a:spLocks noGrp="1"/>
          </p:cNvSpPr>
          <p:nvPr>
            <p:ph type="sldNum" sz="quarter" idx="5"/>
          </p:nvPr>
        </p:nvSpPr>
        <p:spPr/>
        <p:txBody>
          <a:bodyPr/>
          <a:lstStyle/>
          <a:p>
            <a:fld id="{662A8C55-9E9C-254E-99F1-EF7EFA5CF57D}" type="slidenum">
              <a:rPr lang="en-HR" smtClean="0"/>
              <a:t>1</a:t>
            </a:fld>
            <a:endParaRPr lang="en-HR"/>
          </a:p>
        </p:txBody>
      </p:sp>
    </p:spTree>
    <p:extLst>
      <p:ext uri="{BB962C8B-B14F-4D97-AF65-F5344CB8AC3E}">
        <p14:creationId xmlns:p14="http://schemas.microsoft.com/office/powerpoint/2010/main" val="222197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R"/>
          </a:p>
        </p:txBody>
      </p:sp>
      <p:sp>
        <p:nvSpPr>
          <p:cNvPr id="4" name="Slide Number Placeholder 3"/>
          <p:cNvSpPr>
            <a:spLocks noGrp="1"/>
          </p:cNvSpPr>
          <p:nvPr>
            <p:ph type="sldNum" sz="quarter" idx="5"/>
          </p:nvPr>
        </p:nvSpPr>
        <p:spPr/>
        <p:txBody>
          <a:bodyPr/>
          <a:lstStyle/>
          <a:p>
            <a:fld id="{662A8C55-9E9C-254E-99F1-EF7EFA5CF57D}" type="slidenum">
              <a:rPr lang="en-HR" smtClean="0"/>
              <a:t>2</a:t>
            </a:fld>
            <a:endParaRPr lang="en-HR"/>
          </a:p>
        </p:txBody>
      </p:sp>
    </p:spTree>
    <p:extLst>
      <p:ext uri="{BB962C8B-B14F-4D97-AF65-F5344CB8AC3E}">
        <p14:creationId xmlns:p14="http://schemas.microsoft.com/office/powerpoint/2010/main" val="1099172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R"/>
          </a:p>
        </p:txBody>
      </p:sp>
      <p:sp>
        <p:nvSpPr>
          <p:cNvPr id="4" name="Slide Number Placeholder 3"/>
          <p:cNvSpPr>
            <a:spLocks noGrp="1"/>
          </p:cNvSpPr>
          <p:nvPr>
            <p:ph type="sldNum" sz="quarter" idx="5"/>
          </p:nvPr>
        </p:nvSpPr>
        <p:spPr/>
        <p:txBody>
          <a:bodyPr/>
          <a:lstStyle/>
          <a:p>
            <a:fld id="{662A8C55-9E9C-254E-99F1-EF7EFA5CF57D}" type="slidenum">
              <a:rPr lang="en-HR" smtClean="0"/>
              <a:t>3</a:t>
            </a:fld>
            <a:endParaRPr lang="en-HR"/>
          </a:p>
        </p:txBody>
      </p:sp>
    </p:spTree>
    <p:extLst>
      <p:ext uri="{BB962C8B-B14F-4D97-AF65-F5344CB8AC3E}">
        <p14:creationId xmlns:p14="http://schemas.microsoft.com/office/powerpoint/2010/main" val="1291565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R"/>
          </a:p>
        </p:txBody>
      </p:sp>
      <p:sp>
        <p:nvSpPr>
          <p:cNvPr id="4" name="Slide Number Placeholder 3"/>
          <p:cNvSpPr>
            <a:spLocks noGrp="1"/>
          </p:cNvSpPr>
          <p:nvPr>
            <p:ph type="sldNum" sz="quarter" idx="5"/>
          </p:nvPr>
        </p:nvSpPr>
        <p:spPr/>
        <p:txBody>
          <a:bodyPr/>
          <a:lstStyle/>
          <a:p>
            <a:fld id="{662A8C55-9E9C-254E-99F1-EF7EFA5CF57D}" type="slidenum">
              <a:rPr lang="en-HR" smtClean="0"/>
              <a:t>5</a:t>
            </a:fld>
            <a:endParaRPr lang="en-HR"/>
          </a:p>
        </p:txBody>
      </p:sp>
    </p:spTree>
    <p:extLst>
      <p:ext uri="{BB962C8B-B14F-4D97-AF65-F5344CB8AC3E}">
        <p14:creationId xmlns:p14="http://schemas.microsoft.com/office/powerpoint/2010/main" val="2865169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98BD2-E757-CAEC-8E2B-A50F3F5EF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28992-4725-AD26-B05D-59D7B4A461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850BC6-7887-426A-AAA2-4E46DA92D042}"/>
              </a:ext>
            </a:extLst>
          </p:cNvPr>
          <p:cNvSpPr>
            <a:spLocks noGrp="1"/>
          </p:cNvSpPr>
          <p:nvPr>
            <p:ph type="body" idx="1"/>
          </p:nvPr>
        </p:nvSpPr>
        <p:spPr/>
        <p:txBody>
          <a:bodyPr/>
          <a:lstStyle/>
          <a:p>
            <a:endParaRPr lang="en-HR"/>
          </a:p>
        </p:txBody>
      </p:sp>
      <p:sp>
        <p:nvSpPr>
          <p:cNvPr id="4" name="Slide Number Placeholder 3">
            <a:extLst>
              <a:ext uri="{FF2B5EF4-FFF2-40B4-BE49-F238E27FC236}">
                <a16:creationId xmlns:a16="http://schemas.microsoft.com/office/drawing/2014/main" id="{2E201668-662D-0954-0BE2-480844E6A539}"/>
              </a:ext>
            </a:extLst>
          </p:cNvPr>
          <p:cNvSpPr>
            <a:spLocks noGrp="1"/>
          </p:cNvSpPr>
          <p:nvPr>
            <p:ph type="sldNum" sz="quarter" idx="5"/>
          </p:nvPr>
        </p:nvSpPr>
        <p:spPr/>
        <p:txBody>
          <a:bodyPr/>
          <a:lstStyle/>
          <a:p>
            <a:fld id="{662A8C55-9E9C-254E-99F1-EF7EFA5CF57D}" type="slidenum">
              <a:rPr lang="en-HR" smtClean="0"/>
              <a:t>14</a:t>
            </a:fld>
            <a:endParaRPr lang="en-HR"/>
          </a:p>
        </p:txBody>
      </p:sp>
    </p:spTree>
    <p:extLst>
      <p:ext uri="{BB962C8B-B14F-4D97-AF65-F5344CB8AC3E}">
        <p14:creationId xmlns:p14="http://schemas.microsoft.com/office/powerpoint/2010/main" val="390199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39236-7E38-9958-A577-D8896469E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8EAC5-F00C-84CF-E3BA-84E82EB037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FE0A5-A5E2-5F4C-BD58-277F29F44692}"/>
              </a:ext>
            </a:extLst>
          </p:cNvPr>
          <p:cNvSpPr>
            <a:spLocks noGrp="1"/>
          </p:cNvSpPr>
          <p:nvPr>
            <p:ph type="body" idx="1"/>
          </p:nvPr>
        </p:nvSpPr>
        <p:spPr/>
        <p:txBody>
          <a:bodyPr/>
          <a:lstStyle/>
          <a:p>
            <a:endParaRPr lang="en-HR"/>
          </a:p>
        </p:txBody>
      </p:sp>
      <p:sp>
        <p:nvSpPr>
          <p:cNvPr id="4" name="Slide Number Placeholder 3">
            <a:extLst>
              <a:ext uri="{FF2B5EF4-FFF2-40B4-BE49-F238E27FC236}">
                <a16:creationId xmlns:a16="http://schemas.microsoft.com/office/drawing/2014/main" id="{096F3764-C0C9-8208-2973-6C2E1637F820}"/>
              </a:ext>
            </a:extLst>
          </p:cNvPr>
          <p:cNvSpPr>
            <a:spLocks noGrp="1"/>
          </p:cNvSpPr>
          <p:nvPr>
            <p:ph type="sldNum" sz="quarter" idx="5"/>
          </p:nvPr>
        </p:nvSpPr>
        <p:spPr/>
        <p:txBody>
          <a:bodyPr/>
          <a:lstStyle/>
          <a:p>
            <a:fld id="{662A8C55-9E9C-254E-99F1-EF7EFA5CF57D}" type="slidenum">
              <a:rPr lang="en-HR" smtClean="0"/>
              <a:t>18</a:t>
            </a:fld>
            <a:endParaRPr lang="en-HR"/>
          </a:p>
        </p:txBody>
      </p:sp>
    </p:spTree>
    <p:extLst>
      <p:ext uri="{BB962C8B-B14F-4D97-AF65-F5344CB8AC3E}">
        <p14:creationId xmlns:p14="http://schemas.microsoft.com/office/powerpoint/2010/main" val="3312940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59370-B196-9976-52A1-C58B076A55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ABE99-2C06-E839-704C-358D7931A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9F3850-1E41-20C1-9FA3-6E6144D796E0}"/>
              </a:ext>
            </a:extLst>
          </p:cNvPr>
          <p:cNvSpPr>
            <a:spLocks noGrp="1"/>
          </p:cNvSpPr>
          <p:nvPr>
            <p:ph type="body" idx="1"/>
          </p:nvPr>
        </p:nvSpPr>
        <p:spPr/>
        <p:txBody>
          <a:bodyPr/>
          <a:lstStyle/>
          <a:p>
            <a:endParaRPr lang="en-HR"/>
          </a:p>
        </p:txBody>
      </p:sp>
      <p:sp>
        <p:nvSpPr>
          <p:cNvPr id="4" name="Slide Number Placeholder 3">
            <a:extLst>
              <a:ext uri="{FF2B5EF4-FFF2-40B4-BE49-F238E27FC236}">
                <a16:creationId xmlns:a16="http://schemas.microsoft.com/office/drawing/2014/main" id="{C72FB798-776D-8A6E-3F7C-404FB588994D}"/>
              </a:ext>
            </a:extLst>
          </p:cNvPr>
          <p:cNvSpPr>
            <a:spLocks noGrp="1"/>
          </p:cNvSpPr>
          <p:nvPr>
            <p:ph type="sldNum" sz="quarter" idx="5"/>
          </p:nvPr>
        </p:nvSpPr>
        <p:spPr/>
        <p:txBody>
          <a:bodyPr/>
          <a:lstStyle/>
          <a:p>
            <a:fld id="{662A8C55-9E9C-254E-99F1-EF7EFA5CF57D}" type="slidenum">
              <a:rPr lang="en-HR" smtClean="0"/>
              <a:t>19</a:t>
            </a:fld>
            <a:endParaRPr lang="en-HR"/>
          </a:p>
        </p:txBody>
      </p:sp>
    </p:spTree>
    <p:extLst>
      <p:ext uri="{BB962C8B-B14F-4D97-AF65-F5344CB8AC3E}">
        <p14:creationId xmlns:p14="http://schemas.microsoft.com/office/powerpoint/2010/main" val="2447257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602B-7412-89BF-DD5D-30CF3847D4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4495FF-A0F3-BFC1-C85B-356736C092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38D75-BBA2-0F92-64A9-E8BF5B247E73}"/>
              </a:ext>
            </a:extLst>
          </p:cNvPr>
          <p:cNvSpPr>
            <a:spLocks noGrp="1"/>
          </p:cNvSpPr>
          <p:nvPr>
            <p:ph type="body" idx="1"/>
          </p:nvPr>
        </p:nvSpPr>
        <p:spPr/>
        <p:txBody>
          <a:bodyPr/>
          <a:lstStyle/>
          <a:p>
            <a:endParaRPr lang="en-HR"/>
          </a:p>
        </p:txBody>
      </p:sp>
      <p:sp>
        <p:nvSpPr>
          <p:cNvPr id="4" name="Slide Number Placeholder 3">
            <a:extLst>
              <a:ext uri="{FF2B5EF4-FFF2-40B4-BE49-F238E27FC236}">
                <a16:creationId xmlns:a16="http://schemas.microsoft.com/office/drawing/2014/main" id="{4401CD67-D94A-765A-D3B7-EC75AB882DA4}"/>
              </a:ext>
            </a:extLst>
          </p:cNvPr>
          <p:cNvSpPr>
            <a:spLocks noGrp="1"/>
          </p:cNvSpPr>
          <p:nvPr>
            <p:ph type="sldNum" sz="quarter" idx="5"/>
          </p:nvPr>
        </p:nvSpPr>
        <p:spPr/>
        <p:txBody>
          <a:bodyPr/>
          <a:lstStyle/>
          <a:p>
            <a:fld id="{662A8C55-9E9C-254E-99F1-EF7EFA5CF57D}" type="slidenum">
              <a:rPr lang="en-HR" smtClean="0"/>
              <a:t>23</a:t>
            </a:fld>
            <a:endParaRPr lang="en-HR"/>
          </a:p>
        </p:txBody>
      </p:sp>
    </p:spTree>
    <p:extLst>
      <p:ext uri="{BB962C8B-B14F-4D97-AF65-F5344CB8AC3E}">
        <p14:creationId xmlns:p14="http://schemas.microsoft.com/office/powerpoint/2010/main" val="278594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A1FAF-5EA0-F6D0-C298-6ABCDC6208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F6A00-1C41-AD74-B8DB-41DE5F9FCB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ED7EF3-1824-453C-21EF-A4EA01ACA04B}"/>
              </a:ext>
            </a:extLst>
          </p:cNvPr>
          <p:cNvSpPr>
            <a:spLocks noGrp="1"/>
          </p:cNvSpPr>
          <p:nvPr>
            <p:ph type="body" idx="1"/>
          </p:nvPr>
        </p:nvSpPr>
        <p:spPr/>
        <p:txBody>
          <a:bodyPr/>
          <a:lstStyle/>
          <a:p>
            <a:endParaRPr lang="en-HR"/>
          </a:p>
        </p:txBody>
      </p:sp>
      <p:sp>
        <p:nvSpPr>
          <p:cNvPr id="4" name="Slide Number Placeholder 3">
            <a:extLst>
              <a:ext uri="{FF2B5EF4-FFF2-40B4-BE49-F238E27FC236}">
                <a16:creationId xmlns:a16="http://schemas.microsoft.com/office/drawing/2014/main" id="{0671A419-411C-D6FE-857A-F819D383F0DD}"/>
              </a:ext>
            </a:extLst>
          </p:cNvPr>
          <p:cNvSpPr>
            <a:spLocks noGrp="1"/>
          </p:cNvSpPr>
          <p:nvPr>
            <p:ph type="sldNum" sz="quarter" idx="5"/>
          </p:nvPr>
        </p:nvSpPr>
        <p:spPr/>
        <p:txBody>
          <a:bodyPr/>
          <a:lstStyle/>
          <a:p>
            <a:fld id="{662A8C55-9E9C-254E-99F1-EF7EFA5CF57D}" type="slidenum">
              <a:rPr lang="en-HR" smtClean="0"/>
              <a:t>24</a:t>
            </a:fld>
            <a:endParaRPr lang="en-HR"/>
          </a:p>
        </p:txBody>
      </p:sp>
    </p:spTree>
    <p:extLst>
      <p:ext uri="{BB962C8B-B14F-4D97-AF65-F5344CB8AC3E}">
        <p14:creationId xmlns:p14="http://schemas.microsoft.com/office/powerpoint/2010/main" val="1001550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F0064A8-0F34-854A-B2AC-747A3EC9AEB4}" type="datetimeFigureOut">
              <a:rPr lang="en-HR" smtClean="0"/>
              <a:t>02/06/2026</a:t>
            </a:fld>
            <a:endParaRPr lang="en-HR"/>
          </a:p>
        </p:txBody>
      </p:sp>
      <p:sp>
        <p:nvSpPr>
          <p:cNvPr id="5" name="Footer Placeholder 4"/>
          <p:cNvSpPr>
            <a:spLocks noGrp="1"/>
          </p:cNvSpPr>
          <p:nvPr>
            <p:ph type="ftr" sz="quarter" idx="11"/>
          </p:nvPr>
        </p:nvSpPr>
        <p:spPr/>
        <p:txBody>
          <a:bodyPr/>
          <a:lstStyle/>
          <a:p>
            <a:endParaRPr lang="en-HR"/>
          </a:p>
        </p:txBody>
      </p:sp>
      <p:sp>
        <p:nvSpPr>
          <p:cNvPr id="6" name="Slide Number Placeholder 5"/>
          <p:cNvSpPr>
            <a:spLocks noGrp="1"/>
          </p:cNvSpPr>
          <p:nvPr>
            <p:ph type="sldNum" sz="quarter" idx="12"/>
          </p:nvPr>
        </p:nvSpPr>
        <p:spPr/>
        <p:txBody>
          <a:bodyPr/>
          <a:lstStyle/>
          <a:p>
            <a:fld id="{A1DEAB67-643A-B744-AFAC-825EFF2EF39C}" type="slidenum">
              <a:rPr lang="en-HR" smtClean="0"/>
              <a:t>‹#›</a:t>
            </a:fld>
            <a:endParaRPr lang="en-HR"/>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HR"/>
          </a:p>
        </p:txBody>
      </p:sp>
    </p:spTree>
    <p:extLst>
      <p:ext uri="{BB962C8B-B14F-4D97-AF65-F5344CB8AC3E}">
        <p14:creationId xmlns:p14="http://schemas.microsoft.com/office/powerpoint/2010/main" val="2712829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064A8-0F34-854A-B2AC-747A3EC9AEB4}" type="datetimeFigureOut">
              <a:rPr lang="en-HR" smtClean="0"/>
              <a:t>02/06/2026</a:t>
            </a:fld>
            <a:endParaRPr lang="en-HR"/>
          </a:p>
        </p:txBody>
      </p:sp>
      <p:sp>
        <p:nvSpPr>
          <p:cNvPr id="5" name="Footer Placeholder 4"/>
          <p:cNvSpPr>
            <a:spLocks noGrp="1"/>
          </p:cNvSpPr>
          <p:nvPr>
            <p:ph type="ftr" sz="quarter" idx="11"/>
          </p:nvPr>
        </p:nvSpPr>
        <p:spPr/>
        <p:txBody>
          <a:bodyPr/>
          <a:lstStyle/>
          <a:p>
            <a:endParaRPr lang="en-HR"/>
          </a:p>
        </p:txBody>
      </p:sp>
      <p:sp>
        <p:nvSpPr>
          <p:cNvPr id="6" name="Slide Number Placeholder 5"/>
          <p:cNvSpPr>
            <a:spLocks noGrp="1"/>
          </p:cNvSpPr>
          <p:nvPr>
            <p:ph type="sldNum" sz="quarter" idx="12"/>
          </p:nvPr>
        </p:nvSpPr>
        <p:spPr/>
        <p:txBody>
          <a:bodyPr/>
          <a:lstStyle/>
          <a:p>
            <a:fld id="{A1DEAB67-643A-B744-AFAC-825EFF2EF39C}" type="slidenum">
              <a:rPr lang="en-HR" smtClean="0"/>
              <a:t>‹#›</a:t>
            </a:fld>
            <a:endParaRPr lang="en-HR"/>
          </a:p>
        </p:txBody>
      </p:sp>
    </p:spTree>
    <p:extLst>
      <p:ext uri="{BB962C8B-B14F-4D97-AF65-F5344CB8AC3E}">
        <p14:creationId xmlns:p14="http://schemas.microsoft.com/office/powerpoint/2010/main" val="319288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064A8-0F34-854A-B2AC-747A3EC9AEB4}" type="datetimeFigureOut">
              <a:rPr lang="en-HR" smtClean="0"/>
              <a:t>02/06/2026</a:t>
            </a:fld>
            <a:endParaRPr lang="en-HR"/>
          </a:p>
        </p:txBody>
      </p:sp>
      <p:sp>
        <p:nvSpPr>
          <p:cNvPr id="5" name="Footer Placeholder 4"/>
          <p:cNvSpPr>
            <a:spLocks noGrp="1"/>
          </p:cNvSpPr>
          <p:nvPr>
            <p:ph type="ftr" sz="quarter" idx="11"/>
          </p:nvPr>
        </p:nvSpPr>
        <p:spPr/>
        <p:txBody>
          <a:bodyPr/>
          <a:lstStyle/>
          <a:p>
            <a:endParaRPr lang="en-HR"/>
          </a:p>
        </p:txBody>
      </p:sp>
      <p:sp>
        <p:nvSpPr>
          <p:cNvPr id="6" name="Slide Number Placeholder 5"/>
          <p:cNvSpPr>
            <a:spLocks noGrp="1"/>
          </p:cNvSpPr>
          <p:nvPr>
            <p:ph type="sldNum" sz="quarter" idx="12"/>
          </p:nvPr>
        </p:nvSpPr>
        <p:spPr/>
        <p:txBody>
          <a:bodyPr/>
          <a:lstStyle/>
          <a:p>
            <a:fld id="{A1DEAB67-643A-B744-AFAC-825EFF2EF39C}" type="slidenum">
              <a:rPr lang="en-HR" smtClean="0"/>
              <a:t>‹#›</a:t>
            </a:fld>
            <a:endParaRPr lang="en-H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74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064A8-0F34-854A-B2AC-747A3EC9AEB4}" type="datetimeFigureOut">
              <a:rPr lang="en-HR" smtClean="0"/>
              <a:t>02/06/2026</a:t>
            </a:fld>
            <a:endParaRPr lang="en-HR"/>
          </a:p>
        </p:txBody>
      </p:sp>
      <p:sp>
        <p:nvSpPr>
          <p:cNvPr id="5" name="Footer Placeholder 4"/>
          <p:cNvSpPr>
            <a:spLocks noGrp="1"/>
          </p:cNvSpPr>
          <p:nvPr>
            <p:ph type="ftr" sz="quarter" idx="11"/>
          </p:nvPr>
        </p:nvSpPr>
        <p:spPr/>
        <p:txBody>
          <a:bodyPr/>
          <a:lstStyle/>
          <a:p>
            <a:endParaRPr lang="en-HR"/>
          </a:p>
        </p:txBody>
      </p:sp>
      <p:sp>
        <p:nvSpPr>
          <p:cNvPr id="6" name="Slide Number Placeholder 5"/>
          <p:cNvSpPr>
            <a:spLocks noGrp="1"/>
          </p:cNvSpPr>
          <p:nvPr>
            <p:ph type="sldNum" sz="quarter" idx="12"/>
          </p:nvPr>
        </p:nvSpPr>
        <p:spPr/>
        <p:txBody>
          <a:bodyPr/>
          <a:lstStyle/>
          <a:p>
            <a:fld id="{A1DEAB67-643A-B744-AFAC-825EFF2EF39C}" type="slidenum">
              <a:rPr lang="en-HR" smtClean="0"/>
              <a:t>‹#›</a:t>
            </a:fld>
            <a:endParaRPr lang="en-HR"/>
          </a:p>
        </p:txBody>
      </p:sp>
    </p:spTree>
    <p:extLst>
      <p:ext uri="{BB962C8B-B14F-4D97-AF65-F5344CB8AC3E}">
        <p14:creationId xmlns:p14="http://schemas.microsoft.com/office/powerpoint/2010/main" val="1986070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064A8-0F34-854A-B2AC-747A3EC9AEB4}" type="datetimeFigureOut">
              <a:rPr lang="en-HR" smtClean="0"/>
              <a:t>02/06/2026</a:t>
            </a:fld>
            <a:endParaRPr lang="en-HR"/>
          </a:p>
        </p:txBody>
      </p:sp>
      <p:sp>
        <p:nvSpPr>
          <p:cNvPr id="5" name="Footer Placeholder 4"/>
          <p:cNvSpPr>
            <a:spLocks noGrp="1"/>
          </p:cNvSpPr>
          <p:nvPr>
            <p:ph type="ftr" sz="quarter" idx="11"/>
          </p:nvPr>
        </p:nvSpPr>
        <p:spPr/>
        <p:txBody>
          <a:bodyPr/>
          <a:lstStyle/>
          <a:p>
            <a:endParaRPr lang="en-HR"/>
          </a:p>
        </p:txBody>
      </p:sp>
      <p:sp>
        <p:nvSpPr>
          <p:cNvPr id="6" name="Slide Number Placeholder 5"/>
          <p:cNvSpPr>
            <a:spLocks noGrp="1"/>
          </p:cNvSpPr>
          <p:nvPr>
            <p:ph type="sldNum" sz="quarter" idx="12"/>
          </p:nvPr>
        </p:nvSpPr>
        <p:spPr/>
        <p:txBody>
          <a:bodyPr/>
          <a:lstStyle/>
          <a:p>
            <a:fld id="{A1DEAB67-643A-B744-AFAC-825EFF2EF39C}" type="slidenum">
              <a:rPr lang="en-HR" smtClean="0"/>
              <a:t>‹#›</a:t>
            </a:fld>
            <a:endParaRPr lang="en-HR"/>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8769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0064A8-0F34-854A-B2AC-747A3EC9AEB4}" type="datetimeFigureOut">
              <a:rPr lang="en-HR" smtClean="0"/>
              <a:t>02/06/2026</a:t>
            </a:fld>
            <a:endParaRPr lang="en-HR"/>
          </a:p>
        </p:txBody>
      </p:sp>
      <p:sp>
        <p:nvSpPr>
          <p:cNvPr id="6" name="Footer Placeholder 5"/>
          <p:cNvSpPr>
            <a:spLocks noGrp="1"/>
          </p:cNvSpPr>
          <p:nvPr>
            <p:ph type="ftr" sz="quarter" idx="11"/>
          </p:nvPr>
        </p:nvSpPr>
        <p:spPr/>
        <p:txBody>
          <a:bodyPr/>
          <a:lstStyle/>
          <a:p>
            <a:endParaRPr lang="en-HR"/>
          </a:p>
        </p:txBody>
      </p:sp>
      <p:sp>
        <p:nvSpPr>
          <p:cNvPr id="7" name="Slide Number Placeholder 6"/>
          <p:cNvSpPr>
            <a:spLocks noGrp="1"/>
          </p:cNvSpPr>
          <p:nvPr>
            <p:ph type="sldNum" sz="quarter" idx="12"/>
          </p:nvPr>
        </p:nvSpPr>
        <p:spPr/>
        <p:txBody>
          <a:bodyPr/>
          <a:lstStyle/>
          <a:p>
            <a:fld id="{A1DEAB67-643A-B744-AFAC-825EFF2EF39C}" type="slidenum">
              <a:rPr lang="en-HR" smtClean="0"/>
              <a:t>‹#›</a:t>
            </a:fld>
            <a:endParaRPr lang="en-HR"/>
          </a:p>
        </p:txBody>
      </p:sp>
    </p:spTree>
    <p:extLst>
      <p:ext uri="{BB962C8B-B14F-4D97-AF65-F5344CB8AC3E}">
        <p14:creationId xmlns:p14="http://schemas.microsoft.com/office/powerpoint/2010/main" val="184538816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0064A8-0F34-854A-B2AC-747A3EC9AEB4}" type="datetimeFigureOut">
              <a:rPr lang="en-HR" smtClean="0"/>
              <a:t>02/06/2026</a:t>
            </a:fld>
            <a:endParaRPr lang="en-HR"/>
          </a:p>
        </p:txBody>
      </p:sp>
      <p:sp>
        <p:nvSpPr>
          <p:cNvPr id="8" name="Footer Placeholder 7"/>
          <p:cNvSpPr>
            <a:spLocks noGrp="1"/>
          </p:cNvSpPr>
          <p:nvPr>
            <p:ph type="ftr" sz="quarter" idx="11"/>
          </p:nvPr>
        </p:nvSpPr>
        <p:spPr/>
        <p:txBody>
          <a:bodyPr/>
          <a:lstStyle/>
          <a:p>
            <a:endParaRPr lang="en-HR"/>
          </a:p>
        </p:txBody>
      </p:sp>
      <p:sp>
        <p:nvSpPr>
          <p:cNvPr id="9" name="Slide Number Placeholder 8"/>
          <p:cNvSpPr>
            <a:spLocks noGrp="1"/>
          </p:cNvSpPr>
          <p:nvPr>
            <p:ph type="sldNum" sz="quarter" idx="12"/>
          </p:nvPr>
        </p:nvSpPr>
        <p:spPr/>
        <p:txBody>
          <a:bodyPr/>
          <a:lstStyle/>
          <a:p>
            <a:fld id="{A1DEAB67-643A-B744-AFAC-825EFF2EF39C}" type="slidenum">
              <a:rPr lang="en-HR" smtClean="0"/>
              <a:t>‹#›</a:t>
            </a:fld>
            <a:endParaRPr lang="en-HR"/>
          </a:p>
        </p:txBody>
      </p:sp>
    </p:spTree>
    <p:extLst>
      <p:ext uri="{BB962C8B-B14F-4D97-AF65-F5344CB8AC3E}">
        <p14:creationId xmlns:p14="http://schemas.microsoft.com/office/powerpoint/2010/main" val="20665791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0064A8-0F34-854A-B2AC-747A3EC9AEB4}" type="datetimeFigureOut">
              <a:rPr lang="en-HR" smtClean="0"/>
              <a:t>02/06/2026</a:t>
            </a:fld>
            <a:endParaRPr lang="en-HR"/>
          </a:p>
        </p:txBody>
      </p:sp>
      <p:sp>
        <p:nvSpPr>
          <p:cNvPr id="4" name="Footer Placeholder 3"/>
          <p:cNvSpPr>
            <a:spLocks noGrp="1"/>
          </p:cNvSpPr>
          <p:nvPr>
            <p:ph type="ftr" sz="quarter" idx="11"/>
          </p:nvPr>
        </p:nvSpPr>
        <p:spPr/>
        <p:txBody>
          <a:bodyPr/>
          <a:lstStyle/>
          <a:p>
            <a:endParaRPr lang="en-HR"/>
          </a:p>
        </p:txBody>
      </p:sp>
      <p:sp>
        <p:nvSpPr>
          <p:cNvPr id="5" name="Slide Number Placeholder 4"/>
          <p:cNvSpPr>
            <a:spLocks noGrp="1"/>
          </p:cNvSpPr>
          <p:nvPr>
            <p:ph type="sldNum" sz="quarter" idx="12"/>
          </p:nvPr>
        </p:nvSpPr>
        <p:spPr/>
        <p:txBody>
          <a:bodyPr/>
          <a:lstStyle/>
          <a:p>
            <a:fld id="{A1DEAB67-643A-B744-AFAC-825EFF2EF39C}" type="slidenum">
              <a:rPr lang="en-HR" smtClean="0"/>
              <a:t>‹#›</a:t>
            </a:fld>
            <a:endParaRPr lang="en-HR"/>
          </a:p>
        </p:txBody>
      </p:sp>
    </p:spTree>
    <p:extLst>
      <p:ext uri="{BB962C8B-B14F-4D97-AF65-F5344CB8AC3E}">
        <p14:creationId xmlns:p14="http://schemas.microsoft.com/office/powerpoint/2010/main" val="149561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064A8-0F34-854A-B2AC-747A3EC9AEB4}" type="datetimeFigureOut">
              <a:rPr lang="en-HR" smtClean="0"/>
              <a:t>02/06/2026</a:t>
            </a:fld>
            <a:endParaRPr lang="en-HR"/>
          </a:p>
        </p:txBody>
      </p:sp>
      <p:sp>
        <p:nvSpPr>
          <p:cNvPr id="3" name="Footer Placeholder 2"/>
          <p:cNvSpPr>
            <a:spLocks noGrp="1"/>
          </p:cNvSpPr>
          <p:nvPr>
            <p:ph type="ftr" sz="quarter" idx="11"/>
          </p:nvPr>
        </p:nvSpPr>
        <p:spPr/>
        <p:txBody>
          <a:bodyPr/>
          <a:lstStyle/>
          <a:p>
            <a:endParaRPr lang="en-HR"/>
          </a:p>
        </p:txBody>
      </p:sp>
      <p:sp>
        <p:nvSpPr>
          <p:cNvPr id="4" name="Slide Number Placeholder 3"/>
          <p:cNvSpPr>
            <a:spLocks noGrp="1"/>
          </p:cNvSpPr>
          <p:nvPr>
            <p:ph type="sldNum" sz="quarter" idx="12"/>
          </p:nvPr>
        </p:nvSpPr>
        <p:spPr/>
        <p:txBody>
          <a:bodyPr/>
          <a:lstStyle/>
          <a:p>
            <a:fld id="{A1DEAB67-643A-B744-AFAC-825EFF2EF39C}" type="slidenum">
              <a:rPr lang="en-HR" smtClean="0"/>
              <a:t>‹#›</a:t>
            </a:fld>
            <a:endParaRPr lang="en-HR"/>
          </a:p>
        </p:txBody>
      </p:sp>
    </p:spTree>
    <p:extLst>
      <p:ext uri="{BB962C8B-B14F-4D97-AF65-F5344CB8AC3E}">
        <p14:creationId xmlns:p14="http://schemas.microsoft.com/office/powerpoint/2010/main" val="190450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064A8-0F34-854A-B2AC-747A3EC9AEB4}" type="datetimeFigureOut">
              <a:rPr lang="en-HR" smtClean="0"/>
              <a:t>02/06/2026</a:t>
            </a:fld>
            <a:endParaRPr lang="en-HR"/>
          </a:p>
        </p:txBody>
      </p:sp>
      <p:sp>
        <p:nvSpPr>
          <p:cNvPr id="6" name="Footer Placeholder 5"/>
          <p:cNvSpPr>
            <a:spLocks noGrp="1"/>
          </p:cNvSpPr>
          <p:nvPr>
            <p:ph type="ftr" sz="quarter" idx="11"/>
          </p:nvPr>
        </p:nvSpPr>
        <p:spPr/>
        <p:txBody>
          <a:bodyPr/>
          <a:lstStyle/>
          <a:p>
            <a:endParaRPr lang="en-HR"/>
          </a:p>
        </p:txBody>
      </p:sp>
      <p:sp>
        <p:nvSpPr>
          <p:cNvPr id="7" name="Slide Number Placeholder 6"/>
          <p:cNvSpPr>
            <a:spLocks noGrp="1"/>
          </p:cNvSpPr>
          <p:nvPr>
            <p:ph type="sldNum" sz="quarter" idx="12"/>
          </p:nvPr>
        </p:nvSpPr>
        <p:spPr/>
        <p:txBody>
          <a:bodyPr/>
          <a:lstStyle/>
          <a:p>
            <a:fld id="{A1DEAB67-643A-B744-AFAC-825EFF2EF39C}" type="slidenum">
              <a:rPr lang="en-HR" smtClean="0"/>
              <a:t>‹#›</a:t>
            </a:fld>
            <a:endParaRPr lang="en-HR"/>
          </a:p>
        </p:txBody>
      </p:sp>
    </p:spTree>
    <p:extLst>
      <p:ext uri="{BB962C8B-B14F-4D97-AF65-F5344CB8AC3E}">
        <p14:creationId xmlns:p14="http://schemas.microsoft.com/office/powerpoint/2010/main" val="218551538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0064A8-0F34-854A-B2AC-747A3EC9AEB4}" type="datetimeFigureOut">
              <a:rPr lang="en-HR" smtClean="0"/>
              <a:t>02/06/2026</a:t>
            </a:fld>
            <a:endParaRPr lang="en-H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DEAB67-643A-B744-AFAC-825EFF2EF39C}" type="slidenum">
              <a:rPr lang="en-HR" smtClean="0"/>
              <a:t>‹#›</a:t>
            </a:fld>
            <a:endParaRPr lang="en-H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23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F0064A8-0F34-854A-B2AC-747A3EC9AEB4}" type="datetimeFigureOut">
              <a:rPr lang="en-HR" smtClean="0"/>
              <a:t>02/06/2026</a:t>
            </a:fld>
            <a:endParaRPr lang="en-H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H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1DEAB67-643A-B744-AFAC-825EFF2EF39C}" type="slidenum">
              <a:rPr lang="en-HR" smtClean="0"/>
              <a:t>‹#›</a:t>
            </a:fld>
            <a:endParaRPr lang="en-HR"/>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117530"/>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0D7AF-B1AC-B878-CD35-49FCA6A5F084}"/>
              </a:ext>
            </a:extLst>
          </p:cNvPr>
          <p:cNvSpPr>
            <a:spLocks noGrp="1"/>
          </p:cNvSpPr>
          <p:nvPr>
            <p:ph type="ctrTitle"/>
          </p:nvPr>
        </p:nvSpPr>
        <p:spPr/>
        <p:txBody>
          <a:bodyPr/>
          <a:lstStyle/>
          <a:p>
            <a:r>
              <a:rPr lang="en-HR" dirty="0"/>
              <a:t>STRUKTURIRANJE SEASNE </a:t>
            </a:r>
          </a:p>
        </p:txBody>
      </p:sp>
      <p:sp>
        <p:nvSpPr>
          <p:cNvPr id="3" name="Subtitle 2">
            <a:extLst>
              <a:ext uri="{FF2B5EF4-FFF2-40B4-BE49-F238E27FC236}">
                <a16:creationId xmlns:a16="http://schemas.microsoft.com/office/drawing/2014/main" id="{302C9FCB-4E5D-8DCF-1BAD-C5F7627D385E}"/>
              </a:ext>
            </a:extLst>
          </p:cNvPr>
          <p:cNvSpPr>
            <a:spLocks noGrp="1"/>
          </p:cNvSpPr>
          <p:nvPr>
            <p:ph type="subTitle" idx="1"/>
          </p:nvPr>
        </p:nvSpPr>
        <p:spPr/>
        <p:txBody>
          <a:bodyPr/>
          <a:lstStyle/>
          <a:p>
            <a:r>
              <a:rPr lang="en-US" dirty="0"/>
              <a:t>i</a:t>
            </a:r>
            <a:r>
              <a:rPr lang="en-HR" dirty="0"/>
              <a:t> problemi u strukturiranju</a:t>
            </a:r>
          </a:p>
        </p:txBody>
      </p:sp>
      <p:sp>
        <p:nvSpPr>
          <p:cNvPr id="6" name="TextBox 5">
            <a:extLst>
              <a:ext uri="{FF2B5EF4-FFF2-40B4-BE49-F238E27FC236}">
                <a16:creationId xmlns:a16="http://schemas.microsoft.com/office/drawing/2014/main" id="{BBC66FE0-76B5-8452-CBD7-EF7E733C0343}"/>
              </a:ext>
            </a:extLst>
          </p:cNvPr>
          <p:cNvSpPr txBox="1"/>
          <p:nvPr/>
        </p:nvSpPr>
        <p:spPr>
          <a:xfrm>
            <a:off x="-833718" y="94129"/>
            <a:ext cx="184731" cy="369332"/>
          </a:xfrm>
          <a:prstGeom prst="rect">
            <a:avLst/>
          </a:prstGeom>
          <a:noFill/>
        </p:spPr>
        <p:txBody>
          <a:bodyPr wrap="none" rtlCol="0">
            <a:spAutoFit/>
          </a:bodyPr>
          <a:lstStyle/>
          <a:p>
            <a:endParaRPr lang="en-HR" dirty="0"/>
          </a:p>
        </p:txBody>
      </p:sp>
      <p:sp>
        <p:nvSpPr>
          <p:cNvPr id="7" name="TextBox 6">
            <a:extLst>
              <a:ext uri="{FF2B5EF4-FFF2-40B4-BE49-F238E27FC236}">
                <a16:creationId xmlns:a16="http://schemas.microsoft.com/office/drawing/2014/main" id="{A942ABC8-972D-5E7F-502C-991719049C5B}"/>
              </a:ext>
            </a:extLst>
          </p:cNvPr>
          <p:cNvSpPr txBox="1"/>
          <p:nvPr/>
        </p:nvSpPr>
        <p:spPr>
          <a:xfrm>
            <a:off x="76200" y="6161567"/>
            <a:ext cx="3749040" cy="523220"/>
          </a:xfrm>
          <a:prstGeom prst="rect">
            <a:avLst/>
          </a:prstGeom>
          <a:noFill/>
        </p:spPr>
        <p:txBody>
          <a:bodyPr wrap="square" rtlCol="0">
            <a:spAutoFit/>
          </a:bodyPr>
          <a:lstStyle/>
          <a:p>
            <a:pPr lvl="0"/>
            <a:r>
              <a:rPr lang="hr-HR" sz="1400" dirty="0">
                <a:solidFill>
                  <a:schemeClr val="tx1">
                    <a:lumMod val="65000"/>
                    <a:lumOff val="35000"/>
                  </a:schemeClr>
                </a:solidFill>
              </a:rPr>
              <a:t>Suzana Pavić</a:t>
            </a:r>
          </a:p>
          <a:p>
            <a:pPr lvl="0"/>
            <a:r>
              <a:rPr lang="hr-HR" sz="1400" dirty="0">
                <a:solidFill>
                  <a:schemeClr val="tx1">
                    <a:lumMod val="65000"/>
                    <a:lumOff val="35000"/>
                  </a:schemeClr>
                </a:solidFill>
              </a:rPr>
              <a:t>7. veljače 2026.</a:t>
            </a:r>
          </a:p>
        </p:txBody>
      </p:sp>
    </p:spTree>
    <p:extLst>
      <p:ext uri="{BB962C8B-B14F-4D97-AF65-F5344CB8AC3E}">
        <p14:creationId xmlns:p14="http://schemas.microsoft.com/office/powerpoint/2010/main" val="1203044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08EC6-613B-B511-B0D0-77536DDAAF4A}"/>
              </a:ext>
            </a:extLst>
          </p:cNvPr>
          <p:cNvSpPr>
            <a:spLocks noGrp="1"/>
          </p:cNvSpPr>
          <p:nvPr>
            <p:ph type="title"/>
          </p:nvPr>
        </p:nvSpPr>
        <p:spPr/>
        <p:txBody>
          <a:bodyPr>
            <a:normAutofit/>
          </a:bodyPr>
          <a:lstStyle/>
          <a:p>
            <a:r>
              <a:rPr lang="en-US" dirty="0" err="1"/>
              <a:t>pregled</a:t>
            </a:r>
            <a:r>
              <a:rPr lang="en-US" dirty="0"/>
              <a:t> </a:t>
            </a:r>
            <a:r>
              <a:rPr lang="en-US" dirty="0" err="1"/>
              <a:t>relevantnih</a:t>
            </a:r>
            <a:r>
              <a:rPr lang="en-US" dirty="0"/>
              <a:t> </a:t>
            </a:r>
            <a:r>
              <a:rPr lang="en-US" dirty="0" err="1"/>
              <a:t>zbivanja</a:t>
            </a:r>
            <a:r>
              <a:rPr lang="en-US" dirty="0"/>
              <a:t> </a:t>
            </a:r>
            <a:r>
              <a:rPr lang="en-US" dirty="0" err="1"/>
              <a:t>između</a:t>
            </a:r>
            <a:r>
              <a:rPr lang="en-US" dirty="0"/>
              <a:t> </a:t>
            </a:r>
            <a:r>
              <a:rPr lang="en-US" dirty="0" err="1"/>
              <a:t>susreta</a:t>
            </a:r>
            <a:r>
              <a:rPr lang="en-US" dirty="0"/>
              <a:t> </a:t>
            </a:r>
            <a:r>
              <a:rPr lang="en-HR" dirty="0"/>
              <a:t>I PROVJERA AKCIJSKOG PLANA</a:t>
            </a:r>
          </a:p>
        </p:txBody>
      </p:sp>
      <p:sp>
        <p:nvSpPr>
          <p:cNvPr id="3" name="Content Placeholder 2">
            <a:extLst>
              <a:ext uri="{FF2B5EF4-FFF2-40B4-BE49-F238E27FC236}">
                <a16:creationId xmlns:a16="http://schemas.microsoft.com/office/drawing/2014/main" id="{32069690-E18E-690C-2415-8E91F9E4CB55}"/>
              </a:ext>
            </a:extLst>
          </p:cNvPr>
          <p:cNvSpPr>
            <a:spLocks noGrp="1"/>
          </p:cNvSpPr>
          <p:nvPr>
            <p:ph idx="1"/>
          </p:nvPr>
        </p:nvSpPr>
        <p:spPr/>
        <p:txBody>
          <a:bodyPr>
            <a:normAutofit/>
          </a:bodyPr>
          <a:lstStyle/>
          <a:p>
            <a:pPr marL="0" lvl="1" indent="0">
              <a:spcBef>
                <a:spcPts val="1200"/>
              </a:spcBef>
              <a:spcAft>
                <a:spcPts val="200"/>
              </a:spcAft>
              <a:buSzPct val="100000"/>
              <a:buNone/>
            </a:pPr>
            <a:r>
              <a:rPr lang="hr-HR" sz="2400" b="1" noProof="1"/>
              <a:t>Pregled relevantnih zbivanja između susreta </a:t>
            </a:r>
          </a:p>
          <a:p>
            <a:pPr marL="128016" lvl="1" indent="0">
              <a:lnSpc>
                <a:spcPct val="100000"/>
              </a:lnSpc>
              <a:buNone/>
            </a:pPr>
            <a:r>
              <a:rPr lang="hr-HR" sz="2000" b="1" noProof="1">
                <a:solidFill>
                  <a:schemeClr val="tx1">
                    <a:lumMod val="65000"/>
                    <a:lumOff val="35000"/>
                  </a:schemeClr>
                </a:solidFill>
              </a:rPr>
              <a:t>„Što se značajno dogodilo u prošlom tjednu što bih trebala znati?“</a:t>
            </a:r>
          </a:p>
          <a:p>
            <a:pPr lvl="1">
              <a:lnSpc>
                <a:spcPct val="100000"/>
              </a:lnSpc>
              <a:buFont typeface="Arial" panose="020B0604020202020204" pitchFamily="34" charset="0"/>
              <a:buChar char="•"/>
            </a:pPr>
            <a:r>
              <a:rPr lang="hr-HR" sz="2000" noProof="1">
                <a:solidFill>
                  <a:schemeClr val="tx1">
                    <a:lumMod val="65000"/>
                    <a:lumOff val="35000"/>
                  </a:schemeClr>
                </a:solidFill>
              </a:rPr>
              <a:t>Klijent obično priča o negativnim doživljajima - trebamo ih usmjeriti i na pozitivna iskustva ili trenutke kada su se osjećali bolje</a:t>
            </a:r>
          </a:p>
          <a:p>
            <a:pPr lvl="1">
              <a:lnSpc>
                <a:spcPct val="100000"/>
              </a:lnSpc>
              <a:buFont typeface="Arial" panose="020B0604020202020204" pitchFamily="34" charset="0"/>
              <a:buChar char="•"/>
            </a:pPr>
            <a:r>
              <a:rPr lang="hr-HR" sz="2000" noProof="1">
                <a:solidFill>
                  <a:schemeClr val="tx1">
                    <a:lumMod val="65000"/>
                    <a:lumOff val="35000"/>
                  </a:schemeClr>
                </a:solidFill>
              </a:rPr>
              <a:t>Pohvaliti klijenta za uključivanje u ugodne aktivnosti i/ili brigu o sebi</a:t>
            </a:r>
          </a:p>
          <a:p>
            <a:pPr lvl="1">
              <a:lnSpc>
                <a:spcPct val="100000"/>
              </a:lnSpc>
              <a:buFont typeface="Arial" panose="020B0604020202020204" pitchFamily="34" charset="0"/>
              <a:buChar char="•"/>
            </a:pPr>
            <a:endParaRPr lang="hr-HR" sz="2000" noProof="1">
              <a:solidFill>
                <a:schemeClr val="tx1">
                  <a:lumMod val="65000"/>
                  <a:lumOff val="35000"/>
                </a:schemeClr>
              </a:solidFill>
            </a:endParaRPr>
          </a:p>
          <a:p>
            <a:pPr marL="0" lvl="1" indent="0">
              <a:spcBef>
                <a:spcPts val="1200"/>
              </a:spcBef>
              <a:spcAft>
                <a:spcPts val="200"/>
              </a:spcAft>
              <a:buSzPct val="100000"/>
              <a:buNone/>
            </a:pPr>
            <a:r>
              <a:rPr lang="hr-HR" sz="2400" b="1" noProof="1"/>
              <a:t>Provjera akcijskog plana</a:t>
            </a:r>
          </a:p>
          <a:p>
            <a:pPr lvl="1">
              <a:lnSpc>
                <a:spcPct val="100000"/>
              </a:lnSpc>
              <a:buSzPct val="100000"/>
              <a:buFont typeface="Arial" panose="020B0604020202020204" pitchFamily="34" charset="0"/>
              <a:buChar char="•"/>
            </a:pPr>
            <a:r>
              <a:rPr lang="hr-HR" sz="2000" noProof="1">
                <a:solidFill>
                  <a:schemeClr val="tx1">
                    <a:lumMod val="65000"/>
                    <a:lumOff val="35000"/>
                  </a:schemeClr>
                </a:solidFill>
              </a:rPr>
              <a:t>Pozitivno potkrepljujemo ispunjene aktivnosti </a:t>
            </a:r>
          </a:p>
          <a:p>
            <a:pPr lvl="1">
              <a:lnSpc>
                <a:spcPct val="100000"/>
              </a:lnSpc>
              <a:buSzPct val="100000"/>
              <a:buFont typeface="Arial" panose="020B0604020202020204" pitchFamily="34" charset="0"/>
              <a:buChar char="•"/>
            </a:pPr>
            <a:r>
              <a:rPr lang="hr-HR" sz="2000" noProof="1">
                <a:solidFill>
                  <a:schemeClr val="tx1">
                    <a:lumMod val="65000"/>
                    <a:lumOff val="35000"/>
                  </a:schemeClr>
                </a:solidFill>
              </a:rPr>
              <a:t>Dogovor oko nastavka akcijskog plana</a:t>
            </a:r>
          </a:p>
        </p:txBody>
      </p:sp>
    </p:spTree>
    <p:extLst>
      <p:ext uri="{BB962C8B-B14F-4D97-AF65-F5344CB8AC3E}">
        <p14:creationId xmlns:p14="http://schemas.microsoft.com/office/powerpoint/2010/main" val="428951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5726A-63A4-53ED-161F-AA20A9AD5F48}"/>
            </a:ext>
          </a:extLst>
        </p:cNvPr>
        <p:cNvGrpSpPr/>
        <p:nvPr/>
      </p:nvGrpSpPr>
      <p:grpSpPr>
        <a:xfrm>
          <a:off x="0" y="0"/>
          <a:ext cx="0" cy="0"/>
          <a:chOff x="0" y="0"/>
          <a:chExt cx="0" cy="0"/>
        </a:xfrm>
      </p:grpSpPr>
      <p:sp>
        <p:nvSpPr>
          <p:cNvPr id="10" name="Rounded Rectangle 9">
            <a:extLst>
              <a:ext uri="{FF2B5EF4-FFF2-40B4-BE49-F238E27FC236}">
                <a16:creationId xmlns:a16="http://schemas.microsoft.com/office/drawing/2014/main" id="{663F9A12-CB0B-D0EC-DB8E-4719E4115A49}"/>
              </a:ext>
            </a:extLst>
          </p:cNvPr>
          <p:cNvSpPr/>
          <p:nvPr/>
        </p:nvSpPr>
        <p:spPr>
          <a:xfrm>
            <a:off x="1235964" y="2660672"/>
            <a:ext cx="9720072" cy="45719"/>
          </a:xfrm>
          <a:prstGeom prst="roundRect">
            <a:avLst/>
          </a:prstGeom>
          <a:solidFill>
            <a:schemeClr val="accent2">
              <a:alpha val="37234"/>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sp>
        <p:nvSpPr>
          <p:cNvPr id="2" name="Title 1">
            <a:extLst>
              <a:ext uri="{FF2B5EF4-FFF2-40B4-BE49-F238E27FC236}">
                <a16:creationId xmlns:a16="http://schemas.microsoft.com/office/drawing/2014/main" id="{9AAA0877-1189-8DA2-BDAE-8B45BE57924D}"/>
              </a:ext>
            </a:extLst>
          </p:cNvPr>
          <p:cNvSpPr>
            <a:spLocks noGrp="1"/>
          </p:cNvSpPr>
          <p:nvPr>
            <p:ph type="title"/>
          </p:nvPr>
        </p:nvSpPr>
        <p:spPr/>
        <p:txBody>
          <a:bodyPr/>
          <a:lstStyle/>
          <a:p>
            <a:r>
              <a:rPr lang="en-US" sz="2400" dirty="0" err="1">
                <a:solidFill>
                  <a:schemeClr val="tx1">
                    <a:lumMod val="65000"/>
                    <a:lumOff val="35000"/>
                  </a:schemeClr>
                </a:solidFill>
              </a:rPr>
              <a:t>pregled</a:t>
            </a:r>
            <a:r>
              <a:rPr lang="en-US" sz="2400" dirty="0">
                <a:solidFill>
                  <a:schemeClr val="tx1">
                    <a:lumMod val="65000"/>
                    <a:lumOff val="35000"/>
                  </a:schemeClr>
                </a:solidFill>
              </a:rPr>
              <a:t> </a:t>
            </a:r>
            <a:r>
              <a:rPr lang="en-US" sz="2400" dirty="0" err="1">
                <a:solidFill>
                  <a:schemeClr val="tx1">
                    <a:lumMod val="65000"/>
                    <a:lumOff val="35000"/>
                  </a:schemeClr>
                </a:solidFill>
              </a:rPr>
              <a:t>relevantnih</a:t>
            </a:r>
            <a:r>
              <a:rPr lang="en-US" sz="2400" dirty="0">
                <a:solidFill>
                  <a:schemeClr val="tx1">
                    <a:lumMod val="65000"/>
                    <a:lumOff val="35000"/>
                  </a:schemeClr>
                </a:solidFill>
              </a:rPr>
              <a:t> </a:t>
            </a:r>
            <a:r>
              <a:rPr lang="en-US" sz="2400" dirty="0" err="1">
                <a:solidFill>
                  <a:schemeClr val="tx1">
                    <a:lumMod val="65000"/>
                    <a:lumOff val="35000"/>
                  </a:schemeClr>
                </a:solidFill>
              </a:rPr>
              <a:t>zbivanja</a:t>
            </a:r>
            <a:r>
              <a:rPr lang="en-US" sz="2400" dirty="0">
                <a:solidFill>
                  <a:schemeClr val="tx1">
                    <a:lumMod val="65000"/>
                    <a:lumOff val="35000"/>
                  </a:schemeClr>
                </a:solidFill>
              </a:rPr>
              <a:t> </a:t>
            </a:r>
            <a:r>
              <a:rPr lang="en-US" sz="2400" dirty="0" err="1">
                <a:solidFill>
                  <a:schemeClr val="tx1">
                    <a:lumMod val="65000"/>
                    <a:lumOff val="35000"/>
                  </a:schemeClr>
                </a:solidFill>
              </a:rPr>
              <a:t>između</a:t>
            </a:r>
            <a:r>
              <a:rPr lang="en-US" sz="2400" dirty="0">
                <a:solidFill>
                  <a:schemeClr val="tx1">
                    <a:lumMod val="65000"/>
                    <a:lumOff val="35000"/>
                  </a:schemeClr>
                </a:solidFill>
              </a:rPr>
              <a:t> </a:t>
            </a:r>
            <a:r>
              <a:rPr lang="en-US" sz="2400" dirty="0" err="1">
                <a:solidFill>
                  <a:schemeClr val="tx1">
                    <a:lumMod val="65000"/>
                    <a:lumOff val="35000"/>
                  </a:schemeClr>
                </a:solidFill>
              </a:rPr>
              <a:t>susreta</a:t>
            </a:r>
            <a:r>
              <a:rPr lang="en-US" sz="2400" dirty="0">
                <a:solidFill>
                  <a:schemeClr val="tx1">
                    <a:lumMod val="65000"/>
                    <a:lumOff val="35000"/>
                  </a:schemeClr>
                </a:solidFill>
              </a:rPr>
              <a:t> </a:t>
            </a:r>
            <a:r>
              <a:rPr lang="en-HR" sz="2400" dirty="0">
                <a:solidFill>
                  <a:schemeClr val="tx1">
                    <a:lumMod val="65000"/>
                    <a:lumOff val="35000"/>
                  </a:schemeClr>
                </a:solidFill>
              </a:rPr>
              <a:t>I PROVJERA AKCIJSKOG PLANA:</a:t>
            </a:r>
            <a:r>
              <a:rPr lang="en-HR" dirty="0"/>
              <a:t/>
            </a:r>
            <a:br>
              <a:rPr lang="en-HR" dirty="0"/>
            </a:br>
            <a:r>
              <a:rPr lang="en-HR" dirty="0"/>
              <a:t>moguće poteškoće</a:t>
            </a:r>
          </a:p>
        </p:txBody>
      </p:sp>
      <p:sp>
        <p:nvSpPr>
          <p:cNvPr id="3" name="Content Placeholder 2">
            <a:extLst>
              <a:ext uri="{FF2B5EF4-FFF2-40B4-BE49-F238E27FC236}">
                <a16:creationId xmlns:a16="http://schemas.microsoft.com/office/drawing/2014/main" id="{047A76F3-EAC0-85FB-5E49-4D14CF5EDC24}"/>
              </a:ext>
            </a:extLst>
          </p:cNvPr>
          <p:cNvSpPr>
            <a:spLocks noGrp="1"/>
          </p:cNvSpPr>
          <p:nvPr>
            <p:ph idx="1"/>
          </p:nvPr>
        </p:nvSpPr>
        <p:spPr>
          <a:xfrm>
            <a:off x="1024128" y="1946031"/>
            <a:ext cx="9720073" cy="4363329"/>
          </a:xfrm>
        </p:spPr>
        <p:txBody>
          <a:bodyPr>
            <a:normAutofit/>
          </a:bodyPr>
          <a:lstStyle/>
          <a:p>
            <a:pPr marL="91440" lvl="1" indent="-91440">
              <a:lnSpc>
                <a:spcPct val="100000"/>
              </a:lnSpc>
              <a:spcBef>
                <a:spcPts val="1200"/>
              </a:spcBef>
              <a:spcAft>
                <a:spcPts val="200"/>
              </a:spcAft>
              <a:buSzPct val="100000"/>
              <a:buFont typeface="Tw Cen MT" panose="020B0602020104020603" pitchFamily="34" charset="0"/>
              <a:buChar char=" "/>
            </a:pPr>
            <a:endParaRPr lang="hr-HR" sz="2000" b="1" dirty="0"/>
          </a:p>
          <a:p>
            <a:pPr marL="91440" lvl="1" indent="-91440">
              <a:lnSpc>
                <a:spcPct val="100000"/>
              </a:lnSpc>
              <a:spcBef>
                <a:spcPts val="1200"/>
              </a:spcBef>
              <a:spcAft>
                <a:spcPts val="200"/>
              </a:spcAft>
              <a:buSzPct val="100000"/>
              <a:buFont typeface="Tw Cen MT" panose="020B0602020104020603" pitchFamily="34" charset="0"/>
              <a:buChar char=" "/>
            </a:pPr>
            <a:r>
              <a:rPr lang="hr-HR" sz="2000" b="1" dirty="0"/>
              <a:t>Klijenti nudi </a:t>
            </a:r>
            <a:r>
              <a:rPr lang="hr-HR" sz="2000" b="1" dirty="0" err="1"/>
              <a:t>predetaljan</a:t>
            </a:r>
            <a:r>
              <a:rPr lang="hr-HR" sz="2000" b="1" dirty="0"/>
              <a:t> pregled ili govori na </a:t>
            </a:r>
            <a:r>
              <a:rPr lang="hr-HR" sz="2000" b="1" dirty="0" err="1"/>
              <a:t>nefokusiran</a:t>
            </a:r>
            <a:r>
              <a:rPr lang="hr-HR" sz="2000" b="1" dirty="0"/>
              <a:t> način</a:t>
            </a:r>
          </a:p>
          <a:p>
            <a:pPr lvl="1">
              <a:lnSpc>
                <a:spcPct val="110000"/>
              </a:lnSpc>
              <a:buFont typeface="Arial" panose="020B0604020202020204" pitchFamily="34" charset="0"/>
              <a:buChar char="•"/>
            </a:pPr>
            <a:r>
              <a:rPr lang="hr-HR" sz="2000" dirty="0">
                <a:solidFill>
                  <a:schemeClr val="tx1">
                    <a:lumMod val="65000"/>
                    <a:lumOff val="35000"/>
                  </a:schemeClr>
                </a:solidFill>
              </a:rPr>
              <a:t>Nježno prekidamo klijenta i po potrebi demonstriramo </a:t>
            </a:r>
          </a:p>
          <a:p>
            <a:pPr marL="91440" lvl="1" indent="-91440">
              <a:lnSpc>
                <a:spcPct val="100000"/>
              </a:lnSpc>
              <a:spcBef>
                <a:spcPts val="1200"/>
              </a:spcBef>
              <a:spcAft>
                <a:spcPts val="200"/>
              </a:spcAft>
              <a:buSzPct val="100000"/>
              <a:buFont typeface="Tw Cen MT" panose="020B0602020104020603" pitchFamily="34" charset="0"/>
              <a:buChar char=" "/>
            </a:pPr>
            <a:r>
              <a:rPr lang="hr-HR" sz="2000" b="1" dirty="0"/>
              <a:t>Terapeut propušta pitati klijenta o akcijskom planu ili ga </a:t>
            </a:r>
            <a:r>
              <a:rPr lang="hr-HR" sz="2000" b="1" dirty="0" err="1"/>
              <a:t>predetaljno</a:t>
            </a:r>
            <a:r>
              <a:rPr lang="hr-HR" sz="2000" b="1" dirty="0"/>
              <a:t> pregledava</a:t>
            </a:r>
          </a:p>
          <a:p>
            <a:pPr lvl="1">
              <a:lnSpc>
                <a:spcPct val="100000"/>
              </a:lnSpc>
              <a:buFont typeface="Arial" panose="020B0604020202020204" pitchFamily="34" charset="0"/>
              <a:buChar char="•"/>
            </a:pPr>
            <a:r>
              <a:rPr lang="hr-HR" sz="2000" dirty="0">
                <a:solidFill>
                  <a:schemeClr val="tx1">
                    <a:lumMod val="65000"/>
                    <a:lumOff val="35000"/>
                  </a:schemeClr>
                </a:solidFill>
              </a:rPr>
              <a:t>Uvesti pregledavanje akcijskog plana kao standardnu točku dnevnog reda</a:t>
            </a:r>
          </a:p>
          <a:p>
            <a:pPr marL="128016" lvl="1" indent="0">
              <a:lnSpc>
                <a:spcPct val="110000"/>
              </a:lnSpc>
              <a:buNone/>
            </a:pPr>
            <a:endParaRPr lang="hr-HR" sz="2100" dirty="0">
              <a:solidFill>
                <a:schemeClr val="tx1">
                  <a:lumMod val="65000"/>
                  <a:lumOff val="35000"/>
                </a:schemeClr>
              </a:solidFill>
            </a:endParaRPr>
          </a:p>
          <a:p>
            <a:pPr marL="0" indent="0">
              <a:buNone/>
            </a:pPr>
            <a:endParaRPr lang="en-HR" sz="1800" dirty="0"/>
          </a:p>
        </p:txBody>
      </p:sp>
      <p:sp>
        <p:nvSpPr>
          <p:cNvPr id="15" name="Rounded Rectangle 14">
            <a:extLst>
              <a:ext uri="{FF2B5EF4-FFF2-40B4-BE49-F238E27FC236}">
                <a16:creationId xmlns:a16="http://schemas.microsoft.com/office/drawing/2014/main" id="{F5DAECB3-D28B-FEAB-D5EB-CEAAB31FC4B8}"/>
              </a:ext>
            </a:extLst>
          </p:cNvPr>
          <p:cNvSpPr/>
          <p:nvPr/>
        </p:nvSpPr>
        <p:spPr>
          <a:xfrm>
            <a:off x="1235964" y="3557076"/>
            <a:ext cx="9720072" cy="45719"/>
          </a:xfrm>
          <a:prstGeom prst="roundRect">
            <a:avLst/>
          </a:prstGeom>
          <a:solidFill>
            <a:schemeClr val="accent2">
              <a:alpha val="37234"/>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spTree>
    <p:extLst>
      <p:ext uri="{BB962C8B-B14F-4D97-AF65-F5344CB8AC3E}">
        <p14:creationId xmlns:p14="http://schemas.microsoft.com/office/powerpoint/2010/main" val="259013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EC483-F410-424E-6508-A4F11C5B5139}"/>
              </a:ext>
            </a:extLst>
          </p:cNvPr>
          <p:cNvSpPr>
            <a:spLocks noGrp="1"/>
          </p:cNvSpPr>
          <p:nvPr>
            <p:ph type="title"/>
          </p:nvPr>
        </p:nvSpPr>
        <p:spPr/>
        <p:txBody>
          <a:bodyPr/>
          <a:lstStyle/>
          <a:p>
            <a:r>
              <a:rPr lang="hr-HR" dirty="0"/>
              <a:t>PRIORITIZIRANJE DNEVNOG REDA</a:t>
            </a:r>
            <a:endParaRPr lang="en-HR" dirty="0"/>
          </a:p>
        </p:txBody>
      </p:sp>
      <p:sp>
        <p:nvSpPr>
          <p:cNvPr id="3" name="Content Placeholder 2">
            <a:extLst>
              <a:ext uri="{FF2B5EF4-FFF2-40B4-BE49-F238E27FC236}">
                <a16:creationId xmlns:a16="http://schemas.microsoft.com/office/drawing/2014/main" id="{D9A63948-C769-D1B5-6B07-105EAE9761B6}"/>
              </a:ext>
            </a:extLst>
          </p:cNvPr>
          <p:cNvSpPr>
            <a:spLocks noGrp="1"/>
          </p:cNvSpPr>
          <p:nvPr>
            <p:ph idx="1"/>
          </p:nvPr>
        </p:nvSpPr>
        <p:spPr/>
        <p:txBody>
          <a:bodyPr/>
          <a:lstStyle/>
          <a:p>
            <a:pPr marL="0" lvl="1" indent="0">
              <a:spcBef>
                <a:spcPts val="1200"/>
              </a:spcBef>
              <a:spcAft>
                <a:spcPts val="200"/>
              </a:spcAft>
              <a:buSzPct val="100000"/>
              <a:buNone/>
            </a:pPr>
            <a:r>
              <a:rPr lang="hr-HR" sz="2400" b="1" dirty="0"/>
              <a:t>Lista navedenih ciljeva ili problema</a:t>
            </a:r>
          </a:p>
          <a:p>
            <a:pPr lvl="1">
              <a:lnSpc>
                <a:spcPct val="100000"/>
              </a:lnSpc>
              <a:buFont typeface="Arial" panose="020B0604020202020204" pitchFamily="34" charset="0"/>
              <a:buChar char="•"/>
            </a:pPr>
            <a:r>
              <a:rPr lang="hr-HR" sz="2000" dirty="0">
                <a:solidFill>
                  <a:schemeClr val="tx1">
                    <a:lumMod val="65000"/>
                    <a:lumOff val="35000"/>
                  </a:schemeClr>
                </a:solidFill>
              </a:rPr>
              <a:t>Klijent i terapeut zajednički određuju prioritete te koliko vremena žele posvetit određenim točkama na dnevnom redu</a:t>
            </a:r>
          </a:p>
        </p:txBody>
      </p:sp>
    </p:spTree>
    <p:extLst>
      <p:ext uri="{BB962C8B-B14F-4D97-AF65-F5344CB8AC3E}">
        <p14:creationId xmlns:p14="http://schemas.microsoft.com/office/powerpoint/2010/main" val="961770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B67E-CCAD-B591-1E77-C5CB00CA602D}"/>
              </a:ext>
            </a:extLst>
          </p:cNvPr>
          <p:cNvSpPr>
            <a:spLocks noGrp="1"/>
          </p:cNvSpPr>
          <p:nvPr>
            <p:ph type="title"/>
          </p:nvPr>
        </p:nvSpPr>
        <p:spPr/>
        <p:txBody>
          <a:bodyPr/>
          <a:lstStyle/>
          <a:p>
            <a:endParaRPr lang="en-HR"/>
          </a:p>
        </p:txBody>
      </p:sp>
      <p:sp>
        <p:nvSpPr>
          <p:cNvPr id="3" name="Content Placeholder 2">
            <a:extLst>
              <a:ext uri="{FF2B5EF4-FFF2-40B4-BE49-F238E27FC236}">
                <a16:creationId xmlns:a16="http://schemas.microsoft.com/office/drawing/2014/main" id="{20E52007-615E-C863-EC29-96E5E0DCD8F4}"/>
              </a:ext>
            </a:extLst>
          </p:cNvPr>
          <p:cNvSpPr>
            <a:spLocks noGrp="1"/>
          </p:cNvSpPr>
          <p:nvPr>
            <p:ph idx="1"/>
          </p:nvPr>
        </p:nvSpPr>
        <p:spPr/>
        <p:txBody>
          <a:bodyPr/>
          <a:lstStyle/>
          <a:p>
            <a:endParaRPr lang="en-HR"/>
          </a:p>
        </p:txBody>
      </p:sp>
      <p:pic>
        <p:nvPicPr>
          <p:cNvPr id="4" name="Picture 3" descr="A white paper with black text&#10;&#10;AI-generated content may be incorrect.">
            <a:extLst>
              <a:ext uri="{FF2B5EF4-FFF2-40B4-BE49-F238E27FC236}">
                <a16:creationId xmlns:a16="http://schemas.microsoft.com/office/drawing/2014/main" id="{CB33C7B2-010A-65DD-958E-CB9D3FF526BA}"/>
              </a:ext>
            </a:extLst>
          </p:cNvPr>
          <p:cNvPicPr>
            <a:picLocks noChangeAspect="1"/>
          </p:cNvPicPr>
          <p:nvPr/>
        </p:nvPicPr>
        <p:blipFill>
          <a:blip r:embed="rId2"/>
          <a:stretch>
            <a:fillRect/>
          </a:stretch>
        </p:blipFill>
        <p:spPr>
          <a:xfrm>
            <a:off x="3462186" y="0"/>
            <a:ext cx="5267627" cy="6858000"/>
          </a:xfrm>
          <a:prstGeom prst="rect">
            <a:avLst/>
          </a:prstGeom>
        </p:spPr>
      </p:pic>
      <p:sp>
        <p:nvSpPr>
          <p:cNvPr id="5" name="Rectangle 4">
            <a:extLst>
              <a:ext uri="{FF2B5EF4-FFF2-40B4-BE49-F238E27FC236}">
                <a16:creationId xmlns:a16="http://schemas.microsoft.com/office/drawing/2014/main" id="{E191A1F0-4B00-5D0D-9358-4B18CD665945}"/>
              </a:ext>
            </a:extLst>
          </p:cNvPr>
          <p:cNvSpPr/>
          <p:nvPr/>
        </p:nvSpPr>
        <p:spPr>
          <a:xfrm>
            <a:off x="426720" y="585216"/>
            <a:ext cx="597408" cy="14996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R"/>
          </a:p>
        </p:txBody>
      </p:sp>
    </p:spTree>
    <p:extLst>
      <p:ext uri="{BB962C8B-B14F-4D97-AF65-F5344CB8AC3E}">
        <p14:creationId xmlns:p14="http://schemas.microsoft.com/office/powerpoint/2010/main" val="4077542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1ACDE-2355-FA46-659B-3FECD481D050}"/>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C33C1829-C009-2D9F-E971-8F622CE3648F}"/>
              </a:ext>
            </a:extLst>
          </p:cNvPr>
          <p:cNvPicPr>
            <a:picLocks noChangeAspect="1"/>
          </p:cNvPicPr>
          <p:nvPr/>
        </p:nvPicPr>
        <p:blipFill>
          <a:blip r:embed="rId3">
            <a:alphaModFix amt="65000"/>
          </a:blip>
          <a:stretch>
            <a:fillRect/>
          </a:stretch>
        </p:blipFill>
        <p:spPr>
          <a:xfrm>
            <a:off x="0" y="585216"/>
            <a:ext cx="12192000" cy="1210168"/>
          </a:xfrm>
          <a:prstGeom prst="rect">
            <a:avLst/>
          </a:prstGeom>
        </p:spPr>
      </p:pic>
      <p:grpSp>
        <p:nvGrpSpPr>
          <p:cNvPr id="4" name="Group 3">
            <a:extLst>
              <a:ext uri="{FF2B5EF4-FFF2-40B4-BE49-F238E27FC236}">
                <a16:creationId xmlns:a16="http://schemas.microsoft.com/office/drawing/2014/main" id="{8FCCAC51-22F6-21D7-1801-166BABDD1D44}"/>
              </a:ext>
            </a:extLst>
          </p:cNvPr>
          <p:cNvGrpSpPr/>
          <p:nvPr/>
        </p:nvGrpSpPr>
        <p:grpSpPr>
          <a:xfrm>
            <a:off x="521643" y="958853"/>
            <a:ext cx="9445317" cy="539932"/>
            <a:chOff x="-753564" y="-236462"/>
            <a:chExt cx="9445317" cy="539932"/>
          </a:xfrm>
          <a:scene3d>
            <a:camera prst="orthographicFront"/>
            <a:lightRig rig="flat" dir="t"/>
          </a:scene3d>
        </p:grpSpPr>
        <p:sp>
          <p:nvSpPr>
            <p:cNvPr id="5" name="Rounded Rectangle 4">
              <a:extLst>
                <a:ext uri="{FF2B5EF4-FFF2-40B4-BE49-F238E27FC236}">
                  <a16:creationId xmlns:a16="http://schemas.microsoft.com/office/drawing/2014/main" id="{B31B8ABB-8D8F-DB25-5AAB-42416A09977B}"/>
                </a:ext>
              </a:extLst>
            </p:cNvPr>
            <p:cNvSpPr/>
            <p:nvPr/>
          </p:nvSpPr>
          <p:spPr>
            <a:xfrm>
              <a:off x="-251079" y="-168850"/>
              <a:ext cx="8942832" cy="472320"/>
            </a:xfrm>
            <a:prstGeom prst="roundRect">
              <a:avLst/>
            </a:prstGeom>
            <a:solidFill>
              <a:schemeClr val="accent2">
                <a:lumMod val="60000"/>
                <a:lumOff val="40000"/>
                <a:alpha val="90736"/>
              </a:schemeClr>
            </a:solidFill>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sp>
          <p:nvSpPr>
            <p:cNvPr id="6" name="Rounded Rectangle 4">
              <a:extLst>
                <a:ext uri="{FF2B5EF4-FFF2-40B4-BE49-F238E27FC236}">
                  <a16:creationId xmlns:a16="http://schemas.microsoft.com/office/drawing/2014/main" id="{9C068382-79A0-3172-B6BE-48B7D06A5C3E}"/>
                </a:ext>
              </a:extLst>
            </p:cNvPr>
            <p:cNvSpPr txBox="1"/>
            <p:nvPr/>
          </p:nvSpPr>
          <p:spPr>
            <a:xfrm>
              <a:off x="-753564" y="-236462"/>
              <a:ext cx="7430153" cy="42620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82585" tIns="0" rIns="282585" bIns="0" numCol="1" spcCol="1270" anchor="ctr" anchorCtr="0">
              <a:noAutofit/>
            </a:bodyPr>
            <a:lstStyle/>
            <a:p>
              <a:pPr marL="0" lvl="0" indent="0" algn="l" defTabSz="711200">
                <a:lnSpc>
                  <a:spcPct val="90000"/>
                </a:lnSpc>
                <a:spcBef>
                  <a:spcPct val="0"/>
                </a:spcBef>
                <a:spcAft>
                  <a:spcPct val="35000"/>
                </a:spcAft>
                <a:buNone/>
              </a:pPr>
              <a:endParaRPr lang="en-US" sz="1600" b="1" kern="1200" dirty="0"/>
            </a:p>
          </p:txBody>
        </p:sp>
      </p:grpSp>
      <p:sp>
        <p:nvSpPr>
          <p:cNvPr id="2" name="Title 1">
            <a:extLst>
              <a:ext uri="{FF2B5EF4-FFF2-40B4-BE49-F238E27FC236}">
                <a16:creationId xmlns:a16="http://schemas.microsoft.com/office/drawing/2014/main" id="{5164A909-D392-0029-C360-67042EFBD4F4}"/>
              </a:ext>
            </a:extLst>
          </p:cNvPr>
          <p:cNvSpPr>
            <a:spLocks noGrp="1"/>
          </p:cNvSpPr>
          <p:nvPr>
            <p:ph type="title"/>
          </p:nvPr>
        </p:nvSpPr>
        <p:spPr>
          <a:xfrm>
            <a:off x="1024128" y="585216"/>
            <a:ext cx="6927668" cy="1499616"/>
          </a:xfrm>
        </p:spPr>
        <p:txBody>
          <a:bodyPr/>
          <a:lstStyle/>
          <a:p>
            <a:r>
              <a:rPr lang="hr-HR" dirty="0"/>
              <a:t>Središnji </a:t>
            </a:r>
            <a:r>
              <a:rPr lang="en-HR" dirty="0"/>
              <a:t>dio seanse</a:t>
            </a:r>
          </a:p>
        </p:txBody>
      </p:sp>
      <p:sp>
        <p:nvSpPr>
          <p:cNvPr id="3" name="Content Placeholder 2">
            <a:extLst>
              <a:ext uri="{FF2B5EF4-FFF2-40B4-BE49-F238E27FC236}">
                <a16:creationId xmlns:a16="http://schemas.microsoft.com/office/drawing/2014/main" id="{827AAF44-A7E5-FE89-1AC7-2B201E1E4489}"/>
              </a:ext>
            </a:extLst>
          </p:cNvPr>
          <p:cNvSpPr>
            <a:spLocks noGrp="1"/>
          </p:cNvSpPr>
          <p:nvPr>
            <p:ph idx="1"/>
          </p:nvPr>
        </p:nvSpPr>
        <p:spPr>
          <a:xfrm>
            <a:off x="1024128" y="2286000"/>
            <a:ext cx="10283952" cy="4023360"/>
          </a:xfrm>
        </p:spPr>
        <p:txBody>
          <a:bodyPr>
            <a:normAutofit fontScale="92500" lnSpcReduction="20000"/>
          </a:bodyPr>
          <a:lstStyle/>
          <a:p>
            <a:pPr marL="0" indent="0">
              <a:buNone/>
            </a:pPr>
            <a:r>
              <a:rPr lang="hr-HR" sz="3000" b="1" dirty="0"/>
              <a:t>Rad na točkama dnevnog reda</a:t>
            </a:r>
          </a:p>
          <a:p>
            <a:pPr>
              <a:buFont typeface="Arial" panose="020B0604020202020204" pitchFamily="34" charset="0"/>
              <a:buChar char="•"/>
            </a:pPr>
            <a:r>
              <a:rPr lang="hr-HR" sz="2400" b="1" dirty="0"/>
              <a:t> </a:t>
            </a:r>
            <a:r>
              <a:rPr lang="hr-HR" sz="2600" dirty="0">
                <a:solidFill>
                  <a:schemeClr val="tx1">
                    <a:lumMod val="65000"/>
                    <a:lumOff val="35000"/>
                  </a:schemeClr>
                </a:solidFill>
              </a:rPr>
              <a:t>Počinjemo sa radom na problemu koji je najvažniji klijentu </a:t>
            </a:r>
          </a:p>
          <a:p>
            <a:pPr lvl="1">
              <a:buFont typeface="Arial" panose="020B0604020202020204" pitchFamily="34" charset="0"/>
              <a:buChar char="•"/>
            </a:pPr>
            <a:r>
              <a:rPr lang="hr-HR" sz="2200" dirty="0">
                <a:solidFill>
                  <a:schemeClr val="tx1">
                    <a:lumMod val="65000"/>
                    <a:lumOff val="35000"/>
                  </a:schemeClr>
                </a:solidFill>
              </a:rPr>
              <a:t> kognitivna konceptualizacija problema</a:t>
            </a:r>
          </a:p>
          <a:p>
            <a:pPr lvl="1">
              <a:buFont typeface="Arial" panose="020B0604020202020204" pitchFamily="34" charset="0"/>
              <a:buChar char="•"/>
            </a:pPr>
            <a:endParaRPr lang="hr-HR" sz="2400" dirty="0">
              <a:solidFill>
                <a:schemeClr val="tx1">
                  <a:lumMod val="65000"/>
                  <a:lumOff val="35000"/>
                </a:schemeClr>
              </a:solidFill>
            </a:endParaRPr>
          </a:p>
          <a:p>
            <a:pPr>
              <a:buFont typeface="Arial" panose="020B0604020202020204" pitchFamily="34" charset="0"/>
              <a:buChar char="•"/>
            </a:pPr>
            <a:r>
              <a:rPr lang="hr-HR" sz="2600" dirty="0">
                <a:solidFill>
                  <a:schemeClr val="tx1">
                    <a:lumMod val="65000"/>
                    <a:lumOff val="35000"/>
                  </a:schemeClr>
                </a:solidFill>
              </a:rPr>
              <a:t> Terapeut i klijent zajedno odlučuju na kojem dijelu kognitivnog modela će započeti raditi: </a:t>
            </a:r>
          </a:p>
          <a:p>
            <a:pPr lvl="1">
              <a:buFont typeface="Arial" panose="020B0604020202020204" pitchFamily="34" charset="0"/>
              <a:buChar char="•"/>
            </a:pPr>
            <a:r>
              <a:rPr lang="hr-HR" sz="2200" dirty="0">
                <a:solidFill>
                  <a:schemeClr val="tx1">
                    <a:lumMod val="65000"/>
                    <a:lumOff val="35000"/>
                  </a:schemeClr>
                </a:solidFill>
              </a:rPr>
              <a:t>situaciji koja se već dogodila ili potencijalnoj prepreci prema ostvarenju cilju</a:t>
            </a:r>
          </a:p>
          <a:p>
            <a:pPr lvl="1">
              <a:buFont typeface="Arial" panose="020B0604020202020204" pitchFamily="34" charset="0"/>
              <a:buChar char="•"/>
            </a:pPr>
            <a:r>
              <a:rPr lang="hr-HR" sz="2200" dirty="0">
                <a:solidFill>
                  <a:schemeClr val="tx1">
                    <a:lumMod val="65000"/>
                    <a:lumOff val="35000"/>
                  </a:schemeClr>
                </a:solidFill>
              </a:rPr>
              <a:t>automatskim mislima povezanima sa situacijom ili preprekom </a:t>
            </a:r>
          </a:p>
          <a:p>
            <a:pPr lvl="1">
              <a:buFont typeface="Arial" panose="020B0604020202020204" pitchFamily="34" charset="0"/>
              <a:buChar char="•"/>
            </a:pPr>
            <a:r>
              <a:rPr lang="hr-HR" sz="2200" dirty="0">
                <a:solidFill>
                  <a:schemeClr val="tx1">
                    <a:lumMod val="65000"/>
                    <a:lumOff val="35000"/>
                  </a:schemeClr>
                </a:solidFill>
              </a:rPr>
              <a:t>reakciji (emocionalna, bihevioralna, fiziološka) povezanoj s automatskim mislima ili preprekom</a:t>
            </a:r>
          </a:p>
          <a:p>
            <a:pPr marL="128016" lvl="1" indent="0">
              <a:buNone/>
            </a:pPr>
            <a:endParaRPr lang="hr-HR" sz="2200" dirty="0">
              <a:solidFill>
                <a:schemeClr val="tx1">
                  <a:lumMod val="65000"/>
                  <a:lumOff val="35000"/>
                </a:schemeClr>
              </a:solidFill>
            </a:endParaRPr>
          </a:p>
          <a:p>
            <a:pPr>
              <a:buFont typeface="Arial" panose="020B0604020202020204" pitchFamily="34" charset="0"/>
              <a:buChar char="•"/>
            </a:pPr>
            <a:r>
              <a:rPr lang="hr-HR" sz="2600" dirty="0">
                <a:solidFill>
                  <a:schemeClr val="tx1">
                    <a:lumMod val="65000"/>
                    <a:lumOff val="35000"/>
                  </a:schemeClr>
                </a:solidFill>
              </a:rPr>
              <a:t> Izabiremo i implementiramo intervenciju te mjerimo njezinu učinkovitost</a:t>
            </a:r>
            <a:r>
              <a:rPr lang="hr-HR" sz="2800" dirty="0">
                <a:solidFill>
                  <a:schemeClr val="tx1">
                    <a:lumMod val="65000"/>
                    <a:lumOff val="35000"/>
                  </a:schemeClr>
                </a:solidFill>
              </a:rPr>
              <a:t/>
            </a:r>
            <a:br>
              <a:rPr lang="hr-HR" sz="2800" dirty="0">
                <a:solidFill>
                  <a:schemeClr val="tx1">
                    <a:lumMod val="65000"/>
                    <a:lumOff val="35000"/>
                  </a:schemeClr>
                </a:solidFill>
              </a:rPr>
            </a:br>
            <a:endParaRPr lang="en-HR" sz="2800" dirty="0">
              <a:solidFill>
                <a:schemeClr val="tx1">
                  <a:lumMod val="65000"/>
                  <a:lumOff val="35000"/>
                </a:schemeClr>
              </a:solidFill>
            </a:endParaRPr>
          </a:p>
          <a:p>
            <a:pPr>
              <a:buFont typeface="Arial" panose="020B0604020202020204" pitchFamily="34" charset="0"/>
              <a:buChar char="•"/>
            </a:pPr>
            <a:endParaRPr lang="en-HR" sz="2400" dirty="0"/>
          </a:p>
        </p:txBody>
      </p:sp>
    </p:spTree>
    <p:extLst>
      <p:ext uri="{BB962C8B-B14F-4D97-AF65-F5344CB8AC3E}">
        <p14:creationId xmlns:p14="http://schemas.microsoft.com/office/powerpoint/2010/main" val="171727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1B99-AF6A-EFBB-31C9-008BE748AB22}"/>
              </a:ext>
            </a:extLst>
          </p:cNvPr>
          <p:cNvSpPr>
            <a:spLocks noGrp="1"/>
          </p:cNvSpPr>
          <p:nvPr>
            <p:ph type="title"/>
          </p:nvPr>
        </p:nvSpPr>
        <p:spPr/>
        <p:txBody>
          <a:bodyPr/>
          <a:lstStyle/>
          <a:p>
            <a:r>
              <a:rPr lang="hr-HR" dirty="0"/>
              <a:t>PERIODIČNI SAŽETCI</a:t>
            </a:r>
            <a:endParaRPr lang="en-HR" dirty="0"/>
          </a:p>
        </p:txBody>
      </p:sp>
      <p:sp>
        <p:nvSpPr>
          <p:cNvPr id="3" name="Content Placeholder 2">
            <a:extLst>
              <a:ext uri="{FF2B5EF4-FFF2-40B4-BE49-F238E27FC236}">
                <a16:creationId xmlns:a16="http://schemas.microsoft.com/office/drawing/2014/main" id="{605CBDDF-B36B-AFBF-0ABB-E4420141909B}"/>
              </a:ext>
            </a:extLst>
          </p:cNvPr>
          <p:cNvSpPr>
            <a:spLocks noGrp="1"/>
          </p:cNvSpPr>
          <p:nvPr>
            <p:ph idx="1"/>
          </p:nvPr>
        </p:nvSpPr>
        <p:spPr/>
        <p:txBody>
          <a:bodyPr>
            <a:normAutofit/>
          </a:bodyPr>
          <a:lstStyle/>
          <a:p>
            <a:pPr marL="0" indent="0">
              <a:lnSpc>
                <a:spcPct val="70000"/>
              </a:lnSpc>
              <a:buNone/>
            </a:pPr>
            <a:r>
              <a:rPr lang="hr-HR" sz="2800" b="1" dirty="0"/>
              <a:t>Tijekom seanse sažimamo na tri načina:</a:t>
            </a:r>
          </a:p>
          <a:p>
            <a:pPr>
              <a:lnSpc>
                <a:spcPct val="70000"/>
              </a:lnSpc>
              <a:buFont typeface="Arial" panose="020B0604020202020204" pitchFamily="34" charset="0"/>
              <a:buChar char="•"/>
            </a:pPr>
            <a:r>
              <a:rPr lang="hr-HR" sz="2400" dirty="0">
                <a:solidFill>
                  <a:schemeClr val="tx1">
                    <a:lumMod val="65000"/>
                    <a:lumOff val="35000"/>
                  </a:schemeClr>
                </a:solidFill>
              </a:rPr>
              <a:t>Terapeut sažima </a:t>
            </a:r>
            <a:r>
              <a:rPr lang="hr-HR" sz="2400" dirty="0" err="1">
                <a:solidFill>
                  <a:schemeClr val="tx1">
                    <a:lumMod val="65000"/>
                    <a:lumOff val="35000"/>
                  </a:schemeClr>
                </a:solidFill>
              </a:rPr>
              <a:t>klijentov</a:t>
            </a:r>
            <a:r>
              <a:rPr lang="hr-HR" sz="2400" dirty="0">
                <a:solidFill>
                  <a:schemeClr val="tx1">
                    <a:lumMod val="65000"/>
                    <a:lumOff val="35000"/>
                  </a:schemeClr>
                </a:solidFill>
              </a:rPr>
              <a:t> problem kroz kognitivni model</a:t>
            </a:r>
            <a:r>
              <a:rPr lang="en-HR" sz="2400" dirty="0">
                <a:solidFill>
                  <a:schemeClr val="tx1">
                    <a:lumMod val="65000"/>
                    <a:lumOff val="35000"/>
                  </a:schemeClr>
                </a:solidFill>
              </a:rPr>
              <a:t> </a:t>
            </a:r>
          </a:p>
          <a:p>
            <a:pPr lvl="1">
              <a:lnSpc>
                <a:spcPct val="100000"/>
              </a:lnSpc>
              <a:buFont typeface="Arial" panose="020B0604020202020204" pitchFamily="34" charset="0"/>
              <a:buChar char="•"/>
            </a:pPr>
            <a:r>
              <a:rPr lang="hr-HR" sz="2000" dirty="0">
                <a:solidFill>
                  <a:schemeClr val="tx1">
                    <a:lumMod val="65000"/>
                    <a:lumOff val="35000"/>
                  </a:schemeClr>
                </a:solidFill>
              </a:rPr>
              <a:t>Provjera razumijevanja problema i njegovo prezentiranje na jasniji i koncizniji način</a:t>
            </a:r>
            <a:endParaRPr lang="en-HR" sz="2000" dirty="0">
              <a:solidFill>
                <a:schemeClr val="tx1">
                  <a:lumMod val="65000"/>
                  <a:lumOff val="35000"/>
                </a:schemeClr>
              </a:solidFill>
            </a:endParaRPr>
          </a:p>
          <a:p>
            <a:pPr lvl="1">
              <a:buFont typeface="Arial" panose="020B0604020202020204" pitchFamily="34" charset="0"/>
              <a:buChar char="•"/>
            </a:pPr>
            <a:endParaRPr lang="en-HR" dirty="0"/>
          </a:p>
          <a:p>
            <a:pPr>
              <a:lnSpc>
                <a:spcPct val="70000"/>
              </a:lnSpc>
              <a:buFont typeface="Arial" panose="020B0604020202020204" pitchFamily="34" charset="0"/>
              <a:buChar char="•"/>
            </a:pPr>
            <a:r>
              <a:rPr lang="hr-HR" sz="2400" dirty="0">
                <a:solidFill>
                  <a:schemeClr val="tx1">
                    <a:lumMod val="65000"/>
                    <a:lumOff val="35000"/>
                  </a:schemeClr>
                </a:solidFill>
              </a:rPr>
              <a:t>Klijent sažima sadržaj na kraju rasprave </a:t>
            </a:r>
          </a:p>
          <a:p>
            <a:pPr lvl="1">
              <a:lnSpc>
                <a:spcPct val="100000"/>
              </a:lnSpc>
              <a:buFont typeface="Arial" panose="020B0604020202020204" pitchFamily="34" charset="0"/>
              <a:buChar char="•"/>
            </a:pPr>
            <a:r>
              <a:rPr lang="hr-HR" sz="2000" dirty="0">
                <a:solidFill>
                  <a:schemeClr val="tx1">
                    <a:lumMod val="65000"/>
                    <a:lumOff val="35000"/>
                  </a:schemeClr>
                </a:solidFill>
              </a:rPr>
              <a:t>Provjera njihovog razumijevanja problema te učvršćivanje naučenog kroz kognitivni model </a:t>
            </a:r>
          </a:p>
          <a:p>
            <a:pPr marL="128016" lvl="1" indent="0">
              <a:buNone/>
            </a:pPr>
            <a:endParaRPr lang="en-HR" dirty="0"/>
          </a:p>
          <a:p>
            <a:pPr>
              <a:lnSpc>
                <a:spcPct val="70000"/>
              </a:lnSpc>
              <a:buFont typeface="Arial" panose="020B0604020202020204" pitchFamily="34" charset="0"/>
              <a:buChar char="•"/>
            </a:pPr>
            <a:r>
              <a:rPr lang="hr-HR" sz="2400" dirty="0">
                <a:solidFill>
                  <a:schemeClr val="tx1">
                    <a:lumMod val="65000"/>
                    <a:lumOff val="35000"/>
                  </a:schemeClr>
                </a:solidFill>
              </a:rPr>
              <a:t>Terapeut sažima nakon završetka dijela seanse</a:t>
            </a:r>
            <a:r>
              <a:rPr lang="en-HR" sz="2400" dirty="0">
                <a:solidFill>
                  <a:schemeClr val="tx1">
                    <a:lumMod val="65000"/>
                    <a:lumOff val="35000"/>
                  </a:schemeClr>
                </a:solidFill>
              </a:rPr>
              <a:t> </a:t>
            </a:r>
          </a:p>
          <a:p>
            <a:pPr lvl="1">
              <a:lnSpc>
                <a:spcPct val="100000"/>
              </a:lnSpc>
              <a:buFont typeface="Arial" panose="020B0604020202020204" pitchFamily="34" charset="0"/>
              <a:buChar char="•"/>
            </a:pPr>
            <a:r>
              <a:rPr lang="hr-HR" sz="2000" dirty="0">
                <a:solidFill>
                  <a:schemeClr val="tx1">
                    <a:lumMod val="65000"/>
                    <a:lumOff val="35000"/>
                  </a:schemeClr>
                </a:solidFill>
              </a:rPr>
              <a:t>Klijent jasno zna što je postignuto i što je slijedi</a:t>
            </a:r>
            <a:br>
              <a:rPr lang="hr-HR" sz="2000" dirty="0">
                <a:solidFill>
                  <a:schemeClr val="tx1">
                    <a:lumMod val="65000"/>
                    <a:lumOff val="35000"/>
                  </a:schemeClr>
                </a:solidFill>
              </a:rPr>
            </a:br>
            <a:endParaRPr lang="hr-HR" sz="2000" dirty="0">
              <a:solidFill>
                <a:schemeClr val="tx1">
                  <a:lumMod val="65000"/>
                  <a:lumOff val="35000"/>
                </a:schemeClr>
              </a:solidFill>
            </a:endParaRPr>
          </a:p>
          <a:p>
            <a:pPr marL="0" lvl="1" indent="0">
              <a:lnSpc>
                <a:spcPct val="80000"/>
              </a:lnSpc>
              <a:spcBef>
                <a:spcPts val="1200"/>
              </a:spcBef>
              <a:spcAft>
                <a:spcPts val="200"/>
              </a:spcAft>
              <a:buSzPct val="100000"/>
              <a:buNone/>
            </a:pPr>
            <a:endParaRPr lang="en-HR" sz="2800" b="1" dirty="0"/>
          </a:p>
          <a:p>
            <a:pPr lvl="1">
              <a:buFont typeface="Arial" panose="020B0604020202020204" pitchFamily="34" charset="0"/>
              <a:buChar char="•"/>
            </a:pPr>
            <a:endParaRPr lang="en-HR" dirty="0"/>
          </a:p>
        </p:txBody>
      </p:sp>
    </p:spTree>
    <p:extLst>
      <p:ext uri="{BB962C8B-B14F-4D97-AF65-F5344CB8AC3E}">
        <p14:creationId xmlns:p14="http://schemas.microsoft.com/office/powerpoint/2010/main" val="335761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8A6DC-24C0-D648-7E2E-E0ED626D1D0A}"/>
            </a:ext>
          </a:extLst>
        </p:cNvPr>
        <p:cNvGrpSpPr/>
        <p:nvPr/>
      </p:nvGrpSpPr>
      <p:grpSpPr>
        <a:xfrm>
          <a:off x="0" y="0"/>
          <a:ext cx="0" cy="0"/>
          <a:chOff x="0" y="0"/>
          <a:chExt cx="0" cy="0"/>
        </a:xfrm>
      </p:grpSpPr>
      <p:sp>
        <p:nvSpPr>
          <p:cNvPr id="10" name="Rounded Rectangle 9">
            <a:extLst>
              <a:ext uri="{FF2B5EF4-FFF2-40B4-BE49-F238E27FC236}">
                <a16:creationId xmlns:a16="http://schemas.microsoft.com/office/drawing/2014/main" id="{5D88E8D3-B34B-5FB0-C644-AC7E3995E42B}"/>
              </a:ext>
            </a:extLst>
          </p:cNvPr>
          <p:cNvSpPr/>
          <p:nvPr/>
        </p:nvSpPr>
        <p:spPr>
          <a:xfrm>
            <a:off x="1235964" y="2569232"/>
            <a:ext cx="9720072" cy="45719"/>
          </a:xfrm>
          <a:prstGeom prst="roundRect">
            <a:avLst/>
          </a:prstGeom>
          <a:solidFill>
            <a:schemeClr val="accent2">
              <a:alpha val="37234"/>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sp>
        <p:nvSpPr>
          <p:cNvPr id="2" name="Title 1">
            <a:extLst>
              <a:ext uri="{FF2B5EF4-FFF2-40B4-BE49-F238E27FC236}">
                <a16:creationId xmlns:a16="http://schemas.microsoft.com/office/drawing/2014/main" id="{F520B3B3-7EB1-F0C4-F3A3-4983A8F28187}"/>
              </a:ext>
            </a:extLst>
          </p:cNvPr>
          <p:cNvSpPr>
            <a:spLocks noGrp="1"/>
          </p:cNvSpPr>
          <p:nvPr>
            <p:ph type="title"/>
          </p:nvPr>
        </p:nvSpPr>
        <p:spPr/>
        <p:txBody>
          <a:bodyPr/>
          <a:lstStyle/>
          <a:p>
            <a:r>
              <a:rPr lang="hr-HR" sz="2400" dirty="0">
                <a:solidFill>
                  <a:schemeClr val="tx1">
                    <a:lumMod val="65000"/>
                    <a:lumOff val="35000"/>
                  </a:schemeClr>
                </a:solidFill>
              </a:rPr>
              <a:t>Središnji dio seanse:</a:t>
            </a:r>
            <a:r>
              <a:rPr lang="en-HR" dirty="0"/>
              <a:t/>
            </a:r>
            <a:br>
              <a:rPr lang="en-HR" dirty="0"/>
            </a:br>
            <a:r>
              <a:rPr lang="en-HR" dirty="0"/>
              <a:t>moguće poteškoće</a:t>
            </a:r>
          </a:p>
        </p:txBody>
      </p:sp>
      <p:sp>
        <p:nvSpPr>
          <p:cNvPr id="3" name="Content Placeholder 2">
            <a:extLst>
              <a:ext uri="{FF2B5EF4-FFF2-40B4-BE49-F238E27FC236}">
                <a16:creationId xmlns:a16="http://schemas.microsoft.com/office/drawing/2014/main" id="{3EE3821D-CF9F-7309-0A6A-3FAB84B78F57}"/>
              </a:ext>
            </a:extLst>
          </p:cNvPr>
          <p:cNvSpPr>
            <a:spLocks noGrp="1"/>
          </p:cNvSpPr>
          <p:nvPr>
            <p:ph idx="1"/>
          </p:nvPr>
        </p:nvSpPr>
        <p:spPr>
          <a:xfrm>
            <a:off x="1024127" y="1909455"/>
            <a:ext cx="9720073" cy="4363329"/>
          </a:xfrm>
        </p:spPr>
        <p:txBody>
          <a:bodyPr>
            <a:normAutofit lnSpcReduction="10000"/>
          </a:bodyPr>
          <a:lstStyle/>
          <a:p>
            <a:pPr marL="91440" lvl="1" indent="-91440">
              <a:lnSpc>
                <a:spcPct val="100000"/>
              </a:lnSpc>
              <a:spcBef>
                <a:spcPts val="1200"/>
              </a:spcBef>
              <a:spcAft>
                <a:spcPts val="200"/>
              </a:spcAft>
              <a:buSzPct val="100000"/>
              <a:buFont typeface="Tw Cen MT" panose="020B0602020104020603" pitchFamily="34" charset="0"/>
              <a:buChar char=" "/>
            </a:pPr>
            <a:endParaRPr lang="hr-HR" sz="2000" b="1" dirty="0"/>
          </a:p>
          <a:p>
            <a:pPr marL="91440" lvl="1" indent="-91440">
              <a:lnSpc>
                <a:spcPct val="100000"/>
              </a:lnSpc>
              <a:spcBef>
                <a:spcPts val="1200"/>
              </a:spcBef>
              <a:spcAft>
                <a:spcPts val="200"/>
              </a:spcAft>
              <a:buSzPct val="100000"/>
              <a:buFont typeface="Tw Cen MT" panose="020B0602020104020603" pitchFamily="34" charset="0"/>
              <a:buChar char=" "/>
            </a:pPr>
            <a:r>
              <a:rPr lang="hr-HR" sz="2000" b="1" dirty="0" err="1"/>
              <a:t>Nefokusirana</a:t>
            </a:r>
            <a:r>
              <a:rPr lang="hr-HR" sz="2000" b="1" dirty="0"/>
              <a:t> rasprava</a:t>
            </a:r>
          </a:p>
          <a:p>
            <a:pPr lvl="1">
              <a:lnSpc>
                <a:spcPct val="110000"/>
              </a:lnSpc>
              <a:buFont typeface="Arial" panose="020B0604020202020204" pitchFamily="34" charset="0"/>
              <a:buChar char="•"/>
            </a:pPr>
            <a:r>
              <a:rPr lang="hr-HR" sz="2000" dirty="0">
                <a:solidFill>
                  <a:schemeClr val="tx1">
                    <a:lumMod val="65000"/>
                    <a:lumOff val="35000"/>
                  </a:schemeClr>
                </a:solidFill>
              </a:rPr>
              <a:t>Terapeut ne strukturira raspravu koristeći nježno prekidanje, propušta naglasiti važne automatske misli, emocije, vjerovanja i ponašanja ili ne sažima dovoljno često</a:t>
            </a:r>
          </a:p>
          <a:p>
            <a:pPr marL="91440" lvl="1" indent="-91440">
              <a:lnSpc>
                <a:spcPct val="100000"/>
              </a:lnSpc>
              <a:spcBef>
                <a:spcPts val="1200"/>
              </a:spcBef>
              <a:spcAft>
                <a:spcPts val="200"/>
              </a:spcAft>
              <a:buSzPct val="100000"/>
              <a:buFont typeface="Tw Cen MT" panose="020B0602020104020603" pitchFamily="34" charset="0"/>
              <a:buChar char=" "/>
            </a:pPr>
            <a:r>
              <a:rPr lang="hr-HR" sz="2000" b="1" dirty="0"/>
              <a:t>Neučinkovit tempo odvijanja seanse</a:t>
            </a:r>
          </a:p>
          <a:p>
            <a:pPr lvl="1">
              <a:lnSpc>
                <a:spcPct val="100000"/>
              </a:lnSpc>
              <a:buFont typeface="Arial" panose="020B0604020202020204" pitchFamily="34" charset="0"/>
              <a:buChar char="•"/>
            </a:pPr>
            <a:r>
              <a:rPr lang="hr-HR" sz="2000" dirty="0">
                <a:solidFill>
                  <a:schemeClr val="tx1">
                    <a:lumMod val="65000"/>
                    <a:lumOff val="35000"/>
                  </a:schemeClr>
                </a:solidFill>
              </a:rPr>
              <a:t>Klijent i terapeut provode premalo ili previše vremena u raspravljanu o određenoj točki dnevnog reda</a:t>
            </a:r>
          </a:p>
          <a:p>
            <a:pPr lvl="2">
              <a:lnSpc>
                <a:spcPct val="100000"/>
              </a:lnSpc>
              <a:buFont typeface="Arial" panose="020B0604020202020204" pitchFamily="34" charset="0"/>
              <a:buChar char="•"/>
            </a:pPr>
            <a:r>
              <a:rPr lang="hr-HR" sz="1600" dirty="0">
                <a:solidFill>
                  <a:schemeClr val="tx1">
                    <a:lumMod val="65000"/>
                    <a:lumOff val="35000"/>
                  </a:schemeClr>
                </a:solidFill>
              </a:rPr>
              <a:t>Ograničiti se na dvije teme s dnevnog reda te zajedno s klijentom pratiti vrijeme</a:t>
            </a:r>
          </a:p>
          <a:p>
            <a:pPr marL="91440" lvl="1" indent="-91440">
              <a:lnSpc>
                <a:spcPct val="100000"/>
              </a:lnSpc>
              <a:spcBef>
                <a:spcPts val="1200"/>
              </a:spcBef>
              <a:spcAft>
                <a:spcPts val="200"/>
              </a:spcAft>
              <a:buSzPct val="100000"/>
              <a:buFont typeface="Tw Cen MT" panose="020B0602020104020603" pitchFamily="34" charset="0"/>
              <a:buChar char=" "/>
            </a:pPr>
            <a:r>
              <a:rPr lang="hr-HR" sz="2000" b="1" dirty="0"/>
              <a:t>Propuštanje primjene terapijske intervencije</a:t>
            </a:r>
          </a:p>
          <a:p>
            <a:pPr lvl="1">
              <a:lnSpc>
                <a:spcPct val="110000"/>
              </a:lnSpc>
              <a:buSzPct val="100000"/>
              <a:buFont typeface="Arial" panose="020B0604020202020204" pitchFamily="34" charset="0"/>
              <a:buChar char="•"/>
            </a:pPr>
            <a:r>
              <a:rPr lang="hr-HR" sz="2000" dirty="0">
                <a:solidFill>
                  <a:schemeClr val="tx1">
                    <a:lumMod val="65000"/>
                    <a:lumOff val="35000"/>
                  </a:schemeClr>
                </a:solidFill>
              </a:rPr>
              <a:t>Samo opisivanje problema i identificiranje automatskih misli i reakcija ne dovodi o poboljšanja! – moramo pomoći klijentu</a:t>
            </a:r>
            <a:endParaRPr lang="en-HR" sz="2000" dirty="0">
              <a:solidFill>
                <a:schemeClr val="tx1">
                  <a:lumMod val="65000"/>
                  <a:lumOff val="35000"/>
                </a:schemeClr>
              </a:solidFill>
            </a:endParaRPr>
          </a:p>
          <a:p>
            <a:pPr marL="91440" lvl="1" indent="-91440">
              <a:lnSpc>
                <a:spcPct val="100000"/>
              </a:lnSpc>
              <a:spcBef>
                <a:spcPts val="1200"/>
              </a:spcBef>
              <a:spcAft>
                <a:spcPts val="200"/>
              </a:spcAft>
              <a:buSzPct val="100000"/>
              <a:buFont typeface="Tw Cen MT" panose="020B0602020104020603" pitchFamily="34" charset="0"/>
              <a:buChar char=" "/>
            </a:pPr>
            <a:endParaRPr lang="hr-HR" sz="2000" b="1" dirty="0"/>
          </a:p>
          <a:p>
            <a:pPr marL="128016" lvl="1" indent="0">
              <a:lnSpc>
                <a:spcPct val="110000"/>
              </a:lnSpc>
              <a:buNone/>
            </a:pPr>
            <a:endParaRPr lang="hr-HR" sz="2100" dirty="0">
              <a:solidFill>
                <a:schemeClr val="tx1">
                  <a:lumMod val="65000"/>
                  <a:lumOff val="35000"/>
                </a:schemeClr>
              </a:solidFill>
            </a:endParaRPr>
          </a:p>
          <a:p>
            <a:pPr marL="0" indent="0">
              <a:buNone/>
            </a:pPr>
            <a:endParaRPr lang="en-HR" sz="1800" dirty="0"/>
          </a:p>
        </p:txBody>
      </p:sp>
      <p:sp>
        <p:nvSpPr>
          <p:cNvPr id="15" name="Rounded Rectangle 14">
            <a:extLst>
              <a:ext uri="{FF2B5EF4-FFF2-40B4-BE49-F238E27FC236}">
                <a16:creationId xmlns:a16="http://schemas.microsoft.com/office/drawing/2014/main" id="{5FD60B20-E64B-718D-6923-F64930D5FCE1}"/>
              </a:ext>
            </a:extLst>
          </p:cNvPr>
          <p:cNvSpPr/>
          <p:nvPr/>
        </p:nvSpPr>
        <p:spPr>
          <a:xfrm>
            <a:off x="1251204" y="3709476"/>
            <a:ext cx="9720072" cy="45719"/>
          </a:xfrm>
          <a:prstGeom prst="roundRect">
            <a:avLst/>
          </a:prstGeom>
          <a:solidFill>
            <a:schemeClr val="accent2">
              <a:alpha val="37234"/>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sp>
        <p:nvSpPr>
          <p:cNvPr id="4" name="Rounded Rectangle 3">
            <a:extLst>
              <a:ext uri="{FF2B5EF4-FFF2-40B4-BE49-F238E27FC236}">
                <a16:creationId xmlns:a16="http://schemas.microsoft.com/office/drawing/2014/main" id="{C32F5260-CFAD-09E5-773B-5068BDE96243}"/>
              </a:ext>
            </a:extLst>
          </p:cNvPr>
          <p:cNvSpPr/>
          <p:nvPr/>
        </p:nvSpPr>
        <p:spPr>
          <a:xfrm>
            <a:off x="1235964" y="5079434"/>
            <a:ext cx="9720072" cy="45719"/>
          </a:xfrm>
          <a:prstGeom prst="roundRect">
            <a:avLst/>
          </a:prstGeom>
          <a:solidFill>
            <a:schemeClr val="accent2">
              <a:alpha val="37234"/>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spTree>
    <p:extLst>
      <p:ext uri="{BB962C8B-B14F-4D97-AF65-F5344CB8AC3E}">
        <p14:creationId xmlns:p14="http://schemas.microsoft.com/office/powerpoint/2010/main" val="50957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70D2F9-154F-5E76-BA66-552206E8FC0A}"/>
              </a:ext>
            </a:extLst>
          </p:cNvPr>
          <p:cNvSpPr>
            <a:spLocks noGrp="1"/>
          </p:cNvSpPr>
          <p:nvPr>
            <p:ph idx="1"/>
          </p:nvPr>
        </p:nvSpPr>
        <p:spPr>
          <a:xfrm>
            <a:off x="838200" y="1478279"/>
            <a:ext cx="10515600" cy="4698683"/>
          </a:xfrm>
        </p:spPr>
        <p:txBody>
          <a:bodyPr>
            <a:normAutofit/>
          </a:bodyPr>
          <a:lstStyle/>
          <a:p>
            <a:pPr marL="91440" lvl="1" indent="-91440">
              <a:lnSpc>
                <a:spcPct val="100000"/>
              </a:lnSpc>
              <a:spcBef>
                <a:spcPts val="1200"/>
              </a:spcBef>
              <a:spcAft>
                <a:spcPts val="200"/>
              </a:spcAft>
              <a:buSzPct val="100000"/>
              <a:buFont typeface="Tw Cen MT" panose="020B0602020104020603" pitchFamily="34" charset="0"/>
              <a:buChar char=" "/>
            </a:pPr>
            <a:r>
              <a:rPr lang="hr-HR" sz="2000" b="1" dirty="0"/>
              <a:t>Problemi u rješavanju problema</a:t>
            </a:r>
          </a:p>
          <a:p>
            <a:pPr lvl="1">
              <a:lnSpc>
                <a:spcPct val="110000"/>
              </a:lnSpc>
              <a:buFont typeface="Arial" panose="020B0604020202020204" pitchFamily="34" charset="0"/>
              <a:buChar char="•"/>
            </a:pPr>
            <a:r>
              <a:rPr lang="hr-HR" sz="2000" dirty="0">
                <a:solidFill>
                  <a:schemeClr val="tx1">
                    <a:lumMod val="65000"/>
                    <a:lumOff val="35000"/>
                  </a:schemeClr>
                </a:solidFill>
              </a:rPr>
              <a:t>Saznati što je klijent već pokušao učiniti i </a:t>
            </a:r>
            <a:r>
              <a:rPr lang="hr-HR" sz="2000" dirty="0" err="1">
                <a:solidFill>
                  <a:schemeClr val="tx1">
                    <a:lumMod val="65000"/>
                    <a:lumOff val="35000"/>
                  </a:schemeClr>
                </a:solidFill>
              </a:rPr>
              <a:t>konceptualizirati</a:t>
            </a:r>
            <a:r>
              <a:rPr lang="hr-HR" sz="2000" dirty="0">
                <a:solidFill>
                  <a:schemeClr val="tx1">
                    <a:lumMod val="65000"/>
                    <a:lumOff val="35000"/>
                  </a:schemeClr>
                </a:solidFill>
              </a:rPr>
              <a:t> zašto nije uspjelo – modificirati rješenje ili mišljenje</a:t>
            </a:r>
            <a:endParaRPr lang="en-HR" sz="2000" dirty="0">
              <a:solidFill>
                <a:schemeClr val="tx1">
                  <a:lumMod val="65000"/>
                  <a:lumOff val="35000"/>
                </a:schemeClr>
              </a:solidFill>
            </a:endParaRPr>
          </a:p>
          <a:p>
            <a:pPr lvl="1">
              <a:lnSpc>
                <a:spcPct val="110000"/>
              </a:lnSpc>
              <a:buFont typeface="Arial" panose="020B0604020202020204" pitchFamily="34" charset="0"/>
              <a:buChar char="•"/>
            </a:pPr>
            <a:r>
              <a:rPr lang="hr-HR" sz="2000" dirty="0">
                <a:solidFill>
                  <a:schemeClr val="tx1">
                    <a:lumMod val="65000"/>
                    <a:lumOff val="35000"/>
                  </a:schemeClr>
                </a:solidFill>
              </a:rPr>
              <a:t>Terapeut koristi sebe kao model</a:t>
            </a:r>
          </a:p>
          <a:p>
            <a:pPr lvl="1">
              <a:lnSpc>
                <a:spcPct val="110000"/>
              </a:lnSpc>
              <a:buFont typeface="Arial" panose="020B0604020202020204" pitchFamily="34" charset="0"/>
              <a:buChar char="•"/>
            </a:pPr>
            <a:r>
              <a:rPr lang="hr-HR" sz="2000" dirty="0">
                <a:solidFill>
                  <a:schemeClr val="tx1">
                    <a:lumMod val="65000"/>
                    <a:lumOff val="35000"/>
                  </a:schemeClr>
                </a:solidFill>
              </a:rPr>
              <a:t>Zamoliti klijent da zamisli osobu koja bi mogla imati isti problem te pitati klijenta koji bi joj savjet dao</a:t>
            </a:r>
            <a:endParaRPr lang="en-HR" sz="2000" dirty="0">
              <a:solidFill>
                <a:schemeClr val="tx1">
                  <a:lumMod val="65000"/>
                  <a:lumOff val="35000"/>
                </a:schemeClr>
              </a:solidFill>
            </a:endParaRPr>
          </a:p>
          <a:p>
            <a:pPr lvl="1">
              <a:lnSpc>
                <a:spcPct val="110000"/>
              </a:lnSpc>
              <a:buFont typeface="Arial" panose="020B0604020202020204" pitchFamily="34" charset="0"/>
              <a:buChar char="•"/>
            </a:pPr>
            <a:r>
              <a:rPr lang="hr-HR" sz="2000" dirty="0">
                <a:solidFill>
                  <a:schemeClr val="tx1">
                    <a:lumMod val="65000"/>
                    <a:lumOff val="35000"/>
                  </a:schemeClr>
                </a:solidFill>
              </a:rPr>
              <a:t>Pitati klijenta poznaje li nekoga tko bi mu mogao pomoći sa problemom</a:t>
            </a:r>
            <a:endParaRPr lang="en-HR" sz="2000" dirty="0">
              <a:solidFill>
                <a:schemeClr val="tx1">
                  <a:lumMod val="65000"/>
                  <a:lumOff val="35000"/>
                </a:schemeClr>
              </a:solidFill>
            </a:endParaRPr>
          </a:p>
          <a:p>
            <a:pPr lvl="1">
              <a:lnSpc>
                <a:spcPct val="110000"/>
              </a:lnSpc>
              <a:buFont typeface="Arial" panose="020B0604020202020204" pitchFamily="34" charset="0"/>
              <a:buChar char="•"/>
            </a:pPr>
            <a:r>
              <a:rPr lang="hr-HR" sz="2000" dirty="0">
                <a:solidFill>
                  <a:schemeClr val="tx1">
                    <a:lumMod val="65000"/>
                    <a:lumOff val="35000"/>
                  </a:schemeClr>
                </a:solidFill>
              </a:rPr>
              <a:t>Odgoditi raspravu za sljedeću seansu</a:t>
            </a:r>
            <a:endParaRPr lang="en-HR" sz="2000" dirty="0">
              <a:solidFill>
                <a:schemeClr val="tx1">
                  <a:lumMod val="65000"/>
                  <a:lumOff val="35000"/>
                </a:schemeClr>
              </a:solidFill>
            </a:endParaRPr>
          </a:p>
          <a:p>
            <a:endParaRPr lang="en-HR" dirty="0"/>
          </a:p>
          <a:p>
            <a:endParaRPr lang="en-HR" dirty="0"/>
          </a:p>
        </p:txBody>
      </p:sp>
      <p:sp>
        <p:nvSpPr>
          <p:cNvPr id="4" name="Rounded Rectangle 3">
            <a:extLst>
              <a:ext uri="{FF2B5EF4-FFF2-40B4-BE49-F238E27FC236}">
                <a16:creationId xmlns:a16="http://schemas.microsoft.com/office/drawing/2014/main" id="{58664A45-1F98-E15A-6839-DF510FA8184F}"/>
              </a:ext>
            </a:extLst>
          </p:cNvPr>
          <p:cNvSpPr/>
          <p:nvPr/>
        </p:nvSpPr>
        <p:spPr>
          <a:xfrm>
            <a:off x="1100328" y="1741510"/>
            <a:ext cx="9720072" cy="45719"/>
          </a:xfrm>
          <a:prstGeom prst="roundRect">
            <a:avLst/>
          </a:prstGeom>
          <a:solidFill>
            <a:schemeClr val="accent2">
              <a:alpha val="37234"/>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sp>
        <p:nvSpPr>
          <p:cNvPr id="6" name="Rectangle 5">
            <a:extLst>
              <a:ext uri="{FF2B5EF4-FFF2-40B4-BE49-F238E27FC236}">
                <a16:creationId xmlns:a16="http://schemas.microsoft.com/office/drawing/2014/main" id="{ECE37D39-A182-DEC0-6A77-946DBDF4B405}"/>
              </a:ext>
            </a:extLst>
          </p:cNvPr>
          <p:cNvSpPr/>
          <p:nvPr/>
        </p:nvSpPr>
        <p:spPr>
          <a:xfrm>
            <a:off x="320040" y="681038"/>
            <a:ext cx="518160" cy="11277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R" dirty="0"/>
          </a:p>
        </p:txBody>
      </p:sp>
    </p:spTree>
    <p:extLst>
      <p:ext uri="{BB962C8B-B14F-4D97-AF65-F5344CB8AC3E}">
        <p14:creationId xmlns:p14="http://schemas.microsoft.com/office/powerpoint/2010/main" val="3006844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1E692-2E04-167D-390F-DD87774E1A1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7641D226-C769-4992-EFE5-8697CD5390B8}"/>
              </a:ext>
            </a:extLst>
          </p:cNvPr>
          <p:cNvPicPr>
            <a:picLocks noChangeAspect="1"/>
          </p:cNvPicPr>
          <p:nvPr/>
        </p:nvPicPr>
        <p:blipFill>
          <a:blip r:embed="rId3">
            <a:alphaModFix amt="65000"/>
          </a:blip>
          <a:stretch>
            <a:fillRect/>
          </a:stretch>
        </p:blipFill>
        <p:spPr>
          <a:xfrm>
            <a:off x="0" y="585216"/>
            <a:ext cx="12192000" cy="1210168"/>
          </a:xfrm>
          <a:prstGeom prst="rect">
            <a:avLst/>
          </a:prstGeom>
        </p:spPr>
      </p:pic>
      <p:grpSp>
        <p:nvGrpSpPr>
          <p:cNvPr id="4" name="Group 3">
            <a:extLst>
              <a:ext uri="{FF2B5EF4-FFF2-40B4-BE49-F238E27FC236}">
                <a16:creationId xmlns:a16="http://schemas.microsoft.com/office/drawing/2014/main" id="{71A28E3A-53BB-9412-DB98-928962D44000}"/>
              </a:ext>
            </a:extLst>
          </p:cNvPr>
          <p:cNvGrpSpPr/>
          <p:nvPr/>
        </p:nvGrpSpPr>
        <p:grpSpPr>
          <a:xfrm>
            <a:off x="521643" y="958853"/>
            <a:ext cx="9430077" cy="539932"/>
            <a:chOff x="-753564" y="-236462"/>
            <a:chExt cx="9430077" cy="539932"/>
          </a:xfrm>
          <a:scene3d>
            <a:camera prst="orthographicFront"/>
            <a:lightRig rig="flat" dir="t"/>
          </a:scene3d>
        </p:grpSpPr>
        <p:sp>
          <p:nvSpPr>
            <p:cNvPr id="5" name="Rounded Rectangle 4">
              <a:extLst>
                <a:ext uri="{FF2B5EF4-FFF2-40B4-BE49-F238E27FC236}">
                  <a16:creationId xmlns:a16="http://schemas.microsoft.com/office/drawing/2014/main" id="{FA979E5B-8261-0F84-38DA-EBF2578BB5D5}"/>
                </a:ext>
              </a:extLst>
            </p:cNvPr>
            <p:cNvSpPr/>
            <p:nvPr/>
          </p:nvSpPr>
          <p:spPr>
            <a:xfrm>
              <a:off x="-251079" y="-168850"/>
              <a:ext cx="8927592" cy="472320"/>
            </a:xfrm>
            <a:prstGeom prst="roundRect">
              <a:avLst/>
            </a:prstGeom>
            <a:solidFill>
              <a:schemeClr val="accent2">
                <a:lumMod val="20000"/>
                <a:lumOff val="80000"/>
                <a:alpha val="90736"/>
              </a:schemeClr>
            </a:solidFill>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sp>
          <p:nvSpPr>
            <p:cNvPr id="6" name="Rounded Rectangle 4">
              <a:extLst>
                <a:ext uri="{FF2B5EF4-FFF2-40B4-BE49-F238E27FC236}">
                  <a16:creationId xmlns:a16="http://schemas.microsoft.com/office/drawing/2014/main" id="{63C785D6-EFAB-36B2-E054-504BE1BA2130}"/>
                </a:ext>
              </a:extLst>
            </p:cNvPr>
            <p:cNvSpPr txBox="1"/>
            <p:nvPr/>
          </p:nvSpPr>
          <p:spPr>
            <a:xfrm>
              <a:off x="-753564" y="-236462"/>
              <a:ext cx="7430153" cy="42620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82585" tIns="0" rIns="282585" bIns="0" numCol="1" spcCol="1270" anchor="ctr" anchorCtr="0">
              <a:noAutofit/>
            </a:bodyPr>
            <a:lstStyle/>
            <a:p>
              <a:pPr marL="0" lvl="0" indent="0" algn="l" defTabSz="711200">
                <a:lnSpc>
                  <a:spcPct val="90000"/>
                </a:lnSpc>
                <a:spcBef>
                  <a:spcPct val="0"/>
                </a:spcBef>
                <a:spcAft>
                  <a:spcPct val="35000"/>
                </a:spcAft>
                <a:buNone/>
              </a:pPr>
              <a:endParaRPr lang="en-US" sz="1600" b="1" kern="1200" dirty="0"/>
            </a:p>
          </p:txBody>
        </p:sp>
      </p:grpSp>
      <p:sp>
        <p:nvSpPr>
          <p:cNvPr id="2" name="Title 1">
            <a:extLst>
              <a:ext uri="{FF2B5EF4-FFF2-40B4-BE49-F238E27FC236}">
                <a16:creationId xmlns:a16="http://schemas.microsoft.com/office/drawing/2014/main" id="{6290B063-E7E4-2F83-FE64-848F3244C1F2}"/>
              </a:ext>
            </a:extLst>
          </p:cNvPr>
          <p:cNvSpPr>
            <a:spLocks noGrp="1"/>
          </p:cNvSpPr>
          <p:nvPr>
            <p:ph type="title"/>
          </p:nvPr>
        </p:nvSpPr>
        <p:spPr>
          <a:xfrm>
            <a:off x="1024128" y="585216"/>
            <a:ext cx="6927668" cy="1499616"/>
          </a:xfrm>
        </p:spPr>
        <p:txBody>
          <a:bodyPr/>
          <a:lstStyle/>
          <a:p>
            <a:r>
              <a:rPr lang="hr-HR" dirty="0"/>
              <a:t>završni </a:t>
            </a:r>
            <a:r>
              <a:rPr lang="en-HR" dirty="0"/>
              <a:t>dio seanse</a:t>
            </a:r>
          </a:p>
        </p:txBody>
      </p:sp>
      <p:sp>
        <p:nvSpPr>
          <p:cNvPr id="3" name="Content Placeholder 2">
            <a:extLst>
              <a:ext uri="{FF2B5EF4-FFF2-40B4-BE49-F238E27FC236}">
                <a16:creationId xmlns:a16="http://schemas.microsoft.com/office/drawing/2014/main" id="{63F64D1B-4B02-35E9-738B-5FD6B6D4AE9C}"/>
              </a:ext>
            </a:extLst>
          </p:cNvPr>
          <p:cNvSpPr>
            <a:spLocks noGrp="1"/>
          </p:cNvSpPr>
          <p:nvPr>
            <p:ph idx="1"/>
          </p:nvPr>
        </p:nvSpPr>
        <p:spPr>
          <a:xfrm>
            <a:off x="1024128" y="2286000"/>
            <a:ext cx="10771632" cy="4023360"/>
          </a:xfrm>
        </p:spPr>
        <p:txBody>
          <a:bodyPr>
            <a:normAutofit fontScale="77500" lnSpcReduction="20000"/>
          </a:bodyPr>
          <a:lstStyle/>
          <a:p>
            <a:pPr marL="0" indent="0">
              <a:buNone/>
            </a:pPr>
            <a:r>
              <a:rPr lang="hr-HR" sz="3000" b="1" dirty="0"/>
              <a:t>Završno sažimanje</a:t>
            </a:r>
          </a:p>
          <a:p>
            <a:pPr>
              <a:buFont typeface="Arial" panose="020B0604020202020204" pitchFamily="34" charset="0"/>
              <a:buChar char="•"/>
            </a:pPr>
            <a:r>
              <a:rPr lang="hr-HR" sz="2400" b="1" dirty="0"/>
              <a:t> </a:t>
            </a:r>
            <a:r>
              <a:rPr lang="hr-HR" sz="2800" dirty="0">
                <a:solidFill>
                  <a:schemeClr val="tx1">
                    <a:lumMod val="65000"/>
                    <a:lumOff val="35000"/>
                  </a:schemeClr>
                </a:solidFill>
              </a:rPr>
              <a:t>Cilj je usmjeriti </a:t>
            </a:r>
            <a:r>
              <a:rPr lang="hr-HR" sz="2800" dirty="0" err="1">
                <a:solidFill>
                  <a:schemeClr val="tx1">
                    <a:lumMod val="65000"/>
                    <a:lumOff val="35000"/>
                  </a:schemeClr>
                </a:solidFill>
              </a:rPr>
              <a:t>klijentovu</a:t>
            </a:r>
            <a:r>
              <a:rPr lang="hr-HR" sz="2800" dirty="0">
                <a:solidFill>
                  <a:schemeClr val="tx1">
                    <a:lumMod val="65000"/>
                    <a:lumOff val="35000"/>
                  </a:schemeClr>
                </a:solidFill>
              </a:rPr>
              <a:t> pažnju na najvažnije zaključke sa seanse na pozitivan način</a:t>
            </a:r>
          </a:p>
          <a:p>
            <a:pPr lvl="1">
              <a:buFont typeface="Arial" panose="020B0604020202020204" pitchFamily="34" charset="0"/>
              <a:buChar char="•"/>
            </a:pPr>
            <a:r>
              <a:rPr lang="hr-HR" sz="2600" dirty="0">
                <a:solidFill>
                  <a:schemeClr val="tx1">
                    <a:lumMod val="65000"/>
                    <a:lumOff val="35000"/>
                  </a:schemeClr>
                </a:solidFill>
              </a:rPr>
              <a:t>Na samom početku tretmana obično terapeut sažima, no poslije možemo tražiti klijenta da to čini  </a:t>
            </a:r>
          </a:p>
          <a:p>
            <a:pPr lvl="1">
              <a:buFont typeface="Arial" panose="020B0604020202020204" pitchFamily="34" charset="0"/>
              <a:buChar char="•"/>
            </a:pPr>
            <a:endParaRPr lang="hr-HR" sz="2600" dirty="0">
              <a:solidFill>
                <a:schemeClr val="tx1">
                  <a:lumMod val="65000"/>
                  <a:lumOff val="35000"/>
                </a:schemeClr>
              </a:solidFill>
            </a:endParaRPr>
          </a:p>
          <a:p>
            <a:pPr marL="0" indent="0">
              <a:buNone/>
            </a:pPr>
            <a:r>
              <a:rPr lang="hr-HR" sz="3000" b="1" dirty="0"/>
              <a:t>Akcijski plan</a:t>
            </a:r>
          </a:p>
          <a:p>
            <a:pPr marL="91440" lvl="1" indent="-91440">
              <a:spcBef>
                <a:spcPts val="1200"/>
              </a:spcBef>
              <a:spcAft>
                <a:spcPts val="200"/>
              </a:spcAft>
              <a:buSzPct val="100000"/>
              <a:buFont typeface="Arial" panose="020B0604020202020204" pitchFamily="34" charset="0"/>
              <a:buChar char="•"/>
            </a:pPr>
            <a:r>
              <a:rPr lang="hr-HR" sz="2800" dirty="0">
                <a:solidFill>
                  <a:schemeClr val="tx1">
                    <a:lumMod val="65000"/>
                    <a:lumOff val="35000"/>
                  </a:schemeClr>
                </a:solidFill>
              </a:rPr>
              <a:t>Provjeriti moguće poteškoće kod ispunjavanja akcijskog plana</a:t>
            </a:r>
          </a:p>
          <a:p>
            <a:pPr marL="91440" lvl="1" indent="-91440">
              <a:spcBef>
                <a:spcPts val="1200"/>
              </a:spcBef>
              <a:spcAft>
                <a:spcPts val="200"/>
              </a:spcAft>
              <a:buSzPct val="100000"/>
              <a:buFont typeface="Arial" panose="020B0604020202020204" pitchFamily="34" charset="0"/>
              <a:buChar char="•"/>
            </a:pPr>
            <a:endParaRPr lang="hr-HR" sz="2600" dirty="0">
              <a:solidFill>
                <a:schemeClr val="tx1">
                  <a:lumMod val="65000"/>
                  <a:lumOff val="35000"/>
                </a:schemeClr>
              </a:solidFill>
            </a:endParaRPr>
          </a:p>
          <a:p>
            <a:pPr marL="0" lvl="1" indent="0">
              <a:spcBef>
                <a:spcPts val="1200"/>
              </a:spcBef>
              <a:spcAft>
                <a:spcPts val="200"/>
              </a:spcAft>
              <a:buSzPct val="100000"/>
              <a:buNone/>
            </a:pPr>
            <a:r>
              <a:rPr lang="hr-HR" sz="3000" b="1" dirty="0"/>
              <a:t>Povratna informacija</a:t>
            </a:r>
            <a:endParaRPr lang="hr-HR" sz="2200" dirty="0">
              <a:solidFill>
                <a:schemeClr val="tx1">
                  <a:lumMod val="65000"/>
                  <a:lumOff val="35000"/>
                </a:schemeClr>
              </a:solidFill>
            </a:endParaRPr>
          </a:p>
          <a:p>
            <a:pPr>
              <a:buFont typeface="Arial" panose="020B0604020202020204" pitchFamily="34" charset="0"/>
              <a:buChar char="•"/>
            </a:pPr>
            <a:r>
              <a:rPr lang="hr-HR" sz="2800" dirty="0">
                <a:solidFill>
                  <a:schemeClr val="tx1">
                    <a:lumMod val="65000"/>
                    <a:lumOff val="35000"/>
                  </a:schemeClr>
                </a:solidFill>
              </a:rPr>
              <a:t>U slučaju negativne povratne informacije – zahvaljujemo i osnažujemo klijenta te zatim </a:t>
            </a:r>
            <a:r>
              <a:rPr lang="hr-HR" sz="2800" dirty="0" err="1">
                <a:solidFill>
                  <a:schemeClr val="tx1">
                    <a:lumMod val="65000"/>
                    <a:lumOff val="35000"/>
                  </a:schemeClr>
                </a:solidFill>
              </a:rPr>
              <a:t>konceptualiziramo</a:t>
            </a:r>
            <a:r>
              <a:rPr lang="hr-HR" sz="2800" dirty="0">
                <a:solidFill>
                  <a:schemeClr val="tx1">
                    <a:lumMod val="65000"/>
                    <a:lumOff val="35000"/>
                  </a:schemeClr>
                </a:solidFill>
              </a:rPr>
              <a:t> razloge i razvijamo strategiju za buduće seanse</a:t>
            </a:r>
          </a:p>
          <a:p>
            <a:pPr marL="0" indent="0">
              <a:buNone/>
            </a:pPr>
            <a:endParaRPr lang="en-HR" sz="2800" dirty="0">
              <a:solidFill>
                <a:schemeClr val="tx1">
                  <a:lumMod val="65000"/>
                  <a:lumOff val="35000"/>
                </a:schemeClr>
              </a:solidFill>
            </a:endParaRPr>
          </a:p>
          <a:p>
            <a:pPr>
              <a:buFont typeface="Arial" panose="020B0604020202020204" pitchFamily="34" charset="0"/>
              <a:buChar char="•"/>
            </a:pPr>
            <a:endParaRPr lang="en-HR" sz="2400" dirty="0"/>
          </a:p>
        </p:txBody>
      </p:sp>
    </p:spTree>
    <p:extLst>
      <p:ext uri="{BB962C8B-B14F-4D97-AF65-F5344CB8AC3E}">
        <p14:creationId xmlns:p14="http://schemas.microsoft.com/office/powerpoint/2010/main" val="325687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6224B-F322-16AD-FE62-A19B807139F9}"/>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A5B3CD1C-0614-3945-B9FA-0241879D8EA6}"/>
              </a:ext>
            </a:extLst>
          </p:cNvPr>
          <p:cNvPicPr>
            <a:picLocks noChangeAspect="1"/>
          </p:cNvPicPr>
          <p:nvPr/>
        </p:nvPicPr>
        <p:blipFill>
          <a:blip r:embed="rId3">
            <a:alphaModFix amt="65000"/>
          </a:blip>
          <a:stretch>
            <a:fillRect/>
          </a:stretch>
        </p:blipFill>
        <p:spPr>
          <a:xfrm>
            <a:off x="0" y="585216"/>
            <a:ext cx="12192000" cy="1210168"/>
          </a:xfrm>
          <a:prstGeom prst="rect">
            <a:avLst/>
          </a:prstGeom>
        </p:spPr>
      </p:pic>
      <p:grpSp>
        <p:nvGrpSpPr>
          <p:cNvPr id="4" name="Group 3">
            <a:extLst>
              <a:ext uri="{FF2B5EF4-FFF2-40B4-BE49-F238E27FC236}">
                <a16:creationId xmlns:a16="http://schemas.microsoft.com/office/drawing/2014/main" id="{8B78667A-1932-7480-EB00-5F0ABA19201D}"/>
              </a:ext>
            </a:extLst>
          </p:cNvPr>
          <p:cNvGrpSpPr/>
          <p:nvPr/>
        </p:nvGrpSpPr>
        <p:grpSpPr>
          <a:xfrm>
            <a:off x="521643" y="958853"/>
            <a:ext cx="9430077" cy="539932"/>
            <a:chOff x="-753564" y="-236462"/>
            <a:chExt cx="9430077" cy="539932"/>
          </a:xfrm>
          <a:scene3d>
            <a:camera prst="orthographicFront"/>
            <a:lightRig rig="flat" dir="t"/>
          </a:scene3d>
        </p:grpSpPr>
        <p:sp>
          <p:nvSpPr>
            <p:cNvPr id="5" name="Rounded Rectangle 4">
              <a:extLst>
                <a:ext uri="{FF2B5EF4-FFF2-40B4-BE49-F238E27FC236}">
                  <a16:creationId xmlns:a16="http://schemas.microsoft.com/office/drawing/2014/main" id="{F02E1834-B8A3-BACF-F2C5-D647CF63E54E}"/>
                </a:ext>
              </a:extLst>
            </p:cNvPr>
            <p:cNvSpPr/>
            <p:nvPr/>
          </p:nvSpPr>
          <p:spPr>
            <a:xfrm>
              <a:off x="-251079" y="-168850"/>
              <a:ext cx="8927592" cy="472320"/>
            </a:xfrm>
            <a:prstGeom prst="roundRect">
              <a:avLst/>
            </a:prstGeom>
            <a:solidFill>
              <a:schemeClr val="accent1">
                <a:alpha val="90736"/>
              </a:schemeClr>
            </a:solidFill>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sp>
          <p:nvSpPr>
            <p:cNvPr id="6" name="Rounded Rectangle 4">
              <a:extLst>
                <a:ext uri="{FF2B5EF4-FFF2-40B4-BE49-F238E27FC236}">
                  <a16:creationId xmlns:a16="http://schemas.microsoft.com/office/drawing/2014/main" id="{B76B2E4A-17D9-1A5D-0038-91C3B3543A04}"/>
                </a:ext>
              </a:extLst>
            </p:cNvPr>
            <p:cNvSpPr txBox="1"/>
            <p:nvPr/>
          </p:nvSpPr>
          <p:spPr>
            <a:xfrm>
              <a:off x="-753564" y="-236462"/>
              <a:ext cx="7430153" cy="42620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82585" tIns="0" rIns="282585" bIns="0" numCol="1" spcCol="1270" anchor="ctr" anchorCtr="0">
              <a:noAutofit/>
            </a:bodyPr>
            <a:lstStyle/>
            <a:p>
              <a:pPr marL="0" lvl="0" indent="0" algn="l" defTabSz="711200">
                <a:lnSpc>
                  <a:spcPct val="90000"/>
                </a:lnSpc>
                <a:spcBef>
                  <a:spcPct val="0"/>
                </a:spcBef>
                <a:spcAft>
                  <a:spcPct val="35000"/>
                </a:spcAft>
                <a:buNone/>
              </a:pPr>
              <a:endParaRPr lang="en-US" sz="1600" b="1" kern="1200" dirty="0"/>
            </a:p>
          </p:txBody>
        </p:sp>
      </p:grpSp>
      <p:sp>
        <p:nvSpPr>
          <p:cNvPr id="2" name="Title 1">
            <a:extLst>
              <a:ext uri="{FF2B5EF4-FFF2-40B4-BE49-F238E27FC236}">
                <a16:creationId xmlns:a16="http://schemas.microsoft.com/office/drawing/2014/main" id="{E1414044-7F48-C6CA-444D-544504011F37}"/>
              </a:ext>
            </a:extLst>
          </p:cNvPr>
          <p:cNvSpPr>
            <a:spLocks noGrp="1"/>
          </p:cNvSpPr>
          <p:nvPr>
            <p:ph type="title"/>
          </p:nvPr>
        </p:nvSpPr>
        <p:spPr>
          <a:xfrm>
            <a:off x="1024128" y="585216"/>
            <a:ext cx="9232392" cy="1499616"/>
          </a:xfrm>
        </p:spPr>
        <p:txBody>
          <a:bodyPr/>
          <a:lstStyle/>
          <a:p>
            <a:r>
              <a:rPr lang="en-HR" dirty="0"/>
              <a:t>OSTALI PROBLEMI U STRUKUTIRANJU SEANSE</a:t>
            </a:r>
          </a:p>
        </p:txBody>
      </p:sp>
      <p:sp>
        <p:nvSpPr>
          <p:cNvPr id="3" name="Content Placeholder 2">
            <a:extLst>
              <a:ext uri="{FF2B5EF4-FFF2-40B4-BE49-F238E27FC236}">
                <a16:creationId xmlns:a16="http://schemas.microsoft.com/office/drawing/2014/main" id="{B02B1F45-FCC2-1E83-AB35-FF92EB862185}"/>
              </a:ext>
            </a:extLst>
          </p:cNvPr>
          <p:cNvSpPr>
            <a:spLocks noGrp="1"/>
          </p:cNvSpPr>
          <p:nvPr>
            <p:ph idx="1"/>
          </p:nvPr>
        </p:nvSpPr>
        <p:spPr>
          <a:xfrm>
            <a:off x="1024128" y="2286000"/>
            <a:ext cx="10771632" cy="4023360"/>
          </a:xfrm>
        </p:spPr>
        <p:txBody>
          <a:bodyPr>
            <a:normAutofit/>
          </a:bodyPr>
          <a:lstStyle/>
          <a:p>
            <a:pPr marL="0" indent="0">
              <a:buNone/>
            </a:pPr>
            <a:r>
              <a:rPr lang="hr-HR" b="1" dirty="0" err="1"/>
              <a:t>Terapeutove</a:t>
            </a:r>
            <a:r>
              <a:rPr lang="hr-HR" b="1" dirty="0"/>
              <a:t> </a:t>
            </a:r>
            <a:r>
              <a:rPr lang="hr-HR" b="1" dirty="0" err="1"/>
              <a:t>kognicije</a:t>
            </a:r>
            <a:r>
              <a:rPr lang="en-HR" b="1" dirty="0"/>
              <a:t> </a:t>
            </a:r>
            <a:r>
              <a:rPr lang="en-HR" sz="2000" dirty="0"/>
              <a:t>- </a:t>
            </a:r>
            <a:r>
              <a:rPr lang="hr-HR" sz="2000" dirty="0">
                <a:solidFill>
                  <a:schemeClr val="tx1">
                    <a:lumMod val="65000"/>
                    <a:lumOff val="35000"/>
                  </a:schemeClr>
                </a:solidFill>
              </a:rPr>
              <a:t>ometajuće misli o prekidanju klijenta i implementaciji standardne strukture</a:t>
            </a:r>
          </a:p>
          <a:p>
            <a:pPr lvl="1">
              <a:lnSpc>
                <a:spcPct val="110000"/>
              </a:lnSpc>
              <a:buFont typeface="Arial" panose="020B0604020202020204" pitchFamily="34" charset="0"/>
              <a:buChar char="•"/>
            </a:pPr>
            <a:r>
              <a:rPr lang="hr-HR" sz="2000" dirty="0">
                <a:solidFill>
                  <a:schemeClr val="tx1">
                    <a:lumMod val="65000"/>
                    <a:lumOff val="35000"/>
                  </a:schemeClr>
                </a:solidFill>
              </a:rPr>
              <a:t>opažati svoju nelagodu i identificirati automatske misli tijekom i između seansi – evaluirati ih i odgovarati na njih </a:t>
            </a:r>
          </a:p>
          <a:p>
            <a:pPr lvl="1">
              <a:lnSpc>
                <a:spcPct val="110000"/>
              </a:lnSpc>
              <a:buFont typeface="Arial" panose="020B0604020202020204" pitchFamily="34" charset="0"/>
              <a:buChar char="•"/>
            </a:pPr>
            <a:r>
              <a:rPr lang="hr-HR" sz="2000" dirty="0">
                <a:solidFill>
                  <a:schemeClr val="tx1">
                    <a:lumMod val="65000"/>
                    <a:lumOff val="35000"/>
                  </a:schemeClr>
                </a:solidFill>
              </a:rPr>
              <a:t>Provesti bihevioralni eksperiment sa implementacijom standardne strukture </a:t>
            </a:r>
          </a:p>
          <a:p>
            <a:pPr lvl="1">
              <a:lnSpc>
                <a:spcPct val="110000"/>
              </a:lnSpc>
              <a:buFont typeface="Arial" panose="020B0604020202020204" pitchFamily="34" charset="0"/>
              <a:buChar char="•"/>
            </a:pPr>
            <a:r>
              <a:rPr lang="hr-HR" sz="2000" dirty="0">
                <a:solidFill>
                  <a:schemeClr val="tx1">
                    <a:lumMod val="65000"/>
                    <a:lumOff val="35000"/>
                  </a:schemeClr>
                </a:solidFill>
              </a:rPr>
              <a:t>Vježbati implementaciju kroz igranje uloga</a:t>
            </a:r>
            <a:endParaRPr lang="en-HR" sz="2000" dirty="0">
              <a:solidFill>
                <a:schemeClr val="tx1">
                  <a:lumMod val="65000"/>
                  <a:lumOff val="35000"/>
                </a:schemeClr>
              </a:solidFill>
            </a:endParaRPr>
          </a:p>
          <a:p>
            <a:pPr marL="0" indent="0">
              <a:buNone/>
            </a:pPr>
            <a:r>
              <a:rPr lang="hr-HR" b="1" dirty="0"/>
              <a:t>Prekidanje klijenta</a:t>
            </a:r>
          </a:p>
          <a:p>
            <a:pPr lvl="1">
              <a:lnSpc>
                <a:spcPct val="110000"/>
              </a:lnSpc>
              <a:buFont typeface="Arial" panose="020B0604020202020204" pitchFamily="34" charset="0"/>
              <a:buChar char="•"/>
            </a:pPr>
            <a:r>
              <a:rPr lang="hr-HR" sz="2000" dirty="0">
                <a:solidFill>
                  <a:schemeClr val="tx1">
                    <a:lumMod val="65000"/>
                    <a:lumOff val="35000"/>
                  </a:schemeClr>
                </a:solidFill>
              </a:rPr>
              <a:t>Da bi terapija bila efikasna, moramo nježno prekidati klijenta </a:t>
            </a:r>
          </a:p>
          <a:p>
            <a:pPr lvl="2">
              <a:lnSpc>
                <a:spcPct val="110000"/>
              </a:lnSpc>
              <a:buFont typeface="Arial" panose="020B0604020202020204" pitchFamily="34" charset="0"/>
              <a:buChar char="•"/>
            </a:pPr>
            <a:r>
              <a:rPr lang="hr-HR" sz="1800" dirty="0">
                <a:solidFill>
                  <a:schemeClr val="tx1">
                    <a:lumMod val="65000"/>
                    <a:lumOff val="35000"/>
                  </a:schemeClr>
                </a:solidFill>
              </a:rPr>
              <a:t>Klijenti se mogu uznemiriti kada ih prekidamo</a:t>
            </a:r>
          </a:p>
          <a:p>
            <a:pPr marL="0" indent="0">
              <a:buNone/>
            </a:pPr>
            <a:endParaRPr lang="en-HR" sz="2800" dirty="0">
              <a:solidFill>
                <a:schemeClr val="tx1">
                  <a:lumMod val="65000"/>
                  <a:lumOff val="35000"/>
                </a:schemeClr>
              </a:solidFill>
            </a:endParaRPr>
          </a:p>
          <a:p>
            <a:pPr>
              <a:buFont typeface="Arial" panose="020B0604020202020204" pitchFamily="34" charset="0"/>
              <a:buChar char="•"/>
            </a:pPr>
            <a:endParaRPr lang="en-HR" sz="2400" dirty="0"/>
          </a:p>
        </p:txBody>
      </p:sp>
      <p:sp>
        <p:nvSpPr>
          <p:cNvPr id="7" name="Rounded Rectangle 6">
            <a:extLst>
              <a:ext uri="{FF2B5EF4-FFF2-40B4-BE49-F238E27FC236}">
                <a16:creationId xmlns:a16="http://schemas.microsoft.com/office/drawing/2014/main" id="{77330702-882E-9578-8163-929DFFA6E4BD}"/>
              </a:ext>
            </a:extLst>
          </p:cNvPr>
          <p:cNvSpPr/>
          <p:nvPr/>
        </p:nvSpPr>
        <p:spPr>
          <a:xfrm>
            <a:off x="1235964" y="2552588"/>
            <a:ext cx="9720072" cy="45719"/>
          </a:xfrm>
          <a:prstGeom prst="roundRect">
            <a:avLst/>
          </a:prstGeom>
          <a:solidFill>
            <a:schemeClr val="accent2">
              <a:alpha val="37234"/>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sp>
        <p:nvSpPr>
          <p:cNvPr id="8" name="Rounded Rectangle 7">
            <a:extLst>
              <a:ext uri="{FF2B5EF4-FFF2-40B4-BE49-F238E27FC236}">
                <a16:creationId xmlns:a16="http://schemas.microsoft.com/office/drawing/2014/main" id="{B07A6267-7EC9-9D5C-3F74-7EB9C963DE5B}"/>
              </a:ext>
            </a:extLst>
          </p:cNvPr>
          <p:cNvSpPr/>
          <p:nvPr/>
        </p:nvSpPr>
        <p:spPr>
          <a:xfrm>
            <a:off x="1235964" y="4570413"/>
            <a:ext cx="9720072" cy="45719"/>
          </a:xfrm>
          <a:prstGeom prst="roundRect">
            <a:avLst/>
          </a:prstGeom>
          <a:solidFill>
            <a:schemeClr val="accent2">
              <a:alpha val="37234"/>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sp>
        <p:nvSpPr>
          <p:cNvPr id="11" name="Cloud Callout 10">
            <a:extLst>
              <a:ext uri="{FF2B5EF4-FFF2-40B4-BE49-F238E27FC236}">
                <a16:creationId xmlns:a16="http://schemas.microsoft.com/office/drawing/2014/main" id="{D2520247-5C43-9B72-B1EC-645835C73778}"/>
              </a:ext>
            </a:extLst>
          </p:cNvPr>
          <p:cNvSpPr/>
          <p:nvPr/>
        </p:nvSpPr>
        <p:spPr>
          <a:xfrm>
            <a:off x="9002244" y="390000"/>
            <a:ext cx="3241963" cy="1752600"/>
          </a:xfrm>
          <a:prstGeom prst="cloud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5176" lvl="1" indent="-137160" algn="ctr" defTabSz="914400">
              <a:lnSpc>
                <a:spcPct val="110000"/>
              </a:lnSpc>
              <a:spcBef>
                <a:spcPts val="200"/>
              </a:spcBef>
              <a:spcAft>
                <a:spcPts val="400"/>
              </a:spcAft>
              <a:buClr>
                <a:schemeClr val="accent1"/>
              </a:buClr>
              <a:buFont typeface="Arial" panose="020B0604020202020204" pitchFamily="34" charset="0"/>
              <a:buChar char="•"/>
            </a:pPr>
            <a:r>
              <a:rPr lang="en-US" sz="2000" dirty="0">
                <a:solidFill>
                  <a:schemeClr val="tx1">
                    <a:lumMod val="65000"/>
                    <a:lumOff val="35000"/>
                  </a:schemeClr>
                </a:solidFill>
              </a:rPr>
              <a:t>„</a:t>
            </a:r>
            <a:r>
              <a:rPr lang="en-US" sz="1600" dirty="0">
                <a:solidFill>
                  <a:schemeClr val="tx1">
                    <a:lumMod val="65000"/>
                    <a:lumOff val="35000"/>
                  </a:schemeClr>
                </a:solidFill>
              </a:rPr>
              <a:t>Ne </a:t>
            </a:r>
            <a:r>
              <a:rPr lang="en-US" sz="1600" dirty="0" err="1">
                <a:solidFill>
                  <a:schemeClr val="tx1">
                    <a:lumMod val="65000"/>
                    <a:lumOff val="35000"/>
                  </a:schemeClr>
                </a:solidFill>
              </a:rPr>
              <a:t>mogu</a:t>
            </a:r>
            <a:r>
              <a:rPr lang="en-US" sz="1600" dirty="0">
                <a:solidFill>
                  <a:schemeClr val="tx1">
                    <a:lumMod val="65000"/>
                    <a:lumOff val="35000"/>
                  </a:schemeClr>
                </a:solidFill>
              </a:rPr>
              <a:t> </a:t>
            </a:r>
            <a:r>
              <a:rPr lang="en-US" sz="1600" dirty="0" err="1">
                <a:solidFill>
                  <a:schemeClr val="tx1">
                    <a:lumMod val="65000"/>
                    <a:lumOff val="35000"/>
                  </a:schemeClr>
                </a:solidFill>
              </a:rPr>
              <a:t>strukturirati</a:t>
            </a:r>
            <a:r>
              <a:rPr lang="en-US" sz="1600" dirty="0">
                <a:solidFill>
                  <a:schemeClr val="tx1">
                    <a:lumMod val="65000"/>
                    <a:lumOff val="35000"/>
                  </a:schemeClr>
                </a:solidFill>
              </a:rPr>
              <a:t> </a:t>
            </a:r>
            <a:r>
              <a:rPr lang="en-US" sz="1600" dirty="0" err="1">
                <a:solidFill>
                  <a:schemeClr val="tx1">
                    <a:lumMod val="65000"/>
                    <a:lumOff val="35000"/>
                  </a:schemeClr>
                </a:solidFill>
              </a:rPr>
              <a:t>seansu</a:t>
            </a:r>
            <a:r>
              <a:rPr lang="en-US" sz="1600" dirty="0">
                <a:solidFill>
                  <a:schemeClr val="tx1">
                    <a:lumMod val="65000"/>
                    <a:lumOff val="35000"/>
                  </a:schemeClr>
                </a:solidFill>
              </a:rPr>
              <a:t>.”</a:t>
            </a:r>
          </a:p>
          <a:p>
            <a:pPr algn="ctr"/>
            <a:endParaRPr lang="en-HR" dirty="0"/>
          </a:p>
        </p:txBody>
      </p:sp>
      <p:sp>
        <p:nvSpPr>
          <p:cNvPr id="12" name="Cloud Callout 11">
            <a:extLst>
              <a:ext uri="{FF2B5EF4-FFF2-40B4-BE49-F238E27FC236}">
                <a16:creationId xmlns:a16="http://schemas.microsoft.com/office/drawing/2014/main" id="{A07100FA-D937-C16E-DECF-BDE694B48652}"/>
              </a:ext>
            </a:extLst>
          </p:cNvPr>
          <p:cNvSpPr/>
          <p:nvPr/>
        </p:nvSpPr>
        <p:spPr>
          <a:xfrm>
            <a:off x="4142828" y="445748"/>
            <a:ext cx="3241963" cy="1752600"/>
          </a:xfrm>
          <a:prstGeom prst="cloud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r-HR" sz="1500" b="0" i="1" u="none" strike="noStrike" kern="0" cap="none" spc="0" normalizeH="0" baseline="0" noProof="0" dirty="0">
                <a:ln>
                  <a:noFill/>
                </a:ln>
                <a:solidFill>
                  <a:srgbClr val="3D3961"/>
                </a:solidFill>
                <a:effectLst/>
                <a:uLnTx/>
                <a:uFillTx/>
                <a:latin typeface="Quicksand Medium" charset="-18"/>
                <a:cs typeface="Arial"/>
                <a:sym typeface="Arial"/>
              </a:rPr>
              <a:t>„Neće htjeti raditi domaću zadaću.”</a:t>
            </a:r>
          </a:p>
        </p:txBody>
      </p:sp>
      <p:sp>
        <p:nvSpPr>
          <p:cNvPr id="14" name="Cloud Callout 13">
            <a:extLst>
              <a:ext uri="{FF2B5EF4-FFF2-40B4-BE49-F238E27FC236}">
                <a16:creationId xmlns:a16="http://schemas.microsoft.com/office/drawing/2014/main" id="{CC39E910-68EA-174F-9941-7D95B216B59B}"/>
              </a:ext>
            </a:extLst>
          </p:cNvPr>
          <p:cNvSpPr/>
          <p:nvPr/>
        </p:nvSpPr>
        <p:spPr>
          <a:xfrm rot="21370224" flipH="1">
            <a:off x="216843" y="279217"/>
            <a:ext cx="2922999" cy="1752600"/>
          </a:xfrm>
          <a:prstGeom prst="cloud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hr-HR" sz="1500" i="1" kern="0" dirty="0">
                <a:solidFill>
                  <a:srgbClr val="3D3961"/>
                </a:solidFill>
                <a:latin typeface="Quicksand Medium" charset="-18"/>
                <a:cs typeface="Arial"/>
                <a:sym typeface="Arial"/>
              </a:rPr>
              <a:t>”Neću znati riješiti </a:t>
            </a:r>
            <a:r>
              <a:rPr lang="hr-HR" sz="1500" i="1" kern="0" dirty="0" err="1">
                <a:solidFill>
                  <a:srgbClr val="3D3961"/>
                </a:solidFill>
                <a:latin typeface="Quicksand Medium" charset="-18"/>
                <a:cs typeface="Arial"/>
                <a:sym typeface="Arial"/>
              </a:rPr>
              <a:t>klijentov</a:t>
            </a:r>
            <a:r>
              <a:rPr lang="hr-HR" sz="1500" i="1" kern="0" dirty="0">
                <a:solidFill>
                  <a:srgbClr val="3D3961"/>
                </a:solidFill>
                <a:latin typeface="Quicksand Medium" charset="-18"/>
                <a:cs typeface="Arial"/>
                <a:sym typeface="Arial"/>
              </a:rPr>
              <a:t> problem”</a:t>
            </a:r>
            <a:endParaRPr kumimoji="0" lang="hr-HR" sz="1500" b="0" i="1" u="none" strike="noStrike" kern="0" cap="none" spc="0" normalizeH="0" baseline="0" noProof="0" dirty="0">
              <a:ln>
                <a:noFill/>
              </a:ln>
              <a:solidFill>
                <a:srgbClr val="3D3961"/>
              </a:solidFill>
              <a:effectLst/>
              <a:uLnTx/>
              <a:uFillTx/>
              <a:latin typeface="Quicksand Medium" charset="-18"/>
              <a:cs typeface="Arial"/>
              <a:sym typeface="Arial"/>
            </a:endParaRPr>
          </a:p>
        </p:txBody>
      </p:sp>
      <p:sp>
        <p:nvSpPr>
          <p:cNvPr id="15" name="Cloud Callout 14">
            <a:extLst>
              <a:ext uri="{FF2B5EF4-FFF2-40B4-BE49-F238E27FC236}">
                <a16:creationId xmlns:a16="http://schemas.microsoft.com/office/drawing/2014/main" id="{86DE42CF-15ED-BB2C-C83D-45E229BA317A}"/>
              </a:ext>
            </a:extLst>
          </p:cNvPr>
          <p:cNvSpPr/>
          <p:nvPr/>
        </p:nvSpPr>
        <p:spPr>
          <a:xfrm>
            <a:off x="1450433" y="1729790"/>
            <a:ext cx="2611184" cy="1752600"/>
          </a:xfrm>
          <a:prstGeom prst="cloud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r-HR" sz="1500" b="0" i="1" u="none" strike="noStrike" kern="0" cap="none" spc="0" normalizeH="0" baseline="0" noProof="0" dirty="0">
                <a:ln>
                  <a:noFill/>
                </a:ln>
                <a:solidFill>
                  <a:srgbClr val="3D3961"/>
                </a:solidFill>
                <a:effectLst/>
                <a:uLnTx/>
                <a:uFillTx/>
                <a:latin typeface="Quicksand Medium" charset="-18"/>
                <a:cs typeface="Arial"/>
                <a:sym typeface="Arial"/>
              </a:rPr>
              <a:t>„Propustit ću nešto bitno tijekom seanse.”</a:t>
            </a:r>
          </a:p>
        </p:txBody>
      </p:sp>
      <p:sp>
        <p:nvSpPr>
          <p:cNvPr id="16" name="Cloud Callout 15">
            <a:extLst>
              <a:ext uri="{FF2B5EF4-FFF2-40B4-BE49-F238E27FC236}">
                <a16:creationId xmlns:a16="http://schemas.microsoft.com/office/drawing/2014/main" id="{F7A4EC55-E624-BDD6-013E-F6012F1A5476}"/>
              </a:ext>
            </a:extLst>
          </p:cNvPr>
          <p:cNvSpPr/>
          <p:nvPr/>
        </p:nvSpPr>
        <p:spPr>
          <a:xfrm flipH="1">
            <a:off x="6982691" y="1488093"/>
            <a:ext cx="2890825" cy="1752600"/>
          </a:xfrm>
          <a:prstGeom prst="cloud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buClr>
                <a:srgbClr val="000000"/>
              </a:buClr>
              <a:defRPr/>
            </a:pPr>
            <a:r>
              <a:rPr lang="hr-HR" sz="1500" i="1" kern="0" dirty="0">
                <a:solidFill>
                  <a:srgbClr val="3D3961"/>
                </a:solidFill>
                <a:latin typeface="Quicksand Medium" charset="-18"/>
                <a:cs typeface="Arial"/>
              </a:rPr>
              <a:t>„Ne bih ga smjela prekidati.”</a:t>
            </a:r>
          </a:p>
        </p:txBody>
      </p:sp>
      <p:sp>
        <p:nvSpPr>
          <p:cNvPr id="17" name="Cloud Callout 16">
            <a:extLst>
              <a:ext uri="{FF2B5EF4-FFF2-40B4-BE49-F238E27FC236}">
                <a16:creationId xmlns:a16="http://schemas.microsoft.com/office/drawing/2014/main" id="{4F8C53C4-90FB-F27B-261B-EBDE258B4FD9}"/>
              </a:ext>
            </a:extLst>
          </p:cNvPr>
          <p:cNvSpPr/>
          <p:nvPr/>
        </p:nvSpPr>
        <p:spPr>
          <a:xfrm>
            <a:off x="4035542" y="2205586"/>
            <a:ext cx="3241963" cy="1752600"/>
          </a:xfrm>
          <a:prstGeom prst="cloud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r-HR" sz="1500" b="0" i="1" u="none" strike="noStrike" kern="0" cap="none" spc="0" normalizeH="0" baseline="0" noProof="0" dirty="0">
                <a:ln>
                  <a:noFill/>
                </a:ln>
                <a:solidFill>
                  <a:srgbClr val="3D3961"/>
                </a:solidFill>
                <a:effectLst/>
                <a:uLnTx/>
                <a:uFillTx/>
                <a:latin typeface="Quicksand Medium" charset="-18"/>
                <a:cs typeface="Arial"/>
                <a:sym typeface="Arial"/>
              </a:rPr>
              <a:t>„Mom klijentu se neće svidjeti struktura.”</a:t>
            </a:r>
          </a:p>
        </p:txBody>
      </p:sp>
    </p:spTree>
    <p:extLst>
      <p:ext uri="{BB962C8B-B14F-4D97-AF65-F5344CB8AC3E}">
        <p14:creationId xmlns:p14="http://schemas.microsoft.com/office/powerpoint/2010/main" val="353098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90EC8-815A-BECE-BD43-70AC105FB399}"/>
              </a:ext>
            </a:extLst>
          </p:cNvPr>
          <p:cNvSpPr>
            <a:spLocks noGrp="1"/>
          </p:cNvSpPr>
          <p:nvPr>
            <p:ph type="title"/>
          </p:nvPr>
        </p:nvSpPr>
        <p:spPr/>
        <p:txBody>
          <a:bodyPr/>
          <a:lstStyle/>
          <a:p>
            <a:r>
              <a:rPr lang="en-HR" dirty="0"/>
              <a:t>SADRŽAJ</a:t>
            </a:r>
          </a:p>
        </p:txBody>
      </p:sp>
      <p:sp>
        <p:nvSpPr>
          <p:cNvPr id="3" name="Content Placeholder 2">
            <a:extLst>
              <a:ext uri="{FF2B5EF4-FFF2-40B4-BE49-F238E27FC236}">
                <a16:creationId xmlns:a16="http://schemas.microsoft.com/office/drawing/2014/main" id="{6A713D1C-A6C2-4B68-8CDA-AB1770570FCB}"/>
              </a:ext>
            </a:extLst>
          </p:cNvPr>
          <p:cNvSpPr>
            <a:spLocks noGrp="1"/>
          </p:cNvSpPr>
          <p:nvPr>
            <p:ph idx="1"/>
          </p:nvPr>
        </p:nvSpPr>
        <p:spPr/>
        <p:txBody>
          <a:bodyPr/>
          <a:lstStyle/>
          <a:p>
            <a:pPr marL="457200" indent="-457200">
              <a:buFont typeface="+mj-lt"/>
              <a:buAutoNum type="arabicPeriod"/>
            </a:pPr>
            <a:r>
              <a:rPr lang="hr-HR" noProof="1">
                <a:solidFill>
                  <a:schemeClr val="tx1">
                    <a:lumMod val="65000"/>
                    <a:lumOff val="35000"/>
                  </a:schemeClr>
                </a:solidFill>
              </a:rPr>
              <a:t>Sadržaj seanse</a:t>
            </a:r>
          </a:p>
          <a:p>
            <a:pPr marL="457200" indent="-457200">
              <a:buFont typeface="+mj-lt"/>
              <a:buAutoNum type="arabicPeriod"/>
            </a:pPr>
            <a:r>
              <a:rPr lang="hr-HR" noProof="1">
                <a:solidFill>
                  <a:schemeClr val="tx1">
                    <a:lumMod val="65000"/>
                    <a:lumOff val="35000"/>
                  </a:schemeClr>
                </a:solidFill>
              </a:rPr>
              <a:t>Format seanse</a:t>
            </a:r>
          </a:p>
          <a:p>
            <a:pPr marL="457200" indent="-457200">
              <a:buFont typeface="+mj-lt"/>
              <a:buAutoNum type="arabicPeriod"/>
            </a:pPr>
            <a:r>
              <a:rPr lang="hr-HR" noProof="1">
                <a:solidFill>
                  <a:schemeClr val="tx1">
                    <a:lumMod val="65000"/>
                    <a:lumOff val="35000"/>
                  </a:schemeClr>
                </a:solidFill>
              </a:rPr>
              <a:t>Početni dio seanse i moguće poteškoće</a:t>
            </a:r>
          </a:p>
          <a:p>
            <a:pPr marL="457200" indent="-457200">
              <a:buFont typeface="+mj-lt"/>
              <a:buAutoNum type="arabicPeriod"/>
            </a:pPr>
            <a:r>
              <a:rPr lang="hr-HR" noProof="1">
                <a:solidFill>
                  <a:schemeClr val="tx1">
                    <a:lumMod val="65000"/>
                    <a:lumOff val="35000"/>
                  </a:schemeClr>
                </a:solidFill>
              </a:rPr>
              <a:t>Središnji dio seanse i moguće poteškoće</a:t>
            </a:r>
          </a:p>
          <a:p>
            <a:pPr marL="457200" indent="-457200">
              <a:buFont typeface="+mj-lt"/>
              <a:buAutoNum type="arabicPeriod"/>
            </a:pPr>
            <a:r>
              <a:rPr lang="hr-HR" noProof="1">
                <a:solidFill>
                  <a:schemeClr val="tx1">
                    <a:lumMod val="65000"/>
                    <a:lumOff val="35000"/>
                  </a:schemeClr>
                </a:solidFill>
              </a:rPr>
              <a:t>Završni dio seanse i moguće poteškoće</a:t>
            </a:r>
          </a:p>
          <a:p>
            <a:pPr marL="457200" indent="-457200">
              <a:buFont typeface="+mj-lt"/>
              <a:buAutoNum type="arabicPeriod"/>
            </a:pPr>
            <a:r>
              <a:rPr lang="hr-HR" noProof="1">
                <a:solidFill>
                  <a:schemeClr val="tx1">
                    <a:lumMod val="65000"/>
                    <a:lumOff val="35000"/>
                  </a:schemeClr>
                </a:solidFill>
              </a:rPr>
              <a:t>Ostali problemi u strukturiranju seanse</a:t>
            </a:r>
          </a:p>
          <a:p>
            <a:pPr marL="457200" indent="-457200">
              <a:buFont typeface="+mj-lt"/>
              <a:buAutoNum type="arabicPeriod"/>
            </a:pPr>
            <a:r>
              <a:rPr lang="hr-HR" noProof="1">
                <a:solidFill>
                  <a:schemeClr val="tx1">
                    <a:lumMod val="65000"/>
                    <a:lumOff val="35000"/>
                  </a:schemeClr>
                </a:solidFill>
              </a:rPr>
              <a:t>Odstuapnje od dnevnog reda</a:t>
            </a:r>
          </a:p>
        </p:txBody>
      </p:sp>
    </p:spTree>
    <p:extLst>
      <p:ext uri="{BB962C8B-B14F-4D97-AF65-F5344CB8AC3E}">
        <p14:creationId xmlns:p14="http://schemas.microsoft.com/office/powerpoint/2010/main" val="2627243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6537D5-CFD3-EC78-7460-D06B32CE3B88}"/>
              </a:ext>
            </a:extLst>
          </p:cNvPr>
          <p:cNvSpPr/>
          <p:nvPr/>
        </p:nvSpPr>
        <p:spPr>
          <a:xfrm>
            <a:off x="533400" y="762000"/>
            <a:ext cx="518160" cy="11277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R" dirty="0"/>
          </a:p>
        </p:txBody>
      </p:sp>
      <p:sp>
        <p:nvSpPr>
          <p:cNvPr id="3" name="Content Placeholder 2">
            <a:extLst>
              <a:ext uri="{FF2B5EF4-FFF2-40B4-BE49-F238E27FC236}">
                <a16:creationId xmlns:a16="http://schemas.microsoft.com/office/drawing/2014/main" id="{91FBC069-8A8E-4FC0-4770-EF90B87539A3}"/>
              </a:ext>
            </a:extLst>
          </p:cNvPr>
          <p:cNvSpPr>
            <a:spLocks noGrp="1"/>
          </p:cNvSpPr>
          <p:nvPr>
            <p:ph idx="1"/>
          </p:nvPr>
        </p:nvSpPr>
        <p:spPr>
          <a:xfrm>
            <a:off x="838200" y="502921"/>
            <a:ext cx="10515600" cy="5674042"/>
          </a:xfrm>
        </p:spPr>
        <p:txBody>
          <a:bodyPr>
            <a:normAutofit/>
          </a:bodyPr>
          <a:lstStyle/>
          <a:p>
            <a:pPr>
              <a:buFontTx/>
              <a:buChar char="-"/>
            </a:pPr>
            <a:endParaRPr lang="hr-HR" dirty="0"/>
          </a:p>
          <a:p>
            <a:pPr lvl="0"/>
            <a:endParaRPr lang="hr-HR" dirty="0"/>
          </a:p>
          <a:p>
            <a:pPr marL="0" indent="0">
              <a:buNone/>
            </a:pPr>
            <a:r>
              <a:rPr lang="hr-HR" b="1" dirty="0"/>
              <a:t>Upoznavanje klijenta sa strukturom KBT seanse</a:t>
            </a:r>
          </a:p>
          <a:p>
            <a:pPr lvl="1">
              <a:lnSpc>
                <a:spcPct val="110000"/>
              </a:lnSpc>
              <a:buFont typeface="Arial" panose="020B0604020202020204" pitchFamily="34" charset="0"/>
              <a:buChar char="•"/>
            </a:pPr>
            <a:r>
              <a:rPr lang="hr-HR" sz="2000" dirty="0">
                <a:solidFill>
                  <a:schemeClr val="tx1">
                    <a:lumMod val="65000"/>
                    <a:lumOff val="35000"/>
                  </a:schemeClr>
                </a:solidFill>
              </a:rPr>
              <a:t>klijenti obično ne znaju kako izgleda naša struktura te što se očekuje od njih </a:t>
            </a:r>
          </a:p>
          <a:p>
            <a:pPr lvl="1">
              <a:lnSpc>
                <a:spcPct val="110000"/>
              </a:lnSpc>
              <a:buFont typeface="Arial" panose="020B0604020202020204" pitchFamily="34" charset="0"/>
              <a:buChar char="•"/>
            </a:pPr>
            <a:endParaRPr lang="hr-HR" b="1" dirty="0"/>
          </a:p>
          <a:p>
            <a:pPr marL="0" indent="0">
              <a:buNone/>
            </a:pPr>
            <a:r>
              <a:rPr lang="hr-HR" b="1" dirty="0"/>
              <a:t>Neangažiran klijent</a:t>
            </a:r>
            <a:endParaRPr lang="en-HR" b="1" dirty="0"/>
          </a:p>
          <a:p>
            <a:pPr lvl="1">
              <a:lnSpc>
                <a:spcPct val="110000"/>
              </a:lnSpc>
              <a:buFont typeface="Arial" panose="020B0604020202020204" pitchFamily="34" charset="0"/>
              <a:buChar char="•"/>
            </a:pPr>
            <a:r>
              <a:rPr lang="hr-HR" sz="2000" dirty="0">
                <a:solidFill>
                  <a:schemeClr val="tx1">
                    <a:lumMod val="65000"/>
                    <a:lumOff val="35000"/>
                  </a:schemeClr>
                </a:solidFill>
              </a:rPr>
              <a:t>Klijent može imati disfunkcionalna vjerovanja koja ometaju aktivan angažman u tretmanu</a:t>
            </a:r>
          </a:p>
          <a:p>
            <a:pPr lvl="1">
              <a:lnSpc>
                <a:spcPct val="110000"/>
              </a:lnSpc>
              <a:buFont typeface="Arial" panose="020B0604020202020204" pitchFamily="34" charset="0"/>
              <a:buChar char="•"/>
            </a:pPr>
            <a:endParaRPr lang="en-HR" sz="2000" dirty="0">
              <a:solidFill>
                <a:schemeClr val="tx1">
                  <a:lumMod val="65000"/>
                  <a:lumOff val="35000"/>
                </a:schemeClr>
              </a:solidFill>
            </a:endParaRPr>
          </a:p>
          <a:p>
            <a:pPr marL="0" indent="0">
              <a:buNone/>
            </a:pPr>
            <a:r>
              <a:rPr lang="hr-HR" b="1" dirty="0"/>
              <a:t>Disfunkcionalne misli o samima sebi, terapiji i terapeutu</a:t>
            </a:r>
            <a:endParaRPr lang="en-HR" b="1" dirty="0"/>
          </a:p>
          <a:p>
            <a:pPr lvl="1">
              <a:lnSpc>
                <a:spcPct val="110000"/>
              </a:lnSpc>
              <a:buFont typeface="Arial" panose="020B0604020202020204" pitchFamily="34" charset="0"/>
              <a:buChar char="•"/>
            </a:pPr>
            <a:r>
              <a:rPr lang="hr-HR" sz="2000" dirty="0">
                <a:solidFill>
                  <a:schemeClr val="tx1">
                    <a:lumMod val="65000"/>
                    <a:lumOff val="35000"/>
                  </a:schemeClr>
                </a:solidFill>
              </a:rPr>
              <a:t>Klijent ne želi pratiti zadanu strukturu zbog percepcije i disfunkcionalnih vjerovanja o samima sebi, terapiji ili terapeutu</a:t>
            </a:r>
          </a:p>
          <a:p>
            <a:pPr lvl="0"/>
            <a:endParaRPr lang="en-HR" dirty="0"/>
          </a:p>
          <a:p>
            <a:pPr>
              <a:buFontTx/>
              <a:buChar char="-"/>
            </a:pPr>
            <a:endParaRPr lang="en-HR" dirty="0"/>
          </a:p>
          <a:p>
            <a:pPr>
              <a:buFontTx/>
              <a:buChar char="-"/>
            </a:pPr>
            <a:endParaRPr lang="en-HR" dirty="0"/>
          </a:p>
          <a:p>
            <a:pPr marL="0" indent="0">
              <a:buNone/>
            </a:pPr>
            <a:endParaRPr lang="en-HR" dirty="0"/>
          </a:p>
          <a:p>
            <a:endParaRPr lang="en-HR" dirty="0"/>
          </a:p>
        </p:txBody>
      </p:sp>
      <p:sp>
        <p:nvSpPr>
          <p:cNvPr id="6" name="Rounded Rectangle 5">
            <a:extLst>
              <a:ext uri="{FF2B5EF4-FFF2-40B4-BE49-F238E27FC236}">
                <a16:creationId xmlns:a16="http://schemas.microsoft.com/office/drawing/2014/main" id="{2D67EB69-C4EB-5367-7C8D-DB3C44B5667C}"/>
              </a:ext>
            </a:extLst>
          </p:cNvPr>
          <p:cNvSpPr/>
          <p:nvPr/>
        </p:nvSpPr>
        <p:spPr>
          <a:xfrm>
            <a:off x="1051560" y="1679491"/>
            <a:ext cx="9720072" cy="45719"/>
          </a:xfrm>
          <a:prstGeom prst="roundRect">
            <a:avLst/>
          </a:prstGeom>
          <a:solidFill>
            <a:schemeClr val="accent2">
              <a:alpha val="37234"/>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sp>
        <p:nvSpPr>
          <p:cNvPr id="7" name="Rounded Rectangle 6">
            <a:extLst>
              <a:ext uri="{FF2B5EF4-FFF2-40B4-BE49-F238E27FC236}">
                <a16:creationId xmlns:a16="http://schemas.microsoft.com/office/drawing/2014/main" id="{36FDC0D6-374E-7CD9-9117-EE08CFF423BF}"/>
              </a:ext>
            </a:extLst>
          </p:cNvPr>
          <p:cNvSpPr/>
          <p:nvPr/>
        </p:nvSpPr>
        <p:spPr>
          <a:xfrm>
            <a:off x="1051560" y="2993217"/>
            <a:ext cx="9720072" cy="45719"/>
          </a:xfrm>
          <a:prstGeom prst="roundRect">
            <a:avLst/>
          </a:prstGeom>
          <a:solidFill>
            <a:schemeClr val="accent2">
              <a:alpha val="37234"/>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sp>
        <p:nvSpPr>
          <p:cNvPr id="2" name="Rounded Rectangle 1">
            <a:extLst>
              <a:ext uri="{FF2B5EF4-FFF2-40B4-BE49-F238E27FC236}">
                <a16:creationId xmlns:a16="http://schemas.microsoft.com/office/drawing/2014/main" id="{7C023700-EA2C-0ECF-74B6-D2A326637BCB}"/>
              </a:ext>
            </a:extLst>
          </p:cNvPr>
          <p:cNvSpPr/>
          <p:nvPr/>
        </p:nvSpPr>
        <p:spPr>
          <a:xfrm>
            <a:off x="1051560" y="4260682"/>
            <a:ext cx="9720072" cy="45719"/>
          </a:xfrm>
          <a:prstGeom prst="roundRect">
            <a:avLst/>
          </a:prstGeom>
          <a:solidFill>
            <a:schemeClr val="accent2">
              <a:alpha val="37234"/>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pic>
        <p:nvPicPr>
          <p:cNvPr id="9" name="Picture 8" descr="A cartoon of a child&#10;&#10;AI-generated content may be incorrect.">
            <a:extLst>
              <a:ext uri="{FF2B5EF4-FFF2-40B4-BE49-F238E27FC236}">
                <a16:creationId xmlns:a16="http://schemas.microsoft.com/office/drawing/2014/main" id="{6DA144DE-C84F-D1F1-8378-8055345C7180}"/>
              </a:ext>
            </a:extLst>
          </p:cNvPr>
          <p:cNvPicPr>
            <a:picLocks noChangeAspect="1"/>
          </p:cNvPicPr>
          <p:nvPr/>
        </p:nvPicPr>
        <p:blipFill>
          <a:blip r:embed="rId2"/>
          <a:stretch>
            <a:fillRect/>
          </a:stretch>
        </p:blipFill>
        <p:spPr>
          <a:xfrm>
            <a:off x="9570152" y="518546"/>
            <a:ext cx="2341634" cy="2860819"/>
          </a:xfrm>
          <a:prstGeom prst="rect">
            <a:avLst/>
          </a:prstGeom>
        </p:spPr>
      </p:pic>
      <p:sp>
        <p:nvSpPr>
          <p:cNvPr id="10" name="Oval Callout 9">
            <a:extLst>
              <a:ext uri="{FF2B5EF4-FFF2-40B4-BE49-F238E27FC236}">
                <a16:creationId xmlns:a16="http://schemas.microsoft.com/office/drawing/2014/main" id="{092605E2-AC5E-FB72-9E69-5C08C4FD2C19}"/>
              </a:ext>
            </a:extLst>
          </p:cNvPr>
          <p:cNvSpPr/>
          <p:nvPr/>
        </p:nvSpPr>
        <p:spPr>
          <a:xfrm rot="20455089" flipH="1">
            <a:off x="7239230" y="-177081"/>
            <a:ext cx="2840182" cy="1700784"/>
          </a:xfrm>
          <a:prstGeom prst="wedgeEllipseCallout">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sz="1200" dirty="0">
                <a:solidFill>
                  <a:schemeClr val="tx1">
                    <a:lumMod val="65000"/>
                    <a:lumOff val="35000"/>
                  </a:schemeClr>
                </a:solidFill>
              </a:rPr>
              <a:t>Nisam siguran da mi se to sviđa! Navikao sam pričati o čemu god hoću na terapiji!</a:t>
            </a:r>
            <a:endParaRPr lang="en-HR" sz="1200" dirty="0"/>
          </a:p>
        </p:txBody>
      </p:sp>
      <p:sp>
        <p:nvSpPr>
          <p:cNvPr id="11" name="Oval Callout 10">
            <a:extLst>
              <a:ext uri="{FF2B5EF4-FFF2-40B4-BE49-F238E27FC236}">
                <a16:creationId xmlns:a16="http://schemas.microsoft.com/office/drawing/2014/main" id="{75DB77EC-9FC9-5238-641F-8B481A9FD9E1}"/>
              </a:ext>
            </a:extLst>
          </p:cNvPr>
          <p:cNvSpPr/>
          <p:nvPr/>
        </p:nvSpPr>
        <p:spPr>
          <a:xfrm rot="20455089" flipH="1">
            <a:off x="7239231" y="-177082"/>
            <a:ext cx="2840182" cy="1700784"/>
          </a:xfrm>
          <a:prstGeom prst="wedgeEllipseCallout">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sz="1200" dirty="0" err="1">
                <a:solidFill>
                  <a:schemeClr val="tx1">
                    <a:lumMod val="65000"/>
                    <a:lumOff val="35000"/>
                  </a:schemeClr>
                </a:solidFill>
              </a:rPr>
              <a:t>Paaa</a:t>
            </a:r>
            <a:r>
              <a:rPr lang="hr-HR" sz="1200" dirty="0">
                <a:solidFill>
                  <a:schemeClr val="tx1">
                    <a:lumMod val="65000"/>
                    <a:lumOff val="35000"/>
                  </a:schemeClr>
                </a:solidFill>
              </a:rPr>
              <a:t>, i ne baš. Zato sam i prestao ići nakon nekog vremena.</a:t>
            </a:r>
            <a:endParaRPr lang="en-HR" sz="1200" dirty="0"/>
          </a:p>
        </p:txBody>
      </p:sp>
    </p:spTree>
    <p:extLst>
      <p:ext uri="{BB962C8B-B14F-4D97-AF65-F5344CB8AC3E}">
        <p14:creationId xmlns:p14="http://schemas.microsoft.com/office/powerpoint/2010/main" val="375298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10" grpId="0" animBg="1"/>
      <p:bldP spid="10" grpId="1"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8C813-BDDB-23A5-86D1-D02E13FDD6AC}"/>
              </a:ext>
            </a:extLst>
          </p:cNvPr>
          <p:cNvSpPr>
            <a:spLocks noGrp="1"/>
          </p:cNvSpPr>
          <p:nvPr>
            <p:ph idx="1"/>
          </p:nvPr>
        </p:nvSpPr>
        <p:spPr>
          <a:xfrm>
            <a:off x="1024128" y="1219200"/>
            <a:ext cx="9720073" cy="5090160"/>
          </a:xfrm>
        </p:spPr>
        <p:txBody>
          <a:bodyPr>
            <a:normAutofit/>
          </a:bodyPr>
          <a:lstStyle/>
          <a:p>
            <a:pPr lvl="0"/>
            <a:r>
              <a:rPr lang="hr-HR" sz="2400" b="1" dirty="0"/>
              <a:t>Klijenti obično prate strukturu, no to mogu odbiti ako: </a:t>
            </a:r>
          </a:p>
          <a:p>
            <a:pPr lvl="1">
              <a:lnSpc>
                <a:spcPct val="110000"/>
              </a:lnSpc>
              <a:buFont typeface="Arial" panose="020B0604020202020204" pitchFamily="34" charset="0"/>
              <a:buChar char="•"/>
            </a:pPr>
            <a:r>
              <a:rPr lang="hr-HR" sz="2000" dirty="0">
                <a:solidFill>
                  <a:schemeClr val="tx1">
                    <a:lumMod val="65000"/>
                    <a:lumOff val="35000"/>
                  </a:schemeClr>
                </a:solidFill>
              </a:rPr>
              <a:t>Nismo dali dovoljno jasno ili snažno objašnjenje</a:t>
            </a:r>
          </a:p>
          <a:p>
            <a:pPr lvl="1">
              <a:lnSpc>
                <a:spcPct val="110000"/>
              </a:lnSpc>
              <a:buFont typeface="Arial" panose="020B0604020202020204" pitchFamily="34" charset="0"/>
              <a:buChar char="•"/>
            </a:pPr>
            <a:r>
              <a:rPr lang="hr-HR" sz="2000" dirty="0">
                <a:solidFill>
                  <a:schemeClr val="tx1">
                    <a:lumMod val="65000"/>
                    <a:lumOff val="35000"/>
                  </a:schemeClr>
                </a:solidFill>
              </a:rPr>
              <a:t>Klijent percipira terapeuta kao kontrolirajućeg ili nesuradljivog</a:t>
            </a:r>
            <a:endParaRPr lang="en-HR" sz="2000" dirty="0">
              <a:solidFill>
                <a:schemeClr val="tx1">
                  <a:lumMod val="65000"/>
                  <a:lumOff val="35000"/>
                </a:schemeClr>
              </a:solidFill>
            </a:endParaRPr>
          </a:p>
          <a:p>
            <a:pPr lvl="1">
              <a:lnSpc>
                <a:spcPct val="110000"/>
              </a:lnSpc>
              <a:buFont typeface="Arial" panose="020B0604020202020204" pitchFamily="34" charset="0"/>
              <a:buChar char="•"/>
            </a:pPr>
            <a:r>
              <a:rPr lang="hr-HR" sz="2000" dirty="0">
                <a:solidFill>
                  <a:schemeClr val="tx1">
                    <a:lumMod val="65000"/>
                    <a:lumOff val="35000"/>
                  </a:schemeClr>
                </a:solidFill>
              </a:rPr>
              <a:t>Klijent vjeruje da je ključno raspravljati o prošlosti rano u terapiji</a:t>
            </a:r>
          </a:p>
          <a:p>
            <a:pPr lvl="1">
              <a:lnSpc>
                <a:spcPct val="110000"/>
              </a:lnSpc>
              <a:buFont typeface="Arial" panose="020B0604020202020204" pitchFamily="34" charset="0"/>
              <a:buChar char="•"/>
            </a:pPr>
            <a:r>
              <a:rPr lang="hr-HR" sz="2000" dirty="0">
                <a:solidFill>
                  <a:schemeClr val="tx1">
                    <a:lumMod val="65000"/>
                    <a:lumOff val="35000"/>
                  </a:schemeClr>
                </a:solidFill>
              </a:rPr>
              <a:t>Klijent izrazito preferira pričati o čemu god hoće u seansi</a:t>
            </a:r>
          </a:p>
          <a:p>
            <a:pPr marL="0" indent="0">
              <a:buNone/>
            </a:pPr>
            <a:r>
              <a:rPr lang="hr-HR" sz="2000" dirty="0">
                <a:solidFill>
                  <a:schemeClr val="tx1">
                    <a:lumMod val="65000"/>
                    <a:lumOff val="35000"/>
                  </a:schemeClr>
                </a:solidFill>
              </a:rPr>
              <a:t>U tim situacijama djelomično ili potpuno popuštamo klijentu te na idućoj seansi provjeravamo je li im takav pristup pomogao osjećati se značajno bolje tijekom tjedna. Ukoliko nije, vjerojatno će biti voljni provesti dio seanse pričajući o onome što terapeut smatra bitnim</a:t>
            </a:r>
          </a:p>
          <a:p>
            <a:endParaRPr lang="en-HR" sz="2000" dirty="0"/>
          </a:p>
          <a:p>
            <a:pPr>
              <a:buFont typeface="Arial" panose="020B0604020202020204" pitchFamily="34" charset="0"/>
              <a:buChar char="•"/>
            </a:pPr>
            <a:r>
              <a:rPr lang="hr-HR" sz="2000" dirty="0">
                <a:solidFill>
                  <a:schemeClr val="tx1">
                    <a:lumMod val="65000"/>
                    <a:lumOff val="35000"/>
                  </a:schemeClr>
                </a:solidFill>
              </a:rPr>
              <a:t> Klijent je uznemiren pred kraj seanse jer nije bilo dovoljno vremena za raspravu o problemu -  razgovor okrećemo ka nečemu pozitivnijem</a:t>
            </a:r>
          </a:p>
          <a:p>
            <a:pPr marL="0" lvl="0" indent="0">
              <a:buNone/>
            </a:pPr>
            <a:endParaRPr lang="en-HR" dirty="0"/>
          </a:p>
          <a:p>
            <a:endParaRPr lang="en-HR" dirty="0"/>
          </a:p>
        </p:txBody>
      </p:sp>
      <p:sp>
        <p:nvSpPr>
          <p:cNvPr id="4" name="Rectangle 3">
            <a:extLst>
              <a:ext uri="{FF2B5EF4-FFF2-40B4-BE49-F238E27FC236}">
                <a16:creationId xmlns:a16="http://schemas.microsoft.com/office/drawing/2014/main" id="{73C8DF1D-9455-0386-A55C-E3F8B82EFF95}"/>
              </a:ext>
            </a:extLst>
          </p:cNvPr>
          <p:cNvSpPr/>
          <p:nvPr/>
        </p:nvSpPr>
        <p:spPr>
          <a:xfrm>
            <a:off x="320040" y="655320"/>
            <a:ext cx="518160" cy="11277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R" dirty="0"/>
          </a:p>
        </p:txBody>
      </p:sp>
    </p:spTree>
    <p:extLst>
      <p:ext uri="{BB962C8B-B14F-4D97-AF65-F5344CB8AC3E}">
        <p14:creationId xmlns:p14="http://schemas.microsoft.com/office/powerpoint/2010/main" val="307856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ABF15-D1CB-5F51-5569-27E0EC7D5F49}"/>
              </a:ext>
            </a:extLst>
          </p:cNvPr>
          <p:cNvSpPr>
            <a:spLocks noGrp="1"/>
          </p:cNvSpPr>
          <p:nvPr>
            <p:ph type="title"/>
          </p:nvPr>
        </p:nvSpPr>
        <p:spPr/>
        <p:txBody>
          <a:bodyPr/>
          <a:lstStyle/>
          <a:p>
            <a:endParaRPr lang="en-HR"/>
          </a:p>
        </p:txBody>
      </p:sp>
      <p:sp>
        <p:nvSpPr>
          <p:cNvPr id="3" name="Content Placeholder 2">
            <a:extLst>
              <a:ext uri="{FF2B5EF4-FFF2-40B4-BE49-F238E27FC236}">
                <a16:creationId xmlns:a16="http://schemas.microsoft.com/office/drawing/2014/main" id="{A38E9BCD-0E8E-01CA-DDD2-D7AF44E435D5}"/>
              </a:ext>
            </a:extLst>
          </p:cNvPr>
          <p:cNvSpPr>
            <a:spLocks noGrp="1"/>
          </p:cNvSpPr>
          <p:nvPr>
            <p:ph idx="1"/>
          </p:nvPr>
        </p:nvSpPr>
        <p:spPr/>
        <p:txBody>
          <a:bodyPr>
            <a:normAutofit/>
          </a:bodyPr>
          <a:lstStyle/>
          <a:p>
            <a:pPr lvl="0"/>
            <a:endParaRPr lang="en-HR" dirty="0"/>
          </a:p>
          <a:p>
            <a:pPr marL="0" indent="0">
              <a:buNone/>
            </a:pPr>
            <a:r>
              <a:rPr lang="hr-HR" sz="2800" b="1" dirty="0"/>
              <a:t>Kako odlučiti jesu li poteškoće u strukturiranju seanse vezane uz nedovoljno upoznavanje klijenta sa strukturom KBT seanse ili otpor? </a:t>
            </a:r>
          </a:p>
          <a:p>
            <a:endParaRPr lang="en-HR" dirty="0"/>
          </a:p>
        </p:txBody>
      </p:sp>
      <p:sp>
        <p:nvSpPr>
          <p:cNvPr id="4" name="Rectangle 3">
            <a:extLst>
              <a:ext uri="{FF2B5EF4-FFF2-40B4-BE49-F238E27FC236}">
                <a16:creationId xmlns:a16="http://schemas.microsoft.com/office/drawing/2014/main" id="{457C5769-67A7-4B9D-218D-2C61864F4BE0}"/>
              </a:ext>
            </a:extLst>
          </p:cNvPr>
          <p:cNvSpPr/>
          <p:nvPr/>
        </p:nvSpPr>
        <p:spPr>
          <a:xfrm>
            <a:off x="381000" y="771144"/>
            <a:ext cx="518160" cy="11277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R" dirty="0"/>
          </a:p>
        </p:txBody>
      </p:sp>
    </p:spTree>
    <p:extLst>
      <p:ext uri="{BB962C8B-B14F-4D97-AF65-F5344CB8AC3E}">
        <p14:creationId xmlns:p14="http://schemas.microsoft.com/office/powerpoint/2010/main" val="2579351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7436D-9E07-B4AF-9414-7DA8C1559A13}"/>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ADB16F6B-6E77-7427-9BB9-171573F9D6C1}"/>
              </a:ext>
            </a:extLst>
          </p:cNvPr>
          <p:cNvPicPr>
            <a:picLocks noChangeAspect="1"/>
          </p:cNvPicPr>
          <p:nvPr/>
        </p:nvPicPr>
        <p:blipFill>
          <a:blip r:embed="rId3">
            <a:alphaModFix amt="65000"/>
          </a:blip>
          <a:stretch>
            <a:fillRect/>
          </a:stretch>
        </p:blipFill>
        <p:spPr>
          <a:xfrm>
            <a:off x="0" y="585216"/>
            <a:ext cx="12192000" cy="1210168"/>
          </a:xfrm>
          <a:prstGeom prst="rect">
            <a:avLst/>
          </a:prstGeom>
        </p:spPr>
      </p:pic>
      <p:grpSp>
        <p:nvGrpSpPr>
          <p:cNvPr id="4" name="Group 3">
            <a:extLst>
              <a:ext uri="{FF2B5EF4-FFF2-40B4-BE49-F238E27FC236}">
                <a16:creationId xmlns:a16="http://schemas.microsoft.com/office/drawing/2014/main" id="{19AC59A0-DAFB-1B18-FA78-A6EF20931FE9}"/>
              </a:ext>
            </a:extLst>
          </p:cNvPr>
          <p:cNvGrpSpPr/>
          <p:nvPr/>
        </p:nvGrpSpPr>
        <p:grpSpPr>
          <a:xfrm>
            <a:off x="521643" y="958853"/>
            <a:ext cx="9430077" cy="539932"/>
            <a:chOff x="-753564" y="-236462"/>
            <a:chExt cx="9430077" cy="539932"/>
          </a:xfrm>
          <a:scene3d>
            <a:camera prst="orthographicFront"/>
            <a:lightRig rig="flat" dir="t"/>
          </a:scene3d>
        </p:grpSpPr>
        <p:sp>
          <p:nvSpPr>
            <p:cNvPr id="5" name="Rounded Rectangle 4">
              <a:extLst>
                <a:ext uri="{FF2B5EF4-FFF2-40B4-BE49-F238E27FC236}">
                  <a16:creationId xmlns:a16="http://schemas.microsoft.com/office/drawing/2014/main" id="{088A401D-960A-B96F-A9A5-81E27F21D1C6}"/>
                </a:ext>
              </a:extLst>
            </p:cNvPr>
            <p:cNvSpPr/>
            <p:nvPr/>
          </p:nvSpPr>
          <p:spPr>
            <a:xfrm>
              <a:off x="-251079" y="-168850"/>
              <a:ext cx="8927592" cy="472320"/>
            </a:xfrm>
            <a:prstGeom prst="roundRect">
              <a:avLst/>
            </a:prstGeom>
            <a:solidFill>
              <a:schemeClr val="accent1">
                <a:alpha val="90736"/>
              </a:schemeClr>
            </a:solidFill>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sp>
          <p:nvSpPr>
            <p:cNvPr id="6" name="Rounded Rectangle 4">
              <a:extLst>
                <a:ext uri="{FF2B5EF4-FFF2-40B4-BE49-F238E27FC236}">
                  <a16:creationId xmlns:a16="http://schemas.microsoft.com/office/drawing/2014/main" id="{B59A73E8-E1FF-0A3E-9BB1-169462D4C037}"/>
                </a:ext>
              </a:extLst>
            </p:cNvPr>
            <p:cNvSpPr txBox="1"/>
            <p:nvPr/>
          </p:nvSpPr>
          <p:spPr>
            <a:xfrm>
              <a:off x="-753564" y="-236462"/>
              <a:ext cx="7430153" cy="42620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82585" tIns="0" rIns="282585" bIns="0" numCol="1" spcCol="1270" anchor="ctr" anchorCtr="0">
              <a:noAutofit/>
            </a:bodyPr>
            <a:lstStyle/>
            <a:p>
              <a:pPr marL="0" lvl="0" indent="0" algn="l" defTabSz="711200">
                <a:lnSpc>
                  <a:spcPct val="90000"/>
                </a:lnSpc>
                <a:spcBef>
                  <a:spcPct val="0"/>
                </a:spcBef>
                <a:spcAft>
                  <a:spcPct val="35000"/>
                </a:spcAft>
                <a:buNone/>
              </a:pPr>
              <a:endParaRPr lang="en-US" sz="1600" b="1" kern="1200" dirty="0"/>
            </a:p>
          </p:txBody>
        </p:sp>
      </p:grpSp>
      <p:sp>
        <p:nvSpPr>
          <p:cNvPr id="2" name="Title 1">
            <a:extLst>
              <a:ext uri="{FF2B5EF4-FFF2-40B4-BE49-F238E27FC236}">
                <a16:creationId xmlns:a16="http://schemas.microsoft.com/office/drawing/2014/main" id="{A0EB8081-4F44-6CC8-85FB-0100916BD698}"/>
              </a:ext>
            </a:extLst>
          </p:cNvPr>
          <p:cNvSpPr>
            <a:spLocks noGrp="1"/>
          </p:cNvSpPr>
          <p:nvPr>
            <p:ph type="title"/>
          </p:nvPr>
        </p:nvSpPr>
        <p:spPr>
          <a:xfrm>
            <a:off x="1024128" y="585216"/>
            <a:ext cx="9232392" cy="1499616"/>
          </a:xfrm>
        </p:spPr>
        <p:txBody>
          <a:bodyPr/>
          <a:lstStyle/>
          <a:p>
            <a:r>
              <a:rPr lang="en-US" dirty="0"/>
              <a:t>O</a:t>
            </a:r>
            <a:r>
              <a:rPr lang="en-HR" dirty="0"/>
              <a:t>dstupanje od dnevnog reda</a:t>
            </a:r>
          </a:p>
        </p:txBody>
      </p:sp>
      <p:sp>
        <p:nvSpPr>
          <p:cNvPr id="3" name="Content Placeholder 2">
            <a:extLst>
              <a:ext uri="{FF2B5EF4-FFF2-40B4-BE49-F238E27FC236}">
                <a16:creationId xmlns:a16="http://schemas.microsoft.com/office/drawing/2014/main" id="{81564A26-D7FA-E5F8-672A-62E167A606D5}"/>
              </a:ext>
            </a:extLst>
          </p:cNvPr>
          <p:cNvSpPr>
            <a:spLocks noGrp="1"/>
          </p:cNvSpPr>
          <p:nvPr>
            <p:ph idx="1"/>
          </p:nvPr>
        </p:nvSpPr>
        <p:spPr>
          <a:xfrm>
            <a:off x="1024128" y="2286000"/>
            <a:ext cx="10771632" cy="4023360"/>
          </a:xfrm>
        </p:spPr>
        <p:txBody>
          <a:bodyPr>
            <a:normAutofit/>
          </a:bodyPr>
          <a:lstStyle/>
          <a:p>
            <a:pPr marL="0" indent="0">
              <a:buNone/>
            </a:pPr>
            <a:endParaRPr lang="en-HR" sz="2800" dirty="0">
              <a:solidFill>
                <a:schemeClr val="tx1">
                  <a:lumMod val="65000"/>
                  <a:lumOff val="35000"/>
                </a:schemeClr>
              </a:solidFill>
            </a:endParaRPr>
          </a:p>
          <a:p>
            <a:pPr>
              <a:buFont typeface="Arial" panose="020B0604020202020204" pitchFamily="34" charset="0"/>
              <a:buChar char="•"/>
            </a:pPr>
            <a:endParaRPr lang="en-HR" sz="2400" dirty="0"/>
          </a:p>
        </p:txBody>
      </p:sp>
      <p:sp>
        <p:nvSpPr>
          <p:cNvPr id="11" name="Content Placeholder 2">
            <a:extLst>
              <a:ext uri="{FF2B5EF4-FFF2-40B4-BE49-F238E27FC236}">
                <a16:creationId xmlns:a16="http://schemas.microsoft.com/office/drawing/2014/main" id="{BFD790B4-01F8-05B9-734D-6F33C8CE5B5D}"/>
              </a:ext>
            </a:extLst>
          </p:cNvPr>
          <p:cNvSpPr txBox="1">
            <a:spLocks/>
          </p:cNvSpPr>
          <p:nvPr/>
        </p:nvSpPr>
        <p:spPr>
          <a:xfrm>
            <a:off x="1024128" y="2286000"/>
            <a:ext cx="9720073"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hr-HR" sz="2400" b="1" dirty="0"/>
              <a:t>Situacije u kojima ne bismo trebali pratiti dnevni red:</a:t>
            </a:r>
          </a:p>
          <a:p>
            <a:pPr lvl="1">
              <a:lnSpc>
                <a:spcPct val="110000"/>
              </a:lnSpc>
              <a:buFont typeface="Arial" panose="020B0604020202020204" pitchFamily="34" charset="0"/>
              <a:buChar char="•"/>
            </a:pPr>
            <a:r>
              <a:rPr lang="hr-HR" sz="2000" dirty="0">
                <a:solidFill>
                  <a:schemeClr val="tx1">
                    <a:lumMod val="65000"/>
                    <a:lumOff val="35000"/>
                  </a:schemeClr>
                </a:solidFill>
              </a:rPr>
              <a:t>Postoji rizik za klijenta ili druge – odmah rješavamo taj problem</a:t>
            </a:r>
            <a:endParaRPr lang="en-HR" sz="2000" dirty="0">
              <a:solidFill>
                <a:schemeClr val="tx1">
                  <a:lumMod val="65000"/>
                  <a:lumOff val="35000"/>
                </a:schemeClr>
              </a:solidFill>
            </a:endParaRPr>
          </a:p>
          <a:p>
            <a:pPr lvl="1">
              <a:lnSpc>
                <a:spcPct val="110000"/>
              </a:lnSpc>
              <a:buFont typeface="Arial" panose="020B0604020202020204" pitchFamily="34" charset="0"/>
              <a:buChar char="•"/>
            </a:pPr>
            <a:r>
              <a:rPr lang="hr-HR" sz="2000" dirty="0">
                <a:solidFill>
                  <a:schemeClr val="tx1">
                    <a:lumMod val="65000"/>
                    <a:lumOff val="35000"/>
                  </a:schemeClr>
                </a:solidFill>
              </a:rPr>
              <a:t>Klijent je uznemiren određenim problemom te se ne može usredotočiti na razgovor </a:t>
            </a:r>
          </a:p>
          <a:p>
            <a:pPr lvl="1">
              <a:lnSpc>
                <a:spcPct val="110000"/>
              </a:lnSpc>
              <a:buFont typeface="Arial" panose="020B0604020202020204" pitchFamily="34" charset="0"/>
              <a:buChar char="•"/>
            </a:pPr>
            <a:r>
              <a:rPr lang="hr-HR" sz="2000" dirty="0">
                <a:solidFill>
                  <a:schemeClr val="tx1">
                    <a:lumMod val="65000"/>
                    <a:lumOff val="35000"/>
                  </a:schemeClr>
                </a:solidFill>
              </a:rPr>
              <a:t>Praćenje dnevnog reda ugrožava terapijski savez </a:t>
            </a:r>
          </a:p>
          <a:p>
            <a:pPr lvl="1">
              <a:lnSpc>
                <a:spcPct val="110000"/>
              </a:lnSpc>
              <a:buFont typeface="Arial" panose="020B0604020202020204" pitchFamily="34" charset="0"/>
              <a:buChar char="•"/>
            </a:pPr>
            <a:r>
              <a:rPr lang="hr-HR" sz="2000" dirty="0">
                <a:solidFill>
                  <a:schemeClr val="tx1">
                    <a:lumMod val="65000"/>
                    <a:lumOff val="35000"/>
                  </a:schemeClr>
                </a:solidFill>
              </a:rPr>
              <a:t>Ako se pojavi problem koji je važniji od tema na dnevnom redu ili određene teme na dnevnom redu nisu bitne</a:t>
            </a:r>
            <a:endParaRPr lang="en-HR" sz="2000" dirty="0">
              <a:solidFill>
                <a:schemeClr val="tx1">
                  <a:lumMod val="65000"/>
                  <a:lumOff val="35000"/>
                </a:schemeClr>
              </a:solidFill>
            </a:endParaRPr>
          </a:p>
          <a:p>
            <a:endParaRPr lang="en-HR" dirty="0"/>
          </a:p>
        </p:txBody>
      </p:sp>
    </p:spTree>
    <p:extLst>
      <p:ext uri="{BB962C8B-B14F-4D97-AF65-F5344CB8AC3E}">
        <p14:creationId xmlns:p14="http://schemas.microsoft.com/office/powerpoint/2010/main" val="4058672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D991D-F7DE-80A4-738D-DC7C907D8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04C5D3-23AC-CABE-46F9-891B530F0EED}"/>
              </a:ext>
            </a:extLst>
          </p:cNvPr>
          <p:cNvSpPr>
            <a:spLocks noGrp="1"/>
          </p:cNvSpPr>
          <p:nvPr>
            <p:ph type="ctrTitle"/>
          </p:nvPr>
        </p:nvSpPr>
        <p:spPr/>
        <p:txBody>
          <a:bodyPr/>
          <a:lstStyle/>
          <a:p>
            <a:r>
              <a:rPr lang="en-HR" dirty="0"/>
              <a:t>H</a:t>
            </a:r>
            <a:r>
              <a:rPr lang="en-US" dirty="0"/>
              <a:t>v</a:t>
            </a:r>
            <a:r>
              <a:rPr lang="en-HR" dirty="0"/>
              <a:t>ala!</a:t>
            </a:r>
          </a:p>
        </p:txBody>
      </p:sp>
      <p:sp>
        <p:nvSpPr>
          <p:cNvPr id="6" name="TextBox 5">
            <a:extLst>
              <a:ext uri="{FF2B5EF4-FFF2-40B4-BE49-F238E27FC236}">
                <a16:creationId xmlns:a16="http://schemas.microsoft.com/office/drawing/2014/main" id="{4DBDA785-79DE-96A7-D5F6-BA15B1E3FA81}"/>
              </a:ext>
            </a:extLst>
          </p:cNvPr>
          <p:cNvSpPr txBox="1"/>
          <p:nvPr/>
        </p:nvSpPr>
        <p:spPr>
          <a:xfrm>
            <a:off x="-833718" y="94129"/>
            <a:ext cx="184731" cy="369332"/>
          </a:xfrm>
          <a:prstGeom prst="rect">
            <a:avLst/>
          </a:prstGeom>
          <a:noFill/>
        </p:spPr>
        <p:txBody>
          <a:bodyPr wrap="none" rtlCol="0">
            <a:spAutoFit/>
          </a:bodyPr>
          <a:lstStyle/>
          <a:p>
            <a:endParaRPr lang="en-HR" dirty="0"/>
          </a:p>
        </p:txBody>
      </p:sp>
      <p:sp>
        <p:nvSpPr>
          <p:cNvPr id="5" name="Subtitle 4">
            <a:extLst>
              <a:ext uri="{FF2B5EF4-FFF2-40B4-BE49-F238E27FC236}">
                <a16:creationId xmlns:a16="http://schemas.microsoft.com/office/drawing/2014/main" id="{D0C8F290-7273-3CC3-AEF5-D858EE5D11A0}"/>
              </a:ext>
            </a:extLst>
          </p:cNvPr>
          <p:cNvSpPr>
            <a:spLocks noGrp="1"/>
          </p:cNvSpPr>
          <p:nvPr>
            <p:ph type="subTitle" idx="1"/>
          </p:nvPr>
        </p:nvSpPr>
        <p:spPr/>
        <p:txBody>
          <a:bodyPr/>
          <a:lstStyle/>
          <a:p>
            <a:pPr lvl="0" algn="r"/>
            <a:r>
              <a:rPr lang="hr-HR" dirty="0">
                <a:solidFill>
                  <a:schemeClr val="tx1">
                    <a:lumMod val="65000"/>
                    <a:lumOff val="35000"/>
                  </a:schemeClr>
                </a:solidFill>
              </a:rPr>
              <a:t>Suzana Pavić</a:t>
            </a:r>
          </a:p>
          <a:p>
            <a:pPr lvl="0" algn="r"/>
            <a:r>
              <a:rPr lang="hr-HR" dirty="0">
                <a:solidFill>
                  <a:schemeClr val="tx1">
                    <a:lumMod val="65000"/>
                    <a:lumOff val="35000"/>
                  </a:schemeClr>
                </a:solidFill>
              </a:rPr>
              <a:t>7. veljače 2026.</a:t>
            </a:r>
          </a:p>
        </p:txBody>
      </p:sp>
    </p:spTree>
    <p:extLst>
      <p:ext uri="{BB962C8B-B14F-4D97-AF65-F5344CB8AC3E}">
        <p14:creationId xmlns:p14="http://schemas.microsoft.com/office/powerpoint/2010/main" val="1949464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E188D-01D2-146E-7896-DA6AC7F9148A}"/>
              </a:ext>
            </a:extLst>
          </p:cNvPr>
          <p:cNvSpPr>
            <a:spLocks noGrp="1"/>
          </p:cNvSpPr>
          <p:nvPr>
            <p:ph type="title"/>
          </p:nvPr>
        </p:nvSpPr>
        <p:spPr/>
        <p:txBody>
          <a:bodyPr/>
          <a:lstStyle/>
          <a:p>
            <a:r>
              <a:rPr lang="en-HR" dirty="0"/>
              <a:t>Sadržaj SEANSE</a:t>
            </a:r>
          </a:p>
        </p:txBody>
      </p:sp>
      <p:sp>
        <p:nvSpPr>
          <p:cNvPr id="5" name="TextBox 4">
            <a:extLst>
              <a:ext uri="{FF2B5EF4-FFF2-40B4-BE49-F238E27FC236}">
                <a16:creationId xmlns:a16="http://schemas.microsoft.com/office/drawing/2014/main" id="{E5B5F732-2AB5-7732-B850-D005541101AA}"/>
              </a:ext>
            </a:extLst>
          </p:cNvPr>
          <p:cNvSpPr txBox="1"/>
          <p:nvPr/>
        </p:nvSpPr>
        <p:spPr>
          <a:xfrm>
            <a:off x="1251284" y="3308684"/>
            <a:ext cx="184731" cy="369332"/>
          </a:xfrm>
          <a:prstGeom prst="rect">
            <a:avLst/>
          </a:prstGeom>
          <a:noFill/>
        </p:spPr>
        <p:txBody>
          <a:bodyPr wrap="none" rtlCol="0">
            <a:spAutoFit/>
          </a:bodyPr>
          <a:lstStyle/>
          <a:p>
            <a:endParaRPr lang="en-HR" dirty="0"/>
          </a:p>
        </p:txBody>
      </p:sp>
      <p:sp>
        <p:nvSpPr>
          <p:cNvPr id="8" name="Content Placeholder 7">
            <a:extLst>
              <a:ext uri="{FF2B5EF4-FFF2-40B4-BE49-F238E27FC236}">
                <a16:creationId xmlns:a16="http://schemas.microsoft.com/office/drawing/2014/main" id="{9EE05412-CCDE-8453-B66B-43951166EF70}"/>
              </a:ext>
            </a:extLst>
          </p:cNvPr>
          <p:cNvSpPr>
            <a:spLocks noGrp="1"/>
          </p:cNvSpPr>
          <p:nvPr>
            <p:ph idx="1"/>
          </p:nvPr>
        </p:nvSpPr>
        <p:spPr/>
        <p:txBody>
          <a:bodyPr>
            <a:normAutofit/>
          </a:bodyPr>
          <a:lstStyle/>
          <a:p>
            <a:pPr marL="800100" lvl="1" indent="-342900">
              <a:buFont typeface="Arial" panose="020B0604020202020204" pitchFamily="34" charset="0"/>
              <a:buChar char="•"/>
            </a:pPr>
            <a:r>
              <a:rPr lang="hr-HR" sz="2800" dirty="0">
                <a:solidFill>
                  <a:schemeClr val="tx1">
                    <a:lumMod val="65000"/>
                    <a:lumOff val="35000"/>
                  </a:schemeClr>
                </a:solidFill>
              </a:rPr>
              <a:t>Sadržaj seanse određujemo na temelju </a:t>
            </a:r>
            <a:r>
              <a:rPr lang="hr-HR" sz="2800" b="1" dirty="0" err="1">
                <a:solidFill>
                  <a:schemeClr val="tx1">
                    <a:lumMod val="65000"/>
                    <a:lumOff val="35000"/>
                  </a:schemeClr>
                </a:solidFill>
              </a:rPr>
              <a:t>klijentovih</a:t>
            </a:r>
            <a:r>
              <a:rPr lang="hr-HR" sz="2800" b="1" dirty="0">
                <a:solidFill>
                  <a:schemeClr val="tx1">
                    <a:lumMod val="65000"/>
                    <a:lumOff val="35000"/>
                  </a:schemeClr>
                </a:solidFill>
              </a:rPr>
              <a:t> problema i ciljeva </a:t>
            </a:r>
            <a:r>
              <a:rPr lang="hr-HR" sz="2800" dirty="0">
                <a:solidFill>
                  <a:schemeClr val="tx1">
                    <a:lumMod val="65000"/>
                    <a:lumOff val="35000"/>
                  </a:schemeClr>
                </a:solidFill>
              </a:rPr>
              <a:t>i </a:t>
            </a:r>
            <a:r>
              <a:rPr lang="hr-HR" sz="2800" b="1" dirty="0" err="1">
                <a:solidFill>
                  <a:schemeClr val="tx1">
                    <a:lumMod val="65000"/>
                    <a:lumOff val="35000"/>
                  </a:schemeClr>
                </a:solidFill>
              </a:rPr>
              <a:t>terapeutovih</a:t>
            </a:r>
            <a:r>
              <a:rPr lang="hr-HR" sz="2800" b="1" dirty="0">
                <a:solidFill>
                  <a:schemeClr val="tx1">
                    <a:lumMod val="65000"/>
                    <a:lumOff val="35000"/>
                  </a:schemeClr>
                </a:solidFill>
              </a:rPr>
              <a:t> ciljeva</a:t>
            </a:r>
          </a:p>
          <a:p>
            <a:pPr marL="800100" lvl="1" indent="-342900">
              <a:buFont typeface="Arial" panose="020B0604020202020204" pitchFamily="34" charset="0"/>
              <a:buChar char="•"/>
            </a:pPr>
            <a:endParaRPr lang="hr-HR" sz="2400" dirty="0">
              <a:solidFill>
                <a:schemeClr val="tx1">
                  <a:lumMod val="65000"/>
                  <a:lumOff val="35000"/>
                </a:schemeClr>
              </a:solidFill>
            </a:endParaRPr>
          </a:p>
          <a:p>
            <a:pPr marL="800100" lvl="1" indent="-342900">
              <a:buFont typeface="Arial" panose="020B0604020202020204" pitchFamily="34" charset="0"/>
              <a:buChar char="•"/>
            </a:pPr>
            <a:r>
              <a:rPr lang="hr-HR" sz="2800" dirty="0">
                <a:solidFill>
                  <a:schemeClr val="tx1">
                    <a:lumMod val="65000"/>
                    <a:lumOff val="35000"/>
                  </a:schemeClr>
                </a:solidFill>
              </a:rPr>
              <a:t>Ciljevi tijekom svake terapijske seanse:</a:t>
            </a:r>
          </a:p>
          <a:p>
            <a:pPr marL="1257300" lvl="2" indent="-342900">
              <a:buFont typeface="Arial" panose="020B0604020202020204" pitchFamily="34" charset="0"/>
              <a:buChar char="•"/>
            </a:pPr>
            <a:r>
              <a:rPr lang="hr-HR" sz="1800" dirty="0">
                <a:solidFill>
                  <a:schemeClr val="tx1">
                    <a:lumMod val="65000"/>
                    <a:lumOff val="35000"/>
                  </a:schemeClr>
                </a:solidFill>
              </a:rPr>
              <a:t>Približiti KBT klijentu – objasniti strukturu i ponuditi objašnjenje za svaki dio</a:t>
            </a:r>
          </a:p>
          <a:p>
            <a:pPr marL="1257300" lvl="2" indent="-342900">
              <a:buFont typeface="Arial" panose="020B0604020202020204" pitchFamily="34" charset="0"/>
              <a:buChar char="•"/>
            </a:pPr>
            <a:r>
              <a:rPr lang="hr-HR" sz="1800" dirty="0">
                <a:solidFill>
                  <a:schemeClr val="tx1">
                    <a:lumMod val="65000"/>
                    <a:lumOff val="35000"/>
                  </a:schemeClr>
                </a:solidFill>
              </a:rPr>
              <a:t>Poticati nadu</a:t>
            </a:r>
          </a:p>
          <a:p>
            <a:pPr marL="1257300" lvl="2" indent="-342900">
              <a:buFont typeface="Arial" panose="020B0604020202020204" pitchFamily="34" charset="0"/>
              <a:buChar char="•"/>
            </a:pPr>
            <a:r>
              <a:rPr lang="hr-HR" sz="1800" dirty="0">
                <a:solidFill>
                  <a:schemeClr val="tx1">
                    <a:lumMod val="65000"/>
                    <a:lumOff val="35000"/>
                  </a:schemeClr>
                </a:solidFill>
              </a:rPr>
              <a:t>Održavati i jačati terapijski savez</a:t>
            </a:r>
          </a:p>
          <a:p>
            <a:pPr marL="1257300" lvl="2" indent="-342900">
              <a:buFont typeface="Arial" panose="020B0604020202020204" pitchFamily="34" charset="0"/>
              <a:buChar char="•"/>
            </a:pPr>
            <a:r>
              <a:rPr lang="hr-HR" sz="1800" dirty="0">
                <a:solidFill>
                  <a:schemeClr val="tx1">
                    <a:lumMod val="65000"/>
                    <a:lumOff val="35000"/>
                  </a:schemeClr>
                </a:solidFill>
              </a:rPr>
              <a:t>Pomoći klijentu da se osjeća bolje i bude funkcionalniji</a:t>
            </a:r>
          </a:p>
          <a:p>
            <a:endParaRPr lang="en-HR" sz="1800" dirty="0">
              <a:solidFill>
                <a:schemeClr val="tx1">
                  <a:lumMod val="65000"/>
                  <a:lumOff val="35000"/>
                </a:schemeClr>
              </a:solidFill>
            </a:endParaRPr>
          </a:p>
        </p:txBody>
      </p:sp>
    </p:spTree>
    <p:extLst>
      <p:ext uri="{BB962C8B-B14F-4D97-AF65-F5344CB8AC3E}">
        <p14:creationId xmlns:p14="http://schemas.microsoft.com/office/powerpoint/2010/main" val="308628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A6F65-DDA7-91DD-505D-5A33D25597A7}"/>
              </a:ext>
            </a:extLst>
          </p:cNvPr>
          <p:cNvSpPr>
            <a:spLocks noGrp="1"/>
          </p:cNvSpPr>
          <p:nvPr>
            <p:ph type="title"/>
          </p:nvPr>
        </p:nvSpPr>
        <p:spPr/>
        <p:txBody>
          <a:bodyPr/>
          <a:lstStyle/>
          <a:p>
            <a:r>
              <a:rPr lang="en-HR" dirty="0"/>
              <a:t>FORMAT SEANSE</a:t>
            </a:r>
          </a:p>
        </p:txBody>
      </p:sp>
      <p:graphicFrame>
        <p:nvGraphicFramePr>
          <p:cNvPr id="4" name="Content Placeholder 3">
            <a:extLst>
              <a:ext uri="{FF2B5EF4-FFF2-40B4-BE49-F238E27FC236}">
                <a16:creationId xmlns:a16="http://schemas.microsoft.com/office/drawing/2014/main" id="{9FE4891C-BCE7-11D5-5A27-A568F422A0B3}"/>
              </a:ext>
            </a:extLst>
          </p:cNvPr>
          <p:cNvGraphicFramePr>
            <a:graphicFrameLocks noGrp="1"/>
          </p:cNvGraphicFramePr>
          <p:nvPr>
            <p:ph idx="1"/>
            <p:extLst>
              <p:ext uri="{D42A27DB-BD31-4B8C-83A1-F6EECF244321}">
                <p14:modId xmlns:p14="http://schemas.microsoft.com/office/powerpoint/2010/main" val="3234162000"/>
              </p:ext>
            </p:extLst>
          </p:nvPr>
        </p:nvGraphicFramePr>
        <p:xfrm>
          <a:off x="1023938" y="1889760"/>
          <a:ext cx="1068038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cartoon of a child&#10;&#10;AI-generated content may be incorrect.">
            <a:extLst>
              <a:ext uri="{FF2B5EF4-FFF2-40B4-BE49-F238E27FC236}">
                <a16:creationId xmlns:a16="http://schemas.microsoft.com/office/drawing/2014/main" id="{BF6DBE6D-4BC0-3F69-E6D0-6BE79D0F4CAE}"/>
              </a:ext>
            </a:extLst>
          </p:cNvPr>
          <p:cNvPicPr>
            <a:picLocks noChangeAspect="1"/>
          </p:cNvPicPr>
          <p:nvPr/>
        </p:nvPicPr>
        <p:blipFill>
          <a:blip r:embed="rId7"/>
          <a:stretch>
            <a:fillRect/>
          </a:stretch>
        </p:blipFill>
        <p:spPr>
          <a:xfrm>
            <a:off x="9157855" y="410095"/>
            <a:ext cx="2307185" cy="2850984"/>
          </a:xfrm>
          <a:prstGeom prst="rect">
            <a:avLst/>
          </a:prstGeom>
        </p:spPr>
      </p:pic>
    </p:spTree>
    <p:extLst>
      <p:ext uri="{BB962C8B-B14F-4D97-AF65-F5344CB8AC3E}">
        <p14:creationId xmlns:p14="http://schemas.microsoft.com/office/powerpoint/2010/main" val="344150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81451A0-50ED-05AA-8490-8DEBAE5E4601}"/>
              </a:ext>
            </a:extLst>
          </p:cNvPr>
          <p:cNvPicPr>
            <a:picLocks noChangeAspect="1"/>
          </p:cNvPicPr>
          <p:nvPr/>
        </p:nvPicPr>
        <p:blipFill>
          <a:blip r:embed="rId3">
            <a:alphaModFix amt="65000"/>
          </a:blip>
          <a:stretch>
            <a:fillRect/>
          </a:stretch>
        </p:blipFill>
        <p:spPr>
          <a:xfrm>
            <a:off x="0" y="585216"/>
            <a:ext cx="12192000" cy="1210168"/>
          </a:xfrm>
          <a:prstGeom prst="rect">
            <a:avLst/>
          </a:prstGeom>
        </p:spPr>
      </p:pic>
      <p:grpSp>
        <p:nvGrpSpPr>
          <p:cNvPr id="4" name="Group 3">
            <a:extLst>
              <a:ext uri="{FF2B5EF4-FFF2-40B4-BE49-F238E27FC236}">
                <a16:creationId xmlns:a16="http://schemas.microsoft.com/office/drawing/2014/main" id="{33D1B1D4-EAA0-C808-C27A-EEE4E7005961}"/>
              </a:ext>
            </a:extLst>
          </p:cNvPr>
          <p:cNvGrpSpPr/>
          <p:nvPr/>
        </p:nvGrpSpPr>
        <p:grpSpPr>
          <a:xfrm>
            <a:off x="521643" y="958853"/>
            <a:ext cx="9445317" cy="539932"/>
            <a:chOff x="-753564" y="-236462"/>
            <a:chExt cx="9445317" cy="539932"/>
          </a:xfrm>
          <a:scene3d>
            <a:camera prst="orthographicFront"/>
            <a:lightRig rig="flat" dir="t"/>
          </a:scene3d>
        </p:grpSpPr>
        <p:sp>
          <p:nvSpPr>
            <p:cNvPr id="5" name="Rounded Rectangle 4">
              <a:extLst>
                <a:ext uri="{FF2B5EF4-FFF2-40B4-BE49-F238E27FC236}">
                  <a16:creationId xmlns:a16="http://schemas.microsoft.com/office/drawing/2014/main" id="{FB202960-295D-DA02-3E0C-7C51CC305313}"/>
                </a:ext>
              </a:extLst>
            </p:cNvPr>
            <p:cNvSpPr/>
            <p:nvPr/>
          </p:nvSpPr>
          <p:spPr>
            <a:xfrm>
              <a:off x="-251079" y="-168850"/>
              <a:ext cx="8942832" cy="472320"/>
            </a:xfrm>
            <a:prstGeom prst="roundRect">
              <a:avLst/>
            </a:prstGeom>
            <a:solidFill>
              <a:schemeClr val="accent2">
                <a:alpha val="90736"/>
              </a:schemeClr>
            </a:solidFill>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sp>
          <p:nvSpPr>
            <p:cNvPr id="6" name="Rounded Rectangle 4">
              <a:extLst>
                <a:ext uri="{FF2B5EF4-FFF2-40B4-BE49-F238E27FC236}">
                  <a16:creationId xmlns:a16="http://schemas.microsoft.com/office/drawing/2014/main" id="{167601D6-C046-1312-7F85-E0FCE63F9D24}"/>
                </a:ext>
              </a:extLst>
            </p:cNvPr>
            <p:cNvSpPr txBox="1"/>
            <p:nvPr/>
          </p:nvSpPr>
          <p:spPr>
            <a:xfrm>
              <a:off x="-753564" y="-236462"/>
              <a:ext cx="7430153" cy="42620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82585" tIns="0" rIns="282585" bIns="0" numCol="1" spcCol="1270" anchor="ctr" anchorCtr="0">
              <a:noAutofit/>
            </a:bodyPr>
            <a:lstStyle/>
            <a:p>
              <a:pPr marL="0" lvl="0" indent="0" algn="l" defTabSz="711200">
                <a:lnSpc>
                  <a:spcPct val="90000"/>
                </a:lnSpc>
                <a:spcBef>
                  <a:spcPct val="0"/>
                </a:spcBef>
                <a:spcAft>
                  <a:spcPct val="35000"/>
                </a:spcAft>
                <a:buNone/>
              </a:pPr>
              <a:endParaRPr lang="en-US" sz="1600" b="1" kern="1200" dirty="0"/>
            </a:p>
          </p:txBody>
        </p:sp>
      </p:grpSp>
      <p:sp>
        <p:nvSpPr>
          <p:cNvPr id="2" name="Title 1">
            <a:extLst>
              <a:ext uri="{FF2B5EF4-FFF2-40B4-BE49-F238E27FC236}">
                <a16:creationId xmlns:a16="http://schemas.microsoft.com/office/drawing/2014/main" id="{6C63BC89-B99C-35B6-E3F6-149DF849EBA0}"/>
              </a:ext>
            </a:extLst>
          </p:cNvPr>
          <p:cNvSpPr>
            <a:spLocks noGrp="1"/>
          </p:cNvSpPr>
          <p:nvPr>
            <p:ph type="title"/>
          </p:nvPr>
        </p:nvSpPr>
        <p:spPr>
          <a:xfrm>
            <a:off x="1024128" y="585216"/>
            <a:ext cx="6927668" cy="1499616"/>
          </a:xfrm>
        </p:spPr>
        <p:txBody>
          <a:bodyPr/>
          <a:lstStyle/>
          <a:p>
            <a:r>
              <a:rPr lang="en-US" dirty="0"/>
              <a:t>P</a:t>
            </a:r>
            <a:r>
              <a:rPr lang="en-HR" dirty="0"/>
              <a:t>očetni dio seanse</a:t>
            </a:r>
          </a:p>
        </p:txBody>
      </p:sp>
      <p:sp>
        <p:nvSpPr>
          <p:cNvPr id="3" name="Content Placeholder 2">
            <a:extLst>
              <a:ext uri="{FF2B5EF4-FFF2-40B4-BE49-F238E27FC236}">
                <a16:creationId xmlns:a16="http://schemas.microsoft.com/office/drawing/2014/main" id="{C6FFC05D-4C9E-5273-C038-7DDB9A1A96A8}"/>
              </a:ext>
            </a:extLst>
          </p:cNvPr>
          <p:cNvSpPr>
            <a:spLocks noGrp="1"/>
          </p:cNvSpPr>
          <p:nvPr>
            <p:ph idx="1"/>
          </p:nvPr>
        </p:nvSpPr>
        <p:spPr/>
        <p:txBody>
          <a:bodyPr>
            <a:normAutofit fontScale="92500"/>
          </a:bodyPr>
          <a:lstStyle/>
          <a:p>
            <a:pPr marL="0" indent="0">
              <a:buNone/>
            </a:pPr>
            <a:r>
              <a:rPr lang="hr-HR" sz="3000" b="1" dirty="0"/>
              <a:t>Specifični ciljevi: </a:t>
            </a:r>
          </a:p>
          <a:p>
            <a:pPr marL="0" indent="0">
              <a:buNone/>
            </a:pPr>
            <a:r>
              <a:rPr lang="hr-HR" sz="2400" dirty="0">
                <a:solidFill>
                  <a:schemeClr val="tx1">
                    <a:lumMod val="65000"/>
                    <a:lumOff val="35000"/>
                  </a:schemeClr>
                </a:solidFill>
              </a:rPr>
              <a:t>uspostaviti kontakt, sakupiti informacije za određivanje problema i ciljeva seanse, provjeriti napredak</a:t>
            </a:r>
            <a:r>
              <a:rPr lang="en-HR" sz="2400" dirty="0"/>
              <a:t/>
            </a:r>
            <a:br>
              <a:rPr lang="en-HR" sz="2400" dirty="0"/>
            </a:br>
            <a:r>
              <a:rPr lang="hr-HR" sz="2400" dirty="0"/>
              <a:t>	</a:t>
            </a:r>
          </a:p>
          <a:p>
            <a:pPr marL="0" indent="0">
              <a:buNone/>
            </a:pPr>
            <a:endParaRPr lang="en-HR" sz="2400" dirty="0"/>
          </a:p>
          <a:p>
            <a:pPr marL="585216" lvl="1" indent="-457200">
              <a:buFont typeface="+mj-lt"/>
              <a:buAutoNum type="arabicPeriod"/>
            </a:pPr>
            <a:r>
              <a:rPr lang="hr-HR" sz="2400" dirty="0">
                <a:solidFill>
                  <a:schemeClr val="tx1">
                    <a:lumMod val="65000"/>
                    <a:lumOff val="35000"/>
                  </a:schemeClr>
                </a:solidFill>
              </a:rPr>
              <a:t>provjera raspoloženja/ uzimanja lijekova</a:t>
            </a:r>
            <a:endParaRPr lang="en-HR" sz="2400" dirty="0">
              <a:solidFill>
                <a:schemeClr val="tx1">
                  <a:lumMod val="65000"/>
                  <a:lumOff val="35000"/>
                </a:schemeClr>
              </a:solidFill>
            </a:endParaRPr>
          </a:p>
          <a:p>
            <a:pPr marL="585216" lvl="1" indent="-457200">
              <a:buFont typeface="+mj-lt"/>
              <a:buAutoNum type="arabicPeriod"/>
            </a:pPr>
            <a:r>
              <a:rPr lang="hr-HR" sz="2400" dirty="0">
                <a:solidFill>
                  <a:schemeClr val="tx1">
                    <a:lumMod val="65000"/>
                    <a:lumOff val="35000"/>
                  </a:schemeClr>
                </a:solidFill>
              </a:rPr>
              <a:t>sastavljanje dnevnog reda</a:t>
            </a:r>
            <a:endParaRPr lang="en-HR" sz="2400" dirty="0">
              <a:solidFill>
                <a:schemeClr val="tx1">
                  <a:lumMod val="65000"/>
                  <a:lumOff val="35000"/>
                </a:schemeClr>
              </a:solidFill>
            </a:endParaRPr>
          </a:p>
          <a:p>
            <a:pPr marL="585216" lvl="1" indent="-457200">
              <a:buFont typeface="+mj-lt"/>
              <a:buAutoNum type="arabicPeriod"/>
            </a:pPr>
            <a:r>
              <a:rPr lang="hr-HR" sz="2400" dirty="0">
                <a:solidFill>
                  <a:schemeClr val="tx1">
                    <a:lumMod val="65000"/>
                    <a:lumOff val="35000"/>
                  </a:schemeClr>
                </a:solidFill>
              </a:rPr>
              <a:t>pregled relevantnih zbivanja između susreta i pregledavanje akcijskog plana</a:t>
            </a:r>
            <a:endParaRPr lang="en-HR" sz="2400" dirty="0">
              <a:solidFill>
                <a:schemeClr val="tx1">
                  <a:lumMod val="65000"/>
                  <a:lumOff val="35000"/>
                </a:schemeClr>
              </a:solidFill>
            </a:endParaRPr>
          </a:p>
          <a:p>
            <a:pPr marL="585216" lvl="1" indent="-457200">
              <a:buFont typeface="+mj-lt"/>
              <a:buAutoNum type="arabicPeriod"/>
            </a:pPr>
            <a:r>
              <a:rPr lang="hr-HR" sz="2400" dirty="0" err="1">
                <a:solidFill>
                  <a:schemeClr val="tx1">
                    <a:lumMod val="65000"/>
                    <a:lumOff val="35000"/>
                  </a:schemeClr>
                </a:solidFill>
              </a:rPr>
              <a:t>prioritiziranje</a:t>
            </a:r>
            <a:r>
              <a:rPr lang="hr-HR" sz="2400" dirty="0">
                <a:solidFill>
                  <a:schemeClr val="tx1">
                    <a:lumMod val="65000"/>
                    <a:lumOff val="35000"/>
                  </a:schemeClr>
                </a:solidFill>
              </a:rPr>
              <a:t> dnevnog reda</a:t>
            </a:r>
            <a:br>
              <a:rPr lang="hr-HR" sz="2400" dirty="0">
                <a:solidFill>
                  <a:schemeClr val="tx1">
                    <a:lumMod val="65000"/>
                    <a:lumOff val="35000"/>
                  </a:schemeClr>
                </a:solidFill>
              </a:rPr>
            </a:br>
            <a:endParaRPr lang="en-HR" sz="2400" dirty="0">
              <a:solidFill>
                <a:schemeClr val="tx1">
                  <a:lumMod val="65000"/>
                  <a:lumOff val="35000"/>
                </a:schemeClr>
              </a:solidFill>
            </a:endParaRPr>
          </a:p>
          <a:p>
            <a:pPr>
              <a:buFont typeface="Arial" panose="020B0604020202020204" pitchFamily="34" charset="0"/>
              <a:buChar char="•"/>
            </a:pPr>
            <a:endParaRPr lang="en-HR" sz="2400" dirty="0"/>
          </a:p>
        </p:txBody>
      </p:sp>
    </p:spTree>
    <p:extLst>
      <p:ext uri="{BB962C8B-B14F-4D97-AF65-F5344CB8AC3E}">
        <p14:creationId xmlns:p14="http://schemas.microsoft.com/office/powerpoint/2010/main" val="259638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AB6BE-39A8-3500-CD6E-4FA1D4D6DCA1}"/>
              </a:ext>
            </a:extLst>
          </p:cNvPr>
          <p:cNvSpPr>
            <a:spLocks noGrp="1"/>
          </p:cNvSpPr>
          <p:nvPr>
            <p:ph type="title"/>
          </p:nvPr>
        </p:nvSpPr>
        <p:spPr/>
        <p:txBody>
          <a:bodyPr/>
          <a:lstStyle/>
          <a:p>
            <a:r>
              <a:rPr lang="en-HR" dirty="0"/>
              <a:t>PROVJERA RASPOLOŽENJA</a:t>
            </a:r>
          </a:p>
        </p:txBody>
      </p:sp>
      <p:sp>
        <p:nvSpPr>
          <p:cNvPr id="3" name="Content Placeholder 2">
            <a:extLst>
              <a:ext uri="{FF2B5EF4-FFF2-40B4-BE49-F238E27FC236}">
                <a16:creationId xmlns:a16="http://schemas.microsoft.com/office/drawing/2014/main" id="{E98EA799-65DC-613B-F447-A1F251D33B0D}"/>
              </a:ext>
            </a:extLst>
          </p:cNvPr>
          <p:cNvSpPr>
            <a:spLocks noGrp="1"/>
          </p:cNvSpPr>
          <p:nvPr>
            <p:ph idx="1"/>
          </p:nvPr>
        </p:nvSpPr>
        <p:spPr/>
        <p:txBody>
          <a:bodyPr>
            <a:normAutofit/>
          </a:bodyPr>
          <a:lstStyle/>
          <a:p>
            <a:pPr marL="0" lvl="1" indent="0">
              <a:spcBef>
                <a:spcPts val="1200"/>
              </a:spcBef>
              <a:spcAft>
                <a:spcPts val="200"/>
              </a:spcAft>
              <a:buSzPct val="100000"/>
              <a:buNone/>
            </a:pPr>
            <a:r>
              <a:rPr lang="hr-HR" sz="2400" b="1" dirty="0"/>
              <a:t>Zašto je važno:</a:t>
            </a:r>
          </a:p>
          <a:p>
            <a:pPr lvl="1">
              <a:lnSpc>
                <a:spcPct val="100000"/>
              </a:lnSpc>
              <a:buFont typeface="Arial" panose="020B0604020202020204" pitchFamily="34" charset="0"/>
              <a:buChar char="•"/>
            </a:pPr>
            <a:r>
              <a:rPr lang="hr-HR" sz="2000" dirty="0">
                <a:solidFill>
                  <a:schemeClr val="tx1">
                    <a:lumMod val="65000"/>
                    <a:lumOff val="35000"/>
                  </a:schemeClr>
                </a:solidFill>
              </a:rPr>
              <a:t>Pokazivanje brige za to kako se klijent osjećao u prošlom tjednu</a:t>
            </a:r>
            <a:endParaRPr lang="en-HR" sz="2000" dirty="0">
              <a:solidFill>
                <a:schemeClr val="tx1">
                  <a:lumMod val="65000"/>
                  <a:lumOff val="35000"/>
                </a:schemeClr>
              </a:solidFill>
            </a:endParaRPr>
          </a:p>
          <a:p>
            <a:pPr lvl="1">
              <a:lnSpc>
                <a:spcPct val="100000"/>
              </a:lnSpc>
              <a:buFont typeface="Arial" panose="020B0604020202020204" pitchFamily="34" charset="0"/>
              <a:buChar char="•"/>
            </a:pPr>
            <a:r>
              <a:rPr lang="hr-HR" sz="2000" dirty="0">
                <a:solidFill>
                  <a:schemeClr val="tx1">
                    <a:lumMod val="65000"/>
                    <a:lumOff val="35000"/>
                  </a:schemeClr>
                </a:solidFill>
              </a:rPr>
              <a:t>Praćenje napretka tijekom tretmana</a:t>
            </a:r>
            <a:endParaRPr lang="en-HR" sz="2000" dirty="0">
              <a:solidFill>
                <a:schemeClr val="tx1">
                  <a:lumMod val="65000"/>
                  <a:lumOff val="35000"/>
                </a:schemeClr>
              </a:solidFill>
            </a:endParaRPr>
          </a:p>
          <a:p>
            <a:pPr lvl="1">
              <a:lnSpc>
                <a:spcPct val="100000"/>
              </a:lnSpc>
              <a:buFont typeface="Arial" panose="020B0604020202020204" pitchFamily="34" charset="0"/>
              <a:buChar char="•"/>
            </a:pPr>
            <a:r>
              <a:rPr lang="hr-HR" sz="2000" dirty="0">
                <a:solidFill>
                  <a:schemeClr val="tx1">
                    <a:lumMod val="65000"/>
                    <a:lumOff val="35000"/>
                  </a:schemeClr>
                </a:solidFill>
              </a:rPr>
              <a:t>Identificiranje atribucija napretka</a:t>
            </a:r>
            <a:endParaRPr lang="en-HR" sz="2000" dirty="0">
              <a:solidFill>
                <a:schemeClr val="tx1">
                  <a:lumMod val="65000"/>
                  <a:lumOff val="35000"/>
                </a:schemeClr>
              </a:solidFill>
            </a:endParaRPr>
          </a:p>
          <a:p>
            <a:pPr lvl="1">
              <a:lnSpc>
                <a:spcPct val="100000"/>
              </a:lnSpc>
              <a:buFont typeface="Arial" panose="020B0604020202020204" pitchFamily="34" charset="0"/>
              <a:buChar char="•"/>
            </a:pPr>
            <a:r>
              <a:rPr lang="hr-HR" sz="2000" dirty="0">
                <a:solidFill>
                  <a:schemeClr val="tx1">
                    <a:lumMod val="65000"/>
                    <a:lumOff val="35000"/>
                  </a:schemeClr>
                </a:solidFill>
              </a:rPr>
              <a:t>Osnaživanje kognitivnog modela</a:t>
            </a:r>
            <a:endParaRPr lang="en-HR" sz="2000" dirty="0">
              <a:solidFill>
                <a:schemeClr val="tx1">
                  <a:lumMod val="65000"/>
                  <a:lumOff val="35000"/>
                </a:schemeClr>
              </a:solidFill>
            </a:endParaRPr>
          </a:p>
          <a:p>
            <a:pPr lvl="1">
              <a:lnSpc>
                <a:spcPct val="100000"/>
              </a:lnSpc>
              <a:buFont typeface="Arial" panose="020B0604020202020204" pitchFamily="34" charset="0"/>
              <a:buChar char="•"/>
            </a:pPr>
            <a:r>
              <a:rPr lang="hr-HR" sz="2000" dirty="0">
                <a:solidFill>
                  <a:schemeClr val="tx1">
                    <a:lumMod val="65000"/>
                    <a:lumOff val="35000"/>
                  </a:schemeClr>
                </a:solidFill>
              </a:rPr>
              <a:t>Provjeravanje suicidalnosti, beznađa i agresivnih impulse</a:t>
            </a:r>
          </a:p>
          <a:p>
            <a:pPr lvl="2"/>
            <a:endParaRPr lang="hr-HR" dirty="0">
              <a:solidFill>
                <a:schemeClr val="tx1">
                  <a:lumMod val="65000"/>
                  <a:lumOff val="35000"/>
                </a:schemeClr>
              </a:solidFill>
            </a:endParaRPr>
          </a:p>
          <a:p>
            <a:pPr lvl="0">
              <a:buFont typeface="Arial" panose="020B0604020202020204" pitchFamily="34" charset="0"/>
              <a:buChar char="•"/>
            </a:pPr>
            <a:r>
              <a:rPr lang="hr-HR" dirty="0">
                <a:solidFill>
                  <a:schemeClr val="tx1">
                    <a:lumMod val="65000"/>
                    <a:lumOff val="35000"/>
                  </a:schemeClr>
                </a:solidFill>
              </a:rPr>
              <a:t> </a:t>
            </a:r>
            <a:r>
              <a:rPr lang="hr-HR" sz="2800" dirty="0">
                <a:solidFill>
                  <a:schemeClr val="tx1">
                    <a:lumMod val="65000"/>
                    <a:lumOff val="35000"/>
                  </a:schemeClr>
                </a:solidFill>
              </a:rPr>
              <a:t>Provjera uzimanja lijekova i ostalih oblika liječenja</a:t>
            </a:r>
          </a:p>
          <a:p>
            <a:pPr lvl="2"/>
            <a:endParaRPr lang="hr-HR" dirty="0">
              <a:solidFill>
                <a:schemeClr val="tx1">
                  <a:lumMod val="65000"/>
                  <a:lumOff val="35000"/>
                </a:schemeClr>
              </a:solidFill>
            </a:endParaRPr>
          </a:p>
          <a:p>
            <a:pPr lvl="2"/>
            <a:endParaRPr lang="hr-HR" dirty="0">
              <a:solidFill>
                <a:schemeClr val="tx1">
                  <a:lumMod val="65000"/>
                  <a:lumOff val="35000"/>
                </a:schemeClr>
              </a:solidFill>
            </a:endParaRPr>
          </a:p>
          <a:p>
            <a:pPr marL="914400" lvl="2" indent="0">
              <a:buNone/>
            </a:pPr>
            <a:endParaRPr lang="en-HR" dirty="0">
              <a:solidFill>
                <a:schemeClr val="tx1">
                  <a:lumMod val="65000"/>
                  <a:lumOff val="35000"/>
                </a:schemeClr>
              </a:solidFill>
            </a:endParaRPr>
          </a:p>
          <a:p>
            <a:endParaRPr lang="hr-HR" dirty="0">
              <a:solidFill>
                <a:schemeClr val="tx1">
                  <a:lumMod val="65000"/>
                  <a:lumOff val="35000"/>
                </a:schemeClr>
              </a:solidFill>
            </a:endParaRPr>
          </a:p>
          <a:p>
            <a:pPr marL="0" indent="0">
              <a:buNone/>
            </a:pPr>
            <a:endParaRPr lang="en-HR" dirty="0">
              <a:solidFill>
                <a:schemeClr val="tx1">
                  <a:lumMod val="65000"/>
                  <a:lumOff val="35000"/>
                </a:schemeClr>
              </a:solidFill>
            </a:endParaRPr>
          </a:p>
        </p:txBody>
      </p:sp>
      <p:pic>
        <p:nvPicPr>
          <p:cNvPr id="4" name="Picture 3" descr="A cartoon of a child&#10;&#10;AI-generated content may be incorrect.">
            <a:extLst>
              <a:ext uri="{FF2B5EF4-FFF2-40B4-BE49-F238E27FC236}">
                <a16:creationId xmlns:a16="http://schemas.microsoft.com/office/drawing/2014/main" id="{9D55F848-8311-E8F2-3B0B-25ECB03E58BA}"/>
              </a:ext>
            </a:extLst>
          </p:cNvPr>
          <p:cNvPicPr>
            <a:picLocks noChangeAspect="1"/>
          </p:cNvPicPr>
          <p:nvPr/>
        </p:nvPicPr>
        <p:blipFill>
          <a:blip r:embed="rId2"/>
          <a:stretch>
            <a:fillRect/>
          </a:stretch>
        </p:blipFill>
        <p:spPr>
          <a:xfrm>
            <a:off x="9227128" y="410095"/>
            <a:ext cx="2307185" cy="2850984"/>
          </a:xfrm>
          <a:prstGeom prst="rect">
            <a:avLst/>
          </a:prstGeom>
        </p:spPr>
      </p:pic>
      <p:sp>
        <p:nvSpPr>
          <p:cNvPr id="5" name="Oval Callout 4">
            <a:extLst>
              <a:ext uri="{FF2B5EF4-FFF2-40B4-BE49-F238E27FC236}">
                <a16:creationId xmlns:a16="http://schemas.microsoft.com/office/drawing/2014/main" id="{CD2E7B5B-34FA-6C7E-A985-08DE06925F82}"/>
              </a:ext>
            </a:extLst>
          </p:cNvPr>
          <p:cNvSpPr/>
          <p:nvPr/>
        </p:nvSpPr>
        <p:spPr>
          <a:xfrm rot="21061357" flipH="1">
            <a:off x="6614911" y="-43386"/>
            <a:ext cx="2840182" cy="1700784"/>
          </a:xfrm>
          <a:prstGeom prst="wedgeEllipseCallout">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sz="1600" dirty="0">
                <a:solidFill>
                  <a:schemeClr val="tx1">
                    <a:lumMod val="65000"/>
                    <a:lumOff val="35000"/>
                  </a:schemeClr>
                </a:solidFill>
              </a:rPr>
              <a:t>Dobro! Mislim da se osjećam bolje nego prošli put! I napokon sam pozvao prijatelja na kavu!</a:t>
            </a:r>
          </a:p>
        </p:txBody>
      </p:sp>
      <p:sp>
        <p:nvSpPr>
          <p:cNvPr id="6" name="Oval Callout 5">
            <a:extLst>
              <a:ext uri="{FF2B5EF4-FFF2-40B4-BE49-F238E27FC236}">
                <a16:creationId xmlns:a16="http://schemas.microsoft.com/office/drawing/2014/main" id="{004F85CE-9AD5-B1C5-CB19-83B18595586A}"/>
              </a:ext>
            </a:extLst>
          </p:cNvPr>
          <p:cNvSpPr/>
          <p:nvPr/>
        </p:nvSpPr>
        <p:spPr>
          <a:xfrm rot="21109747" flipH="1">
            <a:off x="6623768" y="-43386"/>
            <a:ext cx="2840182" cy="1700784"/>
          </a:xfrm>
          <a:prstGeom prst="wedgeEllipseCallout">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dirty="0">
                <a:solidFill>
                  <a:schemeClr val="tx1">
                    <a:lumMod val="65000"/>
                    <a:lumOff val="35000"/>
                  </a:schemeClr>
                </a:solidFill>
              </a:rPr>
              <a:t>Paa, mislim da mi terapija pomaže! </a:t>
            </a:r>
            <a:endParaRPr lang="en-HR" dirty="0"/>
          </a:p>
        </p:txBody>
      </p:sp>
    </p:spTree>
    <p:extLst>
      <p:ext uri="{BB962C8B-B14F-4D97-AF65-F5344CB8AC3E}">
        <p14:creationId xmlns:p14="http://schemas.microsoft.com/office/powerpoint/2010/main" val="403622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D6F9F54E-0D7F-2174-A5A5-563DD87AEA08}"/>
              </a:ext>
            </a:extLst>
          </p:cNvPr>
          <p:cNvSpPr/>
          <p:nvPr/>
        </p:nvSpPr>
        <p:spPr>
          <a:xfrm>
            <a:off x="1235964" y="2152738"/>
            <a:ext cx="9720072" cy="45719"/>
          </a:xfrm>
          <a:prstGeom prst="roundRect">
            <a:avLst/>
          </a:prstGeom>
          <a:solidFill>
            <a:schemeClr val="accent2">
              <a:alpha val="37234"/>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sp>
        <p:nvSpPr>
          <p:cNvPr id="2" name="Title 1">
            <a:extLst>
              <a:ext uri="{FF2B5EF4-FFF2-40B4-BE49-F238E27FC236}">
                <a16:creationId xmlns:a16="http://schemas.microsoft.com/office/drawing/2014/main" id="{DDD3135D-6A3B-6A8A-4BF0-6DA368315EC5}"/>
              </a:ext>
            </a:extLst>
          </p:cNvPr>
          <p:cNvSpPr>
            <a:spLocks noGrp="1"/>
          </p:cNvSpPr>
          <p:nvPr>
            <p:ph type="title"/>
          </p:nvPr>
        </p:nvSpPr>
        <p:spPr/>
        <p:txBody>
          <a:bodyPr/>
          <a:lstStyle/>
          <a:p>
            <a:r>
              <a:rPr lang="en-US" sz="2400" dirty="0">
                <a:solidFill>
                  <a:schemeClr val="tx1">
                    <a:lumMod val="65000"/>
                    <a:lumOff val="35000"/>
                  </a:schemeClr>
                </a:solidFill>
              </a:rPr>
              <a:t>P</a:t>
            </a:r>
            <a:r>
              <a:rPr lang="en-HR" sz="2400" dirty="0">
                <a:solidFill>
                  <a:schemeClr val="tx1">
                    <a:lumMod val="65000"/>
                    <a:lumOff val="35000"/>
                  </a:schemeClr>
                </a:solidFill>
              </a:rPr>
              <a:t>rovjera raspoloženja:</a:t>
            </a:r>
            <a:r>
              <a:rPr lang="en-HR" dirty="0"/>
              <a:t/>
            </a:r>
            <a:br>
              <a:rPr lang="en-HR" dirty="0"/>
            </a:br>
            <a:r>
              <a:rPr lang="en-HR" dirty="0"/>
              <a:t>moguće poteškoće</a:t>
            </a:r>
          </a:p>
        </p:txBody>
      </p:sp>
      <p:sp>
        <p:nvSpPr>
          <p:cNvPr id="3" name="Content Placeholder 2">
            <a:extLst>
              <a:ext uri="{FF2B5EF4-FFF2-40B4-BE49-F238E27FC236}">
                <a16:creationId xmlns:a16="http://schemas.microsoft.com/office/drawing/2014/main" id="{683FD9DA-64D6-5A77-6450-69307BC3437D}"/>
              </a:ext>
            </a:extLst>
          </p:cNvPr>
          <p:cNvSpPr>
            <a:spLocks noGrp="1"/>
          </p:cNvSpPr>
          <p:nvPr>
            <p:ph idx="1"/>
          </p:nvPr>
        </p:nvSpPr>
        <p:spPr>
          <a:xfrm>
            <a:off x="1024128" y="1946031"/>
            <a:ext cx="9720073" cy="4363329"/>
          </a:xfrm>
        </p:spPr>
        <p:txBody>
          <a:bodyPr>
            <a:normAutofit lnSpcReduction="10000"/>
          </a:bodyPr>
          <a:lstStyle/>
          <a:p>
            <a:r>
              <a:rPr lang="hr-HR" sz="2000" b="1" dirty="0"/>
              <a:t>Negativne reakcije na upitnike</a:t>
            </a:r>
          </a:p>
          <a:p>
            <a:pPr lvl="1">
              <a:lnSpc>
                <a:spcPct val="110000"/>
              </a:lnSpc>
              <a:buFont typeface="Arial" panose="020B0604020202020204" pitchFamily="34" charset="0"/>
              <a:buChar char="•"/>
            </a:pPr>
            <a:r>
              <a:rPr lang="hr-HR" sz="2000" dirty="0">
                <a:solidFill>
                  <a:schemeClr val="tx1">
                    <a:lumMod val="65000"/>
                    <a:lumOff val="35000"/>
                  </a:schemeClr>
                </a:solidFill>
              </a:rPr>
              <a:t>Upoznati klijenta svrhom ispunjavanja upitnika</a:t>
            </a:r>
          </a:p>
          <a:p>
            <a:pPr lvl="1">
              <a:lnSpc>
                <a:spcPct val="110000"/>
              </a:lnSpc>
              <a:buFont typeface="Arial" panose="020B0604020202020204" pitchFamily="34" charset="0"/>
              <a:buChar char="•"/>
            </a:pPr>
            <a:r>
              <a:rPr lang="hr-HR" sz="2000" dirty="0">
                <a:solidFill>
                  <a:schemeClr val="tx1">
                    <a:lumMod val="65000"/>
                    <a:lumOff val="35000"/>
                  </a:schemeClr>
                </a:solidFill>
              </a:rPr>
              <a:t>Identificiramo automatske misli i/ili radimo na rješavanju problema</a:t>
            </a:r>
          </a:p>
          <a:p>
            <a:pPr>
              <a:lnSpc>
                <a:spcPct val="100000"/>
              </a:lnSpc>
            </a:pPr>
            <a:r>
              <a:rPr lang="hr-HR" sz="2000" b="1" dirty="0"/>
              <a:t>Poteškoće u izražavanju raspoloženju</a:t>
            </a:r>
          </a:p>
          <a:p>
            <a:pPr lvl="1">
              <a:lnSpc>
                <a:spcPct val="100000"/>
              </a:lnSpc>
              <a:buFont typeface="Arial" panose="020B0604020202020204" pitchFamily="34" charset="0"/>
              <a:buChar char="•"/>
            </a:pPr>
            <a:r>
              <a:rPr lang="hr-HR" sz="2000" dirty="0">
                <a:solidFill>
                  <a:schemeClr val="tx1">
                    <a:lumMod val="65000"/>
                    <a:lumOff val="35000"/>
                  </a:schemeClr>
                </a:solidFill>
              </a:rPr>
              <a:t>Nježno prekidamo klijenta, pitamo specifična pitanja ili demonstriramo kako odgovoriti</a:t>
            </a:r>
            <a:endParaRPr lang="en-HR" sz="2000" dirty="0">
              <a:solidFill>
                <a:schemeClr val="tx1">
                  <a:lumMod val="65000"/>
                  <a:lumOff val="35000"/>
                </a:schemeClr>
              </a:solidFill>
            </a:endParaRPr>
          </a:p>
          <a:p>
            <a:pPr lvl="1">
              <a:lnSpc>
                <a:spcPct val="100000"/>
              </a:lnSpc>
              <a:buFont typeface="Arial" panose="020B0604020202020204" pitchFamily="34" charset="0"/>
              <a:buChar char="•"/>
            </a:pPr>
            <a:r>
              <a:rPr lang="hr-HR" sz="2000" dirty="0">
                <a:solidFill>
                  <a:schemeClr val="tx1">
                    <a:lumMod val="65000"/>
                    <a:lumOff val="35000"/>
                  </a:schemeClr>
                </a:solidFill>
              </a:rPr>
              <a:t>Ako klijent ne zna imenovati raspoloženja, na dnevni red stavljamo točku „identificiranje emocija“</a:t>
            </a:r>
            <a:r>
              <a:rPr lang="en-HR" sz="2000" dirty="0">
                <a:solidFill>
                  <a:schemeClr val="tx1">
                    <a:lumMod val="65000"/>
                    <a:lumOff val="35000"/>
                  </a:schemeClr>
                </a:solidFill>
              </a:rPr>
              <a:t> </a:t>
            </a:r>
            <a:endParaRPr lang="hr-HR" b="1" dirty="0"/>
          </a:p>
          <a:p>
            <a:pPr marL="91440" lvl="1" indent="-91440">
              <a:lnSpc>
                <a:spcPct val="100000"/>
              </a:lnSpc>
              <a:spcBef>
                <a:spcPts val="1200"/>
              </a:spcBef>
              <a:spcAft>
                <a:spcPts val="200"/>
              </a:spcAft>
              <a:buSzPct val="100000"/>
              <a:buFont typeface="Tw Cen MT" panose="020B0602020104020603" pitchFamily="34" charset="0"/>
              <a:buChar char=" "/>
            </a:pPr>
            <a:r>
              <a:rPr lang="hr-HR" sz="2000" b="1" dirty="0"/>
              <a:t>Pogoršanje raspoloženja</a:t>
            </a:r>
          </a:p>
          <a:p>
            <a:pPr lvl="1">
              <a:lnSpc>
                <a:spcPct val="110000"/>
              </a:lnSpc>
              <a:buFont typeface="Arial" panose="020B0604020202020204" pitchFamily="34" charset="0"/>
              <a:buChar char="•"/>
            </a:pPr>
            <a:r>
              <a:rPr lang="hr-HR" sz="2100" dirty="0">
                <a:solidFill>
                  <a:schemeClr val="tx1">
                    <a:lumMod val="65000"/>
                    <a:lumOff val="35000"/>
                  </a:schemeClr>
                </a:solidFill>
              </a:rPr>
              <a:t>Nježno osnažujemo kognitivni model i pokazujemo klijentu da mogu preuzeti kontrolu nad time kako se osjećaju</a:t>
            </a:r>
          </a:p>
          <a:p>
            <a:pPr marL="91440" lvl="1" indent="-91440">
              <a:lnSpc>
                <a:spcPct val="100000"/>
              </a:lnSpc>
              <a:spcBef>
                <a:spcPts val="1200"/>
              </a:spcBef>
              <a:spcAft>
                <a:spcPts val="200"/>
              </a:spcAft>
              <a:buSzPct val="100000"/>
              <a:buFont typeface="Tw Cen MT" panose="020B0602020104020603" pitchFamily="34" charset="0"/>
              <a:buChar char=" "/>
            </a:pPr>
            <a:r>
              <a:rPr lang="hr-HR" sz="2100" b="1" dirty="0" err="1"/>
              <a:t>Atribuiranje</a:t>
            </a:r>
            <a:r>
              <a:rPr lang="hr-HR" sz="2100" b="1" dirty="0"/>
              <a:t> pozitivnih promjena u raspoloženju vanjskim čimbenicima</a:t>
            </a:r>
            <a:endParaRPr lang="en-HR" sz="2100" b="1" dirty="0"/>
          </a:p>
          <a:p>
            <a:pPr marL="0" indent="0">
              <a:buNone/>
            </a:pPr>
            <a:endParaRPr lang="en-HR" sz="1800" dirty="0"/>
          </a:p>
        </p:txBody>
      </p:sp>
      <p:sp>
        <p:nvSpPr>
          <p:cNvPr id="15" name="Rounded Rectangle 14">
            <a:extLst>
              <a:ext uri="{FF2B5EF4-FFF2-40B4-BE49-F238E27FC236}">
                <a16:creationId xmlns:a16="http://schemas.microsoft.com/office/drawing/2014/main" id="{576ED9CC-1584-C927-D022-52421D60A759}"/>
              </a:ext>
            </a:extLst>
          </p:cNvPr>
          <p:cNvSpPr/>
          <p:nvPr/>
        </p:nvSpPr>
        <p:spPr>
          <a:xfrm>
            <a:off x="1235964" y="3350811"/>
            <a:ext cx="9720072" cy="45719"/>
          </a:xfrm>
          <a:prstGeom prst="roundRect">
            <a:avLst/>
          </a:prstGeom>
          <a:solidFill>
            <a:schemeClr val="accent2">
              <a:alpha val="37234"/>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sp>
        <p:nvSpPr>
          <p:cNvPr id="16" name="Rounded Rectangle 15">
            <a:extLst>
              <a:ext uri="{FF2B5EF4-FFF2-40B4-BE49-F238E27FC236}">
                <a16:creationId xmlns:a16="http://schemas.microsoft.com/office/drawing/2014/main" id="{2EBE4C19-707B-4A7D-4921-0D3EBD623D96}"/>
              </a:ext>
            </a:extLst>
          </p:cNvPr>
          <p:cNvSpPr/>
          <p:nvPr/>
        </p:nvSpPr>
        <p:spPr>
          <a:xfrm>
            <a:off x="1235964" y="4757345"/>
            <a:ext cx="9720072" cy="45719"/>
          </a:xfrm>
          <a:prstGeom prst="roundRect">
            <a:avLst/>
          </a:prstGeom>
          <a:solidFill>
            <a:schemeClr val="accent2">
              <a:alpha val="37234"/>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sp>
        <p:nvSpPr>
          <p:cNvPr id="17" name="Rounded Rectangle 16">
            <a:extLst>
              <a:ext uri="{FF2B5EF4-FFF2-40B4-BE49-F238E27FC236}">
                <a16:creationId xmlns:a16="http://schemas.microsoft.com/office/drawing/2014/main" id="{6ED2C431-C450-D793-0C1E-4418DFC544E3}"/>
              </a:ext>
            </a:extLst>
          </p:cNvPr>
          <p:cNvSpPr/>
          <p:nvPr/>
        </p:nvSpPr>
        <p:spPr>
          <a:xfrm>
            <a:off x="1235964" y="5926287"/>
            <a:ext cx="9720072" cy="45719"/>
          </a:xfrm>
          <a:prstGeom prst="roundRect">
            <a:avLst/>
          </a:prstGeom>
          <a:solidFill>
            <a:schemeClr val="accent2">
              <a:alpha val="37234"/>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pic>
        <p:nvPicPr>
          <p:cNvPr id="5" name="Picture 4" descr="A cartoon of a child&#10;&#10;AI-generated content may be incorrect.">
            <a:extLst>
              <a:ext uri="{FF2B5EF4-FFF2-40B4-BE49-F238E27FC236}">
                <a16:creationId xmlns:a16="http://schemas.microsoft.com/office/drawing/2014/main" id="{F04220D1-D031-A0F7-8914-66AD2EE78BAE}"/>
              </a:ext>
            </a:extLst>
          </p:cNvPr>
          <p:cNvPicPr>
            <a:picLocks noChangeAspect="1"/>
          </p:cNvPicPr>
          <p:nvPr/>
        </p:nvPicPr>
        <p:blipFill>
          <a:blip r:embed="rId2"/>
          <a:stretch>
            <a:fillRect/>
          </a:stretch>
        </p:blipFill>
        <p:spPr>
          <a:xfrm>
            <a:off x="9476537" y="507324"/>
            <a:ext cx="2355217" cy="2877414"/>
          </a:xfrm>
          <a:prstGeom prst="rect">
            <a:avLst/>
          </a:prstGeom>
        </p:spPr>
      </p:pic>
      <p:sp>
        <p:nvSpPr>
          <p:cNvPr id="7" name="Oval Callout 6">
            <a:extLst>
              <a:ext uri="{FF2B5EF4-FFF2-40B4-BE49-F238E27FC236}">
                <a16:creationId xmlns:a16="http://schemas.microsoft.com/office/drawing/2014/main" id="{27458D55-D9EC-937A-539E-9D96A44D580F}"/>
              </a:ext>
            </a:extLst>
          </p:cNvPr>
          <p:cNvSpPr/>
          <p:nvPr/>
        </p:nvSpPr>
        <p:spPr>
          <a:xfrm rot="20455089" flipH="1">
            <a:off x="7241364" y="-70261"/>
            <a:ext cx="2840182" cy="1700784"/>
          </a:xfrm>
          <a:prstGeom prst="wedgeEllipseCallout">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sz="1600" dirty="0">
                <a:solidFill>
                  <a:schemeClr val="tx1">
                    <a:lumMod val="65000"/>
                    <a:lumOff val="35000"/>
                  </a:schemeClr>
                </a:solidFill>
              </a:rPr>
              <a:t>Ovi upitnici su besmisleni, pola pitanja se uopće ne odnosi na mene! Nemam ja vremena za to!</a:t>
            </a:r>
            <a:endParaRPr lang="en-HR" sz="1600" dirty="0"/>
          </a:p>
        </p:txBody>
      </p:sp>
      <p:sp>
        <p:nvSpPr>
          <p:cNvPr id="8" name="Oval Callout 7">
            <a:extLst>
              <a:ext uri="{FF2B5EF4-FFF2-40B4-BE49-F238E27FC236}">
                <a16:creationId xmlns:a16="http://schemas.microsoft.com/office/drawing/2014/main" id="{12352182-34AA-8A93-D87A-AC76898283C8}"/>
              </a:ext>
            </a:extLst>
          </p:cNvPr>
          <p:cNvSpPr/>
          <p:nvPr/>
        </p:nvSpPr>
        <p:spPr>
          <a:xfrm rot="20455089" flipH="1">
            <a:off x="7232484" y="-105158"/>
            <a:ext cx="2840182" cy="1700784"/>
          </a:xfrm>
          <a:prstGeom prst="wedgeEllipseCallout">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dirty="0">
                <a:solidFill>
                  <a:schemeClr val="tx1">
                    <a:lumMod val="65000"/>
                    <a:lumOff val="35000"/>
                  </a:schemeClr>
                </a:solidFill>
              </a:rPr>
              <a:t>Ne znam, možda 10ak minuta?!</a:t>
            </a:r>
            <a:endParaRPr lang="en-HR" dirty="0"/>
          </a:p>
        </p:txBody>
      </p:sp>
      <p:sp>
        <p:nvSpPr>
          <p:cNvPr id="9" name="Oval Callout 8">
            <a:extLst>
              <a:ext uri="{FF2B5EF4-FFF2-40B4-BE49-F238E27FC236}">
                <a16:creationId xmlns:a16="http://schemas.microsoft.com/office/drawing/2014/main" id="{A726833E-87AA-0DB2-8B81-148A45876A66}"/>
              </a:ext>
            </a:extLst>
          </p:cNvPr>
          <p:cNvSpPr/>
          <p:nvPr/>
        </p:nvSpPr>
        <p:spPr>
          <a:xfrm rot="20455089" flipH="1">
            <a:off x="7232486" y="-97561"/>
            <a:ext cx="2840182" cy="1700784"/>
          </a:xfrm>
          <a:prstGeom prst="wedgeEllipseCallout">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dirty="0">
                <a:solidFill>
                  <a:schemeClr val="tx1">
                    <a:lumMod val="65000"/>
                    <a:lumOff val="35000"/>
                  </a:schemeClr>
                </a:solidFill>
              </a:rPr>
              <a:t>Uhhh…no dobro, pretpostavljam da to nije toliki problem</a:t>
            </a:r>
            <a:endParaRPr lang="en-HR" dirty="0"/>
          </a:p>
        </p:txBody>
      </p:sp>
      <p:sp>
        <p:nvSpPr>
          <p:cNvPr id="11" name="Oval Callout 10">
            <a:extLst>
              <a:ext uri="{FF2B5EF4-FFF2-40B4-BE49-F238E27FC236}">
                <a16:creationId xmlns:a16="http://schemas.microsoft.com/office/drawing/2014/main" id="{0C9B274F-3AEB-5BA4-F68B-849EC3667424}"/>
              </a:ext>
            </a:extLst>
          </p:cNvPr>
          <p:cNvSpPr/>
          <p:nvPr/>
        </p:nvSpPr>
        <p:spPr>
          <a:xfrm rot="20455089" flipH="1">
            <a:off x="7223605" y="-97561"/>
            <a:ext cx="2840182" cy="1700784"/>
          </a:xfrm>
          <a:prstGeom prst="wedgeEllipseCallout">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dirty="0">
                <a:solidFill>
                  <a:schemeClr val="tx1">
                    <a:lumMod val="65000"/>
                    <a:lumOff val="35000"/>
                  </a:schemeClr>
                </a:solidFill>
              </a:rPr>
              <a:t>…..e tu sam poludio! On zna da imam prezentaciju idući tjedan, a tako….</a:t>
            </a:r>
            <a:endParaRPr lang="en-HR" dirty="0"/>
          </a:p>
        </p:txBody>
      </p:sp>
      <p:pic>
        <p:nvPicPr>
          <p:cNvPr id="13" name="Picture 12" descr="A cartoon of a child&#10;&#10;AI-generated content may be incorrect.">
            <a:extLst>
              <a:ext uri="{FF2B5EF4-FFF2-40B4-BE49-F238E27FC236}">
                <a16:creationId xmlns:a16="http://schemas.microsoft.com/office/drawing/2014/main" id="{4BF69D91-EB37-B307-779B-B485DE29DA97}"/>
              </a:ext>
            </a:extLst>
          </p:cNvPr>
          <p:cNvPicPr>
            <a:picLocks noChangeAspect="1"/>
          </p:cNvPicPr>
          <p:nvPr/>
        </p:nvPicPr>
        <p:blipFill>
          <a:blip r:embed="rId3"/>
          <a:stretch>
            <a:fillRect/>
          </a:stretch>
        </p:blipFill>
        <p:spPr>
          <a:xfrm>
            <a:off x="9289717" y="395037"/>
            <a:ext cx="2446278" cy="3100915"/>
          </a:xfrm>
          <a:prstGeom prst="rect">
            <a:avLst/>
          </a:prstGeom>
        </p:spPr>
      </p:pic>
    </p:spTree>
    <p:extLst>
      <p:ext uri="{BB962C8B-B14F-4D97-AF65-F5344CB8AC3E}">
        <p14:creationId xmlns:p14="http://schemas.microsoft.com/office/powerpoint/2010/main" val="368913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3"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3"/>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7" grpId="2" animBg="1"/>
      <p:bldP spid="7" grpId="3" animBg="1"/>
      <p:bldP spid="8" grpId="0" animBg="1"/>
      <p:bldP spid="8" grpId="1" animBg="1"/>
      <p:bldP spid="9" grpId="0" animBg="1"/>
      <p:bldP spid="9" grpId="1" animBg="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03D65-8AD2-C381-908B-39D0539A6E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D6584B-A6F8-9862-868E-517BDC83A1D7}"/>
              </a:ext>
            </a:extLst>
          </p:cNvPr>
          <p:cNvSpPr>
            <a:spLocks noGrp="1"/>
          </p:cNvSpPr>
          <p:nvPr>
            <p:ph type="title"/>
          </p:nvPr>
        </p:nvSpPr>
        <p:spPr/>
        <p:txBody>
          <a:bodyPr/>
          <a:lstStyle/>
          <a:p>
            <a:r>
              <a:rPr lang="hr-HR" dirty="0"/>
              <a:t>SASTAVLJANJE INICIJALNOG DNEVNOG REDA</a:t>
            </a:r>
            <a:endParaRPr lang="en-HR" dirty="0"/>
          </a:p>
        </p:txBody>
      </p:sp>
      <p:sp>
        <p:nvSpPr>
          <p:cNvPr id="3" name="Content Placeholder 2">
            <a:extLst>
              <a:ext uri="{FF2B5EF4-FFF2-40B4-BE49-F238E27FC236}">
                <a16:creationId xmlns:a16="http://schemas.microsoft.com/office/drawing/2014/main" id="{1E71B832-B1E3-C3C5-762D-22DFAB108E30}"/>
              </a:ext>
            </a:extLst>
          </p:cNvPr>
          <p:cNvSpPr>
            <a:spLocks noGrp="1"/>
          </p:cNvSpPr>
          <p:nvPr>
            <p:ph idx="1"/>
          </p:nvPr>
        </p:nvSpPr>
        <p:spPr/>
        <p:txBody>
          <a:bodyPr>
            <a:normAutofit/>
          </a:bodyPr>
          <a:lstStyle/>
          <a:p>
            <a:pPr marL="0" lvl="1" indent="0">
              <a:spcBef>
                <a:spcPts val="1200"/>
              </a:spcBef>
              <a:spcAft>
                <a:spcPts val="200"/>
              </a:spcAft>
              <a:buSzPct val="100000"/>
              <a:buNone/>
            </a:pPr>
            <a:r>
              <a:rPr lang="hr-HR" sz="2400" b="1" dirty="0"/>
              <a:t>Traje vrlo kratko, cilj je sastaviti prvotni sadržaj seanse</a:t>
            </a:r>
          </a:p>
          <a:p>
            <a:pPr lvl="1">
              <a:lnSpc>
                <a:spcPct val="100000"/>
              </a:lnSpc>
              <a:buFont typeface="Arial" panose="020B0604020202020204" pitchFamily="34" charset="0"/>
              <a:buChar char="•"/>
            </a:pPr>
            <a:r>
              <a:rPr lang="hr-HR" sz="2000" dirty="0">
                <a:solidFill>
                  <a:schemeClr val="tx1">
                    <a:lumMod val="65000"/>
                    <a:lumOff val="35000"/>
                  </a:schemeClr>
                </a:solidFill>
              </a:rPr>
              <a:t>Pitamo klijenta za njegove ciljeve te seanse</a:t>
            </a:r>
          </a:p>
          <a:p>
            <a:pPr lvl="1">
              <a:lnSpc>
                <a:spcPct val="100000"/>
              </a:lnSpc>
              <a:buFont typeface="Arial" panose="020B0604020202020204" pitchFamily="34" charset="0"/>
              <a:buChar char="•"/>
            </a:pPr>
            <a:r>
              <a:rPr lang="hr-HR" sz="2000" dirty="0">
                <a:solidFill>
                  <a:schemeClr val="tx1">
                    <a:lumMod val="65000"/>
                    <a:lumOff val="35000"/>
                  </a:schemeClr>
                </a:solidFill>
              </a:rPr>
              <a:t>Bitno je samo </a:t>
            </a:r>
            <a:r>
              <a:rPr lang="hr-HR" sz="2000" i="1" dirty="0">
                <a:solidFill>
                  <a:schemeClr val="tx1">
                    <a:lumMod val="65000"/>
                    <a:lumOff val="35000"/>
                  </a:schemeClr>
                </a:solidFill>
              </a:rPr>
              <a:t>imenovati</a:t>
            </a:r>
            <a:r>
              <a:rPr lang="hr-HR" sz="2000" dirty="0">
                <a:solidFill>
                  <a:schemeClr val="tx1">
                    <a:lumMod val="65000"/>
                    <a:lumOff val="35000"/>
                  </a:schemeClr>
                </a:solidFill>
              </a:rPr>
              <a:t> cilj ili problem</a:t>
            </a:r>
          </a:p>
          <a:p>
            <a:pPr lvl="1">
              <a:lnSpc>
                <a:spcPct val="100000"/>
              </a:lnSpc>
              <a:buFont typeface="Arial" panose="020B0604020202020204" pitchFamily="34" charset="0"/>
              <a:buChar char="•"/>
            </a:pPr>
            <a:r>
              <a:rPr lang="hr-HR" sz="2000" dirty="0">
                <a:solidFill>
                  <a:schemeClr val="tx1">
                    <a:lumMod val="65000"/>
                    <a:lumOff val="35000"/>
                  </a:schemeClr>
                </a:solidFill>
              </a:rPr>
              <a:t>Predložiti teme koje bismo mi (terapeuti) voljeli obraditi</a:t>
            </a:r>
          </a:p>
          <a:p>
            <a:pPr lvl="1">
              <a:lnSpc>
                <a:spcPct val="100000"/>
              </a:lnSpc>
              <a:buFont typeface="Arial" panose="020B0604020202020204" pitchFamily="34" charset="0"/>
              <a:buChar char="•"/>
            </a:pPr>
            <a:r>
              <a:rPr lang="hr-HR" sz="2000" dirty="0">
                <a:solidFill>
                  <a:schemeClr val="tx1">
                    <a:lumMod val="65000"/>
                    <a:lumOff val="35000"/>
                  </a:schemeClr>
                </a:solidFill>
              </a:rPr>
              <a:t>Provjeriti bilješke s prošle seanse </a:t>
            </a:r>
          </a:p>
          <a:p>
            <a:pPr lvl="2"/>
            <a:endParaRPr lang="hr-HR" dirty="0">
              <a:solidFill>
                <a:schemeClr val="tx1">
                  <a:lumMod val="65000"/>
                  <a:lumOff val="35000"/>
                </a:schemeClr>
              </a:solidFill>
            </a:endParaRPr>
          </a:p>
          <a:p>
            <a:pPr marL="0" lvl="0" indent="0">
              <a:buNone/>
            </a:pPr>
            <a:r>
              <a:rPr lang="hr-HR" dirty="0">
                <a:solidFill>
                  <a:schemeClr val="tx1">
                    <a:lumMod val="65000"/>
                    <a:lumOff val="35000"/>
                  </a:schemeClr>
                </a:solidFill>
              </a:rPr>
              <a:t>Provjeriti postoji li neki značajni problemi koje klijent anticipira da će se dogoditi u nadolazećem tjednu ili neki negativni događaj iz prošlog tjedna koji ima mogućnost ponavljanja</a:t>
            </a:r>
          </a:p>
          <a:p>
            <a:pPr lvl="2"/>
            <a:endParaRPr lang="hr-HR" dirty="0">
              <a:solidFill>
                <a:schemeClr val="tx1">
                  <a:lumMod val="65000"/>
                  <a:lumOff val="35000"/>
                </a:schemeClr>
              </a:solidFill>
            </a:endParaRPr>
          </a:p>
          <a:p>
            <a:pPr lvl="2"/>
            <a:endParaRPr lang="hr-HR" dirty="0">
              <a:solidFill>
                <a:schemeClr val="tx1">
                  <a:lumMod val="65000"/>
                  <a:lumOff val="35000"/>
                </a:schemeClr>
              </a:solidFill>
            </a:endParaRPr>
          </a:p>
          <a:p>
            <a:pPr marL="914400" lvl="2" indent="0">
              <a:buNone/>
            </a:pPr>
            <a:endParaRPr lang="en-HR" dirty="0">
              <a:solidFill>
                <a:schemeClr val="tx1">
                  <a:lumMod val="65000"/>
                  <a:lumOff val="35000"/>
                </a:schemeClr>
              </a:solidFill>
            </a:endParaRPr>
          </a:p>
          <a:p>
            <a:endParaRPr lang="hr-HR" dirty="0">
              <a:solidFill>
                <a:schemeClr val="tx1">
                  <a:lumMod val="65000"/>
                  <a:lumOff val="35000"/>
                </a:schemeClr>
              </a:solidFill>
            </a:endParaRPr>
          </a:p>
          <a:p>
            <a:pPr marL="0" indent="0">
              <a:buNone/>
            </a:pPr>
            <a:endParaRPr lang="en-HR" dirty="0">
              <a:solidFill>
                <a:schemeClr val="tx1">
                  <a:lumMod val="65000"/>
                  <a:lumOff val="35000"/>
                </a:schemeClr>
              </a:solidFill>
            </a:endParaRPr>
          </a:p>
        </p:txBody>
      </p:sp>
    </p:spTree>
    <p:extLst>
      <p:ext uri="{BB962C8B-B14F-4D97-AF65-F5344CB8AC3E}">
        <p14:creationId xmlns:p14="http://schemas.microsoft.com/office/powerpoint/2010/main" val="173829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D49EF-EC85-8D5A-5BA4-6131CDF2BA6B}"/>
            </a:ext>
          </a:extLst>
        </p:cNvPr>
        <p:cNvGrpSpPr/>
        <p:nvPr/>
      </p:nvGrpSpPr>
      <p:grpSpPr>
        <a:xfrm>
          <a:off x="0" y="0"/>
          <a:ext cx="0" cy="0"/>
          <a:chOff x="0" y="0"/>
          <a:chExt cx="0" cy="0"/>
        </a:xfrm>
      </p:grpSpPr>
      <p:sp>
        <p:nvSpPr>
          <p:cNvPr id="10" name="Rounded Rectangle 9">
            <a:extLst>
              <a:ext uri="{FF2B5EF4-FFF2-40B4-BE49-F238E27FC236}">
                <a16:creationId xmlns:a16="http://schemas.microsoft.com/office/drawing/2014/main" id="{6675F1B2-748E-C24B-5251-DFCAC70D6B71}"/>
              </a:ext>
            </a:extLst>
          </p:cNvPr>
          <p:cNvSpPr/>
          <p:nvPr/>
        </p:nvSpPr>
        <p:spPr>
          <a:xfrm>
            <a:off x="1235964" y="2119416"/>
            <a:ext cx="9720072" cy="45719"/>
          </a:xfrm>
          <a:prstGeom prst="roundRect">
            <a:avLst/>
          </a:prstGeom>
          <a:solidFill>
            <a:schemeClr val="accent2">
              <a:alpha val="37234"/>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sp>
        <p:nvSpPr>
          <p:cNvPr id="2" name="Title 1">
            <a:extLst>
              <a:ext uri="{FF2B5EF4-FFF2-40B4-BE49-F238E27FC236}">
                <a16:creationId xmlns:a16="http://schemas.microsoft.com/office/drawing/2014/main" id="{9FF2D136-6238-85B5-C4FC-2852F3467407}"/>
              </a:ext>
            </a:extLst>
          </p:cNvPr>
          <p:cNvSpPr>
            <a:spLocks noGrp="1"/>
          </p:cNvSpPr>
          <p:nvPr>
            <p:ph type="title"/>
          </p:nvPr>
        </p:nvSpPr>
        <p:spPr/>
        <p:txBody>
          <a:bodyPr/>
          <a:lstStyle/>
          <a:p>
            <a:r>
              <a:rPr lang="en-US" sz="2400" dirty="0">
                <a:solidFill>
                  <a:schemeClr val="tx1">
                    <a:lumMod val="65000"/>
                    <a:lumOff val="35000"/>
                  </a:schemeClr>
                </a:solidFill>
              </a:rPr>
              <a:t>SASTAVLJANJE INICIJALNOG DNEVNOG REDA:</a:t>
            </a:r>
            <a:r>
              <a:rPr lang="en-HR" dirty="0"/>
              <a:t/>
            </a:r>
            <a:br>
              <a:rPr lang="en-HR" dirty="0"/>
            </a:br>
            <a:r>
              <a:rPr lang="en-HR" dirty="0"/>
              <a:t>moguće poteškoće</a:t>
            </a:r>
          </a:p>
        </p:txBody>
      </p:sp>
      <p:sp>
        <p:nvSpPr>
          <p:cNvPr id="3" name="Content Placeholder 2">
            <a:extLst>
              <a:ext uri="{FF2B5EF4-FFF2-40B4-BE49-F238E27FC236}">
                <a16:creationId xmlns:a16="http://schemas.microsoft.com/office/drawing/2014/main" id="{6078E625-C72F-DD79-41FD-91CE02B3F508}"/>
              </a:ext>
            </a:extLst>
          </p:cNvPr>
          <p:cNvSpPr>
            <a:spLocks noGrp="1"/>
          </p:cNvSpPr>
          <p:nvPr>
            <p:ph idx="1"/>
          </p:nvPr>
        </p:nvSpPr>
        <p:spPr>
          <a:xfrm>
            <a:off x="1024128" y="1946031"/>
            <a:ext cx="9720073" cy="4363329"/>
          </a:xfrm>
        </p:spPr>
        <p:txBody>
          <a:bodyPr>
            <a:normAutofit fontScale="92500" lnSpcReduction="20000"/>
          </a:bodyPr>
          <a:lstStyle/>
          <a:p>
            <a:pPr marL="91440" lvl="1" indent="-91440">
              <a:lnSpc>
                <a:spcPct val="100000"/>
              </a:lnSpc>
              <a:spcBef>
                <a:spcPts val="1200"/>
              </a:spcBef>
              <a:spcAft>
                <a:spcPts val="200"/>
              </a:spcAft>
              <a:buSzPct val="100000"/>
              <a:buFont typeface="Tw Cen MT" panose="020B0602020104020603" pitchFamily="34" charset="0"/>
              <a:buChar char=" "/>
            </a:pPr>
            <a:r>
              <a:rPr lang="hr-HR" sz="2000" b="1" dirty="0"/>
              <a:t>Brbljanje</a:t>
            </a:r>
            <a:endParaRPr lang="en-HR" sz="2000" b="1" dirty="0"/>
          </a:p>
          <a:p>
            <a:pPr lvl="1">
              <a:lnSpc>
                <a:spcPct val="110000"/>
              </a:lnSpc>
              <a:buFont typeface="Arial" panose="020B0604020202020204" pitchFamily="34" charset="0"/>
              <a:buChar char="•"/>
            </a:pPr>
            <a:r>
              <a:rPr lang="hr-HR" sz="2000" dirty="0">
                <a:solidFill>
                  <a:schemeClr val="tx1">
                    <a:lumMod val="65000"/>
                    <a:lumOff val="35000"/>
                  </a:schemeClr>
                </a:solidFill>
              </a:rPr>
              <a:t>Nježno prekidamo klijenta i sažimamo</a:t>
            </a:r>
          </a:p>
          <a:p>
            <a:pPr marL="91440" lvl="1" indent="-91440">
              <a:lnSpc>
                <a:spcPct val="100000"/>
              </a:lnSpc>
              <a:spcBef>
                <a:spcPts val="1200"/>
              </a:spcBef>
              <a:spcAft>
                <a:spcPts val="200"/>
              </a:spcAft>
              <a:buSzPct val="100000"/>
              <a:buFont typeface="Tw Cen MT" panose="020B0602020104020603" pitchFamily="34" charset="0"/>
              <a:buChar char=" "/>
            </a:pPr>
            <a:r>
              <a:rPr lang="hr-HR" sz="2000" b="1" dirty="0"/>
              <a:t>Klijent ne sudjeluje u sastavljanju dnevnog reda </a:t>
            </a:r>
          </a:p>
          <a:p>
            <a:pPr lvl="1">
              <a:lnSpc>
                <a:spcPct val="100000"/>
              </a:lnSpc>
              <a:buFont typeface="Arial" panose="020B0604020202020204" pitchFamily="34" charset="0"/>
              <a:buChar char="•"/>
            </a:pPr>
            <a:r>
              <a:rPr lang="hr-HR" sz="2000" dirty="0">
                <a:solidFill>
                  <a:schemeClr val="tx1">
                    <a:lumMod val="65000"/>
                    <a:lumOff val="35000"/>
                  </a:schemeClr>
                </a:solidFill>
              </a:rPr>
              <a:t>Razlozi: klijent ne zna što reći, nije adekvatno upoznat sa strukturom u </a:t>
            </a:r>
            <a:r>
              <a:rPr lang="hr-HR" sz="2000" dirty="0" err="1">
                <a:solidFill>
                  <a:schemeClr val="tx1">
                    <a:lumMod val="65000"/>
                    <a:lumOff val="35000"/>
                  </a:schemeClr>
                </a:solidFill>
              </a:rPr>
              <a:t>KBTu</a:t>
            </a:r>
            <a:r>
              <a:rPr lang="hr-HR" sz="2000" dirty="0">
                <a:solidFill>
                  <a:schemeClr val="tx1">
                    <a:lumMod val="65000"/>
                    <a:lumOff val="35000"/>
                  </a:schemeClr>
                </a:solidFill>
              </a:rPr>
              <a:t>, ima specifične negativne automatske misli o postavljanju dnevnog reda ili nema značajnih poteškoća</a:t>
            </a:r>
          </a:p>
          <a:p>
            <a:pPr lvl="1">
              <a:lnSpc>
                <a:spcPct val="100000"/>
              </a:lnSpc>
              <a:buFont typeface="Arial" panose="020B0604020202020204" pitchFamily="34" charset="0"/>
              <a:buChar char="•"/>
            </a:pPr>
            <a:r>
              <a:rPr lang="hr-HR" sz="2000" dirty="0">
                <a:solidFill>
                  <a:schemeClr val="tx1">
                    <a:lumMod val="65000"/>
                    <a:lumOff val="35000"/>
                  </a:schemeClr>
                </a:solidFill>
              </a:rPr>
              <a:t>Postavljamo dodatna pitanja, identificiramo automatske misli ili određujemo značenje zahtjeva za klijenta</a:t>
            </a:r>
          </a:p>
          <a:p>
            <a:pPr marL="91440" lvl="1" indent="-91440">
              <a:lnSpc>
                <a:spcPct val="100000"/>
              </a:lnSpc>
              <a:spcBef>
                <a:spcPts val="1200"/>
              </a:spcBef>
              <a:spcAft>
                <a:spcPts val="200"/>
              </a:spcAft>
              <a:buSzPct val="100000"/>
              <a:buFont typeface="Tw Cen MT" panose="020B0602020104020603" pitchFamily="34" charset="0"/>
              <a:buChar char=" "/>
            </a:pPr>
            <a:r>
              <a:rPr lang="hr-HR" sz="2000" b="1" dirty="0"/>
              <a:t>Osjećaj beznađa ili preplavljenosti</a:t>
            </a:r>
          </a:p>
          <a:p>
            <a:pPr lvl="1">
              <a:lnSpc>
                <a:spcPct val="110000"/>
              </a:lnSpc>
              <a:buFont typeface="Arial" panose="020B0604020202020204" pitchFamily="34" charset="0"/>
              <a:buChar char="•"/>
            </a:pPr>
            <a:r>
              <a:rPr lang="hr-HR" sz="2100" dirty="0" err="1">
                <a:solidFill>
                  <a:schemeClr val="tx1">
                    <a:lumMod val="65000"/>
                    <a:lumOff val="35000"/>
                  </a:schemeClr>
                </a:solidFill>
              </a:rPr>
              <a:t>Validiramo</a:t>
            </a:r>
            <a:r>
              <a:rPr lang="hr-HR" sz="2100" dirty="0">
                <a:solidFill>
                  <a:schemeClr val="tx1">
                    <a:lumMod val="65000"/>
                    <a:lumOff val="35000"/>
                  </a:schemeClr>
                </a:solidFill>
              </a:rPr>
              <a:t> </a:t>
            </a:r>
            <a:r>
              <a:rPr lang="hr-HR" sz="2100" dirty="0" err="1">
                <a:solidFill>
                  <a:schemeClr val="tx1">
                    <a:lumMod val="65000"/>
                    <a:lumOff val="35000"/>
                  </a:schemeClr>
                </a:solidFill>
              </a:rPr>
              <a:t>klijentove</a:t>
            </a:r>
            <a:r>
              <a:rPr lang="hr-HR" sz="2100" dirty="0">
                <a:solidFill>
                  <a:schemeClr val="tx1">
                    <a:lumMod val="65000"/>
                    <a:lumOff val="35000"/>
                  </a:schemeClr>
                </a:solidFill>
              </a:rPr>
              <a:t> osjećaje, pobuđujemo nadu i usmjeravamo ga ka zajedničkom rješavanju problema</a:t>
            </a:r>
          </a:p>
          <a:p>
            <a:pPr lvl="1">
              <a:lnSpc>
                <a:spcPct val="110000"/>
              </a:lnSpc>
              <a:buFont typeface="Arial" panose="020B0604020202020204" pitchFamily="34" charset="0"/>
              <a:buChar char="•"/>
            </a:pPr>
            <a:endParaRPr lang="hr-HR" sz="2100" dirty="0">
              <a:solidFill>
                <a:schemeClr val="tx1">
                  <a:lumMod val="65000"/>
                  <a:lumOff val="35000"/>
                </a:schemeClr>
              </a:solidFill>
            </a:endParaRPr>
          </a:p>
          <a:p>
            <a:pPr marL="0" indent="0">
              <a:lnSpc>
                <a:spcPct val="110000"/>
              </a:lnSpc>
              <a:buNone/>
            </a:pPr>
            <a:r>
              <a:rPr lang="hr-HR" sz="2600" dirty="0">
                <a:solidFill>
                  <a:schemeClr val="tx1">
                    <a:lumMod val="65000"/>
                    <a:lumOff val="35000"/>
                  </a:schemeClr>
                </a:solidFill>
              </a:rPr>
              <a:t>Možemo tražiti od klijenta da kao dio akcijskog plana definiraju cilj ili probleme koje žele staviti na dnevni red na idućoj seansi </a:t>
            </a:r>
          </a:p>
          <a:p>
            <a:pPr marL="0" indent="0">
              <a:buNone/>
            </a:pPr>
            <a:endParaRPr lang="en-HR" sz="1800" dirty="0"/>
          </a:p>
        </p:txBody>
      </p:sp>
      <p:sp>
        <p:nvSpPr>
          <p:cNvPr id="15" name="Rounded Rectangle 14">
            <a:extLst>
              <a:ext uri="{FF2B5EF4-FFF2-40B4-BE49-F238E27FC236}">
                <a16:creationId xmlns:a16="http://schemas.microsoft.com/office/drawing/2014/main" id="{F30B1DAF-2360-4381-01D4-4D57B17A20E2}"/>
              </a:ext>
            </a:extLst>
          </p:cNvPr>
          <p:cNvSpPr/>
          <p:nvPr/>
        </p:nvSpPr>
        <p:spPr>
          <a:xfrm>
            <a:off x="1235964" y="2856036"/>
            <a:ext cx="9720072" cy="45719"/>
          </a:xfrm>
          <a:prstGeom prst="roundRect">
            <a:avLst/>
          </a:prstGeom>
          <a:solidFill>
            <a:schemeClr val="accent2">
              <a:alpha val="37234"/>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sp>
        <p:nvSpPr>
          <p:cNvPr id="16" name="Rounded Rectangle 15">
            <a:extLst>
              <a:ext uri="{FF2B5EF4-FFF2-40B4-BE49-F238E27FC236}">
                <a16:creationId xmlns:a16="http://schemas.microsoft.com/office/drawing/2014/main" id="{23154B16-83CF-DFAE-654A-4A2A530C907D}"/>
              </a:ext>
            </a:extLst>
          </p:cNvPr>
          <p:cNvSpPr/>
          <p:nvPr/>
        </p:nvSpPr>
        <p:spPr>
          <a:xfrm>
            <a:off x="1235964" y="4371185"/>
            <a:ext cx="9720072" cy="45719"/>
          </a:xfrm>
          <a:prstGeom prst="roundRect">
            <a:avLst/>
          </a:prstGeom>
          <a:solidFill>
            <a:schemeClr val="accent2">
              <a:alpha val="37234"/>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shade val="80000"/>
              <a:hueOff val="0"/>
              <a:satOff val="0"/>
              <a:lumOff val="0"/>
              <a:alphaOff val="0"/>
            </a:schemeClr>
          </a:effectRef>
          <a:fontRef idx="minor">
            <a:schemeClr val="dk1"/>
          </a:fontRef>
        </p:style>
        <p:txBody>
          <a:bodyPr/>
          <a:lstStyle/>
          <a:p>
            <a:endParaRPr lang="en-HR" dirty="0"/>
          </a:p>
        </p:txBody>
      </p:sp>
      <p:pic>
        <p:nvPicPr>
          <p:cNvPr id="5" name="Picture 4" descr="A cartoon of a child with a surprised expression&#10;&#10;AI-generated content may be incorrect.">
            <a:extLst>
              <a:ext uri="{FF2B5EF4-FFF2-40B4-BE49-F238E27FC236}">
                <a16:creationId xmlns:a16="http://schemas.microsoft.com/office/drawing/2014/main" id="{5075AAEE-1238-10EA-E741-FA7377A5C682}"/>
              </a:ext>
            </a:extLst>
          </p:cNvPr>
          <p:cNvPicPr>
            <a:picLocks noChangeAspect="1"/>
          </p:cNvPicPr>
          <p:nvPr/>
        </p:nvPicPr>
        <p:blipFill>
          <a:blip r:embed="rId2"/>
          <a:stretch>
            <a:fillRect/>
          </a:stretch>
        </p:blipFill>
        <p:spPr>
          <a:xfrm>
            <a:off x="9660270" y="307492"/>
            <a:ext cx="2240785" cy="2725278"/>
          </a:xfrm>
          <a:prstGeom prst="rect">
            <a:avLst/>
          </a:prstGeom>
        </p:spPr>
      </p:pic>
      <p:sp>
        <p:nvSpPr>
          <p:cNvPr id="6" name="Oval Callout 5">
            <a:extLst>
              <a:ext uri="{FF2B5EF4-FFF2-40B4-BE49-F238E27FC236}">
                <a16:creationId xmlns:a16="http://schemas.microsoft.com/office/drawing/2014/main" id="{E3F2AD2A-0ACB-E601-8987-0F2EA102A4C6}"/>
              </a:ext>
            </a:extLst>
          </p:cNvPr>
          <p:cNvSpPr/>
          <p:nvPr/>
        </p:nvSpPr>
        <p:spPr>
          <a:xfrm rot="20416514" flipH="1">
            <a:off x="7253084" y="-13198"/>
            <a:ext cx="2840182" cy="1700784"/>
          </a:xfrm>
          <a:prstGeom prst="wedgeEllipseCallout">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sz="1000" dirty="0">
                <a:solidFill>
                  <a:schemeClr val="tx1">
                    <a:lumMod val="65000"/>
                    <a:lumOff val="35000"/>
                  </a:schemeClr>
                </a:solidFill>
              </a:rPr>
              <a:t>Idući tjedan imam prezentaciju seminara, a o tome mi ovisi prolaz na tom kolegiju. Već sama pomisao na to…uh, nije mi dobro. Pogotovo jer ne znam kako da se organiziram jer sam idući tjedan obećao pomoći tati. A </a:t>
            </a:r>
            <a:r>
              <a:rPr lang="en-US" sz="1000" dirty="0">
                <a:solidFill>
                  <a:schemeClr val="tx1">
                    <a:lumMod val="65000"/>
                    <a:lumOff val="35000"/>
                  </a:schemeClr>
                </a:solidFill>
              </a:rPr>
              <a:t>i</a:t>
            </a:r>
            <a:r>
              <a:rPr lang="en-HR" sz="1000" dirty="0">
                <a:solidFill>
                  <a:schemeClr val="tx1">
                    <a:lumMod val="65000"/>
                    <a:lumOff val="35000"/>
                  </a:schemeClr>
                </a:solidFill>
              </a:rPr>
              <a:t> knjigu sam tu posudio prijatelju </a:t>
            </a:r>
            <a:r>
              <a:rPr lang="en-US" sz="1000" dirty="0">
                <a:solidFill>
                  <a:schemeClr val="tx1">
                    <a:lumMod val="65000"/>
                    <a:lumOff val="35000"/>
                  </a:schemeClr>
                </a:solidFill>
              </a:rPr>
              <a:t>i</a:t>
            </a:r>
            <a:r>
              <a:rPr lang="en-HR" sz="1000" dirty="0">
                <a:solidFill>
                  <a:schemeClr val="tx1">
                    <a:lumMod val="65000"/>
                    <a:lumOff val="35000"/>
                  </a:schemeClr>
                </a:solidFill>
              </a:rPr>
              <a:t> glupo mi je pitati da mi je vrati…..</a:t>
            </a:r>
            <a:endParaRPr lang="en-HR" sz="1000" dirty="0"/>
          </a:p>
        </p:txBody>
      </p:sp>
      <p:sp>
        <p:nvSpPr>
          <p:cNvPr id="7" name="Oval Callout 6">
            <a:extLst>
              <a:ext uri="{FF2B5EF4-FFF2-40B4-BE49-F238E27FC236}">
                <a16:creationId xmlns:a16="http://schemas.microsoft.com/office/drawing/2014/main" id="{1B064470-3C29-6350-744A-B8EE8F1AD406}"/>
              </a:ext>
            </a:extLst>
          </p:cNvPr>
          <p:cNvSpPr/>
          <p:nvPr/>
        </p:nvSpPr>
        <p:spPr>
          <a:xfrm rot="20455089" flipH="1">
            <a:off x="7256790" y="-16187"/>
            <a:ext cx="2840182" cy="1700784"/>
          </a:xfrm>
          <a:prstGeom prst="wedgeEllipseCallout">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sz="1200" dirty="0">
                <a:solidFill>
                  <a:schemeClr val="tx1">
                    <a:lumMod val="65000"/>
                    <a:lumOff val="35000"/>
                  </a:schemeClr>
                </a:solidFill>
              </a:rPr>
              <a:t>Ne sviđa mi se ovo postavljanje dnevnog reda, kao da sam u školi! Mislio sam da je terapija opuštenija</a:t>
            </a:r>
            <a:endParaRPr lang="en-HR" sz="1200" dirty="0"/>
          </a:p>
        </p:txBody>
      </p:sp>
      <p:pic>
        <p:nvPicPr>
          <p:cNvPr id="9" name="Picture 8" descr="A cartoon of a child&#10;&#10;AI-generated content may be incorrect.">
            <a:extLst>
              <a:ext uri="{FF2B5EF4-FFF2-40B4-BE49-F238E27FC236}">
                <a16:creationId xmlns:a16="http://schemas.microsoft.com/office/drawing/2014/main" id="{6810D819-95A4-4CFE-3D08-210C5917E161}"/>
              </a:ext>
            </a:extLst>
          </p:cNvPr>
          <p:cNvPicPr>
            <a:picLocks noChangeAspect="1"/>
          </p:cNvPicPr>
          <p:nvPr/>
        </p:nvPicPr>
        <p:blipFill>
          <a:blip r:embed="rId3"/>
          <a:stretch>
            <a:fillRect/>
          </a:stretch>
        </p:blipFill>
        <p:spPr>
          <a:xfrm>
            <a:off x="9418486" y="125675"/>
            <a:ext cx="2482569" cy="3088911"/>
          </a:xfrm>
          <a:prstGeom prst="rect">
            <a:avLst/>
          </a:prstGeom>
        </p:spPr>
      </p:pic>
    </p:spTree>
    <p:extLst>
      <p:ext uri="{BB962C8B-B14F-4D97-AF65-F5344CB8AC3E}">
        <p14:creationId xmlns:p14="http://schemas.microsoft.com/office/powerpoint/2010/main" val="29783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3"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9"/>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6" grpId="2" animBg="1"/>
      <p:bldP spid="6" grpId="3" animBg="1"/>
      <p:bldP spid="7" grpId="1" animBg="1"/>
      <p:bldP spid="7" grpId="2"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7438</TotalTime>
  <Words>1534</Words>
  <Application>Microsoft Office PowerPoint</Application>
  <PresentationFormat>Widescreen</PresentationFormat>
  <Paragraphs>213</Paragraphs>
  <Slides>24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Arial</vt:lpstr>
      <vt:lpstr>Quicksand Medium</vt:lpstr>
      <vt:lpstr>Tw Cen MT</vt:lpstr>
      <vt:lpstr>Tw Cen MT Condensed</vt:lpstr>
      <vt:lpstr>Wingdings</vt:lpstr>
      <vt:lpstr>Wingdings 3</vt:lpstr>
      <vt:lpstr>Integral</vt:lpstr>
      <vt:lpstr>STRUKTURIRANJE SEASNE </vt:lpstr>
      <vt:lpstr>SADRŽAJ</vt:lpstr>
      <vt:lpstr>Sadržaj SEANSE</vt:lpstr>
      <vt:lpstr>FORMAT SEANSE</vt:lpstr>
      <vt:lpstr>Početni dio seanse</vt:lpstr>
      <vt:lpstr>PROVJERA RASPOLOŽENJA</vt:lpstr>
      <vt:lpstr>Provjera raspoloženja: moguće poteškoće</vt:lpstr>
      <vt:lpstr>SASTAVLJANJE INICIJALNOG DNEVNOG REDA</vt:lpstr>
      <vt:lpstr>SASTAVLJANJE INICIJALNOG DNEVNOG REDA: moguće poteškoće</vt:lpstr>
      <vt:lpstr>pregled relevantnih zbivanja između susreta I PROVJERA AKCIJSKOG PLANA</vt:lpstr>
      <vt:lpstr>pregled relevantnih zbivanja između susreta I PROVJERA AKCIJSKOG PLANA: moguće poteškoće</vt:lpstr>
      <vt:lpstr>PRIORITIZIRANJE DNEVNOG REDA</vt:lpstr>
      <vt:lpstr>PowerPoint Presentation</vt:lpstr>
      <vt:lpstr>Središnji dio seanse</vt:lpstr>
      <vt:lpstr>PERIODIČNI SAŽETCI</vt:lpstr>
      <vt:lpstr>Središnji dio seanse: moguće poteškoće</vt:lpstr>
      <vt:lpstr>PowerPoint Presentation</vt:lpstr>
      <vt:lpstr>završni dio seanse</vt:lpstr>
      <vt:lpstr>OSTALI PROBLEMI U STRUKUTIRANJU SEANSE</vt:lpstr>
      <vt:lpstr>PowerPoint Presentation</vt:lpstr>
      <vt:lpstr>PowerPoint Presentation</vt:lpstr>
      <vt:lpstr>PowerPoint Presentation</vt:lpstr>
      <vt:lpstr>Odstupanje od dnevnog reda</vt:lpstr>
      <vt:lpstr>Hvala!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STRUKTURIRANJE SEASNE </dc:title>
  <dc:creator>Suzana Pavić</dc:creator>
  <cp:lastModifiedBy>hubikotvr@outlook.com</cp:lastModifiedBy>
  <cp:revision>9</cp:revision>
  <dcterms:created xsi:type="dcterms:W3CDTF">2026-01-21T16:21:12Z</dcterms:created>
  <dcterms:modified xsi:type="dcterms:W3CDTF">2026-02-06T15:44:36Z</dcterms:modified>
</cp:coreProperties>
</file>