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3" r:id="rId9"/>
    <p:sldId id="271" r:id="rId10"/>
    <p:sldId id="272" r:id="rId11"/>
    <p:sldId id="268" r:id="rId1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03D198-2B2F-F6A3-1A18-C1858B1F21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3828CCD-4966-A0D7-F336-56268025F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150903E-2854-9D1D-E941-BCBC0FC95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FDEC52-DEA1-E389-1D9F-19F8FC8DC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A25D731-8A9E-3F0F-F826-D66223B8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720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F88F822-A366-9B62-5C85-E5E65F0672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69EF8A85-F7A0-5628-0A6F-6F9704B18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E719378-5F77-174C-ABBF-9636C42C9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A808B2-1778-2E73-27C4-340728AF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431C8B8-BBB1-A62B-F3F0-80B5A7E4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343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2699995E-E5A4-07FA-C67C-A0B490BBF2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D531A4E2-A37D-3785-D4B5-DF44C4337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31FBD29-D7BB-9D42-E985-3775E6691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EF4768F-4B92-890C-CAE2-1CECD1B19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8D5CCFF-24B1-1B50-02D0-93636D6B9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771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62800D-364C-2087-067A-DD5BECE7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BECC442-F601-BC41-4E2A-55D8CC7A9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AC5B6CD-97FB-AEB5-FFAF-895960EB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6BAC2EE-A894-1A79-2A76-F78EE5E2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E5B9BCE-72EA-CBF1-FC5E-12C8331ED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871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D2DAD9-1839-00B5-CF3E-580401627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392C465-A4BD-8BDB-A014-0A042BFFB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3D375BC-3B01-A250-0B67-9E65B7F21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F570B7E-A50C-4647-B661-01F5A4330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5D04C6B-D2A4-B746-7BF9-3BBFBBFD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4244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DC0F53-8EE7-B887-23F4-A6465A8D5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37F1C84-E073-DFFF-DA07-D15FA2B72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184E1AC-AE32-43C0-452B-BAEAB7015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3679CD9-187A-FC6D-7676-6F851F167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10FE789-8B0A-6DDE-26C3-2CB482802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FAF45A-A380-CB6A-C5E8-5EA085EE1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2743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12987B8-17F4-2F4F-760B-2C96BA740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A421963-41C4-D11F-BD4A-A69BE57B2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14C4D10-4831-7F7A-A612-76B7C869D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28151E14-C08F-C6FF-CBBB-DD13A72945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E367A951-9A29-9CCD-54E5-591DB79BA0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E370841-CACF-2F8C-205A-B769307A7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736A0A1F-856C-D7A0-EEB4-2B6B04E05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1189FE22-0623-2DBF-BEEA-5949239A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1328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0420B23-E1AF-16D3-A6DE-C10859890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C265CB55-194B-D593-5ACC-93A600424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43F422DF-5D71-12A5-8997-D144D95D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7AE37A2-90B7-0B1F-5DCE-BFC21503A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8787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77E338B3-D430-D26C-F3AB-061B10D8E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F2C63718-03D2-9E31-C968-60B178DB5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5A9407A-425A-C271-EF5A-F5B968918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158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3EC65B-0F3F-BA36-B9F3-E39D02F4B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AFDD8A0-EDB1-DE40-C180-29AAD3A6A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D175044-75AE-4BEB-C815-89C129EBF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248FCCE-DB94-6BC8-BE4F-8BD23EBE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BDB1086-F316-F8A6-55DD-DE9282D69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3AC1A26-78A0-0DC7-E77E-DB7F7470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928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1D5D5A7-7ACD-531F-9009-983B47369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014AE3AB-83C6-0F97-C981-613D5F5E0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2B8493E-AFBF-4A69-7D3D-16C0B7EADF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5FFEC99-5D7C-59D8-04F8-6C058CC9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0A98A11-491E-5F62-724E-186D9BE19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94F6176-3FC7-7FB4-52A4-A24EAB2E5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92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FCC1C03-D998-74B8-01F9-4F15A09ED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F1AC117-F7D0-48E9-34F3-7C7B0C2F0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D3F4480-79BE-4174-A8D7-03DAFD9EC7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521DD-1407-4366-B974-1F1F4821B9EB}" type="datetimeFigureOut">
              <a:rPr lang="hr-HR" smtClean="0"/>
              <a:t>12.02.2026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12FAA6F-896E-63F5-FB5C-5144DE2D31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68767A-8DC3-85F8-C37F-9CAEF6DF11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D20B5-DE92-487F-B310-03E332859B7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44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uzzle png Images - Free Download on Freepik">
            <a:extLst>
              <a:ext uri="{FF2B5EF4-FFF2-40B4-BE49-F238E27FC236}">
                <a16:creationId xmlns:a16="http://schemas.microsoft.com/office/drawing/2014/main" id="{BE26104C-B0CD-2953-0455-92713CC46C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334" y="1417163"/>
            <a:ext cx="5254658" cy="5254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C9D4B85-9869-6395-A457-54F8DFEEE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033" y="-620509"/>
            <a:ext cx="10789174" cy="2641559"/>
          </a:xfrm>
        </p:spPr>
        <p:txBody>
          <a:bodyPr>
            <a:normAutofit/>
          </a:bodyPr>
          <a:lstStyle/>
          <a:p>
            <a:r>
              <a:rPr lang="hr-HR" sz="4400" b="1" dirty="0">
                <a:solidFill>
                  <a:srgbClr val="0070C0"/>
                </a:solidFill>
              </a:rPr>
              <a:t>STRUKTURIRANJE SEANSI</a:t>
            </a:r>
            <a:br>
              <a:rPr lang="hr-HR" sz="4400" b="1" dirty="0">
                <a:solidFill>
                  <a:srgbClr val="0070C0"/>
                </a:solidFill>
              </a:rPr>
            </a:br>
            <a:r>
              <a:rPr lang="hr-HR" sz="4200" b="1" i="1" dirty="0">
                <a:solidFill>
                  <a:srgbClr val="0070C0"/>
                </a:solidFill>
              </a:rPr>
              <a:t>Problemi u strukturiranju 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6662094-3F73-ADC4-5A8B-0491DCBA4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7889" y="5016059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hr-HR" sz="1800" dirty="0"/>
              <a:t>Melita </a:t>
            </a:r>
            <a:r>
              <a:rPr lang="hr-HR" sz="1800" dirty="0" err="1"/>
              <a:t>Brajčinović</a:t>
            </a:r>
            <a:endParaRPr lang="hr-HR" sz="1800" dirty="0"/>
          </a:p>
          <a:p>
            <a:pPr algn="r"/>
            <a:r>
              <a:rPr lang="hr-HR" sz="1800" dirty="0"/>
              <a:t>Praktikum II, grupa D, Zagreb</a:t>
            </a:r>
          </a:p>
          <a:p>
            <a:pPr algn="r"/>
            <a:r>
              <a:rPr lang="hr-HR" sz="1800" dirty="0"/>
              <a:t>Radionica IV, 14.22.2026.</a:t>
            </a:r>
          </a:p>
          <a:p>
            <a:pPr algn="r"/>
            <a:r>
              <a:rPr lang="en-GB" sz="1800" i="1" dirty="0">
                <a:solidFill>
                  <a:srgbClr val="0070C0"/>
                </a:solidFill>
              </a:rPr>
              <a:t>Prema Judith S. Beck, Cognitive </a:t>
            </a:r>
            <a:r>
              <a:rPr lang="en-GB" sz="1800" i="1" dirty="0" err="1">
                <a:solidFill>
                  <a:srgbClr val="0070C0"/>
                </a:solidFill>
              </a:rPr>
              <a:t>Behavior</a:t>
            </a:r>
            <a:r>
              <a:rPr lang="en-GB" sz="1800" i="1" dirty="0">
                <a:solidFill>
                  <a:srgbClr val="0070C0"/>
                </a:solidFill>
              </a:rPr>
              <a:t> Therapy: Basics and Beyond (2021)</a:t>
            </a:r>
            <a:endParaRPr lang="hr-HR" sz="18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3832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3BD1C-8A3B-E3C2-C0D1-5D8F32515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E5D2AE8-D8A1-C180-BA39-389F7BB65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r>
              <a:rPr lang="hr-HR" i="1" dirty="0">
                <a:solidFill>
                  <a:srgbClr val="00B050"/>
                </a:solidFill>
              </a:rPr>
              <a:t>Problemi u strukturiranju seansi</a:t>
            </a:r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F3A2B0D-5DE7-65DC-53F8-994A02EB9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243606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UVODNI DIO</a:t>
            </a:r>
          </a:p>
          <a:p>
            <a:r>
              <a:rPr lang="hr-HR" sz="2000" dirty="0"/>
              <a:t>teškoće izražavanja raspoloženja, pogoršanje raspoloženja, vanjski faktori</a:t>
            </a:r>
          </a:p>
          <a:p>
            <a:r>
              <a:rPr lang="hr-HR" sz="2000" dirty="0"/>
              <a:t>nemogućnost definiranja dnevnog reda (lutanje, manjak doprinosa, beznađe)</a:t>
            </a:r>
          </a:p>
          <a:p>
            <a:r>
              <a:rPr lang="hr-HR" sz="2000" dirty="0"/>
              <a:t>pregled akcijskog plana promakne ili je </a:t>
            </a:r>
            <a:r>
              <a:rPr lang="hr-HR" sz="2000" dirty="0" err="1"/>
              <a:t>predetaljan</a:t>
            </a:r>
            <a:endParaRPr lang="hr-HR" sz="2000" dirty="0"/>
          </a:p>
          <a:p>
            <a:endParaRPr lang="hr-HR" sz="2000" dirty="0"/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BB9495A3-DA84-0CC1-676A-3A787AE2A790}"/>
              </a:ext>
            </a:extLst>
          </p:cNvPr>
          <p:cNvSpPr txBox="1">
            <a:spLocks/>
          </p:cNvSpPr>
          <p:nvPr/>
        </p:nvSpPr>
        <p:spPr>
          <a:xfrm>
            <a:off x="4474197" y="1825625"/>
            <a:ext cx="32436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SREDIŠNJI DIO</a:t>
            </a:r>
          </a:p>
          <a:p>
            <a:r>
              <a:rPr lang="hr-HR" sz="2000" dirty="0" err="1"/>
              <a:t>nefokusirana</a:t>
            </a:r>
            <a:r>
              <a:rPr lang="hr-HR" sz="2000" dirty="0"/>
              <a:t> rasprava</a:t>
            </a:r>
          </a:p>
          <a:p>
            <a:r>
              <a:rPr lang="hr-HR" sz="2000" dirty="0"/>
              <a:t>doziranje </a:t>
            </a:r>
          </a:p>
          <a:p>
            <a:r>
              <a:rPr lang="hr-HR" sz="2000" dirty="0"/>
              <a:t>izostanak terapeutskih intervencija</a:t>
            </a:r>
          </a:p>
          <a:p>
            <a:r>
              <a:rPr lang="hr-HR" sz="2000" dirty="0"/>
              <a:t>manjak ideja za problem </a:t>
            </a:r>
            <a:r>
              <a:rPr lang="hr-HR" sz="2000" dirty="0" err="1"/>
              <a:t>solving</a:t>
            </a:r>
            <a:endParaRPr lang="hr-HR" sz="2000" dirty="0"/>
          </a:p>
          <a:p>
            <a:pPr marL="0" indent="0">
              <a:buNone/>
            </a:pPr>
            <a:endParaRPr lang="hr-HR" sz="2000" dirty="0"/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6B1BACE8-81BA-AB8F-B669-F2BE7D026B3B}"/>
              </a:ext>
            </a:extLst>
          </p:cNvPr>
          <p:cNvSpPr txBox="1">
            <a:spLocks/>
          </p:cNvSpPr>
          <p:nvPr/>
        </p:nvSpPr>
        <p:spPr>
          <a:xfrm>
            <a:off x="8110194" y="1825625"/>
            <a:ext cx="32436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hr-HR" dirty="0"/>
              <a:t>ZAVRŠNI DIO</a:t>
            </a:r>
          </a:p>
          <a:p>
            <a:r>
              <a:rPr lang="hr-HR" sz="2000" dirty="0"/>
              <a:t>klijent uznemiren jer nismo posvetili dovoljno vremena onome što smatra važnim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0AFC39AE-8479-EADA-763B-79405D2ABD5F}"/>
              </a:ext>
            </a:extLst>
          </p:cNvPr>
          <p:cNvSpPr txBox="1"/>
          <p:nvPr/>
        </p:nvSpPr>
        <p:spPr>
          <a:xfrm>
            <a:off x="2347275" y="6031210"/>
            <a:ext cx="8380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dirty="0">
                <a:solidFill>
                  <a:srgbClr val="7030A0"/>
                </a:solidFill>
              </a:rPr>
              <a:t>PONEKAD JE NUŽNO ODSTUPITI OD ZADANOG DNEVNOG REDA!</a:t>
            </a:r>
          </a:p>
        </p:txBody>
      </p:sp>
    </p:spTree>
    <p:extLst>
      <p:ext uri="{BB962C8B-B14F-4D97-AF65-F5344CB8AC3E}">
        <p14:creationId xmlns:p14="http://schemas.microsoft.com/office/powerpoint/2010/main" val="704035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Question mark - Free shapes and symbols icons">
            <a:extLst>
              <a:ext uri="{FF2B5EF4-FFF2-40B4-BE49-F238E27FC236}">
                <a16:creationId xmlns:a16="http://schemas.microsoft.com/office/drawing/2014/main" id="{E7D071F5-6EFB-AC1B-2051-2A979273B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478" y="559896"/>
            <a:ext cx="5420412" cy="5420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428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8A4112-F209-A76F-D206-4526B3464A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46" y="543580"/>
            <a:ext cx="10515600" cy="4351338"/>
          </a:xfrm>
        </p:spPr>
        <p:txBody>
          <a:bodyPr/>
          <a:lstStyle/>
          <a:p>
            <a:r>
              <a:rPr lang="hr-HR" sz="2600" dirty="0"/>
              <a:t>variranje sadržaja ovisno o dijagnozi, trenutku u tretmanu, ciljevima…</a:t>
            </a:r>
          </a:p>
          <a:p>
            <a:r>
              <a:rPr lang="hr-HR" sz="2600" dirty="0"/>
              <a:t>odabrati realan plan za pojedinu seansu – NOVI TERAPEUTI!</a:t>
            </a:r>
          </a:p>
          <a:p>
            <a:r>
              <a:rPr lang="hr-HR" sz="2600" dirty="0">
                <a:solidFill>
                  <a:srgbClr val="0070C0"/>
                </a:solidFill>
              </a:rPr>
              <a:t>voditi bilješke </a:t>
            </a:r>
          </a:p>
          <a:p>
            <a:pPr lvl="1"/>
            <a:r>
              <a:rPr lang="hr-HR" dirty="0">
                <a:solidFill>
                  <a:srgbClr val="0070C0"/>
                </a:solidFill>
              </a:rPr>
              <a:t>praćenje </a:t>
            </a:r>
          </a:p>
          <a:p>
            <a:pPr lvl="1"/>
            <a:r>
              <a:rPr lang="hr-HR" dirty="0">
                <a:solidFill>
                  <a:srgbClr val="0070C0"/>
                </a:solidFill>
              </a:rPr>
              <a:t>konceptualizacija</a:t>
            </a:r>
          </a:p>
          <a:p>
            <a:pPr lvl="1"/>
            <a:r>
              <a:rPr lang="hr-HR" dirty="0">
                <a:solidFill>
                  <a:srgbClr val="0070C0"/>
                </a:solidFill>
              </a:rPr>
              <a:t>planiranje budućih seansi</a:t>
            </a:r>
          </a:p>
          <a:p>
            <a:pPr lvl="1"/>
            <a:endParaRPr lang="hr-HR" dirty="0">
              <a:solidFill>
                <a:srgbClr val="0070C0"/>
              </a:solidFill>
            </a:endParaRPr>
          </a:p>
          <a:p>
            <a:pPr marL="285750" indent="-285750"/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057A0E0-84A3-636A-EF04-4736E2695FBB}"/>
              </a:ext>
            </a:extLst>
          </p:cNvPr>
          <p:cNvSpPr txBox="1"/>
          <p:nvPr/>
        </p:nvSpPr>
        <p:spPr>
          <a:xfrm>
            <a:off x="986673" y="4699834"/>
            <a:ext cx="63630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>
                <a:solidFill>
                  <a:srgbClr val="7030A0"/>
                </a:solidFill>
              </a:rPr>
              <a:t>PRIPREMNE BILJEŠKE TERAPEUTA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hr-HR" dirty="0"/>
          </a:p>
        </p:txBody>
      </p:sp>
      <p:pic>
        <p:nvPicPr>
          <p:cNvPr id="10" name="Slika 9">
            <a:extLst>
              <a:ext uri="{FF2B5EF4-FFF2-40B4-BE49-F238E27FC236}">
                <a16:creationId xmlns:a16="http://schemas.microsoft.com/office/drawing/2014/main" id="{32A1C961-5978-68ED-E345-B439FF2CAB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040" y="1837048"/>
            <a:ext cx="3429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660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88B344C-94E7-0925-EA81-E0FAABABC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652" y="148622"/>
            <a:ext cx="10515600" cy="1325563"/>
          </a:xfrm>
        </p:spPr>
        <p:txBody>
          <a:bodyPr>
            <a:normAutofit/>
          </a:bodyPr>
          <a:lstStyle/>
          <a:p>
            <a:r>
              <a:rPr lang="hr-HR" sz="4800" b="1" dirty="0">
                <a:solidFill>
                  <a:schemeClr val="accent1">
                    <a:lumMod val="50000"/>
                  </a:schemeClr>
                </a:solidFill>
              </a:rPr>
              <a:t>STRUKTURA </a:t>
            </a:r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644D3112-9124-059B-9836-CD8C674CF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0231" y="1593627"/>
            <a:ext cx="5804280" cy="411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54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ets start text Button. lets start Sign Icon Label Sticker Web Buttons  23219098 Vector Art at Vecteezy">
            <a:extLst>
              <a:ext uri="{FF2B5EF4-FFF2-40B4-BE49-F238E27FC236}">
                <a16:creationId xmlns:a16="http://schemas.microsoft.com/office/drawing/2014/main" id="{699D3FC0-C74C-2CA3-6280-746D0C6599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81"/>
          <a:stretch>
            <a:fillRect/>
          </a:stretch>
        </p:blipFill>
        <p:spPr bwMode="auto">
          <a:xfrm>
            <a:off x="6843860" y="3477283"/>
            <a:ext cx="5348140" cy="338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51DD63E-6B10-F47A-7833-42A2A6112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i="1" dirty="0">
                <a:solidFill>
                  <a:srgbClr val="0070C0"/>
                </a:solidFill>
              </a:rPr>
              <a:t>Uvodni dio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F47754-7761-A954-E655-62854166D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602" y="1690688"/>
            <a:ext cx="10515600" cy="3028410"/>
          </a:xfrm>
        </p:spPr>
        <p:txBody>
          <a:bodyPr>
            <a:normAutofit lnSpcReduction="10000"/>
          </a:bodyPr>
          <a:lstStyle/>
          <a:p>
            <a:r>
              <a:rPr lang="hr-HR" dirty="0"/>
              <a:t>obnavljanje povezanosti </a:t>
            </a:r>
          </a:p>
          <a:p>
            <a:r>
              <a:rPr lang="hr-HR" dirty="0"/>
              <a:t>utvrđivanje ciljeva i teškoća na koje se treba fokusirati </a:t>
            </a:r>
          </a:p>
          <a:p>
            <a:r>
              <a:rPr lang="hr-HR" dirty="0"/>
              <a:t>praćenje postignutog nakon posljednje seanse 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>
                <a:solidFill>
                  <a:srgbClr val="7030A0"/>
                </a:solidFill>
              </a:rPr>
              <a:t>Pripremne bilješke za terapiju – KLIJENTOVE!</a:t>
            </a:r>
          </a:p>
        </p:txBody>
      </p:sp>
    </p:spTree>
    <p:extLst>
      <p:ext uri="{BB962C8B-B14F-4D97-AF65-F5344CB8AC3E}">
        <p14:creationId xmlns:p14="http://schemas.microsoft.com/office/powerpoint/2010/main" val="695839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489EBAB-D90E-5D7C-7A71-C8F1A2B45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384" y="807530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hr-HR" dirty="0"/>
              <a:t>PROVJERA RASPOLOŽENJA/UZIMANJE TERAPIJE</a:t>
            </a:r>
          </a:p>
          <a:p>
            <a:pPr lvl="1">
              <a:lnSpc>
                <a:spcPct val="100000"/>
              </a:lnSpc>
            </a:pPr>
            <a:r>
              <a:rPr lang="hr-HR" dirty="0"/>
              <a:t>opći dojam raspoloženja/objektivna mjerenja  </a:t>
            </a:r>
          </a:p>
          <a:p>
            <a:pPr>
              <a:lnSpc>
                <a:spcPct val="100000"/>
              </a:lnSpc>
            </a:pPr>
            <a:r>
              <a:rPr lang="hr-HR" dirty="0"/>
              <a:t>UTVRĐIVANJE DNEVNOG REDA SEANSE</a:t>
            </a:r>
          </a:p>
          <a:p>
            <a:pPr lvl="1">
              <a:lnSpc>
                <a:spcPct val="100000"/>
              </a:lnSpc>
            </a:pPr>
            <a:r>
              <a:rPr lang="hr-HR" dirty="0"/>
              <a:t>kratko odrediti prema:</a:t>
            </a:r>
          </a:p>
          <a:p>
            <a:pPr lvl="2">
              <a:lnSpc>
                <a:spcPct val="100000"/>
              </a:lnSpc>
            </a:pPr>
            <a:r>
              <a:rPr lang="hr-HR" dirty="0" err="1"/>
              <a:t>klijentovim</a:t>
            </a:r>
            <a:r>
              <a:rPr lang="hr-HR" dirty="0"/>
              <a:t> prioritetima</a:t>
            </a:r>
          </a:p>
          <a:p>
            <a:pPr lvl="2">
              <a:lnSpc>
                <a:spcPct val="100000"/>
              </a:lnSpc>
            </a:pPr>
            <a:r>
              <a:rPr lang="hr-HR" dirty="0" err="1"/>
              <a:t>terapeutovim</a:t>
            </a:r>
            <a:r>
              <a:rPr lang="hr-HR" dirty="0"/>
              <a:t> prioritetima (npr. planirano od zadnje seanse)</a:t>
            </a:r>
          </a:p>
          <a:p>
            <a:pPr>
              <a:lnSpc>
                <a:spcPct val="100000"/>
              </a:lnSpc>
            </a:pPr>
            <a:r>
              <a:rPr lang="hr-HR" dirty="0"/>
              <a:t>PREGLED AKCIJSKOG PLANA</a:t>
            </a:r>
          </a:p>
          <a:p>
            <a:pPr lvl="1">
              <a:lnSpc>
                <a:spcPct val="100000"/>
              </a:lnSpc>
            </a:pPr>
            <a:r>
              <a:rPr lang="hr-HR" dirty="0"/>
              <a:t>poveznica s prošlom seansom </a:t>
            </a:r>
          </a:p>
          <a:p>
            <a:pPr lvl="1">
              <a:lnSpc>
                <a:spcPct val="100000"/>
              </a:lnSpc>
            </a:pPr>
            <a:r>
              <a:rPr lang="hr-HR" dirty="0"/>
              <a:t>ideje za dnevni red </a:t>
            </a:r>
          </a:p>
          <a:p>
            <a:pPr>
              <a:lnSpc>
                <a:spcPct val="100000"/>
              </a:lnSpc>
            </a:pPr>
            <a:r>
              <a:rPr lang="hr-HR" dirty="0"/>
              <a:t>ODREĐIVANJE PRIORITETA DNEVNOG REDA</a:t>
            </a:r>
          </a:p>
          <a:p>
            <a:pPr lvl="1"/>
            <a:endParaRPr lang="hr-HR" dirty="0"/>
          </a:p>
          <a:p>
            <a:pPr lvl="1"/>
            <a:endParaRPr lang="hr-HR" dirty="0"/>
          </a:p>
          <a:p>
            <a:pPr lvl="1"/>
            <a:endParaRPr lang="hr-HR" dirty="0"/>
          </a:p>
        </p:txBody>
      </p:sp>
      <p:pic>
        <p:nvPicPr>
          <p:cNvPr id="3074" name="Picture 2" descr="Prioritize - Free business and finance icons">
            <a:extLst>
              <a:ext uri="{FF2B5EF4-FFF2-40B4-BE49-F238E27FC236}">
                <a16:creationId xmlns:a16="http://schemas.microsoft.com/office/drawing/2014/main" id="{5FFC136E-F0D8-1BCC-DC63-237B7D992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8330" y="3569583"/>
            <a:ext cx="2755769" cy="275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491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003C0-2925-F7C8-DA1C-5D2D4E2C9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D1B185-E2D9-044E-5B8A-33C405417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i="1" dirty="0">
                <a:solidFill>
                  <a:srgbClr val="0070C0"/>
                </a:solidFill>
              </a:rPr>
              <a:t>Središnji dio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F84C95-5740-CA86-0100-45B28994D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602" y="1690688"/>
            <a:ext cx="10515600" cy="3918260"/>
          </a:xfrm>
        </p:spPr>
        <p:txBody>
          <a:bodyPr>
            <a:normAutofit lnSpcReduction="10000"/>
          </a:bodyPr>
          <a:lstStyle/>
          <a:p>
            <a:r>
              <a:rPr lang="hr-HR" sz="2600" dirty="0"/>
              <a:t>prioritetan rad na teškoći/cilju</a:t>
            </a:r>
          </a:p>
          <a:p>
            <a:r>
              <a:rPr lang="hr-HR" sz="2600" dirty="0"/>
              <a:t>konceptualizacija</a:t>
            </a:r>
          </a:p>
          <a:p>
            <a:r>
              <a:rPr lang="hr-HR" sz="2600" dirty="0"/>
              <a:t>odabir intervencije uz obrazloženje klijentu te implementacija uz </a:t>
            </a:r>
            <a:r>
              <a:rPr lang="hr-HR" sz="2600" dirty="0" err="1"/>
              <a:t>klijentovo</a:t>
            </a:r>
            <a:r>
              <a:rPr lang="hr-HR" sz="2600" dirty="0"/>
              <a:t> prihvaćanje </a:t>
            </a:r>
          </a:p>
          <a:p>
            <a:r>
              <a:rPr lang="hr-HR" sz="2600" dirty="0"/>
              <a:t>praćenje efikasnosti intervencija</a:t>
            </a:r>
          </a:p>
          <a:p>
            <a:r>
              <a:rPr lang="hr-HR" sz="2600" dirty="0"/>
              <a:t>učenje novih vještina</a:t>
            </a:r>
          </a:p>
          <a:p>
            <a:r>
              <a:rPr lang="hr-HR" sz="2600" dirty="0"/>
              <a:t>odabir novih akcijskih planova </a:t>
            </a:r>
          </a:p>
          <a:p>
            <a:endParaRPr lang="hr-HR" sz="2600" dirty="0"/>
          </a:p>
          <a:p>
            <a:r>
              <a:rPr lang="hr-HR" sz="2600" dirty="0">
                <a:solidFill>
                  <a:srgbClr val="7030A0"/>
                </a:solidFill>
              </a:rPr>
              <a:t>PERIODIČNO SAŽIMANJE </a:t>
            </a:r>
          </a:p>
        </p:txBody>
      </p:sp>
      <p:pic>
        <p:nvPicPr>
          <p:cNvPr id="4098" name="Picture 2" descr="Keep Up The Good Work Cute Sign PNG &amp; SVG Design For T-Shirts">
            <a:extLst>
              <a:ext uri="{FF2B5EF4-FFF2-40B4-BE49-F238E27FC236}">
                <a16:creationId xmlns:a16="http://schemas.microsoft.com/office/drawing/2014/main" id="{ADE0B034-C89E-6EB2-F611-4A44F4F44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7402" y="2057711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860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898A8-156B-1F7F-3F4D-4C67F6836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0D4233-A9C5-378B-91CD-DEEA69005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i="1" dirty="0">
                <a:solidFill>
                  <a:srgbClr val="0070C0"/>
                </a:solidFill>
              </a:rPr>
              <a:t>Završni dio seanse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D1AC36D-F046-EAA5-4EEA-EA8EDD121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602" y="1690688"/>
            <a:ext cx="10515600" cy="3918260"/>
          </a:xfrm>
        </p:spPr>
        <p:txBody>
          <a:bodyPr>
            <a:normAutofit/>
          </a:bodyPr>
          <a:lstStyle/>
          <a:p>
            <a:r>
              <a:rPr lang="hr-HR" sz="2600" dirty="0">
                <a:solidFill>
                  <a:srgbClr val="7030A0"/>
                </a:solidFill>
              </a:rPr>
              <a:t>sažimanje i izdvajanje najvažnijih pozitivnih zaključaka seanse </a:t>
            </a:r>
          </a:p>
          <a:p>
            <a:r>
              <a:rPr lang="hr-HR" sz="2600" dirty="0">
                <a:solidFill>
                  <a:srgbClr val="7030A0"/>
                </a:solidFill>
              </a:rPr>
              <a:t>provjera utvrđenog akcijskog plana </a:t>
            </a:r>
          </a:p>
          <a:p>
            <a:r>
              <a:rPr lang="hr-HR" sz="2600" dirty="0" err="1">
                <a:solidFill>
                  <a:srgbClr val="7030A0"/>
                </a:solidFill>
              </a:rPr>
              <a:t>feedback</a:t>
            </a:r>
            <a:r>
              <a:rPr lang="hr-HR" sz="2600" dirty="0">
                <a:solidFill>
                  <a:srgbClr val="7030A0"/>
                </a:solidFill>
              </a:rPr>
              <a:t> </a:t>
            </a:r>
          </a:p>
          <a:p>
            <a:endParaRPr lang="hr-HR" sz="2600" dirty="0">
              <a:solidFill>
                <a:srgbClr val="7030A0"/>
              </a:solidFill>
            </a:endParaRPr>
          </a:p>
        </p:txBody>
      </p:sp>
      <p:pic>
        <p:nvPicPr>
          <p:cNvPr id="4098" name="Picture 2" descr="Keep Up The Good Work Cute Sign PNG &amp; SVG Design For T-Shirts">
            <a:extLst>
              <a:ext uri="{FF2B5EF4-FFF2-40B4-BE49-F238E27FC236}">
                <a16:creationId xmlns:a16="http://schemas.microsoft.com/office/drawing/2014/main" id="{2F8AA1C1-9B8F-3D52-D2A5-B9D1400CA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29" y="1981200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2272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87E022-32B1-2859-F56A-943CC8F10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r>
              <a:rPr lang="hr-HR" i="1" dirty="0">
                <a:solidFill>
                  <a:srgbClr val="00B050"/>
                </a:solidFill>
              </a:rPr>
              <a:t>Problemi u strukturiranju seansi</a:t>
            </a:r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DBEB0AF-BAEB-5122-211A-7ACD73957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Općeniti razlozi: </a:t>
            </a:r>
          </a:p>
          <a:p>
            <a:r>
              <a:rPr lang="hr-HR" dirty="0" err="1"/>
              <a:t>terapeutove</a:t>
            </a:r>
            <a:r>
              <a:rPr lang="hr-HR" dirty="0"/>
              <a:t> </a:t>
            </a:r>
            <a:r>
              <a:rPr lang="hr-HR" dirty="0" err="1"/>
              <a:t>kognicije</a:t>
            </a:r>
            <a:r>
              <a:rPr lang="hr-HR" dirty="0"/>
              <a:t> </a:t>
            </a:r>
          </a:p>
          <a:p>
            <a:r>
              <a:rPr lang="hr-HR" dirty="0"/>
              <a:t>poteškoće usmjeravanja klijenta nježnim prekidanjem</a:t>
            </a:r>
          </a:p>
          <a:p>
            <a:r>
              <a:rPr lang="hr-HR" dirty="0"/>
              <a:t>nedovoljno socijaliziran klijent </a:t>
            </a:r>
          </a:p>
          <a:p>
            <a:r>
              <a:rPr lang="hr-HR" dirty="0"/>
              <a:t>nedovoljno angažiran klijent</a:t>
            </a:r>
          </a:p>
          <a:p>
            <a:r>
              <a:rPr lang="hr-HR" dirty="0" err="1"/>
              <a:t>klijentove</a:t>
            </a:r>
            <a:r>
              <a:rPr lang="hr-HR" dirty="0"/>
              <a:t> </a:t>
            </a:r>
            <a:r>
              <a:rPr lang="hr-HR" dirty="0" err="1"/>
              <a:t>disfukcionalne</a:t>
            </a:r>
            <a:r>
              <a:rPr lang="hr-HR" dirty="0"/>
              <a:t> misli</a:t>
            </a:r>
          </a:p>
          <a:p>
            <a:endParaRPr lang="hr-HR" dirty="0"/>
          </a:p>
        </p:txBody>
      </p:sp>
      <p:pic>
        <p:nvPicPr>
          <p:cNvPr id="5126" name="Picture 6" descr="Running with obstacles - Free sports icons">
            <a:extLst>
              <a:ext uri="{FF2B5EF4-FFF2-40B4-BE49-F238E27FC236}">
                <a16:creationId xmlns:a16="http://schemas.microsoft.com/office/drawing/2014/main" id="{BC61735D-3BBB-E527-6528-593DD5AD2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826" y="3429000"/>
            <a:ext cx="2879103" cy="2879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1141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46474-06FE-CE9A-A8A3-E71DFA1B6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1D14AD-7E45-E30F-5FA3-7D8B43750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r>
              <a:rPr lang="hr-HR" i="1" dirty="0">
                <a:solidFill>
                  <a:srgbClr val="00B050"/>
                </a:solidFill>
              </a:rPr>
              <a:t>Problemi u strukturiranju seansi</a:t>
            </a:r>
            <a:r>
              <a:rPr lang="hr-HR" dirty="0">
                <a:solidFill>
                  <a:srgbClr val="00B050"/>
                </a:solidFill>
              </a:rPr>
              <a:t/>
            </a:r>
            <a:br>
              <a:rPr lang="hr-HR" dirty="0">
                <a:solidFill>
                  <a:srgbClr val="00B050"/>
                </a:solidFill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2989E99-3591-7AC3-7322-2481C553A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9064" y="1983524"/>
            <a:ext cx="7853313" cy="1445476"/>
          </a:xfrm>
        </p:spPr>
        <p:txBody>
          <a:bodyPr/>
          <a:lstStyle/>
          <a:p>
            <a:pPr marL="0" indent="0" algn="ctr">
              <a:buNone/>
            </a:pPr>
            <a:r>
              <a:rPr lang="hr-HR" i="1" dirty="0">
                <a:solidFill>
                  <a:srgbClr val="7030A0"/>
                </a:solidFill>
              </a:rPr>
              <a:t>MOGU SE POJAVITI U BILO KOJEM DIJELU SEANSE</a:t>
            </a:r>
          </a:p>
        </p:txBody>
      </p:sp>
      <p:pic>
        <p:nvPicPr>
          <p:cNvPr id="5126" name="Picture 6" descr="Running with obstacles - Free sports icons">
            <a:extLst>
              <a:ext uri="{FF2B5EF4-FFF2-40B4-BE49-F238E27FC236}">
                <a16:creationId xmlns:a16="http://schemas.microsoft.com/office/drawing/2014/main" id="{6B2EDFBF-5B87-17BF-8D83-6B4072E682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826" y="3429000"/>
            <a:ext cx="2879103" cy="2879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0E7AD1AE-CA8C-62AB-8621-9033514E7571}"/>
              </a:ext>
            </a:extLst>
          </p:cNvPr>
          <p:cNvSpPr txBox="1">
            <a:spLocks/>
          </p:cNvSpPr>
          <p:nvPr/>
        </p:nvSpPr>
        <p:spPr>
          <a:xfrm>
            <a:off x="525151" y="3423075"/>
            <a:ext cx="7853313" cy="1445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hr-HR" i="1" dirty="0">
                <a:solidFill>
                  <a:srgbClr val="7030A0"/>
                </a:solidFill>
              </a:rPr>
              <a:t>S NJIMA SE U NEKOJ MJERI SUSREĆU SVI TERAPEUTI, JAKO ISKUSNI I ONI S MANJE ISKUSTVA </a:t>
            </a:r>
          </a:p>
        </p:txBody>
      </p:sp>
    </p:spTree>
    <p:extLst>
      <p:ext uri="{BB962C8B-B14F-4D97-AF65-F5344CB8AC3E}">
        <p14:creationId xmlns:p14="http://schemas.microsoft.com/office/powerpoint/2010/main" val="1121686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542</TotalTime>
  <Words>285</Words>
  <Application>Microsoft Office PowerPoint</Application>
  <PresentationFormat>Widescreen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sustava Office</vt:lpstr>
      <vt:lpstr>STRUKTURIRANJE SEANSI Problemi u strukturiranju </vt:lpstr>
      <vt:lpstr>PowerPoint Presentation</vt:lpstr>
      <vt:lpstr>STRUKTURA </vt:lpstr>
      <vt:lpstr>Uvodni dio </vt:lpstr>
      <vt:lpstr>PowerPoint Presentation</vt:lpstr>
      <vt:lpstr>Središnji dio </vt:lpstr>
      <vt:lpstr>Završni dio seanse</vt:lpstr>
      <vt:lpstr> Problemi u strukturiranju seansi </vt:lpstr>
      <vt:lpstr> Problemi u strukturiranju seansi </vt:lpstr>
      <vt:lpstr> Problemi u strukturiranju seansi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STRUKTURIRANJE SEANSI Problemi u strukturiranju </dc:title>
  <dc:creator>Bozica Caic</dc:creator>
  <cp:lastModifiedBy>hubikotvr@outlook.com</cp:lastModifiedBy>
  <cp:revision>19</cp:revision>
  <dcterms:created xsi:type="dcterms:W3CDTF">2025-11-27T18:50:45Z</dcterms:created>
  <dcterms:modified xsi:type="dcterms:W3CDTF">2026-02-12T15:13:30Z</dcterms:modified>
</cp:coreProperties>
</file>