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9E1B7-75E5-46E7-9E66-E71D5DDEE6E8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11C04-ED51-46E7-92FC-864E045887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064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11C04-ED51-46E7-92FC-864E04588790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160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11C04-ED51-46E7-92FC-864E04588790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0179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11C04-ED51-46E7-92FC-864E04588790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231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876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306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101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770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208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650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947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892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301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1444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218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18CF1-1E97-485D-AC13-DC2A748370A2}" type="datetimeFigureOut">
              <a:rPr lang="hr-HR" smtClean="0"/>
              <a:t>20.2.2026.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1807A-C1B9-41F3-9496-090963F0FC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366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B5F3FE7-D3B4-536B-BCE3-737D90FB1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9E9D33-0811-A9E8-5155-713545B63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35402" y="743447"/>
            <a:ext cx="344576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4800" dirty="0" err="1"/>
              <a:t>Identifikacija</a:t>
            </a:r>
            <a:r>
              <a:rPr lang="en-US" sz="4800" dirty="0"/>
              <a:t> </a:t>
            </a:r>
            <a:r>
              <a:rPr lang="en-US" sz="4800" dirty="0" err="1"/>
              <a:t>automatskih</a:t>
            </a:r>
            <a:r>
              <a:rPr lang="en-US" sz="4800" dirty="0"/>
              <a:t> </a:t>
            </a:r>
            <a:r>
              <a:rPr lang="en-US" sz="4800" dirty="0" err="1"/>
              <a:t>misli</a:t>
            </a:r>
            <a:endParaRPr lang="hr-HR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B82FC8-CD13-349A-3585-712453BEF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403" y="4629234"/>
            <a:ext cx="3445766" cy="1485319"/>
          </a:xfrm>
          <a:noFill/>
        </p:spPr>
        <p:txBody>
          <a:bodyPr>
            <a:normAutofit/>
          </a:bodyPr>
          <a:lstStyle/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/>
              <a:t>Matea Perović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773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BE4887-E83C-5196-8153-45F64DB6348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EB5AB50-67D2-5B08-5BF4-59F149B60019}"/>
              </a:ext>
            </a:extLst>
          </p:cNvPr>
          <p:cNvSpPr txBox="1"/>
          <p:nvPr/>
        </p:nvSpPr>
        <p:spPr>
          <a:xfrm>
            <a:off x="1219200" y="688853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POTEŠKOĆE PRI IDENTIFIKACIJI AUTOMATSKIH MISLI</a:t>
            </a:r>
            <a:endParaRPr lang="hr-HR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937B6-B82B-8026-DFA4-E1B7926941B3}"/>
              </a:ext>
            </a:extLst>
          </p:cNvPr>
          <p:cNvSpPr txBox="1"/>
          <p:nvPr/>
        </p:nvSpPr>
        <p:spPr>
          <a:xfrm>
            <a:off x="751115" y="1533465"/>
            <a:ext cx="104285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ne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prepoznati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prolaze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glavu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sz="2000" dirty="0"/>
              <a:t>TEHNIKE KOJE MOGU POMOĆI: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intenziviranje</a:t>
            </a:r>
            <a:r>
              <a:rPr lang="en-US" sz="2000" dirty="0"/>
              <a:t> </a:t>
            </a:r>
            <a:r>
              <a:rPr lang="en-US" sz="2000" dirty="0" err="1"/>
              <a:t>klijentovih</a:t>
            </a:r>
            <a:r>
              <a:rPr lang="en-US" sz="2000" dirty="0"/>
              <a:t> </a:t>
            </a:r>
            <a:r>
              <a:rPr lang="en-US" sz="2000" dirty="0" err="1"/>
              <a:t>emocionalnih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fizioloških</a:t>
            </a:r>
            <a:r>
              <a:rPr lang="en-US" sz="2000" dirty="0"/>
              <a:t> </a:t>
            </a:r>
            <a:r>
              <a:rPr lang="en-US" sz="2000" dirty="0" err="1"/>
              <a:t>reakcija</a:t>
            </a:r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detaljno</a:t>
            </a:r>
            <a:r>
              <a:rPr lang="en-US" sz="2000" dirty="0"/>
              <a:t> </a:t>
            </a:r>
            <a:r>
              <a:rPr lang="en-US" sz="2000" dirty="0" err="1"/>
              <a:t>vizualiziranje</a:t>
            </a:r>
            <a:r>
              <a:rPr lang="en-US" sz="2000" dirty="0"/>
              <a:t> </a:t>
            </a:r>
            <a:r>
              <a:rPr lang="en-US" sz="2000" dirty="0" err="1"/>
              <a:t>situacije</a:t>
            </a:r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rekreiranje</a:t>
            </a:r>
            <a:r>
              <a:rPr lang="en-US" sz="2000" dirty="0"/>
              <a:t> </a:t>
            </a:r>
            <a:r>
              <a:rPr lang="en-US" sz="2000" dirty="0" err="1"/>
              <a:t>situacije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igranje</a:t>
            </a:r>
            <a:r>
              <a:rPr lang="en-US" sz="2000" dirty="0"/>
              <a:t> </a:t>
            </a:r>
            <a:r>
              <a:rPr lang="en-US" sz="2000" dirty="0" err="1"/>
              <a:t>uloga</a:t>
            </a:r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upit</a:t>
            </a:r>
            <a:r>
              <a:rPr lang="en-US" sz="2000" dirty="0"/>
              <a:t> o </a:t>
            </a:r>
            <a:r>
              <a:rPr lang="en-US" sz="2000" dirty="0" err="1"/>
              <a:t>mentalnim</a:t>
            </a:r>
            <a:r>
              <a:rPr lang="en-US" sz="2000" dirty="0"/>
              <a:t> </a:t>
            </a:r>
            <a:r>
              <a:rPr lang="en-US" sz="2000" dirty="0" err="1"/>
              <a:t>slikama</a:t>
            </a:r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predlaganje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je </a:t>
            </a:r>
            <a:r>
              <a:rPr lang="en-US" sz="2000" dirty="0" err="1"/>
              <a:t>suprotna</a:t>
            </a:r>
            <a:r>
              <a:rPr lang="en-US" sz="2000" dirty="0"/>
              <a:t> </a:t>
            </a:r>
            <a:r>
              <a:rPr lang="en-US" sz="2000" dirty="0" err="1"/>
              <a:t>terapeutovoj</a:t>
            </a:r>
            <a:r>
              <a:rPr lang="en-US" sz="2000" dirty="0"/>
              <a:t> </a:t>
            </a:r>
            <a:r>
              <a:rPr lang="en-US" sz="2000" dirty="0" err="1"/>
              <a:t>pretpostavci</a:t>
            </a:r>
            <a:r>
              <a:rPr lang="en-US" sz="2000" dirty="0"/>
              <a:t> o </a:t>
            </a:r>
            <a:r>
              <a:rPr lang="en-US" sz="2000" dirty="0" err="1"/>
              <a:t>klijentovoj</a:t>
            </a:r>
            <a:r>
              <a:rPr lang="en-US" sz="2000" dirty="0"/>
              <a:t> </a:t>
            </a:r>
            <a:r>
              <a:rPr lang="en-US" sz="2000" dirty="0" err="1"/>
              <a:t>automatskoj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r>
              <a:rPr lang="en-US" sz="2000" dirty="0"/>
              <a:t> (</a:t>
            </a:r>
            <a:r>
              <a:rPr lang="en-US" sz="2000" dirty="0" err="1"/>
              <a:t>npr</a:t>
            </a:r>
            <a:r>
              <a:rPr lang="en-US" sz="2000" dirty="0"/>
              <a:t>. “Nisam </a:t>
            </a:r>
            <a:r>
              <a:rPr lang="en-US" sz="2000" dirty="0" err="1"/>
              <a:t>siguran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će</a:t>
            </a:r>
            <a:r>
              <a:rPr lang="en-US" sz="2000" dirty="0"/>
              <a:t> mi </a:t>
            </a:r>
            <a:r>
              <a:rPr lang="en-US" sz="2000" dirty="0" err="1"/>
              <a:t>prolaziti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glavu</a:t>
            </a:r>
            <a:r>
              <a:rPr lang="en-US" sz="2000" dirty="0"/>
              <a:t> </a:t>
            </a:r>
            <a:r>
              <a:rPr lang="en-US" sz="2000" dirty="0" err="1"/>
              <a:t>dok</a:t>
            </a:r>
            <a:r>
              <a:rPr lang="en-US" sz="2000" dirty="0"/>
              <a:t> se </a:t>
            </a:r>
            <a:r>
              <a:rPr lang="en-US" sz="2000" dirty="0" err="1"/>
              <a:t>budem</a:t>
            </a:r>
            <a:r>
              <a:rPr lang="en-US" sz="2000" dirty="0"/>
              <a:t> </a:t>
            </a:r>
            <a:r>
              <a:rPr lang="en-US" sz="2000" dirty="0" err="1"/>
              <a:t>spremao</a:t>
            </a:r>
            <a:r>
              <a:rPr lang="en-US" sz="2000" dirty="0"/>
              <a:t> za </a:t>
            </a:r>
            <a:r>
              <a:rPr lang="en-US" sz="2000" dirty="0" err="1"/>
              <a:t>intervju</a:t>
            </a:r>
            <a:r>
              <a:rPr lang="en-US" sz="2000" dirty="0"/>
              <a:t> za </a:t>
            </a:r>
            <a:r>
              <a:rPr lang="en-US" sz="2000" dirty="0" err="1"/>
              <a:t>posao</a:t>
            </a:r>
            <a:r>
              <a:rPr lang="en-US" sz="2000" dirty="0"/>
              <a:t>.” – “</a:t>
            </a:r>
            <a:r>
              <a:rPr lang="en-US" sz="2000" dirty="0" err="1"/>
              <a:t>Pretpostavljam</a:t>
            </a:r>
            <a:r>
              <a:rPr lang="en-US" sz="2000" dirty="0"/>
              <a:t> da </a:t>
            </a:r>
            <a:r>
              <a:rPr lang="en-US" sz="2000" dirty="0" err="1"/>
              <a:t>nećete</a:t>
            </a:r>
            <a:r>
              <a:rPr lang="en-US" sz="2000" dirty="0"/>
              <a:t> </a:t>
            </a:r>
            <a:r>
              <a:rPr lang="en-US" sz="2000" dirty="0" err="1"/>
              <a:t>misliti</a:t>
            </a:r>
            <a:r>
              <a:rPr lang="en-US" sz="2000" dirty="0"/>
              <a:t> o tome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će</a:t>
            </a:r>
            <a:r>
              <a:rPr lang="en-US" sz="2000" dirty="0"/>
              <a:t> </a:t>
            </a:r>
            <a:r>
              <a:rPr lang="en-US" sz="2000" dirty="0" err="1"/>
              <a:t>intervju</a:t>
            </a:r>
            <a:r>
              <a:rPr lang="en-US" sz="2000" dirty="0"/>
              <a:t> </a:t>
            </a:r>
            <a:r>
              <a:rPr lang="en-US" sz="2000" dirty="0" err="1"/>
              <a:t>proći</a:t>
            </a:r>
            <a:r>
              <a:rPr lang="en-US" sz="2000" dirty="0"/>
              <a:t> </a:t>
            </a:r>
            <a:r>
              <a:rPr lang="en-US" sz="2000" dirty="0" err="1"/>
              <a:t>savršeno</a:t>
            </a:r>
            <a:r>
              <a:rPr lang="en-US" sz="2000" dirty="0"/>
              <a:t>?”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upit</a:t>
            </a:r>
            <a:r>
              <a:rPr lang="en-US" sz="2000" dirty="0"/>
              <a:t> o </a:t>
            </a:r>
            <a:r>
              <a:rPr lang="en-US" sz="2000" dirty="0" err="1"/>
              <a:t>značenju</a:t>
            </a:r>
            <a:r>
              <a:rPr lang="en-US" sz="2000" dirty="0"/>
              <a:t> </a:t>
            </a:r>
            <a:r>
              <a:rPr lang="en-US" sz="2000" dirty="0" err="1"/>
              <a:t>situacije</a:t>
            </a:r>
            <a:r>
              <a:rPr lang="en-US" sz="2000" dirty="0"/>
              <a:t> za </a:t>
            </a:r>
            <a:r>
              <a:rPr lang="en-US" sz="2000" dirty="0" err="1"/>
              <a:t>klijenta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558365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10DADA-7DDB-EDB6-C610-AC91E22DC4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2C236D-24EA-A3C8-4196-680D1C361AE0}"/>
              </a:ext>
            </a:extLst>
          </p:cNvPr>
          <p:cNvSpPr txBox="1"/>
          <p:nvPr/>
        </p:nvSpPr>
        <p:spPr>
          <a:xfrm>
            <a:off x="1088571" y="1247657"/>
            <a:ext cx="3822189" cy="48156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500" dirty="0"/>
              <a:t>ZA KRAJ…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 err="1"/>
              <a:t>Identificiranje</a:t>
            </a:r>
            <a:r>
              <a:rPr lang="en-US" sz="2300" dirty="0"/>
              <a:t> </a:t>
            </a:r>
            <a:r>
              <a:rPr lang="en-US" sz="2300" dirty="0" err="1"/>
              <a:t>automatskih</a:t>
            </a:r>
            <a:r>
              <a:rPr lang="en-US" sz="2300" dirty="0"/>
              <a:t> </a:t>
            </a:r>
            <a:r>
              <a:rPr lang="en-US" sz="2300" dirty="0" err="1"/>
              <a:t>misli</a:t>
            </a:r>
            <a:r>
              <a:rPr lang="en-US" sz="2300" dirty="0"/>
              <a:t> je </a:t>
            </a:r>
            <a:r>
              <a:rPr lang="en-US" sz="2300" dirty="0" err="1"/>
              <a:t>vještina</a:t>
            </a:r>
            <a:r>
              <a:rPr lang="en-US" sz="2300" dirty="0"/>
              <a:t> u </a:t>
            </a:r>
            <a:r>
              <a:rPr lang="en-US" sz="2300" dirty="0" err="1"/>
              <a:t>kojoj</a:t>
            </a:r>
            <a:r>
              <a:rPr lang="en-US" sz="2300" dirty="0"/>
              <a:t> </a:t>
            </a:r>
            <a:r>
              <a:rPr lang="en-US" sz="2300" dirty="0" err="1"/>
              <a:t>i</a:t>
            </a:r>
            <a:r>
              <a:rPr lang="en-US" sz="2300" dirty="0"/>
              <a:t> </a:t>
            </a:r>
            <a:r>
              <a:rPr lang="en-US" sz="2300" dirty="0" err="1"/>
              <a:t>klijent</a:t>
            </a:r>
            <a:r>
              <a:rPr lang="en-US" sz="2300" dirty="0"/>
              <a:t> </a:t>
            </a:r>
            <a:r>
              <a:rPr lang="en-US" sz="2300" dirty="0" err="1"/>
              <a:t>i</a:t>
            </a:r>
            <a:r>
              <a:rPr lang="en-US" sz="2300" dirty="0"/>
              <a:t> </a:t>
            </a:r>
            <a:r>
              <a:rPr lang="en-US" sz="2300" dirty="0" err="1"/>
              <a:t>terapeut</a:t>
            </a:r>
            <a:r>
              <a:rPr lang="en-US" sz="2300" dirty="0"/>
              <a:t> </a:t>
            </a:r>
            <a:r>
              <a:rPr lang="en-US" sz="2300" dirty="0" err="1"/>
              <a:t>postaju</a:t>
            </a:r>
            <a:r>
              <a:rPr lang="en-US" sz="2300" dirty="0"/>
              <a:t> </a:t>
            </a:r>
            <a:r>
              <a:rPr lang="en-US" sz="2300" dirty="0" err="1"/>
              <a:t>bolji</a:t>
            </a:r>
            <a:r>
              <a:rPr lang="en-US" sz="2300" dirty="0"/>
              <a:t> s </a:t>
            </a:r>
            <a:r>
              <a:rPr lang="en-US" sz="2300" dirty="0" err="1"/>
              <a:t>vremenom</a:t>
            </a:r>
            <a:endParaRPr lang="en-US" sz="2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 err="1"/>
              <a:t>Osnažiti</a:t>
            </a:r>
            <a:r>
              <a:rPr lang="en-US" sz="2300" dirty="0"/>
              <a:t> </a:t>
            </a:r>
            <a:r>
              <a:rPr lang="en-US" sz="2300" dirty="0" err="1"/>
              <a:t>klijenta</a:t>
            </a:r>
            <a:r>
              <a:rPr lang="en-US" sz="2300" dirty="0"/>
              <a:t> </a:t>
            </a:r>
            <a:r>
              <a:rPr lang="en-US" sz="2300" dirty="0" err="1"/>
              <a:t>porukom</a:t>
            </a:r>
            <a:r>
              <a:rPr lang="en-US" sz="2300" dirty="0"/>
              <a:t> da </a:t>
            </a:r>
            <a:r>
              <a:rPr lang="en-US" sz="2300" dirty="0" err="1"/>
              <a:t>će</a:t>
            </a:r>
            <a:r>
              <a:rPr lang="en-US" sz="2300" dirty="0"/>
              <a:t> </a:t>
            </a:r>
            <a:r>
              <a:rPr lang="en-US" sz="2300" dirty="0" err="1"/>
              <a:t>uz</a:t>
            </a:r>
            <a:r>
              <a:rPr lang="en-US" sz="2300" dirty="0"/>
              <a:t> </a:t>
            </a:r>
            <a:r>
              <a:rPr lang="en-US" sz="2300" dirty="0" err="1"/>
              <a:t>praksu</a:t>
            </a:r>
            <a:r>
              <a:rPr lang="en-US" sz="2300" dirty="0"/>
              <a:t> </a:t>
            </a:r>
            <a:r>
              <a:rPr lang="en-US" sz="2300" dirty="0" err="1"/>
              <a:t>postajati</a:t>
            </a:r>
            <a:r>
              <a:rPr lang="en-US" sz="2300" dirty="0"/>
              <a:t> </a:t>
            </a:r>
            <a:r>
              <a:rPr lang="en-US" sz="2300" dirty="0" err="1"/>
              <a:t>sigurniji</a:t>
            </a:r>
            <a:r>
              <a:rPr lang="en-US" sz="2300" dirty="0"/>
              <a:t> </a:t>
            </a:r>
            <a:r>
              <a:rPr lang="en-US" sz="2300" dirty="0" err="1"/>
              <a:t>i</a:t>
            </a:r>
            <a:r>
              <a:rPr lang="en-US" sz="2300" dirty="0"/>
              <a:t> </a:t>
            </a:r>
            <a:r>
              <a:rPr lang="en-US" sz="2300" dirty="0" err="1"/>
              <a:t>uspješniji</a:t>
            </a:r>
            <a:r>
              <a:rPr lang="en-US" sz="2300" dirty="0"/>
              <a:t> u tome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 err="1"/>
              <a:t>Podučiti</a:t>
            </a:r>
            <a:r>
              <a:rPr lang="en-US" sz="2300" dirty="0"/>
              <a:t> </a:t>
            </a:r>
            <a:r>
              <a:rPr lang="en-US" sz="2300" dirty="0" err="1" smtClean="0"/>
              <a:t>klije</a:t>
            </a:r>
            <a:r>
              <a:rPr lang="hr-HR" sz="2300" smtClean="0"/>
              <a:t>nta</a:t>
            </a:r>
            <a:r>
              <a:rPr lang="en-US" sz="2300" smtClean="0"/>
              <a:t> </a:t>
            </a:r>
            <a:r>
              <a:rPr lang="en-US" sz="2300" dirty="0" err="1"/>
              <a:t>drugim</a:t>
            </a:r>
            <a:r>
              <a:rPr lang="en-US" sz="2300" dirty="0"/>
              <a:t> </a:t>
            </a:r>
            <a:r>
              <a:rPr lang="en-US" sz="2300" dirty="0" err="1"/>
              <a:t>tehnikama</a:t>
            </a:r>
            <a:r>
              <a:rPr lang="en-US" sz="2300" dirty="0"/>
              <a:t> </a:t>
            </a:r>
            <a:r>
              <a:rPr lang="en-US" sz="2300" dirty="0" err="1"/>
              <a:t>prepoznavanja</a:t>
            </a:r>
            <a:r>
              <a:rPr lang="en-US" sz="2300" dirty="0"/>
              <a:t> </a:t>
            </a:r>
            <a:r>
              <a:rPr lang="en-US" sz="2300" dirty="0" err="1"/>
              <a:t>automatskih</a:t>
            </a:r>
            <a:r>
              <a:rPr lang="en-US" sz="2300" dirty="0"/>
              <a:t> </a:t>
            </a:r>
            <a:r>
              <a:rPr lang="en-US" sz="2300" dirty="0" err="1"/>
              <a:t>misli</a:t>
            </a:r>
            <a:r>
              <a:rPr lang="en-US" sz="2300" dirty="0"/>
              <a:t> </a:t>
            </a:r>
            <a:r>
              <a:rPr lang="en-US" sz="2300" dirty="0" err="1"/>
              <a:t>ako</a:t>
            </a:r>
            <a:r>
              <a:rPr lang="en-US" sz="2300" dirty="0"/>
              <a:t> </a:t>
            </a:r>
            <a:r>
              <a:rPr lang="en-US" sz="2300" dirty="0" err="1"/>
              <a:t>obično</a:t>
            </a:r>
            <a:r>
              <a:rPr lang="en-US" sz="2300" dirty="0"/>
              <a:t> </a:t>
            </a:r>
            <a:r>
              <a:rPr lang="en-US" sz="2300" dirty="0" err="1"/>
              <a:t>pitanje</a:t>
            </a:r>
            <a:r>
              <a:rPr lang="en-US" sz="2300" dirty="0"/>
              <a:t> o </a:t>
            </a:r>
            <a:r>
              <a:rPr lang="en-US" sz="2300" dirty="0" err="1"/>
              <a:t>mislima</a:t>
            </a:r>
            <a:r>
              <a:rPr lang="en-US" sz="2300" dirty="0"/>
              <a:t> za </a:t>
            </a:r>
            <a:r>
              <a:rPr lang="en-US" sz="2300" dirty="0" err="1"/>
              <a:t>njega</a:t>
            </a:r>
            <a:r>
              <a:rPr lang="en-US" sz="2300" dirty="0"/>
              <a:t> </a:t>
            </a:r>
            <a:r>
              <a:rPr lang="en-US" sz="2300" dirty="0" err="1"/>
              <a:t>nije</a:t>
            </a:r>
            <a:r>
              <a:rPr lang="en-US" sz="2300" dirty="0"/>
              <a:t> </a:t>
            </a:r>
            <a:r>
              <a:rPr lang="en-US" sz="2300" dirty="0" err="1"/>
              <a:t>učinkovito</a:t>
            </a:r>
            <a:endParaRPr lang="en-US" sz="23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66448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E962F87-F49B-CD6B-A282-5028FE0DE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74" b="185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3E7B9C-DAA4-9FD7-8F2B-EE79E4118539}"/>
              </a:ext>
            </a:extLst>
          </p:cNvPr>
          <p:cNvSpPr txBox="1"/>
          <p:nvPr/>
        </p:nvSpPr>
        <p:spPr>
          <a:xfrm>
            <a:off x="523875" y="5317240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HVALA NA PAŽNJI!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85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6FE58B-735C-33CB-A9DD-76550CAE3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1207A1-22C7-2623-5140-E1840489DFAA}"/>
              </a:ext>
            </a:extLst>
          </p:cNvPr>
          <p:cNvSpPr txBox="1"/>
          <p:nvPr/>
        </p:nvSpPr>
        <p:spPr>
          <a:xfrm>
            <a:off x="859972" y="707572"/>
            <a:ext cx="3822189" cy="53013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automatskih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Kako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objasniti</a:t>
            </a:r>
            <a:r>
              <a:rPr lang="en-US" dirty="0"/>
              <a:t> </a:t>
            </a:r>
            <a:r>
              <a:rPr lang="en-US" dirty="0" err="1"/>
              <a:t>automatske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?</a:t>
            </a:r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Kako </a:t>
            </a:r>
            <a:r>
              <a:rPr lang="en-US" dirty="0" err="1"/>
              <a:t>izazvati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identificirati</a:t>
            </a:r>
            <a:r>
              <a:rPr lang="en-US" dirty="0"/>
              <a:t> </a:t>
            </a:r>
            <a:r>
              <a:rPr lang="en-US" dirty="0" err="1"/>
              <a:t>automatske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?</a:t>
            </a:r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Kako </a:t>
            </a:r>
            <a:r>
              <a:rPr lang="en-US" dirty="0" err="1"/>
              <a:t>izgleda</a:t>
            </a:r>
            <a:r>
              <a:rPr lang="en-US" dirty="0"/>
              <a:t> </a:t>
            </a:r>
            <a:r>
              <a:rPr lang="en-US" dirty="0" err="1"/>
              <a:t>prošireni</a:t>
            </a:r>
            <a:r>
              <a:rPr lang="en-US" dirty="0"/>
              <a:t> </a:t>
            </a:r>
            <a:r>
              <a:rPr lang="en-US" dirty="0" err="1"/>
              <a:t>kognitivni</a:t>
            </a:r>
            <a:r>
              <a:rPr lang="en-US" dirty="0"/>
              <a:t> model?</a:t>
            </a:r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Koji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automatskih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?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napraviti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poteškoća</a:t>
            </a:r>
            <a:r>
              <a:rPr lang="en-US" dirty="0"/>
              <a:t> s </a:t>
            </a:r>
            <a:r>
              <a:rPr lang="en-US" dirty="0" err="1"/>
              <a:t>identificiranjem</a:t>
            </a:r>
            <a:r>
              <a:rPr lang="en-US" dirty="0"/>
              <a:t> </a:t>
            </a:r>
            <a:r>
              <a:rPr lang="en-US" dirty="0" err="1"/>
              <a:t>automatskih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?</a:t>
            </a:r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Kako </a:t>
            </a:r>
            <a:r>
              <a:rPr lang="en-US" dirty="0" err="1"/>
              <a:t>naučiti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da </a:t>
            </a:r>
            <a:r>
              <a:rPr lang="en-US" dirty="0" err="1"/>
              <a:t>identificira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automatske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i="1" dirty="0"/>
          </a:p>
        </p:txBody>
      </p:sp>
    </p:spTree>
    <p:extLst>
      <p:ext uri="{BB962C8B-B14F-4D97-AF65-F5344CB8AC3E}">
        <p14:creationId xmlns:p14="http://schemas.microsoft.com/office/powerpoint/2010/main" val="2134120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157AA58-9E4F-8D78-772C-2EDFF11609A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5E25C8-0019-E910-73EB-271F91AE0B0E}"/>
              </a:ext>
            </a:extLst>
          </p:cNvPr>
          <p:cNvSpPr txBox="1"/>
          <p:nvPr/>
        </p:nvSpPr>
        <p:spPr>
          <a:xfrm>
            <a:off x="772887" y="217716"/>
            <a:ext cx="11419113" cy="987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err="1"/>
              <a:t>Automatske</a:t>
            </a:r>
            <a:r>
              <a:rPr lang="en-US" sz="2400" b="1" dirty="0"/>
              <a:t> </a:t>
            </a:r>
            <a:r>
              <a:rPr lang="en-US" sz="2400" b="1" dirty="0" err="1"/>
              <a:t>misli</a:t>
            </a:r>
            <a:r>
              <a:rPr lang="en-US" sz="2400" b="1" dirty="0"/>
              <a:t> </a:t>
            </a:r>
            <a:r>
              <a:rPr lang="en-US" sz="2400" dirty="0" err="1"/>
              <a:t>utječu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i="1" dirty="0" err="1"/>
              <a:t>emocije</a:t>
            </a:r>
            <a:r>
              <a:rPr lang="en-US" sz="2400" dirty="0"/>
              <a:t>, </a:t>
            </a:r>
            <a:r>
              <a:rPr lang="en-US" sz="2400" i="1" dirty="0" err="1"/>
              <a:t>ponašanja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i="1" dirty="0" err="1"/>
              <a:t>fiziološku</a:t>
            </a:r>
            <a:r>
              <a:rPr lang="en-US" sz="2400" i="1" dirty="0"/>
              <a:t> </a:t>
            </a:r>
            <a:r>
              <a:rPr lang="en-US" sz="2400" i="1" dirty="0" err="1"/>
              <a:t>reakciju</a:t>
            </a:r>
            <a:endParaRPr lang="en-US" sz="24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err="1"/>
              <a:t>Disfunkcionalne</a:t>
            </a:r>
            <a:r>
              <a:rPr lang="en-US" sz="2400" b="1" dirty="0"/>
              <a:t> </a:t>
            </a:r>
            <a:r>
              <a:rPr lang="en-US" sz="2400" b="1" dirty="0" err="1"/>
              <a:t>automatske</a:t>
            </a:r>
            <a:r>
              <a:rPr lang="en-US" sz="2400" b="1" dirty="0"/>
              <a:t> </a:t>
            </a:r>
            <a:r>
              <a:rPr lang="en-US" sz="2400" b="1" dirty="0" err="1"/>
              <a:t>misli</a:t>
            </a:r>
            <a:r>
              <a:rPr lang="en-US" sz="2400" b="1" dirty="0"/>
              <a:t>: </a:t>
            </a:r>
          </a:p>
          <a:p>
            <a:pPr marL="4114800" lvl="8" indent="-457200">
              <a:buFont typeface="Wingdings" panose="05000000000000000000" pitchFamily="2" charset="2"/>
              <a:buChar char="§"/>
            </a:pPr>
            <a:r>
              <a:rPr lang="en-US" sz="2400" dirty="0" err="1"/>
              <a:t>iskrivljuju</a:t>
            </a:r>
            <a:r>
              <a:rPr lang="en-US" sz="2400" dirty="0"/>
              <a:t> </a:t>
            </a:r>
            <a:r>
              <a:rPr lang="en-US" sz="2400" dirty="0" err="1"/>
              <a:t>stvarnost</a:t>
            </a:r>
            <a:endParaRPr lang="en-US" sz="2400" dirty="0"/>
          </a:p>
          <a:p>
            <a:pPr marL="4114800" lvl="8" indent="-457200">
              <a:buFont typeface="Wingdings" panose="05000000000000000000" pitchFamily="2" charset="2"/>
              <a:buChar char="§"/>
            </a:pPr>
            <a:r>
              <a:rPr lang="en-US" sz="2400" dirty="0" err="1"/>
              <a:t>povezane</a:t>
            </a:r>
            <a:r>
              <a:rPr lang="en-US" sz="2400" dirty="0"/>
              <a:t> s </a:t>
            </a:r>
            <a:r>
              <a:rPr lang="en-US" sz="2400" dirty="0" err="1"/>
              <a:t>neugodnim</a:t>
            </a:r>
            <a:r>
              <a:rPr lang="en-US" sz="2400" dirty="0"/>
              <a:t> </a:t>
            </a:r>
            <a:r>
              <a:rPr lang="en-US" sz="2400" dirty="0" err="1"/>
              <a:t>emocionalnim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/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fiziološkim</a:t>
            </a:r>
            <a:r>
              <a:rPr lang="en-US" sz="2400" dirty="0"/>
              <a:t> </a:t>
            </a:r>
            <a:r>
              <a:rPr lang="en-US" sz="2400" dirty="0" err="1"/>
              <a:t>reakcijama</a:t>
            </a:r>
            <a:endParaRPr lang="en-US" sz="2400" dirty="0"/>
          </a:p>
          <a:p>
            <a:pPr marL="4114800" lvl="8" indent="-457200">
              <a:buFont typeface="Wingdings" panose="05000000000000000000" pitchFamily="2" charset="2"/>
              <a:buChar char="§"/>
            </a:pPr>
            <a:r>
              <a:rPr lang="en-US" sz="2400" dirty="0" err="1"/>
              <a:t>dovode</a:t>
            </a:r>
            <a:r>
              <a:rPr lang="en-US" sz="2400" dirty="0"/>
              <a:t> do </a:t>
            </a:r>
            <a:r>
              <a:rPr lang="en-US" sz="2400" dirty="0" err="1"/>
              <a:t>neadaptivnih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endParaRPr lang="en-US" sz="2400" dirty="0"/>
          </a:p>
          <a:p>
            <a:pPr marL="4114800" lvl="8" indent="-457200">
              <a:buFont typeface="Wingdings" panose="05000000000000000000" pitchFamily="2" charset="2"/>
              <a:buChar char="§"/>
            </a:pPr>
            <a:r>
              <a:rPr lang="en-US" sz="2400" dirty="0" err="1"/>
              <a:t>narušavaju</a:t>
            </a:r>
            <a:r>
              <a:rPr lang="en-US" sz="2400" dirty="0"/>
              <a:t> </a:t>
            </a:r>
            <a:r>
              <a:rPr lang="en-US" sz="2400" dirty="0" err="1"/>
              <a:t>klijentov</a:t>
            </a:r>
            <a:r>
              <a:rPr lang="en-US" sz="2400" dirty="0"/>
              <a:t> </a:t>
            </a:r>
            <a:r>
              <a:rPr lang="en-US" sz="2400" dirty="0" err="1"/>
              <a:t>osjećaj</a:t>
            </a:r>
            <a:r>
              <a:rPr lang="en-US" sz="2400" dirty="0"/>
              <a:t> </a:t>
            </a:r>
            <a:r>
              <a:rPr lang="en-US" sz="2400" dirty="0" err="1"/>
              <a:t>dobrobiti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sposobnost</a:t>
            </a:r>
            <a:r>
              <a:rPr lang="en-US" sz="2400" dirty="0"/>
              <a:t> </a:t>
            </a:r>
            <a:r>
              <a:rPr lang="en-US" sz="2400" dirty="0" err="1"/>
              <a:t>poduzimanja</a:t>
            </a:r>
            <a:r>
              <a:rPr lang="en-US" sz="2400" dirty="0"/>
              <a:t> </a:t>
            </a:r>
            <a:r>
              <a:rPr lang="en-US" sz="2400" dirty="0" err="1"/>
              <a:t>koraka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ostvarenju</a:t>
            </a:r>
            <a:r>
              <a:rPr lang="en-US" sz="2400" dirty="0"/>
              <a:t> </a:t>
            </a:r>
            <a:r>
              <a:rPr lang="en-US" sz="2400" dirty="0" err="1"/>
              <a:t>ciljeva</a:t>
            </a:r>
            <a:endParaRPr lang="en-US" sz="2400" dirty="0"/>
          </a:p>
          <a:p>
            <a:pPr marL="4114800" lvl="8" indent="-457200">
              <a:buFont typeface="Wingdings" panose="05000000000000000000" pitchFamily="2" charset="2"/>
              <a:buChar char="§"/>
            </a:pPr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Disfunkcionalne</a:t>
            </a:r>
            <a:r>
              <a:rPr lang="en-US" sz="2400" dirty="0"/>
              <a:t> </a:t>
            </a:r>
            <a:r>
              <a:rPr lang="en-US" sz="2400" dirty="0" err="1"/>
              <a:t>automatske</a:t>
            </a:r>
            <a:r>
              <a:rPr lang="en-US" sz="2400" dirty="0"/>
              <a:t> </a:t>
            </a:r>
            <a:r>
              <a:rPr lang="en-US" sz="2400" dirty="0" err="1"/>
              <a:t>misli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gotovo</a:t>
            </a:r>
            <a:r>
              <a:rPr lang="en-US" sz="2400" dirty="0"/>
              <a:t> </a:t>
            </a:r>
            <a:r>
              <a:rPr lang="en-US" sz="2400" dirty="0" err="1"/>
              <a:t>uvijek</a:t>
            </a:r>
            <a:r>
              <a:rPr lang="en-US" sz="2400" dirty="0"/>
              <a:t> </a:t>
            </a:r>
            <a:r>
              <a:rPr lang="en-US" sz="2400" dirty="0" err="1"/>
              <a:t>negativne</a:t>
            </a:r>
            <a:r>
              <a:rPr lang="en-US" sz="2400" dirty="0"/>
              <a:t>, ALI: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err="1"/>
              <a:t>manija</a:t>
            </a:r>
            <a:r>
              <a:rPr lang="en-US" sz="2400" dirty="0"/>
              <a:t>/</a:t>
            </a:r>
            <a:r>
              <a:rPr lang="en-US" sz="2400" dirty="0" err="1"/>
              <a:t>hipomanija</a:t>
            </a:r>
            <a:r>
              <a:rPr lang="en-US" sz="2400" dirty="0"/>
              <a:t> – </a:t>
            </a:r>
            <a:r>
              <a:rPr lang="en-US" sz="2000" dirty="0"/>
              <a:t>“Super je </a:t>
            </a:r>
            <a:r>
              <a:rPr lang="en-US" sz="2000" dirty="0" err="1"/>
              <a:t>ideja</a:t>
            </a:r>
            <a:r>
              <a:rPr lang="en-US" sz="2000" dirty="0"/>
              <a:t> </a:t>
            </a:r>
            <a:r>
              <a:rPr lang="en-US" sz="2000" dirty="0" err="1"/>
              <a:t>otkriti</a:t>
            </a:r>
            <a:r>
              <a:rPr lang="en-US" sz="2000" dirty="0"/>
              <a:t> </a:t>
            </a:r>
            <a:r>
              <a:rPr lang="en-US" sz="2000" dirty="0" err="1"/>
              <a:t>koliko</a:t>
            </a:r>
            <a:r>
              <a:rPr lang="en-US" sz="2000" dirty="0"/>
              <a:t> </a:t>
            </a:r>
            <a:r>
              <a:rPr lang="en-US" sz="2000" dirty="0" err="1"/>
              <a:t>brzo</a:t>
            </a:r>
            <a:r>
              <a:rPr lang="en-US" sz="2000" dirty="0"/>
              <a:t> </a:t>
            </a:r>
            <a:r>
              <a:rPr lang="en-US" sz="2000" dirty="0" err="1"/>
              <a:t>moj</a:t>
            </a:r>
            <a:r>
              <a:rPr lang="en-US" sz="2000" dirty="0"/>
              <a:t> auto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ići</a:t>
            </a:r>
            <a:r>
              <a:rPr lang="en-US" sz="2000" dirty="0"/>
              <a:t>”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obilježja</a:t>
            </a:r>
            <a:r>
              <a:rPr lang="en-US" sz="2400" dirty="0"/>
              <a:t> </a:t>
            </a:r>
            <a:r>
              <a:rPr lang="en-US" sz="2400" dirty="0" err="1"/>
              <a:t>narcizma</a:t>
            </a:r>
            <a:r>
              <a:rPr lang="en-US" sz="2400" dirty="0"/>
              <a:t> – </a:t>
            </a:r>
            <a:r>
              <a:rPr lang="en-US" sz="2000" dirty="0"/>
              <a:t>“Ja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iznad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”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klijent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daje</a:t>
            </a:r>
            <a:r>
              <a:rPr lang="en-US" sz="2400" dirty="0"/>
              <a:t> </a:t>
            </a:r>
            <a:r>
              <a:rPr lang="en-US" sz="2400" dirty="0" err="1"/>
              <a:t>dopuštenje</a:t>
            </a:r>
            <a:r>
              <a:rPr lang="en-US" sz="2400" dirty="0"/>
              <a:t> za </a:t>
            </a:r>
            <a:r>
              <a:rPr lang="en-US" sz="2400" dirty="0" err="1"/>
              <a:t>neadaptivna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r>
              <a:rPr lang="en-US" sz="2400" dirty="0"/>
              <a:t> – </a:t>
            </a:r>
            <a:r>
              <a:rPr lang="en-US" sz="2000" dirty="0"/>
              <a:t>“OK je </a:t>
            </a:r>
            <a:r>
              <a:rPr lang="en-US" sz="2000" dirty="0" err="1"/>
              <a:t>opijati</a:t>
            </a:r>
            <a:r>
              <a:rPr lang="en-US" sz="2000" dirty="0"/>
              <a:t> se </a:t>
            </a:r>
            <a:r>
              <a:rPr lang="en-US" sz="2000" dirty="0" err="1"/>
              <a:t>jer</a:t>
            </a:r>
            <a:r>
              <a:rPr lang="en-US" sz="2000" dirty="0"/>
              <a:t> to </a:t>
            </a:r>
            <a:r>
              <a:rPr lang="en-US" sz="2000" dirty="0" err="1"/>
              <a:t>rade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svi</a:t>
            </a:r>
            <a:r>
              <a:rPr lang="en-US" sz="2000" dirty="0"/>
              <a:t> </a:t>
            </a:r>
            <a:r>
              <a:rPr lang="en-US" sz="2000" dirty="0" err="1"/>
              <a:t>moji</a:t>
            </a:r>
            <a:r>
              <a:rPr lang="en-US" sz="2000" dirty="0"/>
              <a:t> </a:t>
            </a:r>
            <a:r>
              <a:rPr lang="en-US" sz="2000" dirty="0" err="1"/>
              <a:t>prijatelji</a:t>
            </a:r>
            <a:r>
              <a:rPr lang="en-US" sz="2000" dirty="0"/>
              <a:t>”</a:t>
            </a:r>
            <a:endParaRPr lang="en-US" sz="2400" dirty="0"/>
          </a:p>
          <a:p>
            <a:pPr marL="342900" indent="-342900">
              <a:buFontTx/>
              <a:buChar char="-"/>
            </a:pPr>
            <a:endParaRPr lang="en-US" sz="2400" dirty="0"/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b="1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800" i="1" dirty="0"/>
          </a:p>
        </p:txBody>
      </p:sp>
    </p:spTree>
    <p:extLst>
      <p:ext uri="{BB962C8B-B14F-4D97-AF65-F5344CB8AC3E}">
        <p14:creationId xmlns:p14="http://schemas.microsoft.com/office/powerpoint/2010/main" val="3401914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8161237-499D-F259-534C-365F5C9C683C}"/>
              </a:ext>
            </a:extLst>
          </p:cNvPr>
          <p:cNvSpPr txBox="1"/>
          <p:nvPr/>
        </p:nvSpPr>
        <p:spPr>
          <a:xfrm>
            <a:off x="481013" y="3752849"/>
            <a:ext cx="3290887" cy="245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latin typeface="+mj-lt"/>
                <a:ea typeface="+mj-ea"/>
                <a:cs typeface="+mj-cs"/>
              </a:rPr>
              <a:t>Negativne automatske misli mogu biti vezane uz: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9657A29-E5B6-5B72-87BD-22FE6B12E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11" b="21194"/>
          <a:stretch>
            <a:fillRect/>
          </a:stretch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94C08BE-BF07-33DF-68BC-363B6C13D526}"/>
              </a:ext>
            </a:extLst>
          </p:cNvPr>
          <p:cNvSpPr txBox="1"/>
          <p:nvPr/>
        </p:nvSpPr>
        <p:spPr>
          <a:xfrm>
            <a:off x="4223982" y="3752850"/>
            <a:ext cx="7485413" cy="245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TEMU RAZGOVORA </a:t>
            </a:r>
            <a:r>
              <a:rPr lang="en-US" dirty="0"/>
              <a:t>– “</a:t>
            </a:r>
            <a:r>
              <a:rPr lang="en-US" dirty="0" err="1"/>
              <a:t>Nije</a:t>
            </a:r>
            <a:r>
              <a:rPr lang="en-US" dirty="0"/>
              <a:t> fer da imam </a:t>
            </a:r>
            <a:r>
              <a:rPr lang="en-US" dirty="0" err="1"/>
              <a:t>toliko</a:t>
            </a:r>
            <a:r>
              <a:rPr lang="en-US" dirty="0"/>
              <a:t> toga za </a:t>
            </a:r>
            <a:r>
              <a:rPr lang="en-US" dirty="0" err="1"/>
              <a:t>obaviti</a:t>
            </a:r>
            <a:r>
              <a:rPr lang="en-US" dirty="0"/>
              <a:t>”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KLIJENTA</a:t>
            </a:r>
            <a:r>
              <a:rPr lang="en-US" dirty="0"/>
              <a:t> – “</a:t>
            </a:r>
            <a:r>
              <a:rPr lang="en-US" dirty="0" err="1"/>
              <a:t>Ništa</a:t>
            </a:r>
            <a:r>
              <a:rPr lang="en-US" dirty="0"/>
              <a:t> ne </a:t>
            </a:r>
            <a:r>
              <a:rPr lang="en-US" dirty="0" err="1"/>
              <a:t>uspijevam</a:t>
            </a:r>
            <a:r>
              <a:rPr lang="en-US" dirty="0"/>
              <a:t> dobro </a:t>
            </a:r>
            <a:r>
              <a:rPr lang="en-US" dirty="0" err="1"/>
              <a:t>napraviti</a:t>
            </a:r>
            <a:r>
              <a:rPr lang="en-US" dirty="0"/>
              <a:t>”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TERAPEUTA</a:t>
            </a:r>
            <a:r>
              <a:rPr lang="en-US" dirty="0"/>
              <a:t> – “Ti me ne </a:t>
            </a:r>
            <a:r>
              <a:rPr lang="en-US" dirty="0" err="1"/>
              <a:t>razumiješ</a:t>
            </a:r>
            <a:r>
              <a:rPr lang="en-US" dirty="0"/>
              <a:t>”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TERAPIJSKI PROCES </a:t>
            </a:r>
            <a:r>
              <a:rPr lang="en-US" dirty="0"/>
              <a:t>– “Ne </a:t>
            </a:r>
            <a:r>
              <a:rPr lang="en-US" dirty="0" err="1"/>
              <a:t>volim</a:t>
            </a:r>
            <a:r>
              <a:rPr lang="en-US" dirty="0"/>
              <a:t> </a:t>
            </a:r>
            <a:r>
              <a:rPr lang="en-US" dirty="0" err="1"/>
              <a:t>davati</a:t>
            </a:r>
            <a:r>
              <a:rPr lang="en-US" dirty="0"/>
              <a:t> feedback”</a:t>
            </a:r>
          </a:p>
        </p:txBody>
      </p:sp>
    </p:spTree>
    <p:extLst>
      <p:ext uri="{BB962C8B-B14F-4D97-AF65-F5344CB8AC3E}">
        <p14:creationId xmlns:p14="http://schemas.microsoft.com/office/powerpoint/2010/main" val="331853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B89BE3-A7BA-4834-2E8F-1DFD07C1A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9" r="34807" b="-1"/>
          <a:stretch>
            <a:fillRect/>
          </a:stretch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01A0CD-30FC-AEEF-555C-86F2E7AAF002}"/>
              </a:ext>
            </a:extLst>
          </p:cNvPr>
          <p:cNvSpPr txBox="1"/>
          <p:nvPr/>
        </p:nvSpPr>
        <p:spPr>
          <a:xfrm>
            <a:off x="6481130" y="1745468"/>
            <a:ext cx="4840010" cy="3843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Klijent češće svjestan emocije ili fiziološke reakcije koju NAM izaziva, nego same misli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Emocije su povezane sa sadržajem automatske misli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NAM se mogu pojaviti </a:t>
            </a:r>
            <a:r>
              <a:rPr lang="en-US" sz="2000" b="1"/>
              <a:t>prije </a:t>
            </a:r>
            <a:r>
              <a:rPr lang="en-US" sz="2000"/>
              <a:t>(“Što ako se naljuti na mene?”), </a:t>
            </a:r>
            <a:r>
              <a:rPr lang="en-US" sz="2000" b="1"/>
              <a:t>tijekom </a:t>
            </a:r>
            <a:r>
              <a:rPr lang="en-US" sz="2000"/>
              <a:t>(“Sigurno razmišlja kako sam loša u ovome.”) i </a:t>
            </a:r>
            <a:r>
              <a:rPr lang="en-US" sz="2000" b="1"/>
              <a:t>nakon </a:t>
            </a:r>
            <a:r>
              <a:rPr lang="en-US" sz="2000"/>
              <a:t>(“Nisam ga trebala nazvati.”) situacije</a:t>
            </a:r>
          </a:p>
        </p:txBody>
      </p:sp>
    </p:spTree>
    <p:extLst>
      <p:ext uri="{BB962C8B-B14F-4D97-AF65-F5344CB8AC3E}">
        <p14:creationId xmlns:p14="http://schemas.microsoft.com/office/powerpoint/2010/main" val="1070223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B954663-AA3A-CC31-BC23-4C29E58AC2B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0ED735C-7D68-D90D-CF87-2D9726A1F965}"/>
              </a:ext>
            </a:extLst>
          </p:cNvPr>
          <p:cNvSpPr txBox="1"/>
          <p:nvPr/>
        </p:nvSpPr>
        <p:spPr>
          <a:xfrm>
            <a:off x="446314" y="631371"/>
            <a:ext cx="106897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OBJAŠNJAVANJE AUTOMATSKIH MISLI KLIJENTU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koristiti</a:t>
            </a:r>
            <a:r>
              <a:rPr lang="en-US" sz="2000" dirty="0"/>
              <a:t> </a:t>
            </a:r>
            <a:r>
              <a:rPr lang="en-US" sz="2000" dirty="0" err="1"/>
              <a:t>klijentove</a:t>
            </a:r>
            <a:r>
              <a:rPr lang="en-US" sz="2000" dirty="0"/>
              <a:t> </a:t>
            </a:r>
            <a:r>
              <a:rPr lang="en-US" sz="2000" dirty="0" err="1"/>
              <a:t>primjere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psihoedukacija</a:t>
            </a:r>
            <a:r>
              <a:rPr lang="en-US" sz="2000" dirty="0"/>
              <a:t> + </a:t>
            </a:r>
            <a:r>
              <a:rPr lang="en-US" sz="2000" dirty="0" err="1"/>
              <a:t>kognitivni</a:t>
            </a:r>
            <a:r>
              <a:rPr lang="en-US" sz="2000" dirty="0"/>
              <a:t> model za </a:t>
            </a:r>
            <a:r>
              <a:rPr lang="en-US" sz="2000" dirty="0" err="1"/>
              <a:t>klijenta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28FD8E-49EC-257E-62AF-2547493B2E78}"/>
              </a:ext>
            </a:extLst>
          </p:cNvPr>
          <p:cNvSpPr txBox="1"/>
          <p:nvPr/>
        </p:nvSpPr>
        <p:spPr>
          <a:xfrm>
            <a:off x="1328057" y="2645228"/>
            <a:ext cx="403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SITUACIJA: </a:t>
            </a:r>
            <a:r>
              <a:rPr lang="en-US" sz="2000" dirty="0" err="1"/>
              <a:t>Razmišljanje</a:t>
            </a:r>
            <a:r>
              <a:rPr lang="en-US" sz="2000" dirty="0"/>
              <a:t> o </a:t>
            </a:r>
            <a:r>
              <a:rPr lang="en-US" sz="2000" dirty="0" err="1"/>
              <a:t>sestri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AUTOMATSKA MISAO: </a:t>
            </a:r>
            <a:r>
              <a:rPr lang="en-US" sz="2000" i="1" dirty="0"/>
              <a:t>“</a:t>
            </a:r>
            <a:r>
              <a:rPr lang="en-US" sz="2000" i="1" dirty="0" err="1"/>
              <a:t>Nikad</a:t>
            </a:r>
            <a:r>
              <a:rPr lang="en-US" sz="2000" i="1" dirty="0"/>
              <a:t> </a:t>
            </a:r>
            <a:r>
              <a:rPr lang="en-US" sz="2000" i="1" dirty="0" err="1"/>
              <a:t>neću</a:t>
            </a:r>
            <a:r>
              <a:rPr lang="en-US" sz="2000" i="1" dirty="0"/>
              <a:t> </a:t>
            </a:r>
            <a:r>
              <a:rPr lang="en-US" sz="2000" i="1" dirty="0" err="1"/>
              <a:t>imati</a:t>
            </a:r>
            <a:r>
              <a:rPr lang="en-US" sz="2000" i="1" dirty="0"/>
              <a:t> </a:t>
            </a:r>
            <a:r>
              <a:rPr lang="en-US" sz="2000" i="1" dirty="0" err="1"/>
              <a:t>život</a:t>
            </a:r>
            <a:r>
              <a:rPr lang="en-US" sz="2000" i="1" dirty="0"/>
              <a:t> </a:t>
            </a:r>
            <a:r>
              <a:rPr lang="en-US" sz="2000" i="1" dirty="0" err="1"/>
              <a:t>poput</a:t>
            </a:r>
            <a:r>
              <a:rPr lang="en-US" sz="2000" i="1" dirty="0"/>
              <a:t> </a:t>
            </a:r>
            <a:r>
              <a:rPr lang="en-US" sz="2000" i="1" dirty="0" err="1"/>
              <a:t>njenog</a:t>
            </a:r>
            <a:r>
              <a:rPr lang="en-US" sz="2000" i="1" dirty="0"/>
              <a:t>.”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EMOCIJA: </a:t>
            </a:r>
            <a:r>
              <a:rPr lang="en-US" sz="2000" dirty="0" err="1"/>
              <a:t>tuga</a:t>
            </a:r>
            <a:endParaRPr lang="hr-HR" sz="20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DB48CBD-6D6E-7DB7-37F7-DD7E3E37139B}"/>
              </a:ext>
            </a:extLst>
          </p:cNvPr>
          <p:cNvCxnSpPr/>
          <p:nvPr/>
        </p:nvCxnSpPr>
        <p:spPr>
          <a:xfrm>
            <a:off x="3113314" y="3200400"/>
            <a:ext cx="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33B5641-0842-D446-30DA-C55240CA2DD1}"/>
              </a:ext>
            </a:extLst>
          </p:cNvPr>
          <p:cNvCxnSpPr/>
          <p:nvPr/>
        </p:nvCxnSpPr>
        <p:spPr>
          <a:xfrm>
            <a:off x="3124199" y="4376057"/>
            <a:ext cx="0" cy="283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997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66EC9B-FEB0-8F81-6BC1-12FE979E2C9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FC708B-03E4-141C-D7A8-6F54F6B73E88}"/>
              </a:ext>
            </a:extLst>
          </p:cNvPr>
          <p:cNvSpPr txBox="1"/>
          <p:nvPr/>
        </p:nvSpPr>
        <p:spPr>
          <a:xfrm>
            <a:off x="1023257" y="870857"/>
            <a:ext cx="1014548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IZAZIVANJE AUTOMATSKIH MISLI</a:t>
            </a:r>
          </a:p>
          <a:p>
            <a:endParaRPr lang="en-US" sz="3200"/>
          </a:p>
          <a:p>
            <a:r>
              <a:rPr lang="en-US" sz="2400"/>
              <a:t>Kada klijent opiše problematičnu situaciju, emociju, ponašanje ili fiziološku reakciju koju su doživjeli ili misle da će doživjeti ILI kada dođe do negativnog pomaka ili ponašanja tijekom terapijske seanse, PITAMO:</a:t>
            </a:r>
          </a:p>
          <a:p>
            <a:r>
              <a:rPr lang="en-US" sz="280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Što vam [prolazi/je prolazilo/će prolaziti] kroz glavu?</a:t>
            </a:r>
          </a:p>
          <a:p>
            <a:endParaRPr lang="en-US" sz="28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O čemu [mislite/ste mislili/ćete misliti]?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/>
          </a:p>
          <a:p>
            <a:r>
              <a:rPr lang="en-US" sz="2000"/>
              <a:t>*Propitati i postojanje dodatnih automatskih misli!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59697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DAA81E64-DE74-10A5-F928-CEC4187342A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7BFC0B2-EF9B-25EC-46CC-187DB284CF20}"/>
              </a:ext>
            </a:extLst>
          </p:cNvPr>
          <p:cNvSpPr txBox="1"/>
          <p:nvPr/>
        </p:nvSpPr>
        <p:spPr>
          <a:xfrm>
            <a:off x="2677886" y="522514"/>
            <a:ext cx="8240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PROŠIRENI KOGNITIVNI MODEL (</a:t>
            </a:r>
            <a:r>
              <a:rPr lang="en-US" sz="3200" dirty="0" err="1"/>
              <a:t>Primjer</a:t>
            </a:r>
            <a:r>
              <a:rPr lang="en-US" sz="3200" dirty="0"/>
              <a:t>)</a:t>
            </a:r>
            <a:endParaRPr lang="hr-HR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00F36-71B6-42B7-DD54-B281F87A5367}"/>
              </a:ext>
            </a:extLst>
          </p:cNvPr>
          <p:cNvSpPr txBox="1"/>
          <p:nvPr/>
        </p:nvSpPr>
        <p:spPr>
          <a:xfrm>
            <a:off x="1262744" y="1257173"/>
            <a:ext cx="456111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SITUACIJA: </a:t>
            </a:r>
            <a:r>
              <a:rPr lang="en-US" dirty="0" err="1"/>
              <a:t>Prijateljica</a:t>
            </a:r>
            <a:r>
              <a:rPr lang="en-US" dirty="0"/>
              <a:t> </a:t>
            </a:r>
            <a:r>
              <a:rPr lang="en-US" dirty="0" err="1"/>
              <a:t>nazove</a:t>
            </a:r>
            <a:r>
              <a:rPr lang="en-US" dirty="0"/>
              <a:t> Anu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otkazala</a:t>
            </a:r>
            <a:r>
              <a:rPr lang="en-US" dirty="0"/>
              <a:t> </a:t>
            </a:r>
            <a:r>
              <a:rPr lang="en-US" dirty="0" err="1"/>
              <a:t>ručak</a:t>
            </a:r>
            <a:endParaRPr lang="en-US" dirty="0"/>
          </a:p>
          <a:p>
            <a:endParaRPr lang="en-US" dirty="0"/>
          </a:p>
          <a:p>
            <a:r>
              <a:rPr lang="en-US" dirty="0"/>
              <a:t>AUTOMATSKA MISAO: “Ne </a:t>
            </a:r>
            <a:r>
              <a:rPr lang="en-US" dirty="0" err="1"/>
              <a:t>želi</a:t>
            </a:r>
            <a:r>
              <a:rPr lang="en-US" dirty="0"/>
              <a:t> me </a:t>
            </a:r>
            <a:r>
              <a:rPr lang="en-US" dirty="0" err="1"/>
              <a:t>vidjeti</a:t>
            </a:r>
            <a:r>
              <a:rPr lang="en-US" dirty="0"/>
              <a:t>.”</a:t>
            </a:r>
          </a:p>
          <a:p>
            <a:endParaRPr lang="en-US" dirty="0"/>
          </a:p>
          <a:p>
            <a:r>
              <a:rPr lang="en-US" dirty="0"/>
              <a:t>EMOCIJA: </a:t>
            </a:r>
            <a:r>
              <a:rPr lang="en-US" dirty="0" err="1"/>
              <a:t>tuga</a:t>
            </a:r>
            <a:endParaRPr lang="en-US" dirty="0"/>
          </a:p>
          <a:p>
            <a:endParaRPr lang="en-US" dirty="0"/>
          </a:p>
          <a:p>
            <a:r>
              <a:rPr lang="en-US" dirty="0"/>
              <a:t>DODATNE AUTOMATSKE MISLI: “Ovo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put da </a:t>
            </a:r>
            <a:r>
              <a:rPr lang="en-US" dirty="0" err="1"/>
              <a:t>otkazuje</a:t>
            </a:r>
            <a:r>
              <a:rPr lang="en-US" dirty="0"/>
              <a:t>.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obzirna</a:t>
            </a:r>
            <a:r>
              <a:rPr lang="en-US" dirty="0"/>
              <a:t>.”</a:t>
            </a:r>
          </a:p>
          <a:p>
            <a:endParaRPr lang="en-US" dirty="0"/>
          </a:p>
          <a:p>
            <a:r>
              <a:rPr lang="en-US" dirty="0"/>
              <a:t>EMOCIJA: </a:t>
            </a:r>
            <a:r>
              <a:rPr lang="en-US" dirty="0" err="1"/>
              <a:t>razdražljivost</a:t>
            </a:r>
            <a:endParaRPr lang="en-US" dirty="0"/>
          </a:p>
          <a:p>
            <a:endParaRPr lang="en-US" dirty="0"/>
          </a:p>
          <a:p>
            <a:r>
              <a:rPr lang="en-US" dirty="0"/>
              <a:t>SITUACIJA: Ana </a:t>
            </a:r>
            <a:r>
              <a:rPr lang="en-US" dirty="0" err="1"/>
              <a:t>shvaća</a:t>
            </a:r>
            <a:r>
              <a:rPr lang="en-US" dirty="0"/>
              <a:t> da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zamjenski</a:t>
            </a:r>
            <a:r>
              <a:rPr lang="en-US" dirty="0"/>
              <a:t> plan.</a:t>
            </a:r>
          </a:p>
          <a:p>
            <a:endParaRPr lang="en-US" dirty="0"/>
          </a:p>
          <a:p>
            <a:r>
              <a:rPr lang="en-US" dirty="0"/>
              <a:t>AUTOMATSKA MISAO: “</a:t>
            </a:r>
            <a:r>
              <a:rPr lang="en-US" dirty="0" err="1"/>
              <a:t>Što</a:t>
            </a:r>
            <a:r>
              <a:rPr lang="en-US" dirty="0"/>
              <a:t> da sad </a:t>
            </a:r>
            <a:r>
              <a:rPr lang="en-US" dirty="0" err="1"/>
              <a:t>radim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popodne</a:t>
            </a:r>
            <a:r>
              <a:rPr lang="en-US" dirty="0"/>
              <a:t>?”</a:t>
            </a:r>
          </a:p>
          <a:p>
            <a:endParaRPr lang="en-US" dirty="0"/>
          </a:p>
          <a:p>
            <a:r>
              <a:rPr lang="en-US" dirty="0"/>
              <a:t>EMOCIJA: </a:t>
            </a:r>
            <a:r>
              <a:rPr lang="en-US" dirty="0" err="1"/>
              <a:t>anksioznost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7B5078-CEAE-6FAE-8D26-02334C3D6750}"/>
              </a:ext>
            </a:extLst>
          </p:cNvPr>
          <p:cNvSpPr txBox="1"/>
          <p:nvPr/>
        </p:nvSpPr>
        <p:spPr>
          <a:xfrm>
            <a:off x="7119258" y="1107289"/>
            <a:ext cx="43760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SITUACIJA: Ana </a:t>
            </a:r>
            <a:r>
              <a:rPr lang="en-US" dirty="0" err="1"/>
              <a:t>razmišlja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AUTOMATSKE MISLI: “</a:t>
            </a:r>
            <a:r>
              <a:rPr lang="en-US" dirty="0" err="1"/>
              <a:t>Stvarno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trebala</a:t>
            </a:r>
            <a:r>
              <a:rPr lang="en-US" dirty="0"/>
              <a:t> </a:t>
            </a:r>
            <a:r>
              <a:rPr lang="en-US" dirty="0" err="1"/>
              <a:t>ići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.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budem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?”</a:t>
            </a:r>
          </a:p>
          <a:p>
            <a:endParaRPr lang="en-US" dirty="0"/>
          </a:p>
          <a:p>
            <a:r>
              <a:rPr lang="en-US" dirty="0"/>
              <a:t>EMOCIJA: </a:t>
            </a:r>
            <a:r>
              <a:rPr lang="en-US" dirty="0" err="1"/>
              <a:t>anksioznost</a:t>
            </a:r>
            <a:endParaRPr lang="en-US" dirty="0"/>
          </a:p>
          <a:p>
            <a:endParaRPr lang="en-US" dirty="0"/>
          </a:p>
          <a:p>
            <a:r>
              <a:rPr lang="en-US" dirty="0"/>
              <a:t>PONAŠANJE: Ana </a:t>
            </a:r>
            <a:r>
              <a:rPr lang="en-US" dirty="0" err="1"/>
              <a:t>sjedi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kauču</a:t>
            </a:r>
            <a:r>
              <a:rPr lang="en-US" dirty="0"/>
              <a:t> 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preokupirana</a:t>
            </a:r>
            <a:r>
              <a:rPr lang="en-US" dirty="0"/>
              <a:t> je </a:t>
            </a:r>
            <a:r>
              <a:rPr lang="en-US" dirty="0" err="1"/>
              <a:t>nedostatkom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FIZIOLOŠKA REAKCIJA: </a:t>
            </a:r>
            <a:r>
              <a:rPr lang="en-US" dirty="0" err="1"/>
              <a:t>napetost</a:t>
            </a:r>
            <a:r>
              <a:rPr lang="en-US" dirty="0"/>
              <a:t> u </a:t>
            </a:r>
            <a:r>
              <a:rPr lang="en-US" dirty="0" err="1"/>
              <a:t>tijelu</a:t>
            </a:r>
            <a:endParaRPr lang="en-US" dirty="0"/>
          </a:p>
          <a:p>
            <a:endParaRPr lang="en-US" dirty="0"/>
          </a:p>
          <a:p>
            <a:r>
              <a:rPr lang="en-US" dirty="0"/>
              <a:t>SITUACIJA: Ana </a:t>
            </a:r>
            <a:r>
              <a:rPr lang="en-US" dirty="0" err="1"/>
              <a:t>primjećuje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osjeća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AUTOMATSKA MISAO: “Ne </a:t>
            </a:r>
            <a:r>
              <a:rPr lang="en-US" dirty="0" err="1"/>
              <a:t>sviđa</a:t>
            </a:r>
            <a:r>
              <a:rPr lang="en-US" dirty="0"/>
              <a:t> mi 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osjećaj</a:t>
            </a:r>
            <a:r>
              <a:rPr lang="en-US" dirty="0"/>
              <a:t>.”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8021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6EB52C-F3FC-A444-2B71-EA194D895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>
          <a:xfrm>
            <a:off x="-174430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C65694-39E6-A029-C67B-FB617420D8B8}"/>
              </a:ext>
            </a:extLst>
          </p:cNvPr>
          <p:cNvSpPr txBox="1"/>
          <p:nvPr/>
        </p:nvSpPr>
        <p:spPr>
          <a:xfrm>
            <a:off x="7584117" y="1557619"/>
            <a:ext cx="3822189" cy="44295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potrebno</a:t>
            </a:r>
            <a:r>
              <a:rPr lang="en-US" sz="2000" dirty="0"/>
              <a:t> </a:t>
            </a:r>
            <a:r>
              <a:rPr lang="en-US" sz="2000" dirty="0" err="1"/>
              <a:t>razlikovati</a:t>
            </a:r>
            <a:r>
              <a:rPr lang="en-US" sz="2000" dirty="0"/>
              <a:t> </a:t>
            </a:r>
            <a:r>
              <a:rPr lang="en-US" sz="2000" dirty="0" err="1"/>
              <a:t>automatske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r>
              <a:rPr lang="en-US" sz="2000" dirty="0"/>
              <a:t> od </a:t>
            </a:r>
            <a:r>
              <a:rPr lang="en-US" sz="2000" dirty="0" err="1"/>
              <a:t>klijentovih</a:t>
            </a:r>
            <a:r>
              <a:rPr lang="en-US" sz="2000" dirty="0"/>
              <a:t> </a:t>
            </a:r>
            <a:r>
              <a:rPr lang="en-US" sz="2000" dirty="0" err="1"/>
              <a:t>interpretacija</a:t>
            </a:r>
            <a:r>
              <a:rPr lang="en-US" sz="2000" dirty="0"/>
              <a:t> </a:t>
            </a:r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naučiti</a:t>
            </a:r>
            <a:r>
              <a:rPr lang="en-US" sz="2000" dirty="0"/>
              <a:t> </a:t>
            </a:r>
            <a:r>
              <a:rPr lang="en-US" sz="2000" dirty="0" err="1"/>
              <a:t>klijenta</a:t>
            </a:r>
            <a:r>
              <a:rPr lang="en-US" sz="2000" dirty="0"/>
              <a:t> da </a:t>
            </a:r>
            <a:r>
              <a:rPr lang="en-US" sz="2000" dirty="0" err="1"/>
              <a:t>identificira</a:t>
            </a:r>
            <a:r>
              <a:rPr lang="en-US" sz="2000" dirty="0"/>
              <a:t> </a:t>
            </a:r>
            <a:r>
              <a:rPr lang="en-US" sz="2000" dirty="0" err="1"/>
              <a:t>točne</a:t>
            </a:r>
            <a:r>
              <a:rPr lang="en-US" sz="2000" dirty="0"/>
              <a:t> </a:t>
            </a:r>
            <a:r>
              <a:rPr lang="en-US" sz="2000" dirty="0" err="1"/>
              <a:t>riječi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mu </a:t>
            </a:r>
            <a:r>
              <a:rPr lang="en-US" sz="2000" dirty="0" err="1"/>
              <a:t>prolaze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endParaRPr lang="en-US" sz="2000" dirty="0"/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/>
              <a:t>telegrafske</a:t>
            </a:r>
            <a:r>
              <a:rPr lang="en-US" sz="2000" b="1" dirty="0"/>
              <a:t> </a:t>
            </a:r>
            <a:r>
              <a:rPr lang="en-US" sz="2000" b="1" dirty="0" err="1"/>
              <a:t>misli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npr</a:t>
            </a:r>
            <a:r>
              <a:rPr lang="en-US" sz="2000" dirty="0"/>
              <a:t>. “Uh.” – </a:t>
            </a:r>
            <a:r>
              <a:rPr lang="en-US" sz="2000" dirty="0" err="1"/>
              <a:t>ponuditi</a:t>
            </a:r>
            <a:r>
              <a:rPr lang="en-US" sz="2000" dirty="0"/>
              <a:t> </a:t>
            </a:r>
            <a:r>
              <a:rPr lang="en-US" sz="2000" dirty="0" err="1"/>
              <a:t>klijentu</a:t>
            </a:r>
            <a:r>
              <a:rPr lang="en-US" sz="2000" dirty="0"/>
              <a:t> </a:t>
            </a:r>
            <a:r>
              <a:rPr lang="en-US" sz="2000" dirty="0" err="1"/>
              <a:t>suprotno</a:t>
            </a:r>
            <a:r>
              <a:rPr lang="en-US" sz="2000" dirty="0"/>
              <a:t> od </a:t>
            </a:r>
            <a:r>
              <a:rPr lang="en-US" sz="2000" dirty="0" err="1"/>
              <a:t>onog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terapeut</a:t>
            </a:r>
            <a:r>
              <a:rPr lang="en-US" sz="2000" dirty="0"/>
              <a:t> </a:t>
            </a:r>
            <a:r>
              <a:rPr lang="en-US" sz="2000" dirty="0" err="1"/>
              <a:t>pretpostavlja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ga se </a:t>
            </a:r>
            <a:r>
              <a:rPr lang="en-US" sz="2000" dirty="0" err="1"/>
              <a:t>potaknulo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identifikaciju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r>
              <a:rPr lang="en-US" sz="2000" dirty="0"/>
              <a:t> – “Znači li ‘uh’ ‘to je </a:t>
            </a:r>
            <a:r>
              <a:rPr lang="en-US" sz="2000" dirty="0" err="1"/>
              <a:t>baš</a:t>
            </a:r>
            <a:r>
              <a:rPr lang="en-US" sz="2000" dirty="0"/>
              <a:t> super’?”</a:t>
            </a:r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err="1"/>
              <a:t>misli</a:t>
            </a:r>
            <a:r>
              <a:rPr lang="en-US" sz="2000" b="1" dirty="0"/>
              <a:t> u </a:t>
            </a:r>
            <a:r>
              <a:rPr lang="en-US" sz="2000" b="1" dirty="0" err="1"/>
              <a:t>obliku</a:t>
            </a:r>
            <a:r>
              <a:rPr lang="en-US" sz="2000" b="1" dirty="0"/>
              <a:t> </a:t>
            </a:r>
            <a:r>
              <a:rPr lang="en-US" sz="2000" b="1" dirty="0" err="1"/>
              <a:t>pitanja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npr</a:t>
            </a:r>
            <a:r>
              <a:rPr lang="en-US" sz="2000" dirty="0"/>
              <a:t>. “</a:t>
            </a:r>
            <a:r>
              <a:rPr lang="en-US" sz="2000" dirty="0" err="1"/>
              <a:t>Hoću</a:t>
            </a:r>
            <a:r>
              <a:rPr lang="en-US" sz="2000" dirty="0"/>
              <a:t> li to </a:t>
            </a:r>
            <a:r>
              <a:rPr lang="en-US" sz="2000" dirty="0" err="1"/>
              <a:t>moći</a:t>
            </a:r>
            <a:r>
              <a:rPr lang="en-US" sz="2000" dirty="0"/>
              <a:t> </a:t>
            </a:r>
            <a:r>
              <a:rPr lang="en-US" sz="2000" dirty="0" err="1"/>
              <a:t>podnijeti</a:t>
            </a:r>
            <a:r>
              <a:rPr lang="en-US" sz="2000" dirty="0"/>
              <a:t>?” – </a:t>
            </a:r>
            <a:r>
              <a:rPr lang="en-US" sz="2000" dirty="0" err="1"/>
              <a:t>promijeniti</a:t>
            </a:r>
            <a:r>
              <a:rPr lang="en-US" sz="2000" dirty="0"/>
              <a:t> u: “</a:t>
            </a:r>
            <a:r>
              <a:rPr lang="en-US" sz="2000" dirty="0" err="1"/>
              <a:t>Neću</a:t>
            </a:r>
            <a:r>
              <a:rPr lang="en-US" sz="2000" dirty="0"/>
              <a:t> to </a:t>
            </a:r>
            <a:r>
              <a:rPr lang="en-US" sz="2000" dirty="0" err="1"/>
              <a:t>moći</a:t>
            </a:r>
            <a:r>
              <a:rPr lang="en-US" sz="2000" dirty="0"/>
              <a:t> </a:t>
            </a:r>
            <a:r>
              <a:rPr lang="en-US" sz="2000" dirty="0" err="1"/>
              <a:t>podnijeti</a:t>
            </a:r>
            <a:r>
              <a:rPr lang="en-US" sz="20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98821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</TotalTime>
  <Words>709</Words>
  <Application>Microsoft Office PowerPoint</Application>
  <PresentationFormat>Widescreen</PresentationFormat>
  <Paragraphs>129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Wingdings</vt:lpstr>
      <vt:lpstr>Office 2013 - 2022 Theme</vt:lpstr>
      <vt:lpstr>Identifikacija automatskih misli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Identifikacija automatskih misli</dc:title>
  <dc:creator>McNalak</dc:creator>
  <cp:lastModifiedBy>Psiholog</cp:lastModifiedBy>
  <cp:revision>16</cp:revision>
  <dcterms:created xsi:type="dcterms:W3CDTF">2026-02-18T15:49:25Z</dcterms:created>
  <dcterms:modified xsi:type="dcterms:W3CDTF">2026-02-20T12:32:08Z</dcterms:modified>
</cp:coreProperties>
</file>