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2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20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21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8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1.xml" ContentType="application/vnd.openxmlformats-officedocument.presentationml.notesSlide+xml"/>
  <Override PartName="/ppt/slideLayouts/slideLayout1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3.xml" ContentType="application/vnd.openxmlformats-officedocument.presentationml.slide+xml"/>
  <Override PartName="/ppt/notesSlides/notesSlide2.xml" ContentType="application/vnd.openxmlformats-officedocument.presentationml.notesSlid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notesSlides/notesSlide17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8.xml" ContentType="application/vnd.openxmlformats-officedocument.presentationml.slide+xml"/>
  <Override PartName="/ppt/slides/slide22.xml" ContentType="application/vnd.openxmlformats-officedocument.presentationml.slide+xml"/>
  <Override PartName="/docProps/app.xml" ContentType="application/vnd.openxmlformats-officedocument.extended-properties+xml"/>
  <Override PartName="/ppt/slides/slide4.xml" ContentType="application/vnd.openxmlformats-officedocument.presentationml.slide+xml"/>
  <Override PartName="/ppt/slides/slide21.xml" ContentType="application/vnd.openxmlformats-officedocument.presentationml.slide+xml"/>
  <Override PartName="/docProps/core.xml" ContentType="application/vnd.openxmlformats-package.core-properties+xml"/>
  <Override PartName="/ppt/slides/slide19.xml" ContentType="application/vnd.openxmlformats-officedocument.presentationml.slide+xml"/>
  <Override PartName="/ppt/viewProps.xml" ContentType="application/vnd.openxmlformats-officedocument.presentationml.viewProps+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slides/slide25.xml" ContentType="application/vnd.openxmlformats-officedocument.presentationml.slide+xml"/>
  <Override PartName="/ppt/notesSlides/notesSlide19.xml" ContentType="application/vnd.openxmlformats-officedocument.presentationml.notesSlide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  <p:sldMasterId id="2147483660" r:id="rId2"/>
  </p:sldMasterIdLst>
  <p:notesMasterIdLst>
    <p:notesMasterId r:id="rId32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x="12192000" cy="6858000"/>
  <p:notesSz cx="6858000" cy="9144000"/>
  <p:defaultTextStyle>
    <a:defPPr>
      <a:defRPr lang="en-US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2" d="100"/>
          <a:sy n="82" d="100"/>
        </p:scale>
        <p:origin x="-691" y="-91"/>
      </p:cViewPr>
      <p:guideLst>
        <p:guide pos="2917" orient="horz"/>
        <p:guide pos="384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theme" Target="theme/theme1.xml"/><Relationship Id="rId4" Type="http://schemas.openxmlformats.org/officeDocument/2006/relationships/theme" Target="theme/theme2.xml"/><Relationship Id="rId5" Type="http://schemas.openxmlformats.org/officeDocument/2006/relationships/theme" Target="theme/theme3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notesMaster" Target="notesMasters/notesMaster1.xml"/><Relationship Id="rId33" Type="http://schemas.openxmlformats.org/officeDocument/2006/relationships/presProps" Target="presProps.xml" /><Relationship Id="rId34" Type="http://schemas.openxmlformats.org/officeDocument/2006/relationships/tableStyles" Target="tableStyles.xml" /><Relationship Id="rId35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528EFF5-3FAF-49C7-BE94-B4EFDCB99EF3}" type="datetimeFigureOut">
              <a:rPr lang="en-GB"/>
              <a:t>12/02/2026</a:t>
            </a:fld>
            <a:endParaRPr lang="en-GB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006CFF0-1BD5-4C08-8516-7CCD3837A865}" type="slidenum">
              <a:rPr lang="en-GB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 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 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 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 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 ?>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 ?>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 ?>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 ?>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 ?>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 ?>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 ?>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 ?>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C9497D9-B714-3CEA-B2B4-C66970645C70}" type="slidenum">
              <a:rPr/>
              <a:t>1</a:t>
            </a:fld>
            <a:endParaRPr/>
          </a:p>
        </p:txBody>
      </p:sp>
    </p:spTree>
  </p:cSld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6A07160-9E12-593D-7DD9-5BBAEBFEEC24}" type="slidenum">
              <a:rPr/>
              <a:t>12</a:t>
            </a:fld>
            <a:endParaRPr/>
          </a:p>
        </p:txBody>
      </p:sp>
    </p:spTree>
  </p:cSld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C4708AD-395A-F453-B9CB-A7C0C5BCED1A}" type="slidenum">
              <a:rPr/>
              <a:t>13</a:t>
            </a:fld>
            <a:endParaRPr/>
          </a:p>
        </p:txBody>
      </p:sp>
    </p:spTree>
  </p:cSld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790C23D-12CA-73AC-8014-6A8C604EFBC9}" type="slidenum">
              <a:rPr/>
              <a:t>14</a:t>
            </a:fld>
            <a:endParaRPr/>
          </a:p>
        </p:txBody>
      </p:sp>
    </p:spTree>
  </p:cSld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2CA93D4-6C1C-AB32-A6EF-C0CE96DB4F5B}" type="slidenum">
              <a:rPr/>
              <a:t>15</a:t>
            </a:fld>
            <a:endParaRPr/>
          </a:p>
        </p:txBody>
      </p:sp>
    </p:spTree>
  </p:cSld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2D4B515-827D-2D57-B694-81B5A2531518}" type="slidenum">
              <a:rPr/>
              <a:t>16</a:t>
            </a:fld>
            <a:endParaRPr/>
          </a:p>
        </p:txBody>
      </p:sp>
    </p:spTree>
  </p:cSld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7051B4D-6766-B09F-7AE5-F3C13415BBE0}" type="slidenum">
              <a:rPr/>
              <a:t>17</a:t>
            </a:fld>
            <a:endParaRPr/>
          </a:p>
        </p:txBody>
      </p:sp>
    </p:spTree>
  </p:cSld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FB2CB17-C941-972B-1E51-590B0EDE396C}" type="slidenum">
              <a:rPr/>
              <a:t>18</a:t>
            </a:fld>
            <a:endParaRPr/>
          </a:p>
        </p:txBody>
      </p:sp>
    </p:spTree>
  </p:cSld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AE455AB-F8D7-6D49-4BA2-0A3A7FB1F9A6}" type="slidenum">
              <a:rPr/>
              <a:t>19</a:t>
            </a:fld>
            <a:endParaRPr/>
          </a:p>
        </p:txBody>
      </p:sp>
    </p:spTree>
  </p:cSld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391C1E-1AD5-CD4F-9AA0-7B48BB3FADF8}" type="slidenum">
              <a:rPr/>
              <a:t>20</a:t>
            </a:fld>
            <a:endParaRPr/>
          </a:p>
        </p:txBody>
      </p:sp>
    </p:spTree>
  </p:cSld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320D910-1110-6602-29D9-2B13166A5583}" type="slidenum">
              <a:rPr/>
              <a:t>21</a:t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0E5A4C2-EBFA-199F-CFF6-08109E122C1E}" type="slidenum">
              <a:rPr/>
              <a:t>2</a:t>
            </a:fld>
            <a:endParaRPr/>
          </a:p>
        </p:txBody>
      </p:sp>
    </p:spTree>
  </p:cSld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68B6A32-EA1D-0973-AD7A-92E34387BAD4}" type="slidenum">
              <a:rPr/>
              <a:t>22</a:t>
            </a:fld>
            <a:endParaRPr/>
          </a:p>
        </p:txBody>
      </p:sp>
    </p:spTree>
  </p:cSld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911E3F0-D82C-AB51-5332-85C1065572D5}" type="slidenum">
              <a:rPr/>
              <a:t>23</a:t>
            </a:fld>
            <a:endParaRPr/>
          </a:p>
        </p:txBody>
      </p:sp>
    </p:spTree>
  </p:cSld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F45ADAB-1DE4-9B29-88E4-A88B6707856D}" type="slidenum">
              <a:rPr/>
              <a:t>24</a:t>
            </a:fld>
            <a:endParaRPr/>
          </a:p>
        </p:txBody>
      </p:sp>
    </p:spTree>
  </p:cSld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73E5A0F-9B53-71B0-699C-B344444C826B}" type="slidenum">
              <a:rPr/>
              <a:t>25</a:t>
            </a:fld>
            <a:endParaRPr/>
          </a:p>
        </p:txBody>
      </p:sp>
    </p:spTree>
  </p:cSld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F1ADD21-D177-9C10-A995-1F857CF8EED1}" type="slidenum">
              <a:rPr/>
              <a:t>26</a:t>
            </a:fld>
            <a:endParaRPr/>
          </a:p>
        </p:txBody>
      </p:sp>
    </p:spTree>
  </p:cSld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4403C5D-0482-3D30-C32A-80334E02B977}" type="slidenum">
              <a:rPr/>
              <a:t>27</a:t>
            </a:fld>
            <a:endParaRPr/>
          </a:p>
        </p:txBody>
      </p:sp>
    </p:spTree>
  </p:cSld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640B47C-A234-87D6-ECD5-85377D43EA86}" type="slidenum">
              <a:rPr/>
              <a:t>28</a:t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8436E22-CD56-71D6-EF12-57E469D08207}" type="slidenum">
              <a:rPr/>
              <a:t>4</a:t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F35D2EB-6704-41FC-4BCB-696ECE886713}" type="slidenum">
              <a:rPr/>
              <a:t>5</a:t>
            </a:fld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15BBB3B-7035-2628-C94D-FCBDAD8056F6}" type="slidenum">
              <a:rPr/>
              <a:t>6</a:t>
            </a:fld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146CEF7-3AF1-AFB9-9E3E-B409EFA84C88}" type="slidenum">
              <a:rPr/>
              <a:t>3</a:t>
            </a:fld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796BF7D-D8B2-2939-C994-426316B2F072}" type="slidenum">
              <a:rPr/>
              <a:t>8</a:t>
            </a:fld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0A9631-7B0C-C841-E88C-A2211A32795B}" type="slidenum">
              <a:rPr/>
              <a:t>9</a:t>
            </a:fld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CB27B80-4782-7876-80A1-E4C2128BD24A}" type="slidenum">
              <a:rPr/>
              <a:t>11</a:t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F4BC770-49A2-4D61-B869-2A90BB4F23BD}" type="datetimeFigureOut">
              <a:rPr lang="en-GB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ABEBF0-5D87-4632-A542-951DB7A85D3C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F4BC770-49A2-4D61-B869-2A90BB4F23BD}" type="datetimeFigureOut">
              <a:rPr lang="en-GB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ABEBF0-5D87-4632-A542-951DB7A85D3C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F4BC770-49A2-4D61-B869-2A90BB4F23BD}" type="datetimeFigureOut">
              <a:rPr lang="en-GB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ABEBF0-5D87-4632-A542-951DB7A85D3C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914400" y="1122363"/>
            <a:ext cx="103632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latin typeface="Book Antiqua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Book Antiqu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42BACD02-604C-4E9F-B382-BA2CE6752DF1}" type="datetimeFigureOut">
              <a:rPr lang="hr-HR"/>
              <a:t>12.2.2026.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E7BFFB96-395D-4C26-BD52-475D640F9532}" type="slidenum">
              <a:rPr lang="hr-HR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8200" y="36512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42BACD02-604C-4E9F-B382-BA2CE6752DF1}" type="datetimeFigureOut">
              <a:rPr lang="hr-HR"/>
              <a:t>12.2.2026.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E7BFFB96-395D-4C26-BD52-475D640F9532}" type="slidenum">
              <a:rPr lang="hr-HR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1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5400">
                <a:latin typeface="Book Antiqua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1" y="4589465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Book Antiqu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42BACD02-604C-4E9F-B382-BA2CE6752DF1}" type="datetimeFigureOut">
              <a:rPr lang="hr-HR"/>
              <a:t>12.2.2026.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E7BFFB96-395D-4C26-BD52-475D640F9532}" type="slidenum">
              <a:rPr lang="hr-HR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8200" y="36512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42BACD02-604C-4E9F-B382-BA2CE6752DF1}" type="datetimeFigureOut">
              <a:rPr lang="hr-HR"/>
              <a:t>12.2.2026.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E7BFFB96-395D-4C26-BD52-475D640F9532}" type="slidenum">
              <a:rPr lang="hr-HR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9" y="2505074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1" y="2505074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42BACD02-604C-4E9F-B382-BA2CE6752DF1}" type="datetimeFigureOut">
              <a:rPr lang="hr-HR"/>
              <a:t>12.2.2026.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E7BFFB96-395D-4C26-BD52-475D640F9532}" type="slidenum">
              <a:rPr lang="hr-HR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8200" y="36512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42BACD02-604C-4E9F-B382-BA2CE6752DF1}" type="datetimeFigureOut">
              <a:rPr lang="hr-HR"/>
              <a:t>12.2.2026.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E7BFFB96-395D-4C26-BD52-475D640F9532}" type="slidenum">
              <a:rPr lang="hr-HR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42BACD02-604C-4E9F-B382-BA2CE6752DF1}" type="datetimeFigureOut">
              <a:rPr lang="hr-HR"/>
              <a:t>12.2.2026.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E7BFFB96-395D-4C26-BD52-475D640F9532}" type="slidenum">
              <a:rPr lang="hr-HR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latin typeface="Book Antiqua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7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Book Antiqua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42BACD02-604C-4E9F-B382-BA2CE6752DF1}" type="datetimeFigureOut">
              <a:rPr lang="hr-HR"/>
              <a:t>12.2.2026.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E7BFFB96-395D-4C26-BD52-475D640F9532}" type="slidenum">
              <a:rPr lang="hr-HR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F4BC770-49A2-4D61-B869-2A90BB4F23BD}" type="datetimeFigureOut">
              <a:rPr lang="en-GB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ABEBF0-5D87-4632-A542-951DB7A85D3C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latin typeface="Book Antiqua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7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Book Antiqua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42BACD02-604C-4E9F-B382-BA2CE6752DF1}" type="datetimeFigureOut">
              <a:rPr lang="hr-HR"/>
              <a:t>12.2.2026.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E7BFFB96-395D-4C26-BD52-475D640F9532}" type="slidenum">
              <a:rPr lang="hr-HR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8200" y="36512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42BACD02-604C-4E9F-B382-BA2CE6752DF1}" type="datetimeFigureOut">
              <a:rPr lang="hr-HR"/>
              <a:t>12.2.2026.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E7BFFB96-395D-4C26-BD52-475D640F9532}" type="slidenum">
              <a:rPr lang="hr-HR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1" y="365125"/>
            <a:ext cx="2628900" cy="5811838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1" y="365125"/>
            <a:ext cx="7734300" cy="5811838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42BACD02-604C-4E9F-B382-BA2CE6752DF1}" type="datetimeFigureOut">
              <a:rPr lang="hr-HR"/>
              <a:t>12.2.2026.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Book Antiqua"/>
              </a:defRPr>
            </a:lvl1pPr>
          </a:lstStyle>
          <a:p>
            <a:pPr>
              <a:defRPr/>
            </a:pPr>
            <a:fld id="{E7BFFB96-395D-4C26-BD52-475D640F9532}" type="slidenum">
              <a:rPr lang="hr-HR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F4BC770-49A2-4D61-B869-2A90BB4F23BD}" type="datetimeFigureOut">
              <a:rPr lang="en-GB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ABEBF0-5D87-4632-A542-951DB7A85D3C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F4BC770-49A2-4D61-B869-2A90BB4F23BD}" type="datetimeFigureOut">
              <a:rPr lang="en-GB"/>
              <a:t>12/02/2026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ABEBF0-5D87-4632-A542-951DB7A85D3C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F4BC770-49A2-4D61-B869-2A90BB4F23BD}" type="datetimeFigureOut">
              <a:rPr lang="en-GB"/>
              <a:t>12/02/2026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ABEBF0-5D87-4632-A542-951DB7A85D3C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F4BC770-49A2-4D61-B869-2A90BB4F23BD}" type="datetimeFigureOut">
              <a:rPr lang="en-GB"/>
              <a:t>12/02/2026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ABEBF0-5D87-4632-A542-951DB7A85D3C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F4BC770-49A2-4D61-B869-2A90BB4F23BD}" type="datetimeFigureOut">
              <a:rPr lang="en-GB"/>
              <a:t>12/02/2026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ABEBF0-5D87-4632-A542-951DB7A85D3C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F4BC770-49A2-4D61-B869-2A90BB4F23BD}" type="datetimeFigureOut">
              <a:rPr lang="en-GB"/>
              <a:t>12/02/2026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ABEBF0-5D87-4632-A542-951DB7A85D3C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F4BC770-49A2-4D61-B869-2A90BB4F23BD}" type="datetimeFigureOut">
              <a:rPr lang="en-GB"/>
              <a:t>12/02/2026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ABEBF0-5D87-4632-A542-951DB7A85D3C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F4BC770-49A2-4D61-B869-2A90BB4F23BD}" type="datetimeFigureOut">
              <a:rPr lang="en-GB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5ABEBF0-5D87-4632-A542-951DB7A85D3C}" type="slidenum">
              <a:rPr lang="en-GB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-99753" y="6675120"/>
            <a:ext cx="12446924" cy="2493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r-HR" sz="180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3"/>
          <a:stretch/>
        </p:blipFill>
        <p:spPr bwMode="auto">
          <a:xfrm>
            <a:off x="11149249" y="5336771"/>
            <a:ext cx="755464" cy="127184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bg1">
            <a:alpha val="78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 bwMode="auto">
          <a:xfrm>
            <a:off x="5638800" y="2883932"/>
            <a:ext cx="4610100" cy="91440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GB" sz="18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906606" y="1106606"/>
            <a:ext cx="10748442" cy="58220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36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</a:rPr>
              <a:t>Praktikum II iz bihevioralno-kognitivnih terapija</a:t>
            </a:r>
            <a:endParaRPr/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hr-HR" sz="3600" b="0" i="0" u="none" strike="noStrike" cap="none" spc="0">
              <a:ln>
                <a:noFill/>
              </a:ln>
              <a:solidFill>
                <a:srgbClr val="CC3399"/>
              </a:solidFill>
              <a:latin typeface="Trebuchet MS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8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</a:rPr>
              <a:t>   15. radionica: </a:t>
            </a:r>
            <a:r>
              <a:rPr lang="hr-HR" sz="28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Imaginacija; Unutrašnje kondicioniranje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sz="2800" b="0" i="0" u="none" strike="noStrike" cap="none" spc="0">
              <a:ln>
                <a:noFill/>
              </a:ln>
              <a:solidFill>
                <a:srgbClr val="CC3399"/>
              </a:solidFill>
              <a:latin typeface="Trebuchet MS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8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</a:rPr>
              <a:t>   Tema: Imaginacija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hr-HR" sz="2800" b="0" i="0" u="none" strike="noStrike" cap="none" spc="0">
              <a:ln>
                <a:noFill/>
              </a:ln>
              <a:solidFill>
                <a:srgbClr val="CC3399"/>
              </a:solidFill>
              <a:latin typeface="Trebuchet MS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8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</a:rPr>
              <a:t>   </a:t>
            </a: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</a:rPr>
              <a:t>Edukant: Sergej Nadalin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hr-HR" sz="2800" b="0" i="0" u="none" strike="noStrike" cap="none" spc="0">
              <a:ln>
                <a:noFill/>
              </a:ln>
              <a:solidFill>
                <a:srgbClr val="CC3399"/>
              </a:solidFill>
              <a:latin typeface="Trebuchet MS"/>
            </a:endParaRPr>
          </a:p>
          <a:p>
            <a:pPr>
              <a:defRPr/>
            </a:pPr>
            <a:endParaRPr lang="hr-HR" sz="2400" b="0" i="0" u="none" strike="noStrike" cap="none" spc="0">
              <a:ln>
                <a:noFill/>
              </a:ln>
              <a:solidFill>
                <a:srgbClr val="CC3399"/>
              </a:solidFill>
              <a:latin typeface="Trebuchet MS"/>
              <a:cs typeface="Trebuchet MS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18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     Literatura: Beck, J. (2011), poglavlje 20. Kognitivna terapija - osnove, educiranje i </a:t>
            </a:r>
            <a:r>
              <a:rPr lang="hr-HR" sz="18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uvježbavanje. </a:t>
            </a:r>
            <a:endParaRPr lang="hr-HR" sz="1800" b="0" i="0" u="none" strike="noStrike" cap="none" spc="0">
              <a:ln>
                <a:noFill/>
              </a:ln>
              <a:solidFill>
                <a:srgbClr val="CC3399"/>
              </a:solidFill>
              <a:latin typeface="Trebuchet MS"/>
              <a:ea typeface="Trebuchet MS"/>
              <a:cs typeface="Trebuchet MS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18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     Jastrebarsko: Naklada Slap.</a:t>
            </a:r>
            <a:endParaRPr sz="1800" b="0" i="0" u="none" strike="noStrike" cap="none" spc="0">
              <a:ln>
                <a:noFill/>
              </a:ln>
              <a:solidFill>
                <a:srgbClr val="CC3399"/>
              </a:solidFill>
              <a:latin typeface="Trebuchet MS"/>
              <a:ea typeface="Trebuchet MS"/>
              <a:cs typeface="Trebuchet MS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sz="2400" b="0" i="0" u="none" strike="noStrike" cap="none" spc="0">
              <a:ln>
                <a:noFill/>
              </a:ln>
              <a:solidFill>
                <a:srgbClr val="CC3399"/>
              </a:solidFill>
              <a:latin typeface="Trebuchet MS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chemeClr val="accent1"/>
                </a:solidFill>
                <a:latin typeface="Trebuchet MS"/>
              </a:rPr>
              <a:t>   </a:t>
            </a:r>
            <a:endParaRPr lang="hr-HR" sz="2800" b="0" i="0" u="none" strike="noStrike" cap="none" spc="0">
              <a:ln>
                <a:noFill/>
              </a:ln>
              <a:solidFill>
                <a:srgbClr val="CC3399"/>
              </a:solidFill>
              <a:latin typeface="Trebuchet MS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sz="2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21718991" name="Rectangle 5"/>
          <p:cNvSpPr>
            <a:spLocks noChangeArrowheads="1"/>
          </p:cNvSpPr>
          <p:nvPr/>
        </p:nvSpPr>
        <p:spPr bwMode="auto">
          <a:xfrm>
            <a:off x="634245" y="1229621"/>
            <a:ext cx="10537066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7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   Kako voditi klijenta kroz imaginaciju - osnovni koraci</a:t>
            </a:r>
            <a:endParaRPr/>
          </a:p>
        </p:txBody>
      </p:sp>
      <p:sp>
        <p:nvSpPr>
          <p:cNvPr id="472264007" name="Rectangle 6"/>
          <p:cNvSpPr>
            <a:spLocks noChangeArrowheads="1"/>
          </p:cNvSpPr>
          <p:nvPr/>
        </p:nvSpPr>
        <p:spPr bwMode="auto">
          <a:xfrm>
            <a:off x="625470" y="1960148"/>
            <a:ext cx="15051630" cy="386293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7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597"/>
              </a:spcBef>
              <a:spcAft>
                <a:spcPts val="0"/>
              </a:spcAft>
              <a:buClrTx/>
              <a:buSzTx/>
              <a:defRPr/>
            </a:pPr>
            <a:endParaRPr lang="hr-HR" sz="2000">
              <a:solidFill>
                <a:srgbClr val="000000"/>
              </a:solidFill>
            </a:endParaRPr>
          </a:p>
          <a:p>
            <a:pPr marL="305907" indent="-30590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kratko smirivanje i fokusiranje pažnje</a:t>
            </a:r>
            <a:endParaRPr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283878" indent="-28387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7" indent="-30590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ulazak u sliku (što vidi, čuje, osjeća)</a:t>
            </a:r>
            <a:endParaRPr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283878" indent="-28387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7" indent="-30590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prepoznavanje emocija i značenja</a:t>
            </a:r>
            <a:endParaRPr/>
          </a:p>
          <a:p>
            <a:pPr marL="305907" indent="-30590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  <a:p>
            <a:pPr marL="305907" indent="-30590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po potrebi mijenjanje i ublažavanje slike</a:t>
            </a:r>
            <a:endParaRPr/>
          </a:p>
          <a:p>
            <a:pPr marL="305907" indent="-30590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  <a:p>
            <a:pPr marL="305907" indent="-30590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kratka refleksija nakon vježbe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  <a:p>
            <a:pPr marL="0" marR="0" lvl="0" indent="-342900" algn="l" defTabSz="914400">
              <a:lnSpc>
                <a:spcPct val="100000"/>
              </a:lnSpc>
              <a:spcBef>
                <a:spcPts val="597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2000"/>
          </a:p>
          <a:p>
            <a:pPr lvl="0" algn="l" defTabSz="914400">
              <a:lnSpc>
                <a:spcPct val="100000"/>
              </a:lnSpc>
              <a:spcBef>
                <a:spcPts val="297"/>
              </a:spcBef>
              <a:spcAft>
                <a:spcPts val="0"/>
              </a:spcAft>
              <a:defRPr/>
            </a:pPr>
            <a:endParaRPr lang="pl-PL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91378967" name="Rectangle 5"/>
          <p:cNvSpPr>
            <a:spLocks noChangeArrowheads="1"/>
          </p:cNvSpPr>
          <p:nvPr/>
        </p:nvSpPr>
        <p:spPr bwMode="auto">
          <a:xfrm>
            <a:off x="766539" y="1000842"/>
            <a:ext cx="10528788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   Stvaranje pozitivnih mentalnih slika</a:t>
            </a:r>
            <a:endParaRPr/>
          </a:p>
        </p:txBody>
      </p:sp>
      <p:sp>
        <p:nvSpPr>
          <p:cNvPr id="1412929112" name="Rectangle 6"/>
          <p:cNvSpPr>
            <a:spLocks noChangeArrowheads="1"/>
          </p:cNvSpPr>
          <p:nvPr/>
        </p:nvSpPr>
        <p:spPr bwMode="auto">
          <a:xfrm>
            <a:off x="731304" y="1642649"/>
            <a:ext cx="15032912" cy="387055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defRPr/>
            </a:pPr>
            <a:endParaRPr lang="hr-HR" sz="2000">
              <a:solidFill>
                <a:srgbClr val="000000"/>
              </a:solidFill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fokusiranje na pozitivna sjećanja</a:t>
            </a: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9" indent="-283879">
              <a:buFont typeface="Arial"/>
              <a:buChar char="•"/>
              <a:defRPr/>
            </a:pP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uvježbavanje adaptivnih strategija suočavanja</a:t>
            </a: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9" indent="-283879">
              <a:buFont typeface="Arial"/>
              <a:buChar char="•"/>
              <a:defRPr/>
            </a:pP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distanciranje od negativnih slika</a:t>
            </a: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9" indent="-283879">
              <a:buFont typeface="Arial"/>
              <a:buChar char="•"/>
              <a:defRPr/>
            </a:pP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zamjena negativnih slika pozitivnima</a:t>
            </a: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9" indent="-283879">
              <a:buFont typeface="Arial"/>
              <a:buChar char="•"/>
              <a:defRPr/>
            </a:pP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8" lvl="0" indent="-305908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fokusiranje na pozitivne aspekte nadolazećih situacija</a:t>
            </a:r>
            <a:endParaRPr lang="hr-HR" sz="2000"/>
          </a:p>
          <a:p>
            <a:pPr marL="305908" lvl="0" indent="-305908" algn="l" defTabSz="914400">
              <a:lnSpc>
                <a:spcPct val="100000"/>
              </a:lnSpc>
              <a:spcBef>
                <a:spcPts val="298"/>
              </a:spcBef>
              <a:spcAft>
                <a:spcPts val="0"/>
              </a:spcAft>
              <a:buFont typeface="Arial"/>
              <a:buChar char="•"/>
              <a:defRPr/>
            </a:pPr>
            <a:endParaRPr lang="pl-PL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  <a:p>
            <a:pPr lvl="0" algn="l" defTabSz="914400">
              <a:lnSpc>
                <a:spcPct val="100000"/>
              </a:lnSpc>
              <a:spcBef>
                <a:spcPts val="298"/>
              </a:spcBef>
              <a:spcAft>
                <a:spcPts val="0"/>
              </a:spcAft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    </a:t>
            </a:r>
            <a:r>
              <a:rPr lang="hr-HR" sz="1800" b="0" i="1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c</a:t>
            </a:r>
            <a:r>
              <a:rPr lang="pl-PL" sz="1800" b="0" i="1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ilj: pomoći klijentima vizualizirati postizanje ciljeva i življenje u skladu s vrijednostima</a:t>
            </a:r>
            <a:endParaRPr sz="1800" b="0" i="1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88882218" name="Rectangle 5"/>
          <p:cNvSpPr>
            <a:spLocks noChangeArrowheads="1"/>
          </p:cNvSpPr>
          <p:nvPr/>
        </p:nvSpPr>
        <p:spPr bwMode="auto">
          <a:xfrm>
            <a:off x="766539" y="1000840"/>
            <a:ext cx="10572705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   Fokusiranje na pozitivna sjećanja: priprema prezentacije</a:t>
            </a:r>
            <a:endParaRPr/>
          </a:p>
        </p:txBody>
      </p:sp>
      <p:sp>
        <p:nvSpPr>
          <p:cNvPr id="1082011344" name="Rectangle 6"/>
          <p:cNvSpPr>
            <a:spLocks noChangeArrowheads="1"/>
          </p:cNvSpPr>
          <p:nvPr/>
        </p:nvSpPr>
        <p:spPr bwMode="auto">
          <a:xfrm>
            <a:off x="731304" y="1642647"/>
            <a:ext cx="15115710" cy="271307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defRPr/>
            </a:pPr>
            <a:endParaRPr lang="hr-HR" sz="2000">
              <a:solidFill>
                <a:srgbClr val="000000"/>
              </a:solidFill>
            </a:endParaRPr>
          </a:p>
          <a:p>
            <a:pPr marL="305907" indent="-30590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prisjećanje na prijašnje uspješne prezentacije ili trenutke kada je poruka jasno prenesena </a:t>
            </a:r>
            <a:endParaRPr/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    publici</a:t>
            </a:r>
            <a:endParaRPr sz="2000" b="0" i="0" u="none" strike="noStrike" cap="none" spc="0">
              <a:solidFill>
                <a:schemeClr val="tx1"/>
              </a:solidFill>
              <a:latin typeface="Trebuchet MS"/>
              <a:ea typeface="Trebuchet MS"/>
              <a:cs typeface="Trebuchet MS"/>
            </a:endParaRPr>
          </a:p>
          <a:p>
            <a:pPr marL="283878" indent="-283878">
              <a:buFont typeface="Arial"/>
              <a:buChar char="•"/>
              <a:defRPr/>
            </a:pP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7" indent="-305907"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zamišljanje osjećaja samopouzdanja i kompetencije iz tih trenutaka</a:t>
            </a: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8" indent="-283878">
              <a:buFont typeface="Arial"/>
              <a:buChar char="•"/>
              <a:defRPr/>
            </a:pP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7" indent="-305907"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poticaj pozitivne motivacije i smanjenje nelagode prije nove prezentacije</a:t>
            </a: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8" indent="-283878">
              <a:buFont typeface="Arial"/>
              <a:buChar char="•"/>
              <a:defRPr/>
            </a:pP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073395" name="Rectangle 5"/>
          <p:cNvSpPr>
            <a:spLocks noChangeArrowheads="1"/>
          </p:cNvSpPr>
          <p:nvPr/>
        </p:nvSpPr>
        <p:spPr bwMode="auto">
          <a:xfrm>
            <a:off x="649581" y="947925"/>
            <a:ext cx="11828764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Uvježbavanje adaptivnih strategija suočavanja: priprema prezentacije</a:t>
            </a:r>
            <a:endParaRPr/>
          </a:p>
        </p:txBody>
      </p:sp>
      <p:sp>
        <p:nvSpPr>
          <p:cNvPr id="1819182811" name="Rectangle 6"/>
          <p:cNvSpPr>
            <a:spLocks noChangeArrowheads="1"/>
          </p:cNvSpPr>
          <p:nvPr/>
        </p:nvSpPr>
        <p:spPr bwMode="auto">
          <a:xfrm>
            <a:off x="427033" y="1708796"/>
            <a:ext cx="14977111" cy="325359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endParaRPr sz="2000">
              <a:solidFill>
                <a:srgbClr val="000000"/>
              </a:solidFill>
            </a:endParaRPr>
          </a:p>
          <a:p>
            <a:pPr marL="305907" indent="-30590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podsjećanje na pripremljeni sadržaj i ključne poruke publici</a:t>
            </a:r>
            <a:endParaRPr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283878" indent="-28387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7" indent="-30590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zamišljanje reakcija na izazove tijekom prezentacije</a:t>
            </a:r>
            <a:endParaRPr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283878" indent="-28387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7" indent="-30590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vizualizacija samopouzdanog držanja i geste</a:t>
            </a:r>
            <a:endParaRPr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Trebuchet MS"/>
              <a:cs typeface="Trebuchet MS"/>
            </a:endParaRPr>
          </a:p>
          <a:p>
            <a:pPr marL="305907" indent="-30590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  <a:p>
            <a:pPr marL="305907" indent="-30590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zamišljanje uspješnog početka prezentacije pred publikom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2000"/>
          </a:p>
          <a:p>
            <a:pPr lvl="0" algn="l" defTabSz="914400">
              <a:lnSpc>
                <a:spcPct val="100000"/>
              </a:lnSpc>
              <a:spcBef>
                <a:spcPts val="298"/>
              </a:spcBef>
              <a:spcAft>
                <a:spcPts val="0"/>
              </a:spcAft>
              <a:defRPr/>
            </a:pPr>
            <a:endParaRPr lang="pl-PL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66018954" name="Rectangle 5"/>
          <p:cNvSpPr>
            <a:spLocks noChangeArrowheads="1"/>
          </p:cNvSpPr>
          <p:nvPr/>
        </p:nvSpPr>
        <p:spPr bwMode="auto">
          <a:xfrm>
            <a:off x="832683" y="1000840"/>
            <a:ext cx="10587825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Distanciranje od negativnih slika: priprema prezentacije</a:t>
            </a:r>
            <a:endParaRPr/>
          </a:p>
        </p:txBody>
      </p:sp>
      <p:sp>
        <p:nvSpPr>
          <p:cNvPr id="222562427" name="Rectangle 6"/>
          <p:cNvSpPr>
            <a:spLocks noChangeArrowheads="1"/>
          </p:cNvSpPr>
          <p:nvPr/>
        </p:nvSpPr>
        <p:spPr bwMode="auto">
          <a:xfrm>
            <a:off x="625470" y="1629419"/>
            <a:ext cx="15006991" cy="36347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defRPr/>
            </a:pPr>
            <a:endParaRPr lang="hr-HR" sz="2000">
              <a:solidFill>
                <a:srgbClr val="000000"/>
              </a:solidFill>
            </a:endParaRPr>
          </a:p>
          <a:p>
            <a:pPr marL="305907" indent="-305907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zamišljanje završetka prezentacije uspješno i smireno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283878" indent="-283878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7" indent="-305907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doživljavanje osjećaja postignuća i kontrole nakon prezentacije</a:t>
            </a:r>
            <a:endParaRPr/>
          </a:p>
          <a:p>
            <a:pPr marL="305907" indent="-305907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prikazivanje situacije iz buduće perspektive, kao da se cijeli događaj promatra izvana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7" indent="-305907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smanjenje percepcije nelagode i jačanje osjećaja olakšanja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7" indent="-305907">
              <a:spcBef>
                <a:spcPts val="598"/>
              </a:spcBef>
              <a:spcAft>
                <a:spcPts val="0"/>
              </a:spcAft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2000"/>
          </a:p>
          <a:p>
            <a:pPr lvl="0" algn="l" defTabSz="914400">
              <a:lnSpc>
                <a:spcPct val="100000"/>
              </a:lnSpc>
              <a:spcBef>
                <a:spcPts val="298"/>
              </a:spcBef>
              <a:spcAft>
                <a:spcPts val="0"/>
              </a:spcAft>
              <a:defRPr/>
            </a:pPr>
            <a:endParaRPr lang="pl-PL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5852025" name="Rectangle 5"/>
          <p:cNvSpPr>
            <a:spLocks noChangeArrowheads="1"/>
          </p:cNvSpPr>
          <p:nvPr/>
        </p:nvSpPr>
        <p:spPr bwMode="auto">
          <a:xfrm>
            <a:off x="898828" y="1000840"/>
            <a:ext cx="10613024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Zamjena negativnih slika pozitivnima: priprema prezentacije</a:t>
            </a:r>
            <a:endParaRPr/>
          </a:p>
        </p:txBody>
      </p:sp>
      <p:sp>
        <p:nvSpPr>
          <p:cNvPr id="678652831" name="Rectangle 6"/>
          <p:cNvSpPr>
            <a:spLocks noChangeArrowheads="1"/>
          </p:cNvSpPr>
          <p:nvPr/>
        </p:nvSpPr>
        <p:spPr bwMode="auto">
          <a:xfrm>
            <a:off x="625470" y="1695566"/>
            <a:ext cx="15027870" cy="36347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defRPr/>
            </a:pPr>
            <a:endParaRPr lang="hr-HR" sz="2000">
              <a:solidFill>
                <a:srgbClr val="000000"/>
              </a:solidFill>
            </a:endParaRPr>
          </a:p>
          <a:p>
            <a:pPr marL="305907" indent="-305907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negativne slike se pretvaraju u pozitivne scenarije uspješnog izlaganja prezentacije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283878" indent="-283878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7" indent="-305907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stavljanje fokusa na publiku koja reagira s interesom i razumijevanjem</a:t>
            </a:r>
            <a:endParaRPr/>
          </a:p>
          <a:p>
            <a:pPr marL="305907" indent="-305907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7" indent="-305907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doživljava se osjećaj samopouzdanja i kontrole tijekom izlaganja prezentacije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7" indent="-305907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povećava se motivacija i smanjuje osjećaj nelagode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7" indent="-305907">
              <a:spcBef>
                <a:spcPts val="598"/>
              </a:spcBef>
              <a:spcAft>
                <a:spcPts val="0"/>
              </a:spcAft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2000"/>
          </a:p>
          <a:p>
            <a:pPr lvl="0" algn="l" defTabSz="914400">
              <a:lnSpc>
                <a:spcPct val="100000"/>
              </a:lnSpc>
              <a:spcBef>
                <a:spcPts val="298"/>
              </a:spcBef>
              <a:spcAft>
                <a:spcPts val="0"/>
              </a:spcAft>
              <a:defRPr/>
            </a:pPr>
            <a:endParaRPr lang="pl-PL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8799933" name="Rectangle 5"/>
          <p:cNvSpPr>
            <a:spLocks noChangeArrowheads="1"/>
          </p:cNvSpPr>
          <p:nvPr/>
        </p:nvSpPr>
        <p:spPr bwMode="auto">
          <a:xfrm>
            <a:off x="704846" y="910648"/>
            <a:ext cx="11525746" cy="1042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</a:rPr>
              <a:t>Fokusiranje na pozitivne aspekte nadolazećih situacija: priprema </a:t>
            </a:r>
            <a:endParaRPr sz="2400" b="0" i="0" u="none" strike="noStrike" cap="none" spc="0">
              <a:ln>
                <a:noFill/>
              </a:ln>
              <a:solidFill>
                <a:srgbClr val="CC3399"/>
              </a:solidFill>
              <a:latin typeface="Trebuchet MS"/>
            </a:endParaRPr>
          </a:p>
          <a:p>
            <a:pPr marL="0" marR="0" lvl="0" indent="0" algn="l" defTabSz="91440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</a:rPr>
              <a:t>prezentacije</a:t>
            </a:r>
            <a:endParaRPr/>
          </a:p>
        </p:txBody>
      </p:sp>
      <p:sp>
        <p:nvSpPr>
          <p:cNvPr id="207620245" name="Rectangle 6"/>
          <p:cNvSpPr>
            <a:spLocks noChangeArrowheads="1"/>
          </p:cNvSpPr>
          <p:nvPr/>
        </p:nvSpPr>
        <p:spPr bwMode="auto">
          <a:xfrm>
            <a:off x="506407" y="2132128"/>
            <a:ext cx="15036149" cy="393913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defRPr/>
            </a:pPr>
            <a:endParaRPr lang="hr-HR" sz="2000">
              <a:solidFill>
                <a:srgbClr val="000000"/>
              </a:solidFill>
            </a:endParaRPr>
          </a:p>
          <a:p>
            <a:pPr marL="283878" indent="-283878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pažnja se usmjerava na motivirajuće i ohrabrujuće aspekte prezentacije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283878" indent="-283878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Trebuchet MS"/>
              <a:cs typeface="Trebuchet MS"/>
            </a:endParaRPr>
          </a:p>
          <a:p>
            <a:pPr marL="283878" indent="-283878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prikazuje se publika koja pažljivo prati i pokazuje interes</a:t>
            </a:r>
            <a:endParaRPr/>
          </a:p>
          <a:p>
            <a:pPr marL="283878" indent="-283878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7" indent="-305907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promatraju se pozitivne reakcije kolega ili edukatora tijekom izlaganja prezentacije</a:t>
            </a:r>
            <a:endParaRPr/>
          </a:p>
          <a:p>
            <a:pPr marL="305907" indent="-305907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7" indent="-305907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doživljava se osjećaj uspjeha i kompetencije u prenošenju poruke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7" indent="-305907">
              <a:spcBef>
                <a:spcPts val="598"/>
              </a:spcBef>
              <a:spcAft>
                <a:spcPts val="0"/>
              </a:spcAft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2000"/>
          </a:p>
          <a:p>
            <a:pPr lvl="0" algn="l" defTabSz="914400">
              <a:lnSpc>
                <a:spcPct val="100000"/>
              </a:lnSpc>
              <a:spcBef>
                <a:spcPts val="298"/>
              </a:spcBef>
              <a:spcAft>
                <a:spcPts val="0"/>
              </a:spcAft>
              <a:defRPr/>
            </a:pPr>
            <a:endParaRPr lang="pl-PL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6898606" name="Rectangle 5"/>
          <p:cNvSpPr>
            <a:spLocks noChangeArrowheads="1"/>
          </p:cNvSpPr>
          <p:nvPr/>
        </p:nvSpPr>
        <p:spPr bwMode="auto">
          <a:xfrm>
            <a:off x="898830" y="1000842"/>
            <a:ext cx="10543188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Identificiranje spontanih negativnih slika</a:t>
            </a:r>
            <a:endParaRPr/>
          </a:p>
        </p:txBody>
      </p:sp>
      <p:sp>
        <p:nvSpPr>
          <p:cNvPr id="1369793606" name="Rectangle 6"/>
          <p:cNvSpPr>
            <a:spLocks noChangeArrowheads="1"/>
          </p:cNvSpPr>
          <p:nvPr/>
        </p:nvSpPr>
        <p:spPr bwMode="auto">
          <a:xfrm>
            <a:off x="625469" y="1761710"/>
            <a:ext cx="15041187" cy="360385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defRPr/>
            </a:pPr>
            <a:endParaRPr lang="hr-HR" sz="2000">
              <a:solidFill>
                <a:srgbClr val="000000"/>
              </a:solidFill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istraživanje kratkotrajnih scena koje izazivaju nelagodu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283879" indent="-283879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korištenje imaginacije za smanjenje stresa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8" indent="-305908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povećanje uvida u emocionalne reakcije</a:t>
            </a:r>
            <a:endParaRPr/>
          </a:p>
          <a:p>
            <a:pPr marL="305908" indent="-305908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Trebuchet MS"/>
              <a:cs typeface="Trebuchet MS"/>
            </a:endParaRPr>
          </a:p>
          <a:p>
            <a:pPr marL="305908" indent="-305908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Trebuchet MS"/>
              <a:cs typeface="Trebuchet MS"/>
            </a:endParaRPr>
          </a:p>
          <a:p>
            <a:pPr>
              <a:spcBef>
                <a:spcPts val="598"/>
              </a:spcBef>
              <a:spcAft>
                <a:spcPts val="0"/>
              </a:spcAft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Arial"/>
                <a:cs typeface="Arial"/>
              </a:rPr>
              <a:t>    </a:t>
            </a:r>
            <a:r>
              <a:rPr lang="hr-HR" sz="1800" b="0" i="1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cilj: pomoći klijentima prepoznati negativne slike i smanjiti stres</a:t>
            </a:r>
            <a:endParaRPr sz="1800" b="0" i="1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sz="2000" i="1"/>
          </a:p>
          <a:p>
            <a:pPr lvl="0" algn="l" defTabSz="914400">
              <a:lnSpc>
                <a:spcPct val="100000"/>
              </a:lnSpc>
              <a:spcBef>
                <a:spcPts val="298"/>
              </a:spcBef>
              <a:spcAft>
                <a:spcPts val="0"/>
              </a:spcAft>
              <a:defRPr/>
            </a:pPr>
            <a:endParaRPr lang="pl-PL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0429881" name="Rectangle 5"/>
          <p:cNvSpPr>
            <a:spLocks noChangeArrowheads="1"/>
          </p:cNvSpPr>
          <p:nvPr/>
        </p:nvSpPr>
        <p:spPr bwMode="auto">
          <a:xfrm>
            <a:off x="766539" y="1000841"/>
            <a:ext cx="10557945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Identificiranje spontanih negativnih slika: priprema prezentacije</a:t>
            </a:r>
            <a:endParaRPr/>
          </a:p>
        </p:txBody>
      </p:sp>
      <p:sp>
        <p:nvSpPr>
          <p:cNvPr id="379941687" name="Rectangle 6"/>
          <p:cNvSpPr>
            <a:spLocks noChangeArrowheads="1"/>
          </p:cNvSpPr>
          <p:nvPr/>
        </p:nvSpPr>
        <p:spPr bwMode="auto">
          <a:xfrm>
            <a:off x="506406" y="1669105"/>
            <a:ext cx="15062068" cy="325359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defRPr/>
            </a:pPr>
            <a:endParaRPr lang="hr-HR" sz="2000">
              <a:solidFill>
                <a:srgbClr val="000000"/>
              </a:solidFill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primjećivanje se negativne misli i slika koje se javljaju prije izlaganja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283879" indent="-283879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detaljno promatranje scena koje izaziva tjeskobu, npr. zaboravljanje dijela sadržaja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283879" indent="-283879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doživljavanje kako te slike utječu na osjećaj samopouzdanja i napetosti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283879" indent="-283879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osvještavanje slika kako bi se bolje pripremilo i smanjilo nelagodu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2000"/>
          </a:p>
          <a:p>
            <a:pPr lvl="0" algn="l" defTabSz="914400">
              <a:lnSpc>
                <a:spcPct val="100000"/>
              </a:lnSpc>
              <a:spcBef>
                <a:spcPts val="298"/>
              </a:spcBef>
              <a:spcAft>
                <a:spcPts val="0"/>
              </a:spcAft>
              <a:defRPr/>
            </a:pPr>
            <a:endParaRPr lang="pl-PL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5167367" name="Rectangle 5"/>
          <p:cNvSpPr>
            <a:spLocks noChangeArrowheads="1"/>
          </p:cNvSpPr>
          <p:nvPr/>
        </p:nvSpPr>
        <p:spPr bwMode="auto">
          <a:xfrm>
            <a:off x="766539" y="1000842"/>
            <a:ext cx="10558666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7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Edukacija o negativnim slikama </a:t>
            </a:r>
            <a:endParaRPr/>
          </a:p>
        </p:txBody>
      </p:sp>
      <p:sp>
        <p:nvSpPr>
          <p:cNvPr id="1329944926" name="Rectangle 6"/>
          <p:cNvSpPr>
            <a:spLocks noChangeArrowheads="1"/>
          </p:cNvSpPr>
          <p:nvPr/>
        </p:nvSpPr>
        <p:spPr bwMode="auto">
          <a:xfrm>
            <a:off x="506407" y="1536814"/>
            <a:ext cx="15123988" cy="398460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7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597"/>
              </a:spcBef>
              <a:spcAft>
                <a:spcPts val="0"/>
              </a:spcAft>
              <a:buClrTx/>
              <a:buSzTx/>
              <a:defRPr/>
            </a:pPr>
            <a:endParaRPr lang="hr-HR" sz="2000">
              <a:solidFill>
                <a:srgbClr val="000000"/>
              </a:solidFill>
            </a:endParaRPr>
          </a:p>
          <a:p>
            <a:pPr marL="305907" indent="-305907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klijenti često nisu svjesni svojih negativnih slika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283878" indent="-283878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7" indent="-305907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terapeut može opisati vlastitu “sliku u glavi” da klijent lakše prepozna svoju</a:t>
            </a:r>
            <a:endParaRPr/>
          </a:p>
          <a:p>
            <a:pPr marL="305907" indent="-305907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283878" indent="-283878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negativna slika je poput „kratkog filma u glavi“ - može se promatrati, ali prolazi</a:t>
            </a:r>
            <a:endParaRPr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7" indent="-305907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Trebuchet MS"/>
              <a:cs typeface="Trebuchet MS"/>
            </a:endParaRPr>
          </a:p>
          <a:p>
            <a:pPr marL="305907" indent="-305907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negativne slike su normalne i ne znače da je klijent „čudan“</a:t>
            </a:r>
            <a:endParaRPr/>
          </a:p>
          <a:p>
            <a:pPr marL="305906" indent="-305906">
              <a:spcBef>
                <a:spcPts val="597"/>
              </a:spcBef>
              <a:spcAft>
                <a:spcPts val="0"/>
              </a:spcAft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  <a:p>
            <a:pPr marL="305906" indent="-305906">
              <a:spcBef>
                <a:spcPts val="597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Arial"/>
                <a:cs typeface="Arial"/>
              </a:rPr>
              <a:t> </a:t>
            </a:r>
            <a:r>
              <a:rPr lang="hr-HR" sz="1800" b="0" i="1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cilj: pomoći klijentima da razumiju i prihvate svoje negativne slike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  <a:p>
            <a:pPr marL="0" marR="0" lvl="0" indent="-342900" algn="l" defTabSz="914400">
              <a:lnSpc>
                <a:spcPct val="100000"/>
              </a:lnSpc>
              <a:spcBef>
                <a:spcPts val="597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2000"/>
          </a:p>
          <a:p>
            <a:pPr lvl="0" algn="l" defTabSz="914400">
              <a:lnSpc>
                <a:spcPct val="100000"/>
              </a:lnSpc>
              <a:spcBef>
                <a:spcPts val="297"/>
              </a:spcBef>
              <a:spcAft>
                <a:spcPts val="0"/>
              </a:spcAft>
              <a:defRPr/>
            </a:pPr>
            <a:endParaRPr lang="pl-PL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047463" name="Rectangle 5"/>
          <p:cNvSpPr>
            <a:spLocks noChangeArrowheads="1"/>
          </p:cNvSpPr>
          <p:nvPr/>
        </p:nvSpPr>
        <p:spPr bwMode="auto">
          <a:xfrm>
            <a:off x="678389" y="1103625"/>
            <a:ext cx="10442393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</a:rPr>
              <a:t>Imaginacija - značajke </a:t>
            </a: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u BKT-u</a:t>
            </a:r>
            <a:endParaRPr/>
          </a:p>
        </p:txBody>
      </p:sp>
      <p:sp>
        <p:nvSpPr>
          <p:cNvPr id="213518071" name="Rectangle 6"/>
          <p:cNvSpPr>
            <a:spLocks noChangeArrowheads="1"/>
          </p:cNvSpPr>
          <p:nvPr/>
        </p:nvSpPr>
        <p:spPr bwMode="auto">
          <a:xfrm>
            <a:off x="704845" y="1774937"/>
            <a:ext cx="14434954" cy="396809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defRPr/>
            </a:pPr>
            <a:endParaRPr lang="hr-HR" sz="2000">
              <a:solidFill>
                <a:srgbClr val="000000"/>
              </a:solidFill>
            </a:endParaRPr>
          </a:p>
          <a:p>
            <a:pPr marL="0" indent="-342900">
              <a:spcBef>
                <a:spcPts val="598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Arial"/>
                <a:cs typeface="Arial"/>
              </a:rPr>
              <a:t>ciljana mentalna tehnika u kojoj klijent koristi maštu kako bi promijenio misli, osjećanje </a:t>
            </a:r>
            <a:endParaRPr/>
          </a:p>
          <a:p>
            <a:pPr>
              <a:spcBef>
                <a:spcPts val="598"/>
              </a:spcBef>
              <a:spcAft>
                <a:spcPts val="0"/>
              </a:spcAft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Arial"/>
                <a:cs typeface="Arial"/>
              </a:rPr>
              <a:t>ili ponašanje</a:t>
            </a:r>
            <a:endParaRPr/>
          </a:p>
          <a:p>
            <a:pPr marL="305907" indent="-305907">
              <a:spcBef>
                <a:spcPts val="598"/>
              </a:spcBef>
              <a:spcAft>
                <a:spcPts val="0"/>
              </a:spcAft>
              <a:buFont typeface="Arial"/>
              <a:buChar char="•"/>
              <a:defRPr/>
            </a:pPr>
            <a:endParaRPr/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r>
              <a:rPr lang="hr-HR" sz="2000"/>
              <a:t>pomaže bolje razumjeti vlastite emocije i sjećanja</a:t>
            </a:r>
            <a:endParaRPr/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2000"/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r>
              <a:rPr lang="hr-HR" sz="2000"/>
              <a:t>pomaže olakšati rješavanje problema i prevladavanje prepreka</a:t>
            </a:r>
            <a:endParaRPr/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2000"/>
          </a:p>
          <a:p>
            <a:pPr lvl="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defRPr/>
            </a:pPr>
            <a:endParaRPr/>
          </a:p>
          <a:p>
            <a:pPr marL="0" marR="0" lvl="0" indent="-342900" algn="l" defTabSz="914400">
              <a:lnSpc>
                <a:spcPct val="100000"/>
              </a:lnSpc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1600"/>
          </a:p>
          <a:p>
            <a:pPr marL="342900" marR="0" lvl="0" indent="-342900" algn="l" defTabSz="914400">
              <a:lnSpc>
                <a:spcPct val="100000"/>
              </a:lnSpc>
              <a:spcBef>
                <a:spcPts val="2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pl-PL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27732716" name="Rectangle 5"/>
          <p:cNvSpPr>
            <a:spLocks noChangeArrowheads="1"/>
          </p:cNvSpPr>
          <p:nvPr/>
        </p:nvSpPr>
        <p:spPr bwMode="auto">
          <a:xfrm>
            <a:off x="689270" y="1229622"/>
            <a:ext cx="10569105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7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Modifikacija negativnih slika</a:t>
            </a:r>
            <a:endParaRPr/>
          </a:p>
        </p:txBody>
      </p:sp>
      <p:sp>
        <p:nvSpPr>
          <p:cNvPr id="2139232268" name="TextBox 2139232267"/>
          <p:cNvSpPr txBox="1"/>
          <p:nvPr/>
        </p:nvSpPr>
        <p:spPr bwMode="auto">
          <a:xfrm>
            <a:off x="689270" y="2014008"/>
            <a:ext cx="10472103" cy="2469238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283878" indent="-283878" algn="l"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„promjena filma“</a:t>
            </a:r>
            <a:endParaRPr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8" indent="-283878" algn="l">
              <a:buFont typeface="Arial"/>
              <a:buChar char="•"/>
              <a:defRPr/>
            </a:pPr>
            <a:endParaRPr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8" indent="-283878" algn="l"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pratiti slike do zaključka (3 tehnike)</a:t>
            </a:r>
            <a:endParaRPr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8" indent="-283878" algn="l">
              <a:buFont typeface="Arial"/>
              <a:buChar char="•"/>
              <a:defRPr/>
            </a:pPr>
            <a:endParaRPr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8" indent="-283878" algn="l"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provjera stvarnosti slike </a:t>
            </a:r>
            <a:endParaRPr sz="2000" b="0" i="0" u="none" strike="noStrike" cap="none" spc="0">
              <a:solidFill>
                <a:schemeClr val="tx1"/>
              </a:solidFill>
              <a:latin typeface="Trebuchet MS"/>
              <a:ea typeface="Trebuchet MS"/>
              <a:cs typeface="Trebuchet MS"/>
            </a:endParaRPr>
          </a:p>
          <a:p>
            <a:pPr marL="283878" indent="-283878" algn="l">
              <a:buFont typeface="Arial"/>
              <a:buChar char="•"/>
              <a:defRPr/>
            </a:pPr>
            <a:endParaRPr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8" marR="0" lvl="0" indent="-283878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1800" b="0" i="1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c</a:t>
            </a:r>
            <a:r>
              <a:rPr lang="en-US" sz="1800" b="0" i="1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ilj: razviti kontrolu, samopouzdanje i fleksibilnost u kognitivnom reagiranju</a:t>
            </a:r>
            <a:endParaRPr i="1">
              <a:latin typeface="Trebuchet MS"/>
              <a:cs typeface="Trebuchet M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8533133" name="Rectangle 5"/>
          <p:cNvSpPr>
            <a:spLocks noChangeArrowheads="1"/>
          </p:cNvSpPr>
          <p:nvPr/>
        </p:nvSpPr>
        <p:spPr bwMode="auto">
          <a:xfrm>
            <a:off x="766539" y="1265426"/>
            <a:ext cx="11003464" cy="317027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7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„Promjena filma“: priprema prezentacije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/>
          </a:p>
          <a:p>
            <a:pPr lvl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2000"/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zamišljanje negativnog „filma u glavi” tijekom prezentacije</a:t>
            </a:r>
            <a:endParaRPr lang="hr-HR" sz="2000" b="0" i="0" u="none" strike="noStrike" cap="none" spc="0">
              <a:ln>
                <a:noFill/>
              </a:ln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9" indent="-283879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zamjena negativnog filma pozitivnim ili neutralnim</a:t>
            </a:r>
            <a:endParaRPr lang="hr-HR" sz="2000" b="0" i="0" u="none" strike="noStrike" cap="none" spc="0">
              <a:ln>
                <a:noFill/>
              </a:ln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9" indent="-283879"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vježbanje alternativnih reakcija i govorničkih postupaka</a:t>
            </a:r>
            <a:endParaRPr lang="hr-HR" sz="2000" b="0" i="0" u="none" strike="noStrike" cap="none" spc="0">
              <a:ln>
                <a:noFill/>
              </a:ln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8" lvl="0" indent="-305908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sz="2000"/>
          </a:p>
          <a:p>
            <a:pPr marL="305908" lvl="0" indent="-305908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uočavanje osjećaja kompetencije i smirenosti tijekom izlaganja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86961827" name="Rectangle 5"/>
          <p:cNvSpPr>
            <a:spLocks noChangeArrowheads="1"/>
          </p:cNvSpPr>
          <p:nvPr/>
        </p:nvSpPr>
        <p:spPr bwMode="auto">
          <a:xfrm flipH="0" flipV="0">
            <a:off x="766539" y="1000841"/>
            <a:ext cx="10838954" cy="45936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7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Pratiti slike do zaključka: priprema prezentacije 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/>
          </a:p>
          <a:p>
            <a:pPr marL="305908" lvl="0" indent="-305908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sz="2000"/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zamišljanje početka prezentacije s osjećajem tjeskobe i nelagode</a:t>
            </a: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9" indent="-283879">
              <a:buFont typeface="Arial"/>
              <a:buChar char="•"/>
              <a:defRPr/>
            </a:pP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8" indent="-30590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prolazak kroz cijelu prezentaciju u glavi do završetka (uključuje interakciju s publikom)</a:t>
            </a: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9" indent="-283879">
              <a:buFont typeface="Arial"/>
              <a:buChar char="•"/>
              <a:defRPr/>
            </a:pP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8" indent="-30590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„preskočiti na blisku budućnost“ – zamišljanje trenutka nakon prezentacije, osjećaj </a:t>
            </a:r>
            <a:endParaRPr sz="2000" b="0" i="0" u="none" strike="noStrike" cap="none" spc="0">
              <a:solidFill>
                <a:schemeClr val="tx1"/>
              </a:solidFill>
              <a:latin typeface="Trebuchet MS"/>
              <a:ea typeface="Trebuchet MS"/>
              <a:cs typeface="Trebuchet MS"/>
            </a:endParaRP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     olakšanja i postignuća</a:t>
            </a:r>
            <a:endParaRPr/>
          </a:p>
          <a:p>
            <a:pPr marL="283879" indent="-283879">
              <a:buFont typeface="Arial"/>
              <a:buChar char="•"/>
              <a:defRPr/>
            </a:pPr>
            <a:endParaRPr lang="hr-HR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8" indent="-30590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„preskočiti na daleku budućnost“ – godinu dana kasnije, sjećanje na prezentaciju,   osjećaj samopouzdanja i učenja iz iskustva</a:t>
            </a:r>
            <a:endParaRPr sz="2000" b="0" i="0" u="none" strike="noStrike" cap="none" spc="0">
              <a:solidFill>
                <a:schemeClr val="tx1"/>
              </a:solidFill>
              <a:latin typeface="Trebuchet MS"/>
              <a:ea typeface="Trebuchet MS"/>
              <a:cs typeface="Trebuchet MS"/>
            </a:endParaRP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800" b="0" i="1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637775" name="Rectangle 5"/>
          <p:cNvSpPr>
            <a:spLocks noChangeArrowheads="1"/>
          </p:cNvSpPr>
          <p:nvPr/>
        </p:nvSpPr>
        <p:spPr bwMode="auto">
          <a:xfrm>
            <a:off x="766539" y="1265425"/>
            <a:ext cx="11212705" cy="32617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7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Provjera stvarnosti slike: priprema prezentacije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/>
          </a:p>
          <a:p>
            <a:pPr lvl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2000"/>
          </a:p>
          <a:p>
            <a:pPr marL="305908" indent="-305908" algn="l"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zamišljanje situacije u kojoj se zaboravlja cijeli govor - pitanje: “Je li to stvarno istina?”</a:t>
            </a:r>
            <a:endParaRPr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9" indent="-283879" algn="l">
              <a:buFont typeface="Arial"/>
              <a:buChar char="•"/>
              <a:defRPr/>
            </a:pPr>
            <a:endParaRPr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8" indent="-305908" algn="l"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provjeravanje stvarnih okolnosti: prezentacija, prostorija, smirena publika</a:t>
            </a:r>
            <a:endParaRPr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283879" indent="-283879" algn="l">
              <a:buFont typeface="Arial"/>
              <a:buChar char="•"/>
              <a:defRPr/>
            </a:pPr>
            <a:endParaRPr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8" indent="-305908" algn="l"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zamišljanje početka prezentacije i normalnog izgovaranja prvih rečenica</a:t>
            </a:r>
            <a:endParaRPr/>
          </a:p>
          <a:p>
            <a:pPr algn="l">
              <a:defRPr/>
            </a:pPr>
            <a:endParaRPr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8" indent="-30590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uočavanje razlike između zamišljene katastrofe i stvarnog trenutka - anksioznost opada</a:t>
            </a:r>
            <a:endParaRPr sz="2000" b="0" i="0" u="none" strike="noStrike" cap="none" spc="0">
              <a:solidFill>
                <a:schemeClr val="tx1"/>
              </a:solidFill>
              <a:latin typeface="Trebuchet MS"/>
              <a:ea typeface="Trebuchet MS"/>
              <a:cs typeface="Trebuchet M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91444030" name="TextBox 1891444029"/>
          <p:cNvSpPr txBox="1"/>
          <p:nvPr/>
        </p:nvSpPr>
        <p:spPr bwMode="auto">
          <a:xfrm>
            <a:off x="792066" y="864869"/>
            <a:ext cx="5114252" cy="457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Zaključak: moć imaginacije</a:t>
            </a:r>
            <a:endParaRPr sz="2400" b="0" i="0" u="none" strike="noStrike" cap="none" spc="0">
              <a:ln>
                <a:noFill/>
              </a:ln>
              <a:solidFill>
                <a:srgbClr val="CC3399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113399794" name="TextBox 1113399793"/>
          <p:cNvSpPr txBox="1"/>
          <p:nvPr/>
        </p:nvSpPr>
        <p:spPr bwMode="auto">
          <a:xfrm>
            <a:off x="543749" y="1694179"/>
            <a:ext cx="10849356" cy="24997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l">
              <a:defRPr/>
            </a:pPr>
            <a:endParaRPr/>
          </a:p>
          <a:p>
            <a:pPr marL="305908" indent="-305908" algn="l">
              <a:buFont typeface="Arial"/>
              <a:buChar char="•"/>
              <a:defRPr/>
            </a:pPr>
            <a:r>
              <a:rPr sz="2000">
                <a:latin typeface="Trebuchet MS"/>
                <a:ea typeface="Trebuchet MS"/>
                <a:cs typeface="Trebuchet MS"/>
              </a:rPr>
              <a:t>omogućuje kontrolu emocija i smanjenje stresa</a:t>
            </a:r>
            <a:endParaRPr sz="2000">
              <a:latin typeface="Trebuchet MS"/>
              <a:cs typeface="Trebuchet MS"/>
            </a:endParaRPr>
          </a:p>
          <a:p>
            <a:pPr marL="305908" indent="-305908" algn="l">
              <a:buFont typeface="Arial"/>
              <a:buChar char="•"/>
              <a:defRPr/>
            </a:pPr>
            <a:endParaRPr sz="2000">
              <a:latin typeface="Trebuchet MS"/>
              <a:cs typeface="Trebuchet MS"/>
            </a:endParaRPr>
          </a:p>
          <a:p>
            <a:pPr marL="305908" indent="-305908" algn="l">
              <a:buFont typeface="Arial"/>
              <a:buChar char="•"/>
              <a:defRPr/>
            </a:pPr>
            <a:r>
              <a:rPr lang="hr-HR" sz="2000">
                <a:latin typeface="Trebuchet MS"/>
                <a:ea typeface="Trebuchet MS"/>
                <a:cs typeface="Trebuchet MS"/>
              </a:rPr>
              <a:t>v</a:t>
            </a:r>
            <a:r>
              <a:rPr sz="2000">
                <a:latin typeface="Trebuchet MS"/>
                <a:ea typeface="Trebuchet MS"/>
                <a:cs typeface="Trebuchet MS"/>
              </a:rPr>
              <a:t>izualizacija pomaže planirati i uvježbati reakcije</a:t>
            </a:r>
            <a:endParaRPr sz="2000">
              <a:latin typeface="Trebuchet MS"/>
              <a:cs typeface="Trebuchet MS"/>
            </a:endParaRPr>
          </a:p>
          <a:p>
            <a:pPr marL="305908" indent="-305908" algn="l">
              <a:buFont typeface="Arial"/>
              <a:buChar char="•"/>
              <a:defRPr/>
            </a:pPr>
            <a:endParaRPr sz="2000">
              <a:latin typeface="Trebuchet MS"/>
              <a:cs typeface="Trebuchet MS"/>
            </a:endParaRPr>
          </a:p>
          <a:p>
            <a:pPr marL="305908" indent="-305908" algn="l">
              <a:buFont typeface="Arial"/>
              <a:buChar char="•"/>
              <a:defRPr/>
            </a:pPr>
            <a:r>
              <a:rPr lang="hr-HR" sz="2000">
                <a:latin typeface="Trebuchet MS"/>
                <a:ea typeface="Trebuchet MS"/>
                <a:cs typeface="Trebuchet MS"/>
              </a:rPr>
              <a:t>p</a:t>
            </a:r>
            <a:r>
              <a:rPr sz="2000">
                <a:latin typeface="Trebuchet MS"/>
                <a:ea typeface="Trebuchet MS"/>
                <a:cs typeface="Trebuchet MS"/>
              </a:rPr>
              <a:t>rovjera stvarnosti i mijenjanje negativnih scena jačaju samopouzdanje i fleksibilnost</a:t>
            </a:r>
            <a:endParaRPr sz="2000">
              <a:latin typeface="Trebuchet MS"/>
              <a:cs typeface="Trebuchet MS"/>
            </a:endParaRPr>
          </a:p>
          <a:p>
            <a:pPr marL="305908" indent="-305908" algn="l">
              <a:buFont typeface="Arial"/>
              <a:buChar char="•"/>
              <a:defRPr/>
            </a:pPr>
            <a:endParaRPr sz="2000">
              <a:latin typeface="Trebuchet MS"/>
              <a:cs typeface="Trebuchet MS"/>
            </a:endParaRPr>
          </a:p>
          <a:p>
            <a:pPr marL="305908" indent="-305908" algn="l">
              <a:buFont typeface="Arial"/>
              <a:buChar char="•"/>
              <a:defRPr/>
            </a:pPr>
            <a:r>
              <a:rPr lang="hr-HR" sz="2000">
                <a:latin typeface="Trebuchet MS"/>
                <a:ea typeface="Trebuchet MS"/>
                <a:cs typeface="Trebuchet MS"/>
              </a:rPr>
              <a:t>r</a:t>
            </a:r>
            <a:r>
              <a:rPr sz="2000">
                <a:latin typeface="Trebuchet MS"/>
                <a:ea typeface="Trebuchet MS"/>
                <a:cs typeface="Trebuchet MS"/>
              </a:rPr>
              <a:t>edovita praksa razvija otpornost i osjećaj kompetencije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8648095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95207448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480878" y="3663088"/>
            <a:ext cx="10612724" cy="64044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36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</a:rPr>
              <a:t>HVALA NA PAŽNJI!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02277007" name="Rectangle 5"/>
          <p:cNvSpPr>
            <a:spLocks noChangeArrowheads="1"/>
          </p:cNvSpPr>
          <p:nvPr/>
        </p:nvSpPr>
        <p:spPr bwMode="auto">
          <a:xfrm>
            <a:off x="625472" y="1209458"/>
            <a:ext cx="10441672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</a:rPr>
              <a:t>Imaginacija i nesvjesni procesi</a:t>
            </a:r>
            <a:endParaRPr/>
          </a:p>
        </p:txBody>
      </p:sp>
      <p:sp>
        <p:nvSpPr>
          <p:cNvPr id="1790139752" name="Rectangle 6"/>
          <p:cNvSpPr>
            <a:spLocks noChangeArrowheads="1"/>
          </p:cNvSpPr>
          <p:nvPr/>
        </p:nvSpPr>
        <p:spPr bwMode="auto">
          <a:xfrm>
            <a:off x="625473" y="1841087"/>
            <a:ext cx="14585075" cy="361782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defRPr/>
            </a:pPr>
            <a:endParaRPr lang="hr-HR" sz="2000">
              <a:solidFill>
                <a:srgbClr val="000000"/>
              </a:solidFill>
            </a:endParaRPr>
          </a:p>
          <a:p>
            <a:pPr marL="0" indent="-342900">
              <a:spcBef>
                <a:spcPts val="598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Arial"/>
                <a:cs typeface="Arial"/>
              </a:rPr>
              <a:t>najvećeg dijela našeg mentalnog života nismo svjesni</a:t>
            </a:r>
            <a:endParaRPr/>
          </a:p>
          <a:p>
            <a:pPr marL="305907" indent="-305907">
              <a:spcBef>
                <a:spcPts val="598"/>
              </a:spcBef>
              <a:spcAft>
                <a:spcPts val="0"/>
              </a:spcAft>
              <a:buFont typeface="Arial"/>
              <a:buChar char="•"/>
              <a:defRPr/>
            </a:pPr>
            <a:endParaRPr/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r>
              <a:rPr lang="hr-HR" sz="2000"/>
              <a:t>nesvjesni dio sadrži misli, osjećaje i sjećanja koja oblikuju naše ponašanje</a:t>
            </a:r>
            <a:endParaRPr/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2000"/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r>
              <a:rPr lang="hr-HR" sz="2000"/>
              <a:t>imaginacijom pacijent može pristupiti tim sadržajima i raditi na njima svjesno</a:t>
            </a:r>
            <a:endParaRPr/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2000"/>
          </a:p>
          <a:p>
            <a:pPr lvl="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defRPr/>
            </a:pPr>
            <a:endParaRPr sz="2000"/>
          </a:p>
          <a:p>
            <a:pPr marL="0" marR="0" lvl="0" indent="-342900" algn="l" defTabSz="914400">
              <a:lnSpc>
                <a:spcPct val="100000"/>
              </a:lnSpc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1600"/>
          </a:p>
          <a:p>
            <a:pPr marL="342900" marR="0" lvl="0" indent="-342900" algn="l" defTabSz="914400">
              <a:lnSpc>
                <a:spcPct val="100000"/>
              </a:lnSpc>
              <a:spcBef>
                <a:spcPts val="2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pl-PL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03690371" name="Picture 903690370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2076977" y="1269997"/>
            <a:ext cx="7619999" cy="4952999"/>
          </a:xfrm>
          <a:prstGeom prst="rect">
            <a:avLst/>
          </a:prstGeom>
        </p:spPr>
      </p:pic>
      <p:sp>
        <p:nvSpPr>
          <p:cNvPr id="2082162459" name="Rectangle 5"/>
          <p:cNvSpPr>
            <a:spLocks noChangeArrowheads="1"/>
          </p:cNvSpPr>
          <p:nvPr/>
        </p:nvSpPr>
        <p:spPr bwMode="auto">
          <a:xfrm>
            <a:off x="1139206" y="574458"/>
            <a:ext cx="10466872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7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</a:rPr>
              <a:t>                    Odnos svjesnog, podsvjesnog i nesvjesnog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6137571" name="Rectangle 5"/>
          <p:cNvSpPr>
            <a:spLocks noChangeArrowheads="1"/>
          </p:cNvSpPr>
          <p:nvPr/>
        </p:nvSpPr>
        <p:spPr bwMode="auto">
          <a:xfrm>
            <a:off x="625473" y="1302062"/>
            <a:ext cx="10466152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</a:rPr>
              <a:t>Imaginacija i automatske misli</a:t>
            </a:r>
            <a:endParaRPr/>
          </a:p>
        </p:txBody>
      </p:sp>
      <p:sp>
        <p:nvSpPr>
          <p:cNvPr id="1046887602" name="Rectangle 6"/>
          <p:cNvSpPr>
            <a:spLocks noChangeArrowheads="1"/>
          </p:cNvSpPr>
          <p:nvPr/>
        </p:nvSpPr>
        <p:spPr bwMode="auto">
          <a:xfrm>
            <a:off x="625473" y="1841085"/>
            <a:ext cx="14697391" cy="361782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defRPr/>
            </a:pPr>
            <a:endParaRPr lang="hr-HR" sz="2000">
              <a:solidFill>
                <a:srgbClr val="000000"/>
              </a:solidFill>
            </a:endParaRPr>
          </a:p>
          <a:p>
            <a:pPr marL="0" indent="-342900">
              <a:spcBef>
                <a:spcPts val="598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Arial"/>
                <a:cs typeface="Arial"/>
              </a:rPr>
              <a:t>automatske misli</a:t>
            </a: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Arial"/>
                <a:cs typeface="Arial"/>
              </a:rPr>
              <a:t>: </a:t>
            </a: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Arial"/>
                <a:cs typeface="Arial"/>
              </a:rPr>
              <a:t>brze, spontane misli koje prolaze kroz um bez svjesne kontrole</a:t>
            </a:r>
            <a:endParaRPr/>
          </a:p>
          <a:p>
            <a:pPr marL="305907" indent="-305907">
              <a:spcBef>
                <a:spcPts val="598"/>
              </a:spcBef>
              <a:spcAft>
                <a:spcPts val="0"/>
              </a:spcAft>
              <a:buFont typeface="Arial"/>
              <a:buChar char="•"/>
              <a:defRPr/>
            </a:pPr>
            <a:endParaRPr/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r>
              <a:rPr lang="hr-HR" sz="2000"/>
              <a:t>pojavljuju se ne samo kao riječi već i kroz mentalne slike</a:t>
            </a:r>
            <a:endParaRPr/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2000"/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r>
              <a:rPr lang="hr-HR" sz="2000"/>
              <a:t>imaginacija omogućuje da ih se istraži i promijeni</a:t>
            </a:r>
            <a:endParaRPr/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2000"/>
          </a:p>
          <a:p>
            <a:pPr lvl="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defRPr/>
            </a:pPr>
            <a:endParaRPr sz="2000"/>
          </a:p>
          <a:p>
            <a:pPr marL="0" marR="0" lvl="0" indent="-342900" algn="l" defTabSz="914400">
              <a:lnSpc>
                <a:spcPct val="100000"/>
              </a:lnSpc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1600"/>
          </a:p>
          <a:p>
            <a:pPr marL="342900" marR="0" lvl="0" indent="-342900" algn="l" defTabSz="914400">
              <a:lnSpc>
                <a:spcPct val="100000"/>
              </a:lnSpc>
              <a:spcBef>
                <a:spcPts val="2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pl-PL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7736614" name="Rectangle 5"/>
          <p:cNvSpPr>
            <a:spLocks noChangeArrowheads="1"/>
          </p:cNvSpPr>
          <p:nvPr/>
        </p:nvSpPr>
        <p:spPr bwMode="auto">
          <a:xfrm>
            <a:off x="942972" y="1185089"/>
            <a:ext cx="10463992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7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</a:rPr>
              <a:t>Zašto su mentalne slike emocionalno snažne?</a:t>
            </a:r>
            <a:endParaRPr/>
          </a:p>
        </p:txBody>
      </p:sp>
      <p:sp>
        <p:nvSpPr>
          <p:cNvPr id="1377297444" name="Rectangle 6"/>
          <p:cNvSpPr>
            <a:spLocks noChangeArrowheads="1"/>
          </p:cNvSpPr>
          <p:nvPr/>
        </p:nvSpPr>
        <p:spPr bwMode="auto">
          <a:xfrm>
            <a:off x="625473" y="1841086"/>
            <a:ext cx="14580395" cy="31321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7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597"/>
              </a:spcBef>
              <a:spcAft>
                <a:spcPts val="0"/>
              </a:spcAft>
              <a:buClrTx/>
              <a:buSzTx/>
              <a:defRPr/>
            </a:pPr>
            <a:endParaRPr lang="hr-HR" sz="200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• </a:t>
            </a: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  </a:t>
            </a:r>
            <a:r>
              <a:rPr lang="en-US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aktiviraju mozak slično kao stvarna iskustva  </a:t>
            </a:r>
            <a:endParaRPr/>
          </a:p>
          <a:p>
            <a:pPr>
              <a:defRPr/>
            </a:pPr>
            <a:endParaRPr lang="en-US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>
              <a:defRPr/>
            </a:pPr>
            <a:r>
              <a:rPr lang="en-US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• </a:t>
            </a: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  </a:t>
            </a:r>
            <a:r>
              <a:rPr lang="en-US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izazivaju brže i jače emocije od verbalnih misli  </a:t>
            </a:r>
            <a:endParaRPr/>
          </a:p>
          <a:p>
            <a:pPr>
              <a:defRPr/>
            </a:pPr>
            <a:endParaRPr lang="en-US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>
              <a:defRPr/>
            </a:pPr>
            <a:r>
              <a:rPr lang="en-US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• </a:t>
            </a: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  </a:t>
            </a:r>
            <a:r>
              <a:rPr lang="en-US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povezuju senzacije, emocije i značenja u jednu cjelinu</a:t>
            </a:r>
            <a:endParaRPr/>
          </a:p>
          <a:p>
            <a:pPr>
              <a:defRPr/>
            </a:pPr>
            <a:endParaRPr lang="en-US"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 </a:t>
            </a:r>
            <a:r>
              <a:rPr lang="en-US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ključni su okidač u kognitivnom modelu (misao/slika → emocija)</a:t>
            </a:r>
            <a:endParaRPr/>
          </a:p>
          <a:p>
            <a:pPr marL="0" marR="0" lvl="0" indent="-342900" algn="l" defTabSz="914400">
              <a:lnSpc>
                <a:spcPct val="100000"/>
              </a:lnSpc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1600"/>
          </a:p>
          <a:p>
            <a:pPr marL="342900" marR="0" lvl="0" indent="-342900" algn="l" defTabSz="914400">
              <a:lnSpc>
                <a:spcPct val="100000"/>
              </a:lnSpc>
              <a:spcBef>
                <a:spcPts val="297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pl-PL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7562450" name="Rectangle 5"/>
          <p:cNvSpPr>
            <a:spLocks noChangeArrowheads="1"/>
          </p:cNvSpPr>
          <p:nvPr/>
        </p:nvSpPr>
        <p:spPr bwMode="auto">
          <a:xfrm>
            <a:off x="625473" y="1103625"/>
            <a:ext cx="10448512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Mentalne slike u BKT-u</a:t>
            </a:r>
            <a:endParaRPr/>
          </a:p>
        </p:txBody>
      </p:sp>
      <p:sp>
        <p:nvSpPr>
          <p:cNvPr id="1572084476" name="Rectangle 6"/>
          <p:cNvSpPr>
            <a:spLocks noChangeArrowheads="1"/>
          </p:cNvSpPr>
          <p:nvPr/>
        </p:nvSpPr>
        <p:spPr bwMode="auto">
          <a:xfrm>
            <a:off x="731305" y="1642649"/>
            <a:ext cx="14917714" cy="30237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defRPr/>
            </a:pPr>
            <a:endParaRPr lang="hr-HR" sz="2000">
              <a:solidFill>
                <a:srgbClr val="000000"/>
              </a:solidFill>
            </a:endParaRPr>
          </a:p>
          <a:p>
            <a:pPr marL="0" indent="-342900">
              <a:spcBef>
                <a:spcPts val="598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Arial"/>
                <a:cs typeface="Arial"/>
              </a:rPr>
              <a:t>pojavljuju se spontano ili ciljano - naš um ih stvara sam ili kroz imaginaciju</a:t>
            </a:r>
            <a:endParaRPr/>
          </a:p>
          <a:p>
            <a:pPr>
              <a:spcBef>
                <a:spcPts val="598"/>
              </a:spcBef>
              <a:spcAft>
                <a:spcPts val="0"/>
              </a:spcAft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  <a:p>
            <a:pPr marL="0" indent="-342900">
              <a:spcBef>
                <a:spcPts val="598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Arial"/>
                <a:cs typeface="Arial"/>
              </a:rPr>
              <a:t>mogu biti vizualne (ono što „vidimo“ u umu), </a:t>
            </a:r>
            <a:r>
              <a:rPr lang="hr-HR" sz="2000"/>
              <a:t>senzorne, somatske </a:t>
            </a:r>
            <a:endParaRPr/>
          </a:p>
          <a:p>
            <a:pPr marL="0" indent="-342900">
              <a:spcBef>
                <a:spcPts val="598"/>
              </a:spcBef>
              <a:spcAft>
                <a:spcPts val="0"/>
              </a:spcAft>
              <a:buFont typeface="Arial"/>
              <a:buChar char="•"/>
              <a:defRPr/>
            </a:pP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  <a:p>
            <a:pPr marL="0" indent="-342900">
              <a:spcBef>
                <a:spcPts val="598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/>
              <a:t>većina ih je vizualna 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2000"/>
          </a:p>
          <a:p>
            <a:pPr lvl="0" algn="l" defTabSz="914400">
              <a:lnSpc>
                <a:spcPct val="100000"/>
              </a:lnSpc>
              <a:spcBef>
                <a:spcPts val="298"/>
              </a:spcBef>
              <a:spcAft>
                <a:spcPts val="0"/>
              </a:spcAft>
              <a:defRPr/>
            </a:pPr>
            <a:endParaRPr lang="pl-PL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8866630" name="TextBox 88866629"/>
          <p:cNvSpPr txBox="1"/>
          <p:nvPr/>
        </p:nvSpPr>
        <p:spPr bwMode="auto">
          <a:xfrm>
            <a:off x="543748" y="1458403"/>
            <a:ext cx="11991565" cy="296428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1800" b="0" i="0" u="none" strike="noStrike" cap="none" spc="0">
              <a:solidFill>
                <a:schemeClr val="tx1"/>
              </a:solidFill>
              <a:latin typeface="Trebuchet MS"/>
              <a:ea typeface="Trebuchet MS"/>
              <a:cs typeface="Trebuchet MS"/>
            </a:endParaRPr>
          </a:p>
          <a:p>
            <a:pPr algn="l">
              <a:defRPr/>
            </a:pPr>
            <a:endParaRPr sz="16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8" indent="-30590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vizualne slike (kako vidim sebe prije prezentacije pred publikom, kako vidim sebe dok prelazim </a:t>
            </a:r>
            <a:endParaRPr sz="2000" b="0" i="0" u="none" strike="noStrike" cap="none" spc="0">
              <a:solidFill>
                <a:schemeClr val="tx1"/>
              </a:solidFill>
              <a:latin typeface="Trebuchet MS"/>
              <a:ea typeface="Trebuchet MS"/>
              <a:cs typeface="Trebuchet MS"/>
            </a:endParaRP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    s jednog slajda na drugi tijekom prezentacije te kako vidim publiku dok sluša prezentaciju) </a:t>
            </a:r>
            <a:endParaRPr/>
          </a:p>
          <a:p>
            <a:pPr marL="305908" indent="-305908" algn="l">
              <a:buFont typeface="Arial"/>
              <a:buChar char="•"/>
              <a:defRPr/>
            </a:pPr>
            <a:endParaRPr sz="2000" b="0" i="0" u="none" strike="noStrike" cap="none" spc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305908" lvl="0" indent="-305908" algn="l" defTabSz="914400">
              <a:lnSpc>
                <a:spcPct val="10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senzorne (ton mojeg glasa glasa dok držim prezentaciju, ambijentalni zvukovi)</a:t>
            </a:r>
            <a:endParaRPr sz="2000" b="0" i="0" u="none" strike="noStrike" cap="none" spc="0">
              <a:solidFill>
                <a:schemeClr val="tx1"/>
              </a:solidFill>
              <a:latin typeface="Trebuchet MS"/>
              <a:ea typeface="Trebuchet MS"/>
              <a:cs typeface="Trebuchet MS"/>
            </a:endParaRPr>
          </a:p>
          <a:p>
            <a:pPr marL="305908" lvl="0" indent="-305908" algn="l" defTabSz="914400">
              <a:lnSpc>
                <a:spcPct val="100000"/>
              </a:lnSpc>
              <a:spcAft>
                <a:spcPts val="0"/>
              </a:spcAft>
              <a:buFont typeface="Arial"/>
              <a:buChar char="•"/>
              <a:defRPr/>
            </a:pPr>
            <a:endParaRPr sz="2000"/>
          </a:p>
          <a:p>
            <a:pPr marL="305908" lvl="0" indent="-305908" algn="l" defTabSz="914400">
              <a:lnSpc>
                <a:spcPct val="10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solidFill>
                  <a:schemeClr val="tx1"/>
                </a:solidFill>
                <a:latin typeface="Trebuchet MS"/>
                <a:ea typeface="Trebuchet MS"/>
                <a:cs typeface="Trebuchet MS"/>
              </a:rPr>
              <a:t>somatske (držanje mojeg tijela, osjećaji u tijelu, npr. napetost)</a:t>
            </a:r>
            <a:endParaRPr lang="hr-HR" sz="1800" b="0" i="0" u="none" strike="noStrike" cap="none" spc="0">
              <a:solidFill>
                <a:schemeClr val="tx1"/>
              </a:solidFill>
              <a:latin typeface="Trebuchet MS"/>
              <a:ea typeface="Trebuchet MS"/>
              <a:cs typeface="Trebuchet MS"/>
            </a:endParaRPr>
          </a:p>
          <a:p>
            <a:pPr lvl="0" algn="l" defTabSz="914400">
              <a:lnSpc>
                <a:spcPct val="100000"/>
              </a:lnSpc>
              <a:spcBef>
                <a:spcPts val="298"/>
              </a:spcBef>
              <a:spcAft>
                <a:spcPts val="0"/>
              </a:spcAft>
              <a:defRPr/>
            </a:pPr>
            <a:endParaRPr lang="pl-PL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</p:txBody>
      </p:sp>
      <p:sp>
        <p:nvSpPr>
          <p:cNvPr id="1980715997" name="Rectangle 5"/>
          <p:cNvSpPr>
            <a:spLocks noChangeArrowheads="1"/>
          </p:cNvSpPr>
          <p:nvPr/>
        </p:nvSpPr>
        <p:spPr bwMode="auto">
          <a:xfrm>
            <a:off x="766539" y="1000843"/>
            <a:ext cx="10493870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Primjer mentalnih slika: priprema prezentacije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095376" name="Rectangle 5"/>
          <p:cNvSpPr>
            <a:spLocks noChangeArrowheads="1"/>
          </p:cNvSpPr>
          <p:nvPr/>
        </p:nvSpPr>
        <p:spPr bwMode="auto">
          <a:xfrm>
            <a:off x="634246" y="1229621"/>
            <a:ext cx="10514747" cy="4575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hr-HR" sz="2400" b="0" i="0" u="none" strike="noStrike" cap="none" spc="0">
                <a:ln>
                  <a:noFill/>
                </a:ln>
                <a:solidFill>
                  <a:srgbClr val="CC3399"/>
                </a:solidFill>
                <a:latin typeface="Trebuchet MS"/>
                <a:ea typeface="Trebuchet MS"/>
                <a:cs typeface="Trebuchet MS"/>
              </a:rPr>
              <a:t>   Pitanja za psihoterapeuta - mentalne slike</a:t>
            </a:r>
            <a:endParaRPr/>
          </a:p>
        </p:txBody>
      </p:sp>
      <p:sp>
        <p:nvSpPr>
          <p:cNvPr id="678347381" name="Rectangle 6"/>
          <p:cNvSpPr>
            <a:spLocks noChangeArrowheads="1"/>
          </p:cNvSpPr>
          <p:nvPr/>
        </p:nvSpPr>
        <p:spPr bwMode="auto">
          <a:xfrm>
            <a:off x="625471" y="1960149"/>
            <a:ext cx="14978912" cy="264399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598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defRPr/>
            </a:pPr>
            <a:endParaRPr lang="hr-HR" sz="2000">
              <a:solidFill>
                <a:srgbClr val="000000"/>
              </a:solidFill>
            </a:endParaRPr>
          </a:p>
          <a:p>
            <a:pPr marL="305908" indent="-30590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kako pomoći klijentima stvoriti pozitivne mentalne slike?</a:t>
            </a:r>
            <a:endParaRPr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283879" indent="-2838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8" indent="-30590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kako identificirati kod klijenta spontane negativne slike i educirati klijenta o njima?</a:t>
            </a:r>
            <a:endParaRPr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283879" indent="-2838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5908" indent="-30590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hr-HR" sz="2000" b="0" i="0" u="none" strike="noStrike" cap="none" spc="0">
                <a:ln>
                  <a:noFill/>
                </a:ln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kako usmjeriti terapiju kod negativnih slika?</a:t>
            </a:r>
            <a:endParaRPr lang="hr-HR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  <a:p>
            <a:pPr marL="0" marR="0" lvl="0" indent="-342900" algn="l" defTabSz="91440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endParaRPr lang="hr-HR" sz="2000"/>
          </a:p>
          <a:p>
            <a:pPr lvl="0" algn="l" defTabSz="914400">
              <a:lnSpc>
                <a:spcPct val="100000"/>
              </a:lnSpc>
              <a:spcBef>
                <a:spcPts val="298"/>
              </a:spcBef>
              <a:spcAft>
                <a:spcPts val="0"/>
              </a:spcAft>
              <a:defRPr/>
            </a:pPr>
            <a:endParaRPr lang="pl-PL" sz="2000" b="0" i="0" u="none" strike="noStrike" cap="none" spc="0">
              <a:ln>
                <a:noFill/>
              </a:ln>
              <a:solidFill>
                <a:srgbClr val="000000"/>
              </a:solidFill>
              <a:latin typeface="Trebuchet MS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_rels/theme3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Imaginacija BKT - Nadali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 bwMode="auto">
        <a:prstGeom prst="rect">
          <a:avLst/>
        </a:prstGeom>
        <a:noFill/>
        <a:ln>
          <a:noFill/>
        </a:ln>
      </a:spPr>
      <a:bodyPr/>
      <a:lstStyle/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3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Imaginacija BKT - Nadalin</Template>
  <TotalTime>0</TotalTime>
  <Words>0</Words>
  <Application>ONLYOFFICE/8.3.2.19</Application>
  <PresentationFormat>On-screen Show (4:3)</PresentationFormat>
  <Paragraphs>0</Paragraphs>
  <Slides>26</Slides>
  <Notes>26</Notes>
  <HiddenSlides>0</HiddenSlides>
  <MMClips>2</MMClips>
  <ScaleCrop>0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Theme 1</vt:lpstr>
      <vt:lpstr>Theme 2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Sergej</dc:creator>
  <cp:lastModifiedBy/>
  <cp:revision>6</cp:revision>
  <dcterms:created xsi:type="dcterms:W3CDTF">2026-02-12T16:29:57Z</dcterms:created>
  <dcterms:modified xsi:type="dcterms:W3CDTF">2026-02-13T12:19:32Z</dcterms:modified>
</cp:coreProperties>
</file>