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hr-HR"/>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hr-HR"/>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hr-HR"/>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hr-HR"/>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hr-HR"/>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hr-HR"/>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64565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76241-244A-44CC-8186-0787AA04871C}"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162646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418858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26911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36281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186826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80474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15549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169175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414338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76241-244A-44CC-8186-0787AA04871C}"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20892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976241-244A-44CC-8186-0787AA04871C}"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05351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976241-244A-44CC-8186-0787AA04871C}" type="datetimeFigureOut">
              <a:rPr lang="en-US" smtClean="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48246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976241-244A-44CC-8186-0787AA04871C}" type="datetimeFigureOut">
              <a:rPr lang="en-US" smtClean="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23246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76241-244A-44CC-8186-0787AA04871C}" type="datetimeFigureOut">
              <a:rPr lang="en-US" smtClean="0"/>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386764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76241-244A-44CC-8186-0787AA04871C}"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402037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76241-244A-44CC-8186-0787AA04871C}"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F8A09-0475-419C-9B61-3C41B3281BDA}" type="slidenum">
              <a:rPr lang="en-US" smtClean="0"/>
              <a:t>‹#›</a:t>
            </a:fld>
            <a:endParaRPr lang="en-US"/>
          </a:p>
        </p:txBody>
      </p:sp>
    </p:spTree>
    <p:extLst>
      <p:ext uri="{BB962C8B-B14F-4D97-AF65-F5344CB8AC3E}">
        <p14:creationId xmlns:p14="http://schemas.microsoft.com/office/powerpoint/2010/main" val="274299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hr-HR"/>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hr-HR"/>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hr-HR"/>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hr-HR"/>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hr-HR"/>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hr-HR"/>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976241-244A-44CC-8186-0787AA04871C}" type="datetimeFigureOut">
              <a:rPr lang="en-US" smtClean="0"/>
              <a:t>3/3/2026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DF8A09-0475-419C-9B61-3C41B3281BDA}" type="slidenum">
              <a:rPr lang="en-US" smtClean="0"/>
              <a:t>‹#›</a:t>
            </a:fld>
            <a:endParaRPr lang="en-US"/>
          </a:p>
        </p:txBody>
      </p:sp>
    </p:spTree>
    <p:extLst>
      <p:ext uri="{BB962C8B-B14F-4D97-AF65-F5344CB8AC3E}">
        <p14:creationId xmlns:p14="http://schemas.microsoft.com/office/powerpoint/2010/main" val="32398954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B834-055C-414E-4DCB-395AFA1F173A}"/>
              </a:ext>
            </a:extLst>
          </p:cNvPr>
          <p:cNvSpPr>
            <a:spLocks noGrp="1"/>
          </p:cNvSpPr>
          <p:nvPr>
            <p:ph type="ctrTitle"/>
          </p:nvPr>
        </p:nvSpPr>
        <p:spPr/>
        <p:txBody>
          <a:bodyPr/>
          <a:lstStyle/>
          <a:p>
            <a:r>
              <a:rPr lang="hr-HR" dirty="0"/>
              <a:t>Procjena</a:t>
            </a:r>
            <a:endParaRPr lang="en-US" dirty="0"/>
          </a:p>
        </p:txBody>
      </p:sp>
      <p:sp>
        <p:nvSpPr>
          <p:cNvPr id="3" name="Subtitle 2">
            <a:extLst>
              <a:ext uri="{FF2B5EF4-FFF2-40B4-BE49-F238E27FC236}">
                <a16:creationId xmlns:a16="http://schemas.microsoft.com/office/drawing/2014/main" id="{76BA6369-C234-2E40-69FD-A230F85F3446}"/>
              </a:ext>
            </a:extLst>
          </p:cNvPr>
          <p:cNvSpPr>
            <a:spLocks noGrp="1"/>
          </p:cNvSpPr>
          <p:nvPr>
            <p:ph type="subTitle" idx="1"/>
          </p:nvPr>
        </p:nvSpPr>
        <p:spPr/>
        <p:txBody>
          <a:bodyPr/>
          <a:lstStyle/>
          <a:p>
            <a:r>
              <a:rPr lang="hr-HR" dirty="0"/>
              <a:t>Luka Oštrić</a:t>
            </a:r>
            <a:endParaRPr lang="en-US" dirty="0"/>
          </a:p>
        </p:txBody>
      </p:sp>
    </p:spTree>
    <p:extLst>
      <p:ext uri="{BB962C8B-B14F-4D97-AF65-F5344CB8AC3E}">
        <p14:creationId xmlns:p14="http://schemas.microsoft.com/office/powerpoint/2010/main" val="151917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62D7-8AAE-076E-4FF2-ABDE7C1F5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8DE70-D520-B8DB-0FCF-3FDD14145D1F}"/>
              </a:ext>
            </a:extLst>
          </p:cNvPr>
          <p:cNvSpPr>
            <a:spLocks noGrp="1"/>
          </p:cNvSpPr>
          <p:nvPr>
            <p:ph type="title"/>
          </p:nvPr>
        </p:nvSpPr>
        <p:spPr/>
        <p:txBody>
          <a:bodyPr/>
          <a:lstStyle/>
          <a:p>
            <a:r>
              <a:rPr lang="hr-HR" sz="2800" dirty="0"/>
              <a:t>6. dio</a:t>
            </a:r>
            <a:br>
              <a:rPr lang="hr-HR" dirty="0"/>
            </a:br>
            <a:r>
              <a:rPr lang="hr-HR" dirty="0"/>
              <a:t>Sažimanje i povratna informacija</a:t>
            </a:r>
            <a:endParaRPr lang="en-US" dirty="0"/>
          </a:p>
        </p:txBody>
      </p:sp>
      <p:sp>
        <p:nvSpPr>
          <p:cNvPr id="3" name="Content Placeholder 2">
            <a:extLst>
              <a:ext uri="{FF2B5EF4-FFF2-40B4-BE49-F238E27FC236}">
                <a16:creationId xmlns:a16="http://schemas.microsoft.com/office/drawing/2014/main" id="{7BF3CBAE-C609-0215-4793-81D3FF99470B}"/>
              </a:ext>
            </a:extLst>
          </p:cNvPr>
          <p:cNvSpPr>
            <a:spLocks noGrp="1"/>
          </p:cNvSpPr>
          <p:nvPr>
            <p:ph idx="1"/>
          </p:nvPr>
        </p:nvSpPr>
        <p:spPr/>
        <p:txBody>
          <a:bodyPr/>
          <a:lstStyle/>
          <a:p>
            <a:r>
              <a:rPr lang="hr-HR" dirty="0"/>
              <a:t>Sažimanje seanse</a:t>
            </a:r>
          </a:p>
          <a:p>
            <a:endParaRPr lang="hr-HR" dirty="0"/>
          </a:p>
          <a:p>
            <a:r>
              <a:rPr lang="hr-HR" dirty="0"/>
              <a:t>Povratna informacija i reakcije na seansu</a:t>
            </a:r>
            <a:endParaRPr lang="en-US" dirty="0"/>
          </a:p>
        </p:txBody>
      </p:sp>
    </p:spTree>
    <p:extLst>
      <p:ext uri="{BB962C8B-B14F-4D97-AF65-F5344CB8AC3E}">
        <p14:creationId xmlns:p14="http://schemas.microsoft.com/office/powerpoint/2010/main" val="266865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2514-A15B-6E13-E584-0DBB83D5417D}"/>
              </a:ext>
            </a:extLst>
          </p:cNvPr>
          <p:cNvSpPr>
            <a:spLocks noGrp="1"/>
          </p:cNvSpPr>
          <p:nvPr>
            <p:ph type="title"/>
          </p:nvPr>
        </p:nvSpPr>
        <p:spPr/>
        <p:txBody>
          <a:bodyPr/>
          <a:lstStyle/>
          <a:p>
            <a:r>
              <a:rPr lang="hr-HR" dirty="0"/>
              <a:t>Aktivnosti do prve tretmanske seanse</a:t>
            </a:r>
            <a:endParaRPr lang="en-US" dirty="0"/>
          </a:p>
        </p:txBody>
      </p:sp>
      <p:sp>
        <p:nvSpPr>
          <p:cNvPr id="3" name="Content Placeholder 2">
            <a:extLst>
              <a:ext uri="{FF2B5EF4-FFF2-40B4-BE49-F238E27FC236}">
                <a16:creationId xmlns:a16="http://schemas.microsoft.com/office/drawing/2014/main" id="{E1359F5F-9869-31F6-0E59-8EC1097529AA}"/>
              </a:ext>
            </a:extLst>
          </p:cNvPr>
          <p:cNvSpPr>
            <a:spLocks noGrp="1"/>
          </p:cNvSpPr>
          <p:nvPr>
            <p:ph idx="1"/>
          </p:nvPr>
        </p:nvSpPr>
        <p:spPr/>
        <p:txBody>
          <a:bodyPr/>
          <a:lstStyle/>
          <a:p>
            <a:r>
              <a:rPr lang="hr-HR" dirty="0"/>
              <a:t>Napraviti izvještaj i inicijalni plan tretmana</a:t>
            </a:r>
          </a:p>
          <a:p>
            <a:pPr marL="0" indent="0">
              <a:buNone/>
            </a:pPr>
            <a:endParaRPr lang="hr-HR" dirty="0"/>
          </a:p>
          <a:p>
            <a:r>
              <a:rPr lang="hr-HR" dirty="0"/>
              <a:t>Napraviti kognitivnu konceptualizaciju i plan tretmana</a:t>
            </a:r>
          </a:p>
          <a:p>
            <a:endParaRPr lang="hr-HR" dirty="0"/>
          </a:p>
          <a:p>
            <a:r>
              <a:rPr lang="hr-HR" dirty="0"/>
              <a:t>Kontaktirati druge stručnjake</a:t>
            </a:r>
            <a:endParaRPr lang="en-US" dirty="0"/>
          </a:p>
        </p:txBody>
      </p:sp>
    </p:spTree>
    <p:extLst>
      <p:ext uri="{BB962C8B-B14F-4D97-AF65-F5344CB8AC3E}">
        <p14:creationId xmlns:p14="http://schemas.microsoft.com/office/powerpoint/2010/main" val="243999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D82D-E29E-3D3C-DFF9-7C3D69259B06}"/>
              </a:ext>
            </a:extLst>
          </p:cNvPr>
          <p:cNvSpPr>
            <a:spLocks noGrp="1"/>
          </p:cNvSpPr>
          <p:nvPr>
            <p:ph type="title"/>
          </p:nvPr>
        </p:nvSpPr>
        <p:spPr/>
        <p:txBody>
          <a:bodyPr/>
          <a:lstStyle/>
          <a:p>
            <a:r>
              <a:rPr lang="hr-HR" dirty="0"/>
              <a:t>Zaključak </a:t>
            </a:r>
            <a:endParaRPr lang="en-US" dirty="0"/>
          </a:p>
        </p:txBody>
      </p:sp>
      <p:sp>
        <p:nvSpPr>
          <p:cNvPr id="3" name="Content Placeholder 2">
            <a:extLst>
              <a:ext uri="{FF2B5EF4-FFF2-40B4-BE49-F238E27FC236}">
                <a16:creationId xmlns:a16="http://schemas.microsoft.com/office/drawing/2014/main" id="{AF42841C-FECB-4341-A2F2-504302C78176}"/>
              </a:ext>
            </a:extLst>
          </p:cNvPr>
          <p:cNvSpPr>
            <a:spLocks noGrp="1"/>
          </p:cNvSpPr>
          <p:nvPr>
            <p:ph idx="1"/>
          </p:nvPr>
        </p:nvSpPr>
        <p:spPr/>
        <p:txBody>
          <a:bodyPr/>
          <a:lstStyle/>
          <a:p>
            <a:r>
              <a:rPr lang="hr-HR" dirty="0"/>
              <a:t>Temeljita procjena -  precizno konceptualiziranje, dijagnosticiranje te planiranje terapije</a:t>
            </a:r>
          </a:p>
          <a:p>
            <a:r>
              <a:rPr lang="hr-HR" dirty="0"/>
              <a:t>Ostvariti ciljeve </a:t>
            </a:r>
          </a:p>
          <a:p>
            <a:r>
              <a:rPr lang="hr-HR" dirty="0"/>
              <a:t>Nastaviti procjenu kroz terapiju na svakoj seansi</a:t>
            </a:r>
            <a:endParaRPr lang="en-US" dirty="0"/>
          </a:p>
        </p:txBody>
      </p:sp>
    </p:spTree>
    <p:extLst>
      <p:ext uri="{BB962C8B-B14F-4D97-AF65-F5344CB8AC3E}">
        <p14:creationId xmlns:p14="http://schemas.microsoft.com/office/powerpoint/2010/main" val="21115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03D1-3BC9-4E29-710E-BFE4A7EA61C9}"/>
              </a:ext>
            </a:extLst>
          </p:cNvPr>
          <p:cNvSpPr>
            <a:spLocks noGrp="1"/>
          </p:cNvSpPr>
          <p:nvPr>
            <p:ph type="title"/>
          </p:nvPr>
        </p:nvSpPr>
        <p:spPr/>
        <p:txBody>
          <a:bodyPr/>
          <a:lstStyle/>
          <a:p>
            <a:r>
              <a:rPr lang="hr-HR" dirty="0"/>
              <a:t>Prva seansa</a:t>
            </a:r>
            <a:endParaRPr lang="en-US" dirty="0"/>
          </a:p>
        </p:txBody>
      </p:sp>
      <p:sp>
        <p:nvSpPr>
          <p:cNvPr id="3" name="Content Placeholder 2">
            <a:extLst>
              <a:ext uri="{FF2B5EF4-FFF2-40B4-BE49-F238E27FC236}">
                <a16:creationId xmlns:a16="http://schemas.microsoft.com/office/drawing/2014/main" id="{0189F7C4-DA65-F91E-326C-D73071983224}"/>
              </a:ext>
            </a:extLst>
          </p:cNvPr>
          <p:cNvSpPr>
            <a:spLocks noGrp="1"/>
          </p:cNvSpPr>
          <p:nvPr>
            <p:ph idx="1"/>
          </p:nvPr>
        </p:nvSpPr>
        <p:spPr/>
        <p:txBody>
          <a:bodyPr>
            <a:normAutofit fontScale="92500" lnSpcReduction="10000"/>
          </a:bodyPr>
          <a:lstStyle/>
          <a:p>
            <a:r>
              <a:rPr lang="hr-HR" dirty="0"/>
              <a:t>Prethodi prvoj terapijskoj seansi</a:t>
            </a:r>
          </a:p>
          <a:p>
            <a:r>
              <a:rPr lang="hr-HR" dirty="0"/>
              <a:t>Procjena – kontinuirano prikupljanje podataka</a:t>
            </a:r>
          </a:p>
          <a:p>
            <a:endParaRPr lang="hr-HR" dirty="0"/>
          </a:p>
          <a:p>
            <a:r>
              <a:rPr lang="hr-HR" dirty="0"/>
              <a:t>Pogreške pri postavljanju dijagnoze</a:t>
            </a:r>
          </a:p>
          <a:p>
            <a:pPr lvl="1"/>
            <a:r>
              <a:rPr lang="hr-HR" dirty="0"/>
              <a:t>Nepotpuno prikupljanje informacija</a:t>
            </a:r>
          </a:p>
          <a:p>
            <a:pPr lvl="1"/>
            <a:r>
              <a:rPr lang="hr-HR" dirty="0"/>
              <a:t>Klijent namjerno zadržava određene informacije</a:t>
            </a:r>
          </a:p>
          <a:p>
            <a:pPr lvl="1"/>
            <a:r>
              <a:rPr lang="hr-HR" dirty="0"/>
              <a:t>Pogrešno pripisivanje simptoma nekom poremećaju, unatoč prisutnosti drugog</a:t>
            </a:r>
            <a:endParaRPr lang="en-US" dirty="0"/>
          </a:p>
        </p:txBody>
      </p:sp>
    </p:spTree>
    <p:extLst>
      <p:ext uri="{BB962C8B-B14F-4D97-AF65-F5344CB8AC3E}">
        <p14:creationId xmlns:p14="http://schemas.microsoft.com/office/powerpoint/2010/main" val="331453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4DC2-68E1-5850-6CB1-B8A006BAF171}"/>
              </a:ext>
            </a:extLst>
          </p:cNvPr>
          <p:cNvSpPr>
            <a:spLocks noGrp="1"/>
          </p:cNvSpPr>
          <p:nvPr>
            <p:ph type="title"/>
          </p:nvPr>
        </p:nvSpPr>
        <p:spPr/>
        <p:txBody>
          <a:bodyPr/>
          <a:lstStyle/>
          <a:p>
            <a:r>
              <a:rPr lang="hr-HR" dirty="0"/>
              <a:t>Ciljevi na prvoj seansi</a:t>
            </a:r>
            <a:endParaRPr lang="en-US" dirty="0"/>
          </a:p>
        </p:txBody>
      </p:sp>
      <p:sp>
        <p:nvSpPr>
          <p:cNvPr id="3" name="Content Placeholder 2">
            <a:extLst>
              <a:ext uri="{FF2B5EF4-FFF2-40B4-BE49-F238E27FC236}">
                <a16:creationId xmlns:a16="http://schemas.microsoft.com/office/drawing/2014/main" id="{9B247304-32D3-3E53-5128-866D9E45D43A}"/>
              </a:ext>
            </a:extLst>
          </p:cNvPr>
          <p:cNvSpPr>
            <a:spLocks noGrp="1"/>
          </p:cNvSpPr>
          <p:nvPr>
            <p:ph idx="1"/>
          </p:nvPr>
        </p:nvSpPr>
        <p:spPr>
          <a:xfrm>
            <a:off x="1484310" y="2666999"/>
            <a:ext cx="10018713" cy="3724374"/>
          </a:xfrm>
        </p:spPr>
        <p:txBody>
          <a:bodyPr>
            <a:normAutofit fontScale="92500" lnSpcReduction="10000"/>
          </a:bodyPr>
          <a:lstStyle/>
          <a:p>
            <a:r>
              <a:rPr lang="hr-HR" dirty="0"/>
              <a:t>Prikupiti potrebne informacije </a:t>
            </a:r>
          </a:p>
          <a:p>
            <a:r>
              <a:rPr lang="hr-HR" dirty="0"/>
              <a:t>Odrediti jesmo li odgovarajući terapeut za klijenta </a:t>
            </a:r>
          </a:p>
          <a:p>
            <a:r>
              <a:rPr lang="hr-HR" dirty="0"/>
              <a:t>Procijeniti potrebu za uključivanje dodatnih usluga ili tretmana</a:t>
            </a:r>
          </a:p>
          <a:p>
            <a:r>
              <a:rPr lang="hr-HR" dirty="0"/>
              <a:t>Uspostaviti terapijski odnos</a:t>
            </a:r>
          </a:p>
          <a:p>
            <a:r>
              <a:rPr lang="hr-HR" dirty="0"/>
              <a:t>Educiranje o KBT terapiji</a:t>
            </a:r>
          </a:p>
          <a:p>
            <a:r>
              <a:rPr lang="hr-HR" dirty="0"/>
              <a:t>Postavljanje Akcijskog plana</a:t>
            </a:r>
          </a:p>
          <a:p>
            <a:endParaRPr lang="hr-HR" dirty="0"/>
          </a:p>
          <a:p>
            <a:r>
              <a:rPr lang="hr-HR" dirty="0"/>
              <a:t>Prije seanse</a:t>
            </a:r>
          </a:p>
          <a:p>
            <a:endParaRPr lang="hr-HR" dirty="0"/>
          </a:p>
          <a:p>
            <a:endParaRPr lang="hr-HR" dirty="0"/>
          </a:p>
          <a:p>
            <a:endParaRPr lang="en-US" dirty="0"/>
          </a:p>
        </p:txBody>
      </p:sp>
      <p:pic>
        <p:nvPicPr>
          <p:cNvPr id="5" name="Picture 4">
            <a:extLst>
              <a:ext uri="{FF2B5EF4-FFF2-40B4-BE49-F238E27FC236}">
                <a16:creationId xmlns:a16="http://schemas.microsoft.com/office/drawing/2014/main" id="{E905B682-F1BB-B271-5E94-F1155A49DB57}"/>
              </a:ext>
            </a:extLst>
          </p:cNvPr>
          <p:cNvPicPr>
            <a:picLocks noChangeAspect="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tretch>
            <a:fillRect/>
          </a:stretch>
        </p:blipFill>
        <p:spPr>
          <a:xfrm rot="20410684">
            <a:off x="7288246" y="4200484"/>
            <a:ext cx="2562004" cy="1441127"/>
          </a:xfrm>
          <a:prstGeom prst="rect">
            <a:avLst/>
          </a:prstGeom>
        </p:spPr>
      </p:pic>
    </p:spTree>
    <p:extLst>
      <p:ext uri="{BB962C8B-B14F-4D97-AF65-F5344CB8AC3E}">
        <p14:creationId xmlns:p14="http://schemas.microsoft.com/office/powerpoint/2010/main" val="218346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1246-DBF6-3E0E-9E9B-4054B3205D6D}"/>
              </a:ext>
            </a:extLst>
          </p:cNvPr>
          <p:cNvSpPr>
            <a:spLocks noGrp="1"/>
          </p:cNvSpPr>
          <p:nvPr>
            <p:ph type="title"/>
          </p:nvPr>
        </p:nvSpPr>
        <p:spPr>
          <a:xfrm>
            <a:off x="1383727" y="265176"/>
            <a:ext cx="10018713" cy="1752599"/>
          </a:xfrm>
        </p:spPr>
        <p:txBody>
          <a:bodyPr/>
          <a:lstStyle/>
          <a:p>
            <a:r>
              <a:rPr lang="hr-HR" dirty="0"/>
              <a:t>Struktura prve seanse</a:t>
            </a:r>
            <a:endParaRPr lang="en-US" dirty="0"/>
          </a:p>
        </p:txBody>
      </p:sp>
      <p:sp>
        <p:nvSpPr>
          <p:cNvPr id="3" name="Content Placeholder 2">
            <a:extLst>
              <a:ext uri="{FF2B5EF4-FFF2-40B4-BE49-F238E27FC236}">
                <a16:creationId xmlns:a16="http://schemas.microsoft.com/office/drawing/2014/main" id="{17AEFD3A-AE00-A109-3D42-1ACBCE257C44}"/>
              </a:ext>
            </a:extLst>
          </p:cNvPr>
          <p:cNvSpPr>
            <a:spLocks noGrp="1"/>
          </p:cNvSpPr>
          <p:nvPr>
            <p:ph idx="1"/>
          </p:nvPr>
        </p:nvSpPr>
        <p:spPr>
          <a:xfrm>
            <a:off x="1484310" y="1875099"/>
            <a:ext cx="10287143" cy="4502552"/>
          </a:xfrm>
        </p:spPr>
        <p:txBody>
          <a:bodyPr>
            <a:normAutofit fontScale="85000" lnSpcReduction="20000"/>
          </a:bodyPr>
          <a:lstStyle/>
          <a:p>
            <a:r>
              <a:rPr lang="hr-HR" dirty="0"/>
              <a:t>Pozdravljanje klijenta</a:t>
            </a:r>
          </a:p>
          <a:p>
            <a:r>
              <a:rPr lang="hr-HR" dirty="0"/>
              <a:t>Zajednička odluka o prisustvovanju treće osobe</a:t>
            </a:r>
          </a:p>
          <a:p>
            <a:r>
              <a:rPr lang="hr-HR" dirty="0"/>
              <a:t>Postavljanje dnevnog reda seanse i prenošenje primjerenih očekivanja o seansi</a:t>
            </a:r>
          </a:p>
          <a:p>
            <a:r>
              <a:rPr lang="hr-HR" dirty="0"/>
              <a:t>Provedba psihološke procjene</a:t>
            </a:r>
          </a:p>
          <a:p>
            <a:r>
              <a:rPr lang="hr-HR" dirty="0"/>
              <a:t>Postavljanje općih ciljeva</a:t>
            </a:r>
          </a:p>
          <a:p>
            <a:r>
              <a:rPr lang="hr-HR" dirty="0"/>
              <a:t>Postavljanje radne dijagnoze, okvirnog plana tretmana te educiranje o KBT-u</a:t>
            </a:r>
          </a:p>
          <a:p>
            <a:r>
              <a:rPr lang="hr-HR" dirty="0"/>
              <a:t>Zajedničko dogovaranje Akcijskog plana</a:t>
            </a:r>
          </a:p>
          <a:p>
            <a:r>
              <a:rPr lang="hr-HR" dirty="0"/>
              <a:t>Postavljanje očekivanja u vezi s terapijom</a:t>
            </a:r>
          </a:p>
          <a:p>
            <a:r>
              <a:rPr lang="hr-HR" dirty="0"/>
              <a:t>Sažimanje seanse i traženje povratne informacije</a:t>
            </a:r>
          </a:p>
          <a:p>
            <a:endParaRPr lang="hr-HR" dirty="0"/>
          </a:p>
          <a:p>
            <a:r>
              <a:rPr lang="hr-HR" dirty="0"/>
              <a:t>postupati u skladu s etičkim i zakonskim obvezama!</a:t>
            </a:r>
          </a:p>
          <a:p>
            <a:endParaRPr lang="en-US" dirty="0"/>
          </a:p>
        </p:txBody>
      </p:sp>
    </p:spTree>
    <p:extLst>
      <p:ext uri="{BB962C8B-B14F-4D97-AF65-F5344CB8AC3E}">
        <p14:creationId xmlns:p14="http://schemas.microsoft.com/office/powerpoint/2010/main" val="288026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934-CB67-1BE1-2174-60B20E904868}"/>
              </a:ext>
            </a:extLst>
          </p:cNvPr>
          <p:cNvSpPr>
            <a:spLocks noGrp="1"/>
          </p:cNvSpPr>
          <p:nvPr>
            <p:ph type="title"/>
          </p:nvPr>
        </p:nvSpPr>
        <p:spPr/>
        <p:txBody>
          <a:bodyPr/>
          <a:lstStyle/>
          <a:p>
            <a:r>
              <a:rPr lang="hr-HR" sz="2800" dirty="0"/>
              <a:t>1. dio</a:t>
            </a:r>
            <a:br>
              <a:rPr lang="hr-HR" dirty="0"/>
            </a:br>
            <a:r>
              <a:rPr lang="hr-HR" dirty="0"/>
              <a:t>Početak seanse</a:t>
            </a:r>
            <a:endParaRPr lang="en-US" dirty="0"/>
          </a:p>
        </p:txBody>
      </p:sp>
      <p:sp>
        <p:nvSpPr>
          <p:cNvPr id="3" name="Content Placeholder 2">
            <a:extLst>
              <a:ext uri="{FF2B5EF4-FFF2-40B4-BE49-F238E27FC236}">
                <a16:creationId xmlns:a16="http://schemas.microsoft.com/office/drawing/2014/main" id="{C2D60485-A03E-6027-558C-447DD0C81F98}"/>
              </a:ext>
            </a:extLst>
          </p:cNvPr>
          <p:cNvSpPr>
            <a:spLocks noGrp="1"/>
          </p:cNvSpPr>
          <p:nvPr>
            <p:ph idx="1"/>
          </p:nvPr>
        </p:nvSpPr>
        <p:spPr/>
        <p:txBody>
          <a:bodyPr>
            <a:normAutofit/>
          </a:bodyPr>
          <a:lstStyle/>
          <a:p>
            <a:r>
              <a:rPr lang="hr-HR" dirty="0"/>
              <a:t>Prije samog početka - dokumentacija i dogovor o prisustvu treće osobe</a:t>
            </a:r>
          </a:p>
          <a:p>
            <a:r>
              <a:rPr lang="hr-HR" dirty="0"/>
              <a:t>Početak seanse – nije terapijska seansa</a:t>
            </a:r>
          </a:p>
          <a:p>
            <a:r>
              <a:rPr lang="hr-HR" dirty="0"/>
              <a:t>Postavljanje dnevnog reda</a:t>
            </a:r>
          </a:p>
          <a:p>
            <a:pPr lvl="1"/>
            <a:r>
              <a:rPr lang="hr-HR" dirty="0"/>
              <a:t>Simptomi, funkcioniranje, povijest, dijagnoza, plan terapije, opći ciljevi, očekivanja,…</a:t>
            </a:r>
          </a:p>
          <a:p>
            <a:endParaRPr lang="en-US" dirty="0"/>
          </a:p>
        </p:txBody>
      </p:sp>
    </p:spTree>
    <p:extLst>
      <p:ext uri="{BB962C8B-B14F-4D97-AF65-F5344CB8AC3E}">
        <p14:creationId xmlns:p14="http://schemas.microsoft.com/office/powerpoint/2010/main" val="175008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B55FC-45EC-133C-F81A-6BB8061CD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9DDEB-0C03-9204-0007-D5362C912E26}"/>
              </a:ext>
            </a:extLst>
          </p:cNvPr>
          <p:cNvSpPr>
            <a:spLocks noGrp="1"/>
          </p:cNvSpPr>
          <p:nvPr>
            <p:ph type="title"/>
          </p:nvPr>
        </p:nvSpPr>
        <p:spPr/>
        <p:txBody>
          <a:bodyPr/>
          <a:lstStyle/>
          <a:p>
            <a:r>
              <a:rPr lang="hr-HR" sz="2800" dirty="0"/>
              <a:t>2. dio</a:t>
            </a:r>
            <a:br>
              <a:rPr lang="hr-HR" dirty="0"/>
            </a:br>
            <a:r>
              <a:rPr lang="hr-HR" dirty="0"/>
              <a:t>Procjena</a:t>
            </a:r>
            <a:endParaRPr lang="en-US" dirty="0"/>
          </a:p>
        </p:txBody>
      </p:sp>
      <p:sp>
        <p:nvSpPr>
          <p:cNvPr id="3" name="Content Placeholder 2">
            <a:extLst>
              <a:ext uri="{FF2B5EF4-FFF2-40B4-BE49-F238E27FC236}">
                <a16:creationId xmlns:a16="http://schemas.microsoft.com/office/drawing/2014/main" id="{A62A8E4C-EA06-06E8-F8E4-38C9B550D3AB}"/>
              </a:ext>
            </a:extLst>
          </p:cNvPr>
          <p:cNvSpPr>
            <a:spLocks noGrp="1"/>
          </p:cNvSpPr>
          <p:nvPr>
            <p:ph idx="1"/>
          </p:nvPr>
        </p:nvSpPr>
        <p:spPr/>
        <p:txBody>
          <a:bodyPr>
            <a:normAutofit/>
          </a:bodyPr>
          <a:lstStyle/>
          <a:p>
            <a:r>
              <a:rPr lang="hr-HR" dirty="0"/>
              <a:t>Područja procjene - trenutna i prijašnja iskustava </a:t>
            </a:r>
          </a:p>
          <a:p>
            <a:pPr lvl="1"/>
            <a:r>
              <a:rPr lang="hr-HR" dirty="0"/>
              <a:t>rizik za dobrobit osobe!</a:t>
            </a:r>
          </a:p>
          <a:p>
            <a:r>
              <a:rPr lang="hr-HR" dirty="0"/>
              <a:t>Opis tipičnog dana </a:t>
            </a:r>
          </a:p>
          <a:p>
            <a:r>
              <a:rPr lang="hr-HR" dirty="0"/>
              <a:t>Reagirati na beznađe i skepticizam</a:t>
            </a:r>
          </a:p>
          <a:p>
            <a:r>
              <a:rPr lang="hr-HR" dirty="0"/>
              <a:t>Dodatne informacije </a:t>
            </a:r>
          </a:p>
          <a:p>
            <a:r>
              <a:rPr lang="hr-HR" dirty="0"/>
              <a:t>Uključivanje osobe od povjerenja</a:t>
            </a:r>
          </a:p>
          <a:p>
            <a:endParaRPr lang="hr-HR" dirty="0"/>
          </a:p>
          <a:p>
            <a:endParaRPr lang="en-US" dirty="0"/>
          </a:p>
        </p:txBody>
      </p:sp>
    </p:spTree>
    <p:extLst>
      <p:ext uri="{BB962C8B-B14F-4D97-AF65-F5344CB8AC3E}">
        <p14:creationId xmlns:p14="http://schemas.microsoft.com/office/powerpoint/2010/main" val="187925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DE70-4426-EBF9-08BD-66A4573CC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07C14-178B-3266-C919-618A7A9435BE}"/>
              </a:ext>
            </a:extLst>
          </p:cNvPr>
          <p:cNvSpPr>
            <a:spLocks noGrp="1"/>
          </p:cNvSpPr>
          <p:nvPr>
            <p:ph type="title"/>
          </p:nvPr>
        </p:nvSpPr>
        <p:spPr/>
        <p:txBody>
          <a:bodyPr/>
          <a:lstStyle/>
          <a:p>
            <a:r>
              <a:rPr lang="hr-HR" sz="2800" dirty="0"/>
              <a:t>3. dio</a:t>
            </a:r>
            <a:br>
              <a:rPr lang="hr-HR" dirty="0"/>
            </a:br>
            <a:r>
              <a:rPr lang="hr-HR" dirty="0"/>
              <a:t>Dijagnoza, ciljevi i plan tretmana </a:t>
            </a:r>
            <a:endParaRPr lang="en-US" dirty="0"/>
          </a:p>
        </p:txBody>
      </p:sp>
      <p:sp>
        <p:nvSpPr>
          <p:cNvPr id="3" name="Content Placeholder 2">
            <a:extLst>
              <a:ext uri="{FF2B5EF4-FFF2-40B4-BE49-F238E27FC236}">
                <a16:creationId xmlns:a16="http://schemas.microsoft.com/office/drawing/2014/main" id="{3F773F52-0828-5119-120A-74325152D356}"/>
              </a:ext>
            </a:extLst>
          </p:cNvPr>
          <p:cNvSpPr>
            <a:spLocks noGrp="1"/>
          </p:cNvSpPr>
          <p:nvPr>
            <p:ph idx="1"/>
          </p:nvPr>
        </p:nvSpPr>
        <p:spPr/>
        <p:txBody>
          <a:bodyPr>
            <a:normAutofit/>
          </a:bodyPr>
          <a:lstStyle/>
          <a:p>
            <a:r>
              <a:rPr lang="hr-HR" dirty="0"/>
              <a:t>Radna dijagnoza</a:t>
            </a:r>
          </a:p>
          <a:p>
            <a:endParaRPr lang="hr-HR" dirty="0"/>
          </a:p>
          <a:p>
            <a:r>
              <a:rPr lang="hr-HR" dirty="0"/>
              <a:t>Postavljanje ciljeva i općeg plana tretmana  – uvijek tražiti povratnu informaciju</a:t>
            </a:r>
          </a:p>
        </p:txBody>
      </p:sp>
    </p:spTree>
    <p:extLst>
      <p:ext uri="{BB962C8B-B14F-4D97-AF65-F5344CB8AC3E}">
        <p14:creationId xmlns:p14="http://schemas.microsoft.com/office/powerpoint/2010/main" val="310685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0040-172A-F0FF-16A7-B9CD1EB15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9BEBD-4AB1-E2FD-C9C3-4F420B880B70}"/>
              </a:ext>
            </a:extLst>
          </p:cNvPr>
          <p:cNvSpPr>
            <a:spLocks noGrp="1"/>
          </p:cNvSpPr>
          <p:nvPr>
            <p:ph type="title"/>
          </p:nvPr>
        </p:nvSpPr>
        <p:spPr/>
        <p:txBody>
          <a:bodyPr/>
          <a:lstStyle/>
          <a:p>
            <a:r>
              <a:rPr lang="hr-HR" sz="2800" dirty="0"/>
              <a:t>4. dio</a:t>
            </a:r>
            <a:br>
              <a:rPr lang="hr-HR" dirty="0"/>
            </a:br>
            <a:r>
              <a:rPr lang="hr-HR" dirty="0"/>
              <a:t>Akcijski plan</a:t>
            </a:r>
            <a:endParaRPr lang="en-US" dirty="0"/>
          </a:p>
        </p:txBody>
      </p:sp>
      <p:sp>
        <p:nvSpPr>
          <p:cNvPr id="3" name="Content Placeholder 2">
            <a:extLst>
              <a:ext uri="{FF2B5EF4-FFF2-40B4-BE49-F238E27FC236}">
                <a16:creationId xmlns:a16="http://schemas.microsoft.com/office/drawing/2014/main" id="{A953E8A9-C58C-CEC2-B717-5C1740EDADA8}"/>
              </a:ext>
            </a:extLst>
          </p:cNvPr>
          <p:cNvSpPr>
            <a:spLocks noGrp="1"/>
          </p:cNvSpPr>
          <p:nvPr>
            <p:ph idx="1"/>
          </p:nvPr>
        </p:nvSpPr>
        <p:spPr/>
        <p:txBody>
          <a:bodyPr>
            <a:normAutofit/>
          </a:bodyPr>
          <a:lstStyle/>
          <a:p>
            <a:r>
              <a:rPr lang="hr-HR" dirty="0"/>
              <a:t>Važnost rada na sebi između seansi</a:t>
            </a:r>
          </a:p>
          <a:p>
            <a:endParaRPr lang="hr-HR" dirty="0"/>
          </a:p>
          <a:p>
            <a:r>
              <a:rPr lang="hr-HR" dirty="0"/>
              <a:t>Imati kopiju za sebe</a:t>
            </a:r>
          </a:p>
          <a:p>
            <a:endParaRPr lang="hr-HR" dirty="0"/>
          </a:p>
          <a:p>
            <a:r>
              <a:rPr lang="hr-HR" dirty="0"/>
              <a:t>U dogovoru s klijentom</a:t>
            </a:r>
            <a:endParaRPr lang="en-US" dirty="0"/>
          </a:p>
        </p:txBody>
      </p:sp>
      <p:pic>
        <p:nvPicPr>
          <p:cNvPr id="8" name="Slika 7" descr="Slika na kojoj se prikazuje snimka zaslona, Trokut, tekst, dizajn&#10;&#10;Sadržaj generiran uz AI možda nije točan.">
            <a:extLst>
              <a:ext uri="{FF2B5EF4-FFF2-40B4-BE49-F238E27FC236}">
                <a16:creationId xmlns:a16="http://schemas.microsoft.com/office/drawing/2014/main" id="{812FDC85-B574-51BC-E045-8D04D644A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05003">
            <a:off x="6568383" y="1011045"/>
            <a:ext cx="6817112" cy="6817112"/>
          </a:xfrm>
          <a:prstGeom prst="rect">
            <a:avLst/>
          </a:prstGeom>
        </p:spPr>
      </p:pic>
      <p:sp>
        <p:nvSpPr>
          <p:cNvPr id="9" name="TekstniOkvir 8">
            <a:extLst>
              <a:ext uri="{FF2B5EF4-FFF2-40B4-BE49-F238E27FC236}">
                <a16:creationId xmlns:a16="http://schemas.microsoft.com/office/drawing/2014/main" id="{08EB640D-433C-E961-5CA9-3050D5593C67}"/>
              </a:ext>
            </a:extLst>
          </p:cNvPr>
          <p:cNvSpPr txBox="1"/>
          <p:nvPr/>
        </p:nvSpPr>
        <p:spPr>
          <a:xfrm rot="1038644">
            <a:off x="7997321" y="2180527"/>
            <a:ext cx="3471557" cy="4478149"/>
          </a:xfrm>
          <a:prstGeom prst="rect">
            <a:avLst/>
          </a:prstGeom>
          <a:noFill/>
        </p:spPr>
        <p:txBody>
          <a:bodyPr wrap="square" rtlCol="0">
            <a:spAutoFit/>
          </a:bodyPr>
          <a:lstStyle/>
          <a:p>
            <a:r>
              <a:rPr lang="hr-HR" sz="1900" b="1" dirty="0">
                <a:latin typeface="Segoe Print" panose="02000600000000000000" pitchFamily="2" charset="0"/>
              </a:rPr>
              <a:t>Akcijski plan</a:t>
            </a:r>
          </a:p>
          <a:p>
            <a:endParaRPr lang="hr-HR" sz="1900" b="1" dirty="0">
              <a:latin typeface="Segoe Print" panose="02000600000000000000" pitchFamily="2" charset="0"/>
            </a:endParaRPr>
          </a:p>
          <a:p>
            <a:r>
              <a:rPr lang="hr-HR" sz="1900" b="1" dirty="0">
                <a:latin typeface="Segoe Print" panose="02000600000000000000" pitchFamily="2" charset="0"/>
              </a:rPr>
              <a:t>*Kada se počnem osjećati depresivno, trebam se podsjetiti da plan tretmana ima smisla. Uz pomoć (ime terapeuta) radit ću na ostvarivanju svojih ciljeva svaki tjedan, korak po korak. Naučit ću evaluirati svoje mišljenje. Napredovat ću tako da svaki dan unosim male promjene u svoje misli i ponašanje.</a:t>
            </a:r>
          </a:p>
        </p:txBody>
      </p:sp>
    </p:spTree>
    <p:extLst>
      <p:ext uri="{BB962C8B-B14F-4D97-AF65-F5344CB8AC3E}">
        <p14:creationId xmlns:p14="http://schemas.microsoft.com/office/powerpoint/2010/main" val="134494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1B35E-F7C1-9371-4FAA-300A59305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00DD5-8A27-3E61-86B1-C455AE0EFA25}"/>
              </a:ext>
            </a:extLst>
          </p:cNvPr>
          <p:cNvSpPr>
            <a:spLocks noGrp="1"/>
          </p:cNvSpPr>
          <p:nvPr>
            <p:ph type="title"/>
          </p:nvPr>
        </p:nvSpPr>
        <p:spPr/>
        <p:txBody>
          <a:bodyPr/>
          <a:lstStyle/>
          <a:p>
            <a:r>
              <a:rPr lang="hr-HR" sz="2800" dirty="0"/>
              <a:t>5. dio</a:t>
            </a:r>
            <a:br>
              <a:rPr lang="hr-HR" dirty="0"/>
            </a:br>
            <a:r>
              <a:rPr lang="hr-HR" dirty="0"/>
              <a:t>Očekivanja u vezi s terapijom</a:t>
            </a:r>
            <a:endParaRPr lang="en-US" dirty="0"/>
          </a:p>
        </p:txBody>
      </p:sp>
      <p:sp>
        <p:nvSpPr>
          <p:cNvPr id="3" name="Content Placeholder 2">
            <a:extLst>
              <a:ext uri="{FF2B5EF4-FFF2-40B4-BE49-F238E27FC236}">
                <a16:creationId xmlns:a16="http://schemas.microsoft.com/office/drawing/2014/main" id="{C2411864-365B-0C94-C444-7D75C8015D57}"/>
              </a:ext>
            </a:extLst>
          </p:cNvPr>
          <p:cNvSpPr>
            <a:spLocks noGrp="1"/>
          </p:cNvSpPr>
          <p:nvPr>
            <p:ph idx="1"/>
          </p:nvPr>
        </p:nvSpPr>
        <p:spPr/>
        <p:txBody>
          <a:bodyPr/>
          <a:lstStyle/>
          <a:p>
            <a:r>
              <a:rPr lang="hr-HR" dirty="0"/>
              <a:t>Realna očekivanja </a:t>
            </a:r>
          </a:p>
          <a:p>
            <a:endParaRPr lang="hr-HR" dirty="0"/>
          </a:p>
          <a:p>
            <a:r>
              <a:rPr lang="hr-HR" dirty="0"/>
              <a:t>Trajanje terapije i učestalost seansi</a:t>
            </a:r>
          </a:p>
          <a:p>
            <a:endParaRPr lang="hr-HR" dirty="0"/>
          </a:p>
          <a:p>
            <a:endParaRPr lang="hr-HR" dirty="0"/>
          </a:p>
        </p:txBody>
      </p:sp>
    </p:spTree>
    <p:extLst>
      <p:ext uri="{BB962C8B-B14F-4D97-AF65-F5344CB8AC3E}">
        <p14:creationId xmlns:p14="http://schemas.microsoft.com/office/powerpoint/2010/main" val="949284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289</TotalTime>
  <Words>378</Words>
  <Application>Microsoft Office PowerPoint</Application>
  <PresentationFormat>Široki zaslon</PresentationFormat>
  <Paragraphs>75</Paragraphs>
  <Slides>12</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12</vt:i4>
      </vt:variant>
    </vt:vector>
  </HeadingPairs>
  <TitlesOfParts>
    <vt:vector size="16" baseType="lpstr">
      <vt:lpstr>Arial</vt:lpstr>
      <vt:lpstr>Corbel</vt:lpstr>
      <vt:lpstr>Segoe Print</vt:lpstr>
      <vt:lpstr>Parallax</vt:lpstr>
      <vt:lpstr>Procjena</vt:lpstr>
      <vt:lpstr>Prva seansa</vt:lpstr>
      <vt:lpstr>Ciljevi na prvoj seansi</vt:lpstr>
      <vt:lpstr>Struktura prve seanse</vt:lpstr>
      <vt:lpstr>1. dio Početak seanse</vt:lpstr>
      <vt:lpstr>2. dio Procjena</vt:lpstr>
      <vt:lpstr>3. dio Dijagnoza, ciljevi i plan tretmana </vt:lpstr>
      <vt:lpstr>4. dio Akcijski plan</vt:lpstr>
      <vt:lpstr>5. dio Očekivanja u vezi s terapijom</vt:lpstr>
      <vt:lpstr>6. dio Sažimanje i povratna informacija</vt:lpstr>
      <vt:lpstr>Aktivnosti do prve tretmanske seanse</vt:lpstr>
      <vt:lpstr>Zaključak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Luka Oštrić</dc:creator>
  <cp:lastModifiedBy>Eni Oštrić</cp:lastModifiedBy>
  <cp:revision>17</cp:revision>
  <dcterms:created xsi:type="dcterms:W3CDTF">2026-02-16T20:08:04Z</dcterms:created>
  <dcterms:modified xsi:type="dcterms:W3CDTF">2026-03-03T15:26:59Z</dcterms:modified>
</cp:coreProperties>
</file>