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1" r:id="rId4"/>
    <p:sldId id="259" r:id="rId5"/>
    <p:sldId id="262" r:id="rId6"/>
    <p:sldId id="264" r:id="rId7"/>
    <p:sldId id="283" r:id="rId8"/>
    <p:sldId id="284" r:id="rId9"/>
    <p:sldId id="268" r:id="rId10"/>
    <p:sldId id="291" r:id="rId11"/>
    <p:sldId id="294" r:id="rId12"/>
    <p:sldId id="299" r:id="rId13"/>
    <p:sldId id="267" r:id="rId14"/>
    <p:sldId id="276" r:id="rId15"/>
    <p:sldId id="296" r:id="rId16"/>
    <p:sldId id="279" r:id="rId17"/>
    <p:sldId id="280" r:id="rId18"/>
  </p:sldIdLst>
  <p:sldSz cx="12192000" cy="6858000"/>
  <p:notesSz cx="6797675"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hr-HR"/>
              <a:t>Kliknite da biste uredili stil naslova matrice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E74B2588-A020-469C-975D-4341CEA8976D}" type="datetimeFigureOut">
              <a:rPr lang="en-US" smtClean="0"/>
              <a:t>3/17/2026</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E3769143-365F-4B27-B0E9-70842DFD24AE}"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1252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74B2588-A020-469C-975D-4341CEA8976D}"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69143-365F-4B27-B0E9-70842DFD24AE}"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6759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74B2588-A020-469C-975D-4341CEA8976D}"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69143-365F-4B27-B0E9-70842DFD24AE}"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8930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74B2588-A020-469C-975D-4341CEA8976D}"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69143-365F-4B27-B0E9-70842DFD24AE}"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28340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hr-HR"/>
              <a:t>Kliknite da biste uredili stil naslova matrice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74B2588-A020-469C-975D-4341CEA8976D}"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69143-365F-4B27-B0E9-70842DFD24AE}"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89672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E74B2588-A020-469C-975D-4341CEA8976D}"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769143-365F-4B27-B0E9-70842DFD24AE}"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38857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447191" y="2824269"/>
            <a:ext cx="4645152" cy="2644457"/>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6412362" y="2821491"/>
            <a:ext cx="4645152" cy="2637371"/>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E74B2588-A020-469C-975D-4341CEA8976D}" type="datetimeFigureOut">
              <a:rPr lang="en-US" smtClean="0"/>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769143-365F-4B27-B0E9-70842DFD24AE}"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06924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E74B2588-A020-469C-975D-4341CEA8976D}" type="datetimeFigureOut">
              <a:rPr lang="en-US" smtClean="0"/>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769143-365F-4B27-B0E9-70842DFD24AE}"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157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4B2588-A020-469C-975D-4341CEA8976D}" type="datetimeFigureOut">
              <a:rPr lang="en-US" smtClean="0"/>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769143-365F-4B27-B0E9-70842DFD24AE}" type="slidenum">
              <a:rPr lang="en-US" smtClean="0"/>
              <a:t>‹#›</a:t>
            </a:fld>
            <a:endParaRPr lang="en-US"/>
          </a:p>
        </p:txBody>
      </p:sp>
    </p:spTree>
    <p:extLst>
      <p:ext uri="{BB962C8B-B14F-4D97-AF65-F5344CB8AC3E}">
        <p14:creationId xmlns:p14="http://schemas.microsoft.com/office/powerpoint/2010/main" val="92556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hr-HR"/>
              <a:t>Kliknite da biste uredili stil naslova matrice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p:txBody>
          <a:bodyPr/>
          <a:lstStyle/>
          <a:p>
            <a:fld id="{E74B2588-A020-469C-975D-4341CEA8976D}"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769143-365F-4B27-B0E9-70842DFD24AE}"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33383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74B2588-A020-469C-975D-4341CEA8976D}" type="datetimeFigureOut">
              <a:rPr lang="en-US" smtClean="0"/>
              <a:t>3/17/2026</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E3769143-365F-4B27-B0E9-70842DFD24AE}"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031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74B2588-A020-469C-975D-4341CEA8976D}" type="datetimeFigureOut">
              <a:rPr lang="en-US" smtClean="0"/>
              <a:t>3/17/2026</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3769143-365F-4B27-B0E9-70842DFD24AE}"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3593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apa.org/topics/resilienc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A614D58-5CCF-B67C-DB6D-31EAFAF64050}"/>
              </a:ext>
            </a:extLst>
          </p:cNvPr>
          <p:cNvSpPr>
            <a:spLocks noGrp="1"/>
          </p:cNvSpPr>
          <p:nvPr>
            <p:ph type="ctrTitle"/>
          </p:nvPr>
        </p:nvSpPr>
        <p:spPr/>
        <p:txBody>
          <a:bodyPr>
            <a:normAutofit fontScale="90000"/>
          </a:bodyPr>
          <a:lstStyle/>
          <a:p>
            <a:r>
              <a:rPr lang="hr-HR" dirty="0"/>
              <a:t>Završavanje terapije i prevencija povrata simptoma</a:t>
            </a:r>
            <a:endParaRPr lang="en-US" dirty="0"/>
          </a:p>
        </p:txBody>
      </p:sp>
      <p:sp>
        <p:nvSpPr>
          <p:cNvPr id="3" name="Podnaslov 2">
            <a:extLst>
              <a:ext uri="{FF2B5EF4-FFF2-40B4-BE49-F238E27FC236}">
                <a16:creationId xmlns:a16="http://schemas.microsoft.com/office/drawing/2014/main" id="{BA43A0EF-BF6D-6173-94F7-C252AA1C25F9}"/>
              </a:ext>
            </a:extLst>
          </p:cNvPr>
          <p:cNvSpPr>
            <a:spLocks noGrp="1"/>
          </p:cNvSpPr>
          <p:nvPr>
            <p:ph type="subTitle" idx="1"/>
          </p:nvPr>
        </p:nvSpPr>
        <p:spPr>
          <a:xfrm>
            <a:off x="2417780" y="3531204"/>
            <a:ext cx="8637072" cy="1360392"/>
          </a:xfrm>
        </p:spPr>
        <p:txBody>
          <a:bodyPr>
            <a:normAutofit fontScale="92500" lnSpcReduction="10000"/>
          </a:bodyPr>
          <a:lstStyle/>
          <a:p>
            <a:r>
              <a:rPr lang="hr-HR" dirty="0"/>
              <a:t>KATARINA BREKALO, mag. </a:t>
            </a:r>
            <a:r>
              <a:rPr lang="hr-HR" dirty="0" err="1"/>
              <a:t>psych</a:t>
            </a:r>
            <a:r>
              <a:rPr lang="hr-HR" dirty="0"/>
              <a:t>.</a:t>
            </a:r>
          </a:p>
          <a:p>
            <a:endParaRPr lang="hr-HR" dirty="0"/>
          </a:p>
          <a:p>
            <a:r>
              <a:rPr lang="hr-HR" dirty="0"/>
              <a:t>PRAKTIKUM II - Zagreb, 21.03.2026.</a:t>
            </a:r>
            <a:endParaRPr lang="en-US" dirty="0"/>
          </a:p>
          <a:p>
            <a:endParaRPr lang="en-US" dirty="0"/>
          </a:p>
        </p:txBody>
      </p:sp>
    </p:spTree>
    <p:extLst>
      <p:ext uri="{BB962C8B-B14F-4D97-AF65-F5344CB8AC3E}">
        <p14:creationId xmlns:p14="http://schemas.microsoft.com/office/powerpoint/2010/main" val="1630738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1F34155-1908-28B7-C09E-6D9E37BE2B10}"/>
              </a:ext>
            </a:extLst>
          </p:cNvPr>
          <p:cNvSpPr>
            <a:spLocks noGrp="1"/>
          </p:cNvSpPr>
          <p:nvPr>
            <p:ph type="title"/>
          </p:nvPr>
        </p:nvSpPr>
        <p:spPr/>
        <p:txBody>
          <a:bodyPr>
            <a:normAutofit/>
          </a:bodyPr>
          <a:lstStyle/>
          <a:p>
            <a:r>
              <a:rPr lang="hr-HR" sz="2400" dirty="0"/>
              <a:t>Lista prednosti i nedostataka prorjeđivanja seansi</a:t>
            </a:r>
            <a:endParaRPr lang="en-US" sz="2400" dirty="0"/>
          </a:p>
        </p:txBody>
      </p:sp>
      <p:sp>
        <p:nvSpPr>
          <p:cNvPr id="3" name="Rezervirano mjesto teksta 2">
            <a:extLst>
              <a:ext uri="{FF2B5EF4-FFF2-40B4-BE49-F238E27FC236}">
                <a16:creationId xmlns:a16="http://schemas.microsoft.com/office/drawing/2014/main" id="{AB4AC789-7D26-A4E6-C6D9-9502F94B88CB}"/>
              </a:ext>
            </a:extLst>
          </p:cNvPr>
          <p:cNvSpPr>
            <a:spLocks noGrp="1"/>
          </p:cNvSpPr>
          <p:nvPr>
            <p:ph type="body" idx="1"/>
          </p:nvPr>
        </p:nvSpPr>
        <p:spPr>
          <a:xfrm>
            <a:off x="1447191" y="2019549"/>
            <a:ext cx="3973003" cy="801943"/>
          </a:xfrm>
        </p:spPr>
        <p:txBody>
          <a:bodyPr anchor="ctr"/>
          <a:lstStyle/>
          <a:p>
            <a:r>
              <a:rPr lang="hr-HR" dirty="0"/>
              <a:t>Prednosti</a:t>
            </a:r>
          </a:p>
        </p:txBody>
      </p:sp>
      <p:sp>
        <p:nvSpPr>
          <p:cNvPr id="4" name="Rezervirano mjesto sadržaja 3">
            <a:extLst>
              <a:ext uri="{FF2B5EF4-FFF2-40B4-BE49-F238E27FC236}">
                <a16:creationId xmlns:a16="http://schemas.microsoft.com/office/drawing/2014/main" id="{2FD94354-6FC5-EC51-E308-2EBC4B4666F0}"/>
              </a:ext>
            </a:extLst>
          </p:cNvPr>
          <p:cNvSpPr>
            <a:spLocks noGrp="1"/>
          </p:cNvSpPr>
          <p:nvPr>
            <p:ph sz="half" idx="2"/>
          </p:nvPr>
        </p:nvSpPr>
        <p:spPr>
          <a:xfrm>
            <a:off x="1205585" y="2821490"/>
            <a:ext cx="4092475" cy="2511209"/>
          </a:xfrm>
        </p:spPr>
        <p:txBody>
          <a:bodyPr>
            <a:normAutofit fontScale="85000" lnSpcReduction="20000"/>
          </a:bodyPr>
          <a:lstStyle/>
          <a:p>
            <a:pPr marL="514350" indent="-514350">
              <a:buFont typeface="+mj-lt"/>
              <a:buAutoNum type="arabicPeriod"/>
            </a:pPr>
            <a:r>
              <a:rPr lang="hr-HR" dirty="0"/>
              <a:t>Uštedjet ću novac</a:t>
            </a:r>
          </a:p>
          <a:p>
            <a:pPr marL="514350" indent="-514350">
              <a:buFont typeface="+mj-lt"/>
              <a:buAutoNum type="arabicPeriod"/>
            </a:pPr>
            <a:r>
              <a:rPr lang="hr-HR" dirty="0"/>
              <a:t>Imat ću više vremena za druge stvari</a:t>
            </a:r>
          </a:p>
          <a:p>
            <a:pPr marL="514350" indent="-514350">
              <a:buFont typeface="+mj-lt"/>
              <a:buAutoNum type="arabicPeriod"/>
            </a:pPr>
            <a:r>
              <a:rPr lang="hr-HR" dirty="0"/>
              <a:t>Bit ću ponosan na sebe jer ću sam riješiti svoje probleme</a:t>
            </a:r>
          </a:p>
          <a:p>
            <a:pPr marL="514350" indent="-514350">
              <a:buFont typeface="+mj-lt"/>
              <a:buAutoNum type="arabicPeriod"/>
            </a:pPr>
            <a:r>
              <a:rPr lang="hr-HR" dirty="0"/>
              <a:t>Povećat će mi se samopouzdanje</a:t>
            </a:r>
          </a:p>
          <a:p>
            <a:pPr marL="514350" indent="-514350">
              <a:buFont typeface="+mj-lt"/>
              <a:buAutoNum type="arabicPeriod"/>
            </a:pPr>
            <a:r>
              <a:rPr lang="hr-HR" dirty="0"/>
              <a:t>Neću morati putovati do ureda svog psihoterapeuta</a:t>
            </a:r>
          </a:p>
        </p:txBody>
      </p:sp>
      <p:sp>
        <p:nvSpPr>
          <p:cNvPr id="5" name="Rezervirano mjesto teksta 4">
            <a:extLst>
              <a:ext uri="{FF2B5EF4-FFF2-40B4-BE49-F238E27FC236}">
                <a16:creationId xmlns:a16="http://schemas.microsoft.com/office/drawing/2014/main" id="{010E3FC3-C1F0-DDE6-36FA-34C20A6202D7}"/>
              </a:ext>
            </a:extLst>
          </p:cNvPr>
          <p:cNvSpPr>
            <a:spLocks noGrp="1"/>
          </p:cNvSpPr>
          <p:nvPr>
            <p:ph type="body" sz="quarter" idx="3"/>
          </p:nvPr>
        </p:nvSpPr>
        <p:spPr>
          <a:xfrm>
            <a:off x="5539666" y="2023003"/>
            <a:ext cx="5637320" cy="802237"/>
          </a:xfrm>
        </p:spPr>
        <p:txBody>
          <a:bodyPr anchor="ctr"/>
          <a:lstStyle/>
          <a:p>
            <a:r>
              <a:rPr lang="hr-HR" dirty="0"/>
              <a:t>Nedostaci / Preoblikovani nedostaci</a:t>
            </a:r>
          </a:p>
        </p:txBody>
      </p:sp>
      <p:sp>
        <p:nvSpPr>
          <p:cNvPr id="6" name="Rezervirano mjesto sadržaja 5">
            <a:extLst>
              <a:ext uri="{FF2B5EF4-FFF2-40B4-BE49-F238E27FC236}">
                <a16:creationId xmlns:a16="http://schemas.microsoft.com/office/drawing/2014/main" id="{AE0A3695-1820-446B-1ADD-C9FDE40676F4}"/>
              </a:ext>
            </a:extLst>
          </p:cNvPr>
          <p:cNvSpPr>
            <a:spLocks noGrp="1"/>
          </p:cNvSpPr>
          <p:nvPr>
            <p:ph sz="quarter" idx="4"/>
          </p:nvPr>
        </p:nvSpPr>
        <p:spPr>
          <a:xfrm>
            <a:off x="5539666" y="2821491"/>
            <a:ext cx="5517848" cy="3232346"/>
          </a:xfrm>
        </p:spPr>
        <p:txBody>
          <a:bodyPr>
            <a:noAutofit/>
          </a:bodyPr>
          <a:lstStyle/>
          <a:p>
            <a:pPr marL="514350" indent="-514350">
              <a:buFont typeface="+mj-lt"/>
              <a:buAutoNum type="arabicPeriod"/>
            </a:pPr>
            <a:r>
              <a:rPr lang="hr-HR" sz="1300" i="1" dirty="0"/>
              <a:t>Može mi biti ponovo loše </a:t>
            </a:r>
            <a:br>
              <a:rPr lang="hr-HR" sz="1300" dirty="0"/>
            </a:br>
            <a:r>
              <a:rPr lang="hr-HR" sz="1300" u="sng" dirty="0"/>
              <a:t>Preoblikovani nedostaci</a:t>
            </a:r>
            <a:r>
              <a:rPr lang="hr-HR" sz="1300" dirty="0"/>
              <a:t>: Ako mi i bude loše, bolje da se dogodi dok sam još na terapiji tako da mogu naučiti kako se s time nositi.</a:t>
            </a:r>
          </a:p>
          <a:p>
            <a:pPr marL="514350" indent="-514350">
              <a:buFont typeface="+mj-lt"/>
              <a:buAutoNum type="arabicPeriod"/>
            </a:pPr>
            <a:r>
              <a:rPr lang="hr-HR" sz="1300" i="1" dirty="0"/>
              <a:t>Možda neću biti u stanju sama riješiti svoje probleme </a:t>
            </a:r>
            <a:br>
              <a:rPr lang="hr-HR" sz="1300" dirty="0"/>
            </a:br>
            <a:r>
              <a:rPr lang="hr-HR" sz="1300" u="sng" dirty="0"/>
              <a:t>Preoblikovani nedostaci</a:t>
            </a:r>
            <a:r>
              <a:rPr lang="hr-HR" sz="1300" dirty="0"/>
              <a:t>: Prorjeđivanje seansi daje mi mogućnost testiranja svoje ideje da trebam svog terapeuta. Dugoročno gledano, za mene je bolje naučiti kako samostalno rješavati svoje probleme jer na terapiji neću biti zauvijek. Uvijek mogu dogovoriti raniju seansu ako mi bude trebala.</a:t>
            </a:r>
          </a:p>
          <a:p>
            <a:pPr marL="514350" indent="-514350">
              <a:buFont typeface="+mj-lt"/>
              <a:buAutoNum type="arabicPeriod"/>
            </a:pPr>
            <a:r>
              <a:rPr lang="hr-HR" sz="1300" i="1" dirty="0"/>
              <a:t>Nedostajat će mi (terapeut) </a:t>
            </a:r>
            <a:br>
              <a:rPr lang="hr-HR" sz="1300" dirty="0"/>
            </a:br>
            <a:r>
              <a:rPr lang="hr-HR" sz="1300" u="sng" dirty="0"/>
              <a:t>Preoblikovani nedostaci</a:t>
            </a:r>
            <a:r>
              <a:rPr lang="hr-HR" sz="1300" dirty="0"/>
              <a:t>: To je vjerojatno točno, ali to ću moći prevladati, ohrabrit će me na stvaranje novih prijateljstava.</a:t>
            </a:r>
          </a:p>
        </p:txBody>
      </p:sp>
      <p:sp>
        <p:nvSpPr>
          <p:cNvPr id="7" name="Pravokutnik: zaobljeni kutovi 6">
            <a:extLst>
              <a:ext uri="{FF2B5EF4-FFF2-40B4-BE49-F238E27FC236}">
                <a16:creationId xmlns:a16="http://schemas.microsoft.com/office/drawing/2014/main" id="{BA1E22EE-3762-035C-7DD7-2F0E4A630553}"/>
              </a:ext>
            </a:extLst>
          </p:cNvPr>
          <p:cNvSpPr/>
          <p:nvPr/>
        </p:nvSpPr>
        <p:spPr>
          <a:xfrm>
            <a:off x="5417532" y="2821492"/>
            <a:ext cx="5637320" cy="3232346"/>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ravokutnik: zaobljeni kutovi 7">
            <a:extLst>
              <a:ext uri="{FF2B5EF4-FFF2-40B4-BE49-F238E27FC236}">
                <a16:creationId xmlns:a16="http://schemas.microsoft.com/office/drawing/2014/main" id="{93E0FE22-EB33-88A8-86A1-86FA9480513F}"/>
              </a:ext>
            </a:extLst>
          </p:cNvPr>
          <p:cNvSpPr/>
          <p:nvPr/>
        </p:nvSpPr>
        <p:spPr>
          <a:xfrm>
            <a:off x="1134486" y="2821490"/>
            <a:ext cx="3973003" cy="244296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52104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84B13F9-C42D-DFFF-73F9-EE37776C1397}"/>
              </a:ext>
            </a:extLst>
          </p:cNvPr>
          <p:cNvSpPr>
            <a:spLocks noGrp="1"/>
          </p:cNvSpPr>
          <p:nvPr>
            <p:ph type="title"/>
          </p:nvPr>
        </p:nvSpPr>
        <p:spPr/>
        <p:txBody>
          <a:bodyPr/>
          <a:lstStyle/>
          <a:p>
            <a:r>
              <a:rPr lang="hr-HR" dirty="0"/>
              <a:t>SAMOTERAPIJSKE SEANSE</a:t>
            </a:r>
            <a:endParaRPr lang="en-US" dirty="0"/>
          </a:p>
        </p:txBody>
      </p:sp>
      <p:sp>
        <p:nvSpPr>
          <p:cNvPr id="3" name="Rezervirano mjesto sadržaja 2">
            <a:extLst>
              <a:ext uri="{FF2B5EF4-FFF2-40B4-BE49-F238E27FC236}">
                <a16:creationId xmlns:a16="http://schemas.microsoft.com/office/drawing/2014/main" id="{2B3E27D5-77E8-E877-BEB7-40BBA0B4C111}"/>
              </a:ext>
            </a:extLst>
          </p:cNvPr>
          <p:cNvSpPr>
            <a:spLocks noGrp="1"/>
          </p:cNvSpPr>
          <p:nvPr>
            <p:ph sz="half" idx="1"/>
          </p:nvPr>
        </p:nvSpPr>
        <p:spPr>
          <a:xfrm>
            <a:off x="1449215" y="1864194"/>
            <a:ext cx="9402561" cy="4188917"/>
          </a:xfrm>
        </p:spPr>
        <p:txBody>
          <a:bodyPr>
            <a:normAutofit fontScale="62500" lnSpcReduction="20000"/>
          </a:bodyPr>
          <a:lstStyle/>
          <a:p>
            <a:r>
              <a:rPr lang="hr-HR" sz="2900" dirty="0"/>
              <a:t>Razgovarati o </a:t>
            </a:r>
            <a:r>
              <a:rPr lang="hr-HR" sz="2900" b="1" dirty="0" err="1"/>
              <a:t>samoterapijskom</a:t>
            </a:r>
            <a:r>
              <a:rPr lang="hr-HR" sz="2900" b="1" dirty="0"/>
              <a:t> planu </a:t>
            </a:r>
            <a:r>
              <a:rPr lang="hr-HR" sz="2900" dirty="0"/>
              <a:t>i poticati klijenta na njegovo korištenje</a:t>
            </a:r>
          </a:p>
          <a:p>
            <a:r>
              <a:rPr lang="hr-HR" sz="2900" dirty="0"/>
              <a:t>Isprobati pred završetak tretmana</a:t>
            </a:r>
          </a:p>
          <a:p>
            <a:r>
              <a:rPr lang="hr-HR" sz="2900" dirty="0"/>
              <a:t>Mogući problemi:</a:t>
            </a:r>
          </a:p>
          <a:p>
            <a:pPr lvl="1"/>
            <a:r>
              <a:rPr lang="hr-HR" sz="2400" dirty="0"/>
              <a:t>nedovoljno vremena</a:t>
            </a:r>
          </a:p>
          <a:p>
            <a:pPr lvl="1"/>
            <a:r>
              <a:rPr lang="hr-HR" sz="2400" dirty="0"/>
              <a:t>nesigurnost oko toga što treba napraviti</a:t>
            </a:r>
          </a:p>
          <a:p>
            <a:pPr lvl="1"/>
            <a:r>
              <a:rPr lang="hr-HR" sz="2400" dirty="0"/>
              <a:t>nekih ometajućih misli </a:t>
            </a:r>
            <a:r>
              <a:rPr lang="hr-HR" sz="2400" i="1" dirty="0"/>
              <a:t>(„Ovo je preteško”, „To mi zapravo i nije potrebno”, „Ne mogu to sam napraviti”</a:t>
            </a:r>
            <a:r>
              <a:rPr lang="hr-HR" sz="2400" dirty="0"/>
              <a:t>)</a:t>
            </a:r>
          </a:p>
          <a:p>
            <a:pPr lvl="1"/>
            <a:endParaRPr lang="hr-HR" sz="2100" dirty="0"/>
          </a:p>
          <a:p>
            <a:r>
              <a:rPr lang="hr-HR" sz="2900" dirty="0"/>
              <a:t>Podsjetiti na </a:t>
            </a:r>
            <a:r>
              <a:rPr lang="hr-HR" sz="2900" b="1" dirty="0"/>
              <a:t>prednosti </a:t>
            </a:r>
            <a:r>
              <a:rPr lang="hr-HR" sz="2900" b="1" dirty="0" err="1"/>
              <a:t>samoterapijske</a:t>
            </a:r>
            <a:r>
              <a:rPr lang="hr-HR" sz="2900" b="1" dirty="0"/>
              <a:t> seanse</a:t>
            </a:r>
            <a:endParaRPr lang="hr-HR" sz="2900" dirty="0"/>
          </a:p>
          <a:p>
            <a:r>
              <a:rPr lang="hr-HR" sz="2900" dirty="0"/>
              <a:t>Pregledati </a:t>
            </a:r>
            <a:r>
              <a:rPr lang="hr-HR" sz="2900" b="1" dirty="0"/>
              <a:t>„Vodič za </a:t>
            </a:r>
            <a:r>
              <a:rPr lang="hr-HR" sz="2900" b="1" dirty="0" err="1"/>
              <a:t>samoterapijsku</a:t>
            </a:r>
            <a:r>
              <a:rPr lang="hr-HR" sz="2900" b="1" dirty="0"/>
              <a:t> seansu” </a:t>
            </a:r>
            <a:r>
              <a:rPr lang="hr-HR" sz="2900" dirty="0"/>
              <a:t>s klijentom i prilagoditi ga njegovim potrebama</a:t>
            </a:r>
          </a:p>
          <a:p>
            <a:r>
              <a:rPr lang="hr-HR" sz="2900" dirty="0"/>
              <a:t>Prije zadnje seanse – potaknuti klijenta na nastavak </a:t>
            </a:r>
            <a:r>
              <a:rPr lang="hr-HR" sz="2900" dirty="0" err="1"/>
              <a:t>samoterapijskih</a:t>
            </a:r>
            <a:r>
              <a:rPr lang="hr-HR" sz="2900" dirty="0"/>
              <a:t> seansi i učestalost provođenja</a:t>
            </a:r>
          </a:p>
          <a:p>
            <a:r>
              <a:rPr lang="hr-HR" sz="2900" dirty="0"/>
              <a:t>Podsjetnici za provedbu</a:t>
            </a:r>
            <a:endParaRPr lang="hr-HR" dirty="0"/>
          </a:p>
          <a:p>
            <a:endParaRPr lang="hr-HR" b="1" dirty="0"/>
          </a:p>
        </p:txBody>
      </p:sp>
    </p:spTree>
    <p:extLst>
      <p:ext uri="{BB962C8B-B14F-4D97-AF65-F5344CB8AC3E}">
        <p14:creationId xmlns:p14="http://schemas.microsoft.com/office/powerpoint/2010/main" val="4018473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5EBA73C-66D1-C7B5-9E26-5528AC5D1735}"/>
              </a:ext>
            </a:extLst>
          </p:cNvPr>
          <p:cNvSpPr>
            <a:spLocks noGrp="1"/>
          </p:cNvSpPr>
          <p:nvPr>
            <p:ph type="title"/>
          </p:nvPr>
        </p:nvSpPr>
        <p:spPr/>
        <p:txBody>
          <a:bodyPr/>
          <a:lstStyle/>
          <a:p>
            <a:r>
              <a:rPr lang="hr-HR" dirty="0"/>
              <a:t>VODIČ ZA SAMOTERAPIJSKU SEANSU</a:t>
            </a:r>
            <a:endParaRPr lang="en-US" dirty="0"/>
          </a:p>
        </p:txBody>
      </p:sp>
      <p:sp>
        <p:nvSpPr>
          <p:cNvPr id="3" name="Rezervirano mjesto sadržaja 2">
            <a:extLst>
              <a:ext uri="{FF2B5EF4-FFF2-40B4-BE49-F238E27FC236}">
                <a16:creationId xmlns:a16="http://schemas.microsoft.com/office/drawing/2014/main" id="{6E965D43-2F12-F27A-B103-48C7DD37DC19}"/>
              </a:ext>
            </a:extLst>
          </p:cNvPr>
          <p:cNvSpPr>
            <a:spLocks noGrp="1"/>
          </p:cNvSpPr>
          <p:nvPr>
            <p:ph sz="half" idx="1"/>
          </p:nvPr>
        </p:nvSpPr>
        <p:spPr>
          <a:xfrm>
            <a:off x="1447331" y="2010878"/>
            <a:ext cx="4645152" cy="4042233"/>
          </a:xfrm>
        </p:spPr>
        <p:txBody>
          <a:bodyPr>
            <a:normAutofit fontScale="92500" lnSpcReduction="20000"/>
          </a:bodyPr>
          <a:lstStyle/>
          <a:p>
            <a:r>
              <a:rPr lang="hr-HR" sz="2200" i="1" dirty="0"/>
              <a:t>Razmisliti o proteklim tjednima</a:t>
            </a:r>
          </a:p>
          <a:p>
            <a:pPr lvl="1"/>
            <a:r>
              <a:rPr lang="hr-HR" dirty="0"/>
              <a:t>Pozitivne stvari koje su se dogodile, značenjima tih iskustava, zaslugama</a:t>
            </a:r>
          </a:p>
          <a:p>
            <a:pPr lvl="1"/>
            <a:r>
              <a:rPr lang="hr-HR" dirty="0"/>
              <a:t>Problemi koji su se pojavili, ako nisu riješeni, što trebam učiniti</a:t>
            </a:r>
          </a:p>
          <a:p>
            <a:pPr lvl="1"/>
            <a:r>
              <a:rPr lang="hr-HR" dirty="0"/>
              <a:t>Je li ispunjen akcijski plan, što bi moglo ometati izradu akcijskog plana nadolazeći tjedan</a:t>
            </a:r>
          </a:p>
          <a:p>
            <a:endParaRPr lang="en-US" dirty="0"/>
          </a:p>
        </p:txBody>
      </p:sp>
      <p:sp>
        <p:nvSpPr>
          <p:cNvPr id="4" name="Rezervirano mjesto sadržaja 3">
            <a:extLst>
              <a:ext uri="{FF2B5EF4-FFF2-40B4-BE49-F238E27FC236}">
                <a16:creationId xmlns:a16="http://schemas.microsoft.com/office/drawing/2014/main" id="{1F0A2912-1F66-DCF6-B8D7-1A3C1C9ABE8D}"/>
              </a:ext>
            </a:extLst>
          </p:cNvPr>
          <p:cNvSpPr>
            <a:spLocks noGrp="1"/>
          </p:cNvSpPr>
          <p:nvPr>
            <p:ph sz="half" idx="2"/>
          </p:nvPr>
        </p:nvSpPr>
        <p:spPr>
          <a:xfrm>
            <a:off x="6413770" y="2017342"/>
            <a:ext cx="4814523" cy="4042233"/>
          </a:xfrm>
        </p:spPr>
        <p:txBody>
          <a:bodyPr>
            <a:normAutofit fontScale="92500" lnSpcReduction="20000"/>
          </a:bodyPr>
          <a:lstStyle/>
          <a:p>
            <a:r>
              <a:rPr lang="hr-HR" sz="2200" i="1" dirty="0"/>
              <a:t>Gledanje unaprijed/u budućnost</a:t>
            </a:r>
          </a:p>
          <a:p>
            <a:pPr lvl="1"/>
            <a:r>
              <a:rPr lang="hr-HR" dirty="0"/>
              <a:t>Kako se želim osjećati u ovo doba idući tjedan, što trebam učini da to postignem</a:t>
            </a:r>
          </a:p>
          <a:p>
            <a:pPr lvl="1"/>
            <a:r>
              <a:rPr lang="hr-HR" dirty="0"/>
              <a:t>Ciljevi za idući tjedan, potrebni koraci</a:t>
            </a:r>
          </a:p>
          <a:p>
            <a:pPr lvl="1"/>
            <a:r>
              <a:rPr lang="hr-HR" dirty="0"/>
              <a:t>Moguće prepreke na koje mogu naići – Razmotriti:</a:t>
            </a:r>
          </a:p>
          <a:p>
            <a:pPr lvl="2"/>
            <a:r>
              <a:rPr lang="hr-HR" sz="1800" dirty="0"/>
              <a:t>Radni listovi</a:t>
            </a:r>
          </a:p>
          <a:p>
            <a:pPr lvl="2"/>
            <a:r>
              <a:rPr lang="hr-HR" sz="1800" dirty="0"/>
              <a:t>Planiranje zadovoljstva, vještina, brige o sebi ili društvenih aktivnosti</a:t>
            </a:r>
          </a:p>
          <a:p>
            <a:pPr lvl="2"/>
            <a:r>
              <a:rPr lang="hr-HR" sz="1800" dirty="0"/>
              <a:t>Čitanje terapijskih bilješki</a:t>
            </a:r>
          </a:p>
          <a:p>
            <a:pPr lvl="2"/>
            <a:r>
              <a:rPr lang="hr-HR" sz="1800" dirty="0"/>
              <a:t>Prakticiranje vještina – npr. </a:t>
            </a:r>
            <a:r>
              <a:rPr lang="hr-HR" sz="1800" dirty="0" err="1"/>
              <a:t>mindfulness</a:t>
            </a:r>
            <a:endParaRPr lang="hr-HR" sz="1800" dirty="0"/>
          </a:p>
          <a:p>
            <a:pPr lvl="2"/>
            <a:r>
              <a:rPr lang="hr-HR" sz="1800" dirty="0"/>
              <a:t>Vođenje liste pozitivnih iskustava</a:t>
            </a:r>
          </a:p>
          <a:p>
            <a:endParaRPr lang="en-US" dirty="0"/>
          </a:p>
        </p:txBody>
      </p:sp>
      <p:sp>
        <p:nvSpPr>
          <p:cNvPr id="5" name="Pravokutnik: zaobljeni kutovi 4">
            <a:extLst>
              <a:ext uri="{FF2B5EF4-FFF2-40B4-BE49-F238E27FC236}">
                <a16:creationId xmlns:a16="http://schemas.microsoft.com/office/drawing/2014/main" id="{F020F5F2-9272-AC19-B982-A4A2F0C874A7}"/>
              </a:ext>
            </a:extLst>
          </p:cNvPr>
          <p:cNvSpPr/>
          <p:nvPr/>
        </p:nvSpPr>
        <p:spPr>
          <a:xfrm>
            <a:off x="1196201" y="2010878"/>
            <a:ext cx="10111666" cy="391052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37915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70CC962-BE49-5F40-E840-0ADF5C8B24FD}"/>
              </a:ext>
            </a:extLst>
          </p:cNvPr>
          <p:cNvSpPr>
            <a:spLocks noGrp="1"/>
          </p:cNvSpPr>
          <p:nvPr>
            <p:ph type="title"/>
          </p:nvPr>
        </p:nvSpPr>
        <p:spPr/>
        <p:txBody>
          <a:bodyPr/>
          <a:lstStyle/>
          <a:p>
            <a:r>
              <a:rPr lang="hr-HR" dirty="0"/>
              <a:t>PRIPREMA ZA MOGUĆA POGORŠANJA NAKON ZAVRŠETKA TRETMANA</a:t>
            </a:r>
            <a:endParaRPr lang="en-US" dirty="0"/>
          </a:p>
        </p:txBody>
      </p:sp>
      <p:sp>
        <p:nvSpPr>
          <p:cNvPr id="3" name="Rezervirano mjesto sadržaja 2">
            <a:extLst>
              <a:ext uri="{FF2B5EF4-FFF2-40B4-BE49-F238E27FC236}">
                <a16:creationId xmlns:a16="http://schemas.microsoft.com/office/drawing/2014/main" id="{8922BE93-B333-5148-8630-37E6043423F9}"/>
              </a:ext>
            </a:extLst>
          </p:cNvPr>
          <p:cNvSpPr>
            <a:spLocks noGrp="1"/>
          </p:cNvSpPr>
          <p:nvPr>
            <p:ph idx="1"/>
          </p:nvPr>
        </p:nvSpPr>
        <p:spPr>
          <a:xfrm>
            <a:off x="1451578" y="1853754"/>
            <a:ext cx="10222557" cy="4199728"/>
          </a:xfrm>
        </p:spPr>
        <p:txBody>
          <a:bodyPr>
            <a:normAutofit fontScale="92500" lnSpcReduction="10000"/>
          </a:bodyPr>
          <a:lstStyle/>
          <a:p>
            <a:r>
              <a:rPr lang="hr-HR" b="1" dirty="0"/>
              <a:t>Ispitati automatske misli i slike</a:t>
            </a:r>
            <a:r>
              <a:rPr lang="hr-HR" i="1" dirty="0"/>
              <a:t> </a:t>
            </a:r>
            <a:r>
              <a:rPr lang="hr-HR" dirty="0"/>
              <a:t>ako počnu osjećati pogoršanje</a:t>
            </a:r>
          </a:p>
          <a:p>
            <a:r>
              <a:rPr lang="hr-HR" dirty="0" err="1"/>
              <a:t>Sokratovski</a:t>
            </a:r>
            <a:r>
              <a:rPr lang="hr-HR" dirty="0"/>
              <a:t> dijalog i tehnike imaginacije mogu pomoći odgovoriti na uznemirujuće spoznaje</a:t>
            </a:r>
          </a:p>
          <a:p>
            <a:pPr marL="0" indent="0">
              <a:buNone/>
            </a:pPr>
            <a:endParaRPr lang="hr-HR" b="1" dirty="0"/>
          </a:p>
          <a:p>
            <a:pPr marL="0" indent="0">
              <a:buNone/>
            </a:pPr>
            <a:r>
              <a:rPr lang="hr-HR" b="1" dirty="0"/>
              <a:t>Prepoznavanje znakova pogoršanja ili povrata simptoma</a:t>
            </a:r>
          </a:p>
          <a:p>
            <a:pPr lvl="1"/>
            <a:r>
              <a:rPr lang="hr-HR" b="1" dirty="0"/>
              <a:t>Rani znakovi </a:t>
            </a:r>
            <a:r>
              <a:rPr lang="hr-HR" dirty="0"/>
              <a:t>– zabilježiti u terapijske bilješke</a:t>
            </a:r>
          </a:p>
          <a:p>
            <a:pPr lvl="1"/>
            <a:r>
              <a:rPr lang="hr-HR" dirty="0"/>
              <a:t>Trebaju sadržavati važne </a:t>
            </a:r>
            <a:r>
              <a:rPr lang="hr-HR" i="1" dirty="0"/>
              <a:t>činjenice koje treba zapamtiti </a:t>
            </a:r>
            <a:r>
              <a:rPr lang="hr-HR" dirty="0"/>
              <a:t>i </a:t>
            </a:r>
            <a:r>
              <a:rPr lang="hr-HR" i="1" dirty="0"/>
              <a:t>upute što učiniti </a:t>
            </a:r>
            <a:r>
              <a:rPr lang="hr-HR" dirty="0"/>
              <a:t>ako se njihovi simptomi ponove (kartice za suočavanje)</a:t>
            </a:r>
          </a:p>
          <a:p>
            <a:pPr marL="0" indent="0">
              <a:buNone/>
            </a:pPr>
            <a:r>
              <a:rPr lang="hr-HR" b="1" dirty="0"/>
              <a:t>Reakcije klijenta na završetak tretmana</a:t>
            </a:r>
          </a:p>
          <a:p>
            <a:pPr lvl="1"/>
            <a:r>
              <a:rPr lang="hr-HR" dirty="0"/>
              <a:t>Otkriti </a:t>
            </a:r>
            <a:r>
              <a:rPr lang="hr-HR" b="1" dirty="0" err="1"/>
              <a:t>klijentove</a:t>
            </a:r>
            <a:r>
              <a:rPr lang="hr-HR" b="1" dirty="0"/>
              <a:t> automatske misli o završetku tretmana</a:t>
            </a:r>
          </a:p>
          <a:p>
            <a:pPr lvl="1"/>
            <a:r>
              <a:rPr lang="hr-HR" dirty="0"/>
              <a:t>Potrebno je uvažiti </a:t>
            </a:r>
            <a:r>
              <a:rPr lang="hr-HR" dirty="0" err="1"/>
              <a:t>klijentove</a:t>
            </a:r>
            <a:r>
              <a:rPr lang="hr-HR" dirty="0"/>
              <a:t> osjećaje i pomoći mu u odgovaranju na bilo kakve distorzije ili disfunkcionalne misli</a:t>
            </a:r>
          </a:p>
          <a:p>
            <a:endParaRPr lang="hr-HR" dirty="0"/>
          </a:p>
        </p:txBody>
      </p:sp>
    </p:spTree>
    <p:extLst>
      <p:ext uri="{BB962C8B-B14F-4D97-AF65-F5344CB8AC3E}">
        <p14:creationId xmlns:p14="http://schemas.microsoft.com/office/powerpoint/2010/main" val="3904791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8E37D88-789E-7132-1440-110E91F2BA08}"/>
              </a:ext>
            </a:extLst>
          </p:cNvPr>
          <p:cNvSpPr>
            <a:spLocks noGrp="1"/>
          </p:cNvSpPr>
          <p:nvPr>
            <p:ph type="title"/>
          </p:nvPr>
        </p:nvSpPr>
        <p:spPr/>
        <p:txBody>
          <a:bodyPr/>
          <a:lstStyle/>
          <a:p>
            <a:r>
              <a:rPr lang="hr-HR" dirty="0"/>
              <a:t>DODATNE / BOOSTER SEANSE</a:t>
            </a:r>
            <a:endParaRPr lang="en-US" dirty="0"/>
          </a:p>
        </p:txBody>
      </p:sp>
      <p:sp>
        <p:nvSpPr>
          <p:cNvPr id="3" name="Rezervirano mjesto sadržaja 2">
            <a:extLst>
              <a:ext uri="{FF2B5EF4-FFF2-40B4-BE49-F238E27FC236}">
                <a16:creationId xmlns:a16="http://schemas.microsoft.com/office/drawing/2014/main" id="{77EA08C9-E57B-C56A-63AC-63FEEAE58F9B}"/>
              </a:ext>
            </a:extLst>
          </p:cNvPr>
          <p:cNvSpPr>
            <a:spLocks noGrp="1"/>
          </p:cNvSpPr>
          <p:nvPr>
            <p:ph idx="1"/>
          </p:nvPr>
        </p:nvSpPr>
        <p:spPr/>
        <p:txBody>
          <a:bodyPr>
            <a:normAutofit/>
          </a:bodyPr>
          <a:lstStyle/>
          <a:p>
            <a:r>
              <a:rPr lang="hr-HR" dirty="0"/>
              <a:t>Seanse ojačavanja</a:t>
            </a:r>
          </a:p>
          <a:p>
            <a:r>
              <a:rPr lang="hr-HR" dirty="0"/>
              <a:t>Terapeut potiče klijenta na </a:t>
            </a:r>
            <a:r>
              <a:rPr lang="hr-HR" b="1" dirty="0"/>
              <a:t>planiranje dodatnih seansi nakon završetka terapije </a:t>
            </a:r>
            <a:r>
              <a:rPr lang="hr-HR" dirty="0"/>
              <a:t>– dobar raspored je nakon 3, 6 i 12 mjeseci</a:t>
            </a:r>
          </a:p>
          <a:p>
            <a:r>
              <a:rPr lang="hr-HR" dirty="0"/>
              <a:t>Klijentima se može dati </a:t>
            </a:r>
            <a:r>
              <a:rPr lang="hr-HR" b="1" dirty="0"/>
              <a:t>„Vodič za dodatne/</a:t>
            </a:r>
            <a:r>
              <a:rPr lang="hr-HR" b="1" dirty="0" err="1"/>
              <a:t>booster</a:t>
            </a:r>
            <a:r>
              <a:rPr lang="hr-HR" b="1" dirty="0"/>
              <a:t> seanse”</a:t>
            </a:r>
            <a:endParaRPr lang="hr-HR" dirty="0"/>
          </a:p>
        </p:txBody>
      </p:sp>
    </p:spTree>
    <p:extLst>
      <p:ext uri="{BB962C8B-B14F-4D97-AF65-F5344CB8AC3E}">
        <p14:creationId xmlns:p14="http://schemas.microsoft.com/office/powerpoint/2010/main" val="1382740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3265708-D9D9-CD02-0AD8-DC212DAC8286}"/>
              </a:ext>
            </a:extLst>
          </p:cNvPr>
          <p:cNvSpPr>
            <a:spLocks noGrp="1"/>
          </p:cNvSpPr>
          <p:nvPr>
            <p:ph type="title"/>
          </p:nvPr>
        </p:nvSpPr>
        <p:spPr/>
        <p:txBody>
          <a:bodyPr/>
          <a:lstStyle/>
          <a:p>
            <a:r>
              <a:rPr lang="hr-HR" dirty="0"/>
              <a:t>VODIČ ZA DODATNE  / BOOSTER SEANSE</a:t>
            </a:r>
            <a:endParaRPr lang="en-US" dirty="0"/>
          </a:p>
        </p:txBody>
      </p:sp>
      <p:sp>
        <p:nvSpPr>
          <p:cNvPr id="3" name="Rezervirano mjesto sadržaja 2">
            <a:extLst>
              <a:ext uri="{FF2B5EF4-FFF2-40B4-BE49-F238E27FC236}">
                <a16:creationId xmlns:a16="http://schemas.microsoft.com/office/drawing/2014/main" id="{E38A22A5-C3FC-1F5E-8565-7FFB175BBF99}"/>
              </a:ext>
            </a:extLst>
          </p:cNvPr>
          <p:cNvSpPr>
            <a:spLocks noGrp="1"/>
          </p:cNvSpPr>
          <p:nvPr>
            <p:ph idx="1"/>
          </p:nvPr>
        </p:nvSpPr>
        <p:spPr>
          <a:xfrm>
            <a:off x="1451579" y="2015732"/>
            <a:ext cx="9603275" cy="4037750"/>
          </a:xfrm>
        </p:spPr>
        <p:txBody>
          <a:bodyPr>
            <a:normAutofit fontScale="25000" lnSpcReduction="20000"/>
          </a:bodyPr>
          <a:lstStyle/>
          <a:p>
            <a:pPr marL="457200" indent="-457200">
              <a:buAutoNum type="alphaUcPeriod"/>
            </a:pPr>
            <a:r>
              <a:rPr lang="hr-HR" sz="7200" dirty="0"/>
              <a:t>Planirajte seansu unaprijed.</a:t>
            </a:r>
          </a:p>
          <a:p>
            <a:pPr marL="457200" indent="-457200">
              <a:buAutoNum type="alphaUcPeriod"/>
            </a:pPr>
            <a:r>
              <a:rPr lang="hr-HR" sz="7200" dirty="0"/>
              <a:t>Smatrajte dolazak kao preventivnu mjeru, čak i ako održavate svoj napredak.</a:t>
            </a:r>
          </a:p>
          <a:p>
            <a:pPr marL="457200" indent="-457200">
              <a:buAutoNum type="alphaUcPeriod"/>
            </a:pPr>
            <a:r>
              <a:rPr lang="hr-HR" sz="7200" dirty="0"/>
              <a:t>Pripremite se prije dolaska. Odlučite o čemu bi trebalo razgovarati, uključujući:</a:t>
            </a:r>
          </a:p>
          <a:p>
            <a:pPr marL="914400" lvl="1" indent="-457200">
              <a:buFont typeface="+mj-lt"/>
              <a:buAutoNum type="arabicPeriod"/>
            </a:pPr>
            <a:r>
              <a:rPr lang="hr-HR" sz="7200" dirty="0"/>
              <a:t>Što je bilo dobro? Što ta iskustva govore o vama? O tome kako vas vide drugi? O budućnosti?</a:t>
            </a:r>
          </a:p>
          <a:p>
            <a:pPr marL="914400" lvl="1" indent="-457200">
              <a:buFont typeface="+mj-lt"/>
              <a:buAutoNum type="arabicPeriod"/>
            </a:pPr>
            <a:r>
              <a:rPr lang="hr-HR" sz="7200" dirty="0"/>
              <a:t>Koliko vjerujete u svoja nova temeljna uvjerenja – i na intelektualnoj i na emocionalnoj razini? Kako ih možete nastaviti jačati?</a:t>
            </a:r>
          </a:p>
          <a:p>
            <a:pPr marL="914400" lvl="1" indent="-457200">
              <a:buFont typeface="+mj-lt"/>
              <a:buAutoNum type="arabicPeriod"/>
            </a:pPr>
            <a:r>
              <a:rPr lang="hr-HR" sz="7200" dirty="0"/>
              <a:t>U kojoj mjeri živite u skladu sa svojim vrijednostima? Koje ciljeve imate sada? Koje se prepreke mogu pojaviti? Kako se možete nositi s njima?</a:t>
            </a:r>
          </a:p>
          <a:p>
            <a:pPr marL="914400" lvl="1" indent="-457200">
              <a:buFont typeface="+mj-lt"/>
              <a:buAutoNum type="arabicPeriod"/>
            </a:pPr>
            <a:r>
              <a:rPr lang="hr-HR" sz="7200" dirty="0"/>
              <a:t>Koje KBT tehnike koristite? Jeste li imali </a:t>
            </a:r>
            <a:r>
              <a:rPr lang="hr-HR" sz="7200" dirty="0" err="1"/>
              <a:t>samoterapijske</a:t>
            </a:r>
            <a:r>
              <a:rPr lang="hr-HR" sz="7200" dirty="0"/>
              <a:t> seanse? Bi li one bile korisne za primjenu u budućnosti?</a:t>
            </a:r>
          </a:p>
        </p:txBody>
      </p:sp>
      <p:sp>
        <p:nvSpPr>
          <p:cNvPr id="4" name="Pravokutnik: zaobljeni kutovi 3">
            <a:extLst>
              <a:ext uri="{FF2B5EF4-FFF2-40B4-BE49-F238E27FC236}">
                <a16:creationId xmlns:a16="http://schemas.microsoft.com/office/drawing/2014/main" id="{2DED4D24-06CA-0F4D-5ED1-79F23AEA351F}"/>
              </a:ext>
            </a:extLst>
          </p:cNvPr>
          <p:cNvSpPr/>
          <p:nvPr/>
        </p:nvSpPr>
        <p:spPr>
          <a:xfrm>
            <a:off x="1296141" y="1853754"/>
            <a:ext cx="9676660" cy="419972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28709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35FCF0-8797-014F-EAF6-7C7A935A424F}"/>
              </a:ext>
            </a:extLst>
          </p:cNvPr>
          <p:cNvSpPr>
            <a:spLocks noGrp="1"/>
          </p:cNvSpPr>
          <p:nvPr>
            <p:ph type="title"/>
          </p:nvPr>
        </p:nvSpPr>
        <p:spPr/>
        <p:txBody>
          <a:bodyPr/>
          <a:lstStyle/>
          <a:p>
            <a:r>
              <a:rPr lang="hr-HR" dirty="0"/>
              <a:t>ZAKLJUČAK</a:t>
            </a:r>
            <a:endParaRPr lang="en-US" dirty="0"/>
          </a:p>
        </p:txBody>
      </p:sp>
      <p:sp>
        <p:nvSpPr>
          <p:cNvPr id="3" name="Rezervirano mjesto sadržaja 2">
            <a:extLst>
              <a:ext uri="{FF2B5EF4-FFF2-40B4-BE49-F238E27FC236}">
                <a16:creationId xmlns:a16="http://schemas.microsoft.com/office/drawing/2014/main" id="{E9BAB7E3-C807-D8DB-0E40-DFF8E9A2836C}"/>
              </a:ext>
            </a:extLst>
          </p:cNvPr>
          <p:cNvSpPr>
            <a:spLocks noGrp="1"/>
          </p:cNvSpPr>
          <p:nvPr>
            <p:ph idx="1"/>
          </p:nvPr>
        </p:nvSpPr>
        <p:spPr>
          <a:xfrm>
            <a:off x="1451579" y="2015732"/>
            <a:ext cx="9763268" cy="4037749"/>
          </a:xfrm>
        </p:spPr>
        <p:txBody>
          <a:bodyPr>
            <a:normAutofit/>
          </a:bodyPr>
          <a:lstStyle/>
          <a:p>
            <a:r>
              <a:rPr lang="hr-HR" dirty="0"/>
              <a:t>Prevencija povrata simptoma provodi se </a:t>
            </a:r>
            <a:r>
              <a:rPr lang="hr-HR" b="1" dirty="0"/>
              <a:t>tijekom cijele terapije</a:t>
            </a:r>
          </a:p>
          <a:p>
            <a:r>
              <a:rPr lang="hr-HR" dirty="0"/>
              <a:t>Važno je </a:t>
            </a:r>
            <a:r>
              <a:rPr lang="hr-HR" b="1" dirty="0"/>
              <a:t>pripremiti</a:t>
            </a:r>
            <a:r>
              <a:rPr lang="hr-HR" dirty="0"/>
              <a:t> klijente za nadolazeće prorjeđivanje sesija i završetak tretmana</a:t>
            </a:r>
          </a:p>
          <a:p>
            <a:r>
              <a:rPr lang="hr-HR" dirty="0"/>
              <a:t>Važne su i određene </a:t>
            </a:r>
            <a:r>
              <a:rPr lang="hr-HR" b="1" dirty="0"/>
              <a:t>intervencije</a:t>
            </a:r>
            <a:r>
              <a:rPr lang="hr-HR" dirty="0"/>
              <a:t> u ovom trenutku, koje uključuju poticanje klijenata na </a:t>
            </a:r>
            <a:r>
              <a:rPr lang="hr-HR" i="1" dirty="0" err="1"/>
              <a:t>samoterapijske</a:t>
            </a:r>
            <a:r>
              <a:rPr lang="hr-HR" i="1" dirty="0"/>
              <a:t> seanse</a:t>
            </a:r>
            <a:r>
              <a:rPr lang="hr-HR" dirty="0"/>
              <a:t>, </a:t>
            </a:r>
            <a:r>
              <a:rPr lang="hr-HR" i="1" dirty="0"/>
              <a:t>identificiranje ranih znakova potencijalnog pogoršanja ili povratka simptoma </a:t>
            </a:r>
            <a:r>
              <a:rPr lang="hr-HR" dirty="0"/>
              <a:t>i </a:t>
            </a:r>
            <a:r>
              <a:rPr lang="hr-HR" i="1" dirty="0"/>
              <a:t>izrada plana što učiniti kod pojačanja simptoma</a:t>
            </a:r>
          </a:p>
          <a:p>
            <a:r>
              <a:rPr lang="hr-HR" dirty="0"/>
              <a:t>Problemi s prorjeđivanjem seansi i završetkom terapije rješavaju se </a:t>
            </a:r>
            <a:r>
              <a:rPr lang="hr-HR" b="1" dirty="0"/>
              <a:t>kao bilo koji drugi problem </a:t>
            </a:r>
            <a:r>
              <a:rPr lang="hr-HR" dirty="0"/>
              <a:t>– kombinacijom rješavanja problema (problem </a:t>
            </a:r>
            <a:r>
              <a:rPr lang="hr-HR" dirty="0" err="1"/>
              <a:t>solvinga</a:t>
            </a:r>
            <a:r>
              <a:rPr lang="hr-HR" dirty="0"/>
              <a:t>) i odgovaranja na disfunkcionalne misli i vjerovanja</a:t>
            </a:r>
          </a:p>
          <a:p>
            <a:r>
              <a:rPr lang="hr-HR" dirty="0"/>
              <a:t>Zabrinutost ili žaljenje klijenta zbog završetka tretmana treba rješavati </a:t>
            </a:r>
            <a:r>
              <a:rPr lang="hr-HR" b="1" dirty="0"/>
              <a:t>pažljivo i obzirno</a:t>
            </a:r>
            <a:endParaRPr lang="en-US" b="1" dirty="0"/>
          </a:p>
        </p:txBody>
      </p:sp>
    </p:spTree>
    <p:extLst>
      <p:ext uri="{BB962C8B-B14F-4D97-AF65-F5344CB8AC3E}">
        <p14:creationId xmlns:p14="http://schemas.microsoft.com/office/powerpoint/2010/main" val="1246847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D3D1282-DE07-CE50-7C85-A59267053C16}"/>
              </a:ext>
            </a:extLst>
          </p:cNvPr>
          <p:cNvSpPr>
            <a:spLocks noGrp="1"/>
          </p:cNvSpPr>
          <p:nvPr>
            <p:ph type="title"/>
          </p:nvPr>
        </p:nvSpPr>
        <p:spPr/>
        <p:txBody>
          <a:bodyPr/>
          <a:lstStyle/>
          <a:p>
            <a:r>
              <a:rPr lang="hr-HR" dirty="0"/>
              <a:t>HVALA NA PAŽNJI! </a:t>
            </a:r>
            <a:r>
              <a:rPr lang="hr-HR" dirty="0">
                <a:sym typeface="Wingdings" panose="05000000000000000000" pitchFamily="2" charset="2"/>
              </a:rPr>
              <a:t></a:t>
            </a:r>
            <a:endParaRPr lang="en-US" dirty="0"/>
          </a:p>
        </p:txBody>
      </p:sp>
    </p:spTree>
    <p:extLst>
      <p:ext uri="{BB962C8B-B14F-4D97-AF65-F5344CB8AC3E}">
        <p14:creationId xmlns:p14="http://schemas.microsoft.com/office/powerpoint/2010/main" val="184409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803FA7-7493-4B60-9C5C-0E11EDF84C50}"/>
              </a:ext>
            </a:extLst>
          </p:cNvPr>
          <p:cNvSpPr>
            <a:spLocks noGrp="1"/>
          </p:cNvSpPr>
          <p:nvPr>
            <p:ph type="title"/>
          </p:nvPr>
        </p:nvSpPr>
        <p:spPr/>
        <p:txBody>
          <a:bodyPr/>
          <a:lstStyle/>
          <a:p>
            <a:r>
              <a:rPr lang="hr-HR" dirty="0"/>
              <a:t>UVOD</a:t>
            </a:r>
            <a:endParaRPr lang="en-US" dirty="0"/>
          </a:p>
        </p:txBody>
      </p:sp>
      <p:sp>
        <p:nvSpPr>
          <p:cNvPr id="3" name="Rezervirano mjesto sadržaja 2">
            <a:extLst>
              <a:ext uri="{FF2B5EF4-FFF2-40B4-BE49-F238E27FC236}">
                <a16:creationId xmlns:a16="http://schemas.microsoft.com/office/drawing/2014/main" id="{F0968CEA-AD7A-8629-ACC4-F227ACB05071}"/>
              </a:ext>
            </a:extLst>
          </p:cNvPr>
          <p:cNvSpPr>
            <a:spLocks noGrp="1"/>
          </p:cNvSpPr>
          <p:nvPr>
            <p:ph idx="1"/>
          </p:nvPr>
        </p:nvSpPr>
        <p:spPr>
          <a:xfrm>
            <a:off x="1451579" y="2015732"/>
            <a:ext cx="9603275" cy="4037749"/>
          </a:xfrm>
        </p:spPr>
        <p:txBody>
          <a:bodyPr>
            <a:normAutofit fontScale="92500" lnSpcReduction="10000"/>
          </a:bodyPr>
          <a:lstStyle/>
          <a:p>
            <a:r>
              <a:rPr lang="hr-HR" sz="2400" b="1" dirty="0"/>
              <a:t>CILJ</a:t>
            </a:r>
          </a:p>
          <a:p>
            <a:pPr lvl="1"/>
            <a:r>
              <a:rPr lang="hr-HR" sz="2000" dirty="0"/>
              <a:t>Olakšati remisiju</a:t>
            </a:r>
          </a:p>
          <a:p>
            <a:pPr lvl="1"/>
            <a:r>
              <a:rPr lang="hr-HR" sz="2000" dirty="0"/>
              <a:t>Odgoditi ili spriječiti povrat simptoma</a:t>
            </a:r>
          </a:p>
          <a:p>
            <a:pPr lvl="1"/>
            <a:r>
              <a:rPr lang="hr-HR" sz="2000" dirty="0"/>
              <a:t>Podučiti vještinama koje klijent može koristiti u svakodnevnom životu kako bi smanjio ili spriječio povrat simptoma</a:t>
            </a:r>
          </a:p>
          <a:p>
            <a:endParaRPr lang="hr-HR" dirty="0"/>
          </a:p>
          <a:p>
            <a:r>
              <a:rPr lang="hr-HR" sz="1700" i="1" dirty="0"/>
              <a:t>Dodatni naglasak na</a:t>
            </a:r>
            <a:r>
              <a:rPr lang="hr-HR" sz="1700" dirty="0"/>
              <a:t>:</a:t>
            </a:r>
          </a:p>
          <a:p>
            <a:pPr lvl="1"/>
            <a:r>
              <a:rPr lang="hr-HR" sz="1500" dirty="0"/>
              <a:t>jačanje pozitivnog raspoloženja</a:t>
            </a:r>
          </a:p>
          <a:p>
            <a:pPr lvl="1"/>
            <a:r>
              <a:rPr lang="hr-HR" sz="1500" dirty="0"/>
              <a:t>povećanje djelovanja u skladu s vrijednostima</a:t>
            </a:r>
          </a:p>
          <a:p>
            <a:pPr lvl="1"/>
            <a:r>
              <a:rPr lang="hr-HR" sz="1500" dirty="0"/>
              <a:t>jačanje otpornosti</a:t>
            </a:r>
          </a:p>
          <a:p>
            <a:pPr lvl="1"/>
            <a:r>
              <a:rPr lang="hr-HR" sz="1500" dirty="0"/>
              <a:t>poboljšanje zadovoljstva i opće dobrobiti</a:t>
            </a:r>
          </a:p>
        </p:txBody>
      </p:sp>
    </p:spTree>
    <p:extLst>
      <p:ext uri="{BB962C8B-B14F-4D97-AF65-F5344CB8AC3E}">
        <p14:creationId xmlns:p14="http://schemas.microsoft.com/office/powerpoint/2010/main" val="2526329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B3CA239-9CCC-A564-7683-6B1255E6C951}"/>
              </a:ext>
            </a:extLst>
          </p:cNvPr>
          <p:cNvSpPr>
            <a:spLocks noGrp="1"/>
          </p:cNvSpPr>
          <p:nvPr>
            <p:ph type="title"/>
          </p:nvPr>
        </p:nvSpPr>
        <p:spPr/>
        <p:txBody>
          <a:bodyPr/>
          <a:lstStyle/>
          <a:p>
            <a:r>
              <a:rPr lang="hr-HR" dirty="0"/>
              <a:t>Dobit ćemo odgovore na pitanja…</a:t>
            </a:r>
            <a:endParaRPr lang="en-US" dirty="0"/>
          </a:p>
        </p:txBody>
      </p:sp>
      <p:sp>
        <p:nvSpPr>
          <p:cNvPr id="3" name="Rezervirano mjesto sadržaja 2">
            <a:extLst>
              <a:ext uri="{FF2B5EF4-FFF2-40B4-BE49-F238E27FC236}">
                <a16:creationId xmlns:a16="http://schemas.microsoft.com/office/drawing/2014/main" id="{05822927-9312-2D76-6915-ED1C8FB9AA95}"/>
              </a:ext>
            </a:extLst>
          </p:cNvPr>
          <p:cNvSpPr>
            <a:spLocks noGrp="1"/>
          </p:cNvSpPr>
          <p:nvPr>
            <p:ph idx="1"/>
          </p:nvPr>
        </p:nvSpPr>
        <p:spPr/>
        <p:txBody>
          <a:bodyPr>
            <a:normAutofit/>
          </a:bodyPr>
          <a:lstStyle/>
          <a:p>
            <a:r>
              <a:rPr lang="hr-HR" i="1" dirty="0"/>
              <a:t>Kako pripremiti klijenta za završetak tretmana?</a:t>
            </a:r>
          </a:p>
          <a:p>
            <a:r>
              <a:rPr lang="hr-HR" i="1" dirty="0"/>
              <a:t>Što radimo od početka tretmana? Što radimo tijekom tretmana i pred završetak tretmana?</a:t>
            </a:r>
          </a:p>
          <a:p>
            <a:r>
              <a:rPr lang="hr-HR" i="1" dirty="0"/>
              <a:t>Kako se prorjeđuju terapijske sesije?</a:t>
            </a:r>
          </a:p>
          <a:p>
            <a:r>
              <a:rPr lang="hr-HR" i="1" dirty="0"/>
              <a:t>Kako izgleda </a:t>
            </a:r>
            <a:r>
              <a:rPr lang="hr-HR" i="1" dirty="0" err="1"/>
              <a:t>samoterapijska</a:t>
            </a:r>
            <a:r>
              <a:rPr lang="hr-HR" i="1" dirty="0"/>
              <a:t> seansa?</a:t>
            </a:r>
          </a:p>
          <a:p>
            <a:r>
              <a:rPr lang="hr-HR" i="1" dirty="0"/>
              <a:t>Kako pripremiti klijenta za potencijalna pogoršanja ili povrate simptoma?</a:t>
            </a:r>
          </a:p>
          <a:p>
            <a:r>
              <a:rPr lang="hr-HR" i="1" dirty="0"/>
              <a:t>Kako klijenti reagiraju na završetak tretmana?</a:t>
            </a:r>
          </a:p>
          <a:p>
            <a:r>
              <a:rPr lang="hr-HR" i="1" dirty="0"/>
              <a:t>Kako se provode dodatne sesije?</a:t>
            </a:r>
            <a:endParaRPr lang="en-US" i="1" dirty="0"/>
          </a:p>
        </p:txBody>
      </p:sp>
      <p:sp>
        <p:nvSpPr>
          <p:cNvPr id="4" name="Pravokutnik: zaobljeni kutovi 3">
            <a:extLst>
              <a:ext uri="{FF2B5EF4-FFF2-40B4-BE49-F238E27FC236}">
                <a16:creationId xmlns:a16="http://schemas.microsoft.com/office/drawing/2014/main" id="{25C7A574-8264-C2BD-6592-AB89905684E2}"/>
              </a:ext>
            </a:extLst>
          </p:cNvPr>
          <p:cNvSpPr/>
          <p:nvPr/>
        </p:nvSpPr>
        <p:spPr>
          <a:xfrm>
            <a:off x="1322773" y="1917578"/>
            <a:ext cx="9365942" cy="3639844"/>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30467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E193885-6590-32F8-2F2B-D08025709100}"/>
              </a:ext>
            </a:extLst>
          </p:cNvPr>
          <p:cNvSpPr>
            <a:spLocks noGrp="1"/>
          </p:cNvSpPr>
          <p:nvPr>
            <p:ph type="title"/>
          </p:nvPr>
        </p:nvSpPr>
        <p:spPr/>
        <p:txBody>
          <a:bodyPr/>
          <a:lstStyle/>
          <a:p>
            <a:r>
              <a:rPr lang="hr-HR" dirty="0"/>
              <a:t>AKTIVNOSTI U PRVOJ SEANSI / RANOM TRETMANU</a:t>
            </a:r>
            <a:endParaRPr lang="en-US" dirty="0"/>
          </a:p>
        </p:txBody>
      </p:sp>
      <p:sp>
        <p:nvSpPr>
          <p:cNvPr id="3" name="Rezervirano mjesto sadržaja 2">
            <a:extLst>
              <a:ext uri="{FF2B5EF4-FFF2-40B4-BE49-F238E27FC236}">
                <a16:creationId xmlns:a16="http://schemas.microsoft.com/office/drawing/2014/main" id="{11DC4487-B8B6-E041-62CA-6FC5E59B77C3}"/>
              </a:ext>
            </a:extLst>
          </p:cNvPr>
          <p:cNvSpPr>
            <a:spLocks noGrp="1"/>
          </p:cNvSpPr>
          <p:nvPr>
            <p:ph idx="1"/>
          </p:nvPr>
        </p:nvSpPr>
        <p:spPr>
          <a:xfrm>
            <a:off x="1451579" y="2015732"/>
            <a:ext cx="9603275" cy="4037749"/>
          </a:xfrm>
        </p:spPr>
        <p:txBody>
          <a:bodyPr>
            <a:normAutofit/>
          </a:bodyPr>
          <a:lstStyle/>
          <a:p>
            <a:r>
              <a:rPr lang="hr-HR" dirty="0"/>
              <a:t>Terapeut </a:t>
            </a:r>
            <a:r>
              <a:rPr lang="hr-HR" b="1" dirty="0"/>
              <a:t>već u prvoj seansi </a:t>
            </a:r>
            <a:r>
              <a:rPr lang="hr-HR" dirty="0"/>
              <a:t>počinje pripremati klijenta za završetak terapije i na moguće povrate simptoma</a:t>
            </a:r>
          </a:p>
          <a:p>
            <a:r>
              <a:rPr lang="hr-HR" dirty="0"/>
              <a:t>Cilj – naučiti ih vještinama kako bi </a:t>
            </a:r>
            <a:r>
              <a:rPr lang="hr-HR" b="1" dirty="0"/>
              <a:t>sami sebi bili terapeuti </a:t>
            </a:r>
            <a:r>
              <a:rPr lang="hr-HR" dirty="0"/>
              <a:t>– pomaže ubrzati tretman</a:t>
            </a:r>
          </a:p>
          <a:p>
            <a:r>
              <a:rPr lang="hr-HR" dirty="0"/>
              <a:t>Oporavak vjerojatno neće biti „ravna linija”</a:t>
            </a:r>
          </a:p>
          <a:p>
            <a:r>
              <a:rPr lang="hr-HR" b="1" dirty="0"/>
              <a:t>Vizualna demonstracija crte napretka</a:t>
            </a:r>
          </a:p>
          <a:p>
            <a:pPr>
              <a:buFontTx/>
              <a:buChar char="-"/>
            </a:pPr>
            <a:r>
              <a:rPr lang="hr-HR" dirty="0"/>
              <a:t>s razdobljima poboljšanja koja su tipično </a:t>
            </a:r>
            <a:br>
              <a:rPr lang="hr-HR" dirty="0"/>
            </a:br>
            <a:r>
              <a:rPr lang="hr-HR" dirty="0"/>
              <a:t>isprekidana platoima, oscilacijama ili </a:t>
            </a:r>
            <a:br>
              <a:rPr lang="hr-HR" dirty="0"/>
            </a:br>
            <a:r>
              <a:rPr lang="hr-HR" dirty="0"/>
              <a:t>pogoršanjima</a:t>
            </a:r>
            <a:endParaRPr lang="en-US" dirty="0"/>
          </a:p>
        </p:txBody>
      </p:sp>
      <p:pic>
        <p:nvPicPr>
          <p:cNvPr id="5" name="Slika 4">
            <a:extLst>
              <a:ext uri="{FF2B5EF4-FFF2-40B4-BE49-F238E27FC236}">
                <a16:creationId xmlns:a16="http://schemas.microsoft.com/office/drawing/2014/main" id="{FE5B76E4-64C1-D1FC-5C91-9BEACCF5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62164" y="3456466"/>
            <a:ext cx="4680490" cy="309556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48647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0248985-78CA-EFCB-3D1E-193057F09E32}"/>
              </a:ext>
            </a:extLst>
          </p:cNvPr>
          <p:cNvSpPr>
            <a:spLocks noGrp="1"/>
          </p:cNvSpPr>
          <p:nvPr>
            <p:ph type="title"/>
          </p:nvPr>
        </p:nvSpPr>
        <p:spPr/>
        <p:txBody>
          <a:bodyPr/>
          <a:lstStyle/>
          <a:p>
            <a:r>
              <a:rPr lang="hr-HR" dirty="0"/>
              <a:t>AKTIVNOSTI TIJEKOM TERAPIJE</a:t>
            </a:r>
            <a:endParaRPr lang="en-US" dirty="0"/>
          </a:p>
        </p:txBody>
      </p:sp>
      <p:sp>
        <p:nvSpPr>
          <p:cNvPr id="3" name="Rezervirano mjesto sadržaja 2">
            <a:extLst>
              <a:ext uri="{FF2B5EF4-FFF2-40B4-BE49-F238E27FC236}">
                <a16:creationId xmlns:a16="http://schemas.microsoft.com/office/drawing/2014/main" id="{E14807FB-A3A0-60DD-D13F-808818E0FFFC}"/>
              </a:ext>
            </a:extLst>
          </p:cNvPr>
          <p:cNvSpPr>
            <a:spLocks noGrp="1"/>
          </p:cNvSpPr>
          <p:nvPr>
            <p:ph idx="1"/>
          </p:nvPr>
        </p:nvSpPr>
        <p:spPr>
          <a:xfrm>
            <a:off x="1451579" y="2015732"/>
            <a:ext cx="9603275" cy="4037749"/>
          </a:xfrm>
        </p:spPr>
        <p:txBody>
          <a:bodyPr>
            <a:normAutofit/>
          </a:bodyPr>
          <a:lstStyle/>
          <a:p>
            <a:pPr marL="0" indent="0">
              <a:buNone/>
            </a:pPr>
            <a:r>
              <a:rPr lang="hr-HR" b="1" u="sng" dirty="0"/>
              <a:t>1. PRIDAVANJE ZASLUGA ZA NAPREDAK KLIJENTU</a:t>
            </a:r>
          </a:p>
          <a:p>
            <a:r>
              <a:rPr lang="hr-HR" dirty="0"/>
              <a:t>Terapeut treba biti uvijek pripravan </a:t>
            </a:r>
            <a:r>
              <a:rPr lang="hr-HR" b="1" dirty="0"/>
              <a:t>pohvaliti klijenta za njegov napredak</a:t>
            </a:r>
          </a:p>
          <a:p>
            <a:r>
              <a:rPr lang="hr-HR" dirty="0"/>
              <a:t>Kada se </a:t>
            </a:r>
            <a:r>
              <a:rPr lang="hr-HR" dirty="0" err="1"/>
              <a:t>klijentovo</a:t>
            </a:r>
            <a:r>
              <a:rPr lang="hr-HR" dirty="0"/>
              <a:t> raspoloženje popravi, terapeut treba saznati što klijent misli, </a:t>
            </a:r>
            <a:r>
              <a:rPr lang="hr-HR" i="1" dirty="0"/>
              <a:t>zašto se osjeća bolje – </a:t>
            </a:r>
            <a:r>
              <a:rPr lang="hr-HR" dirty="0"/>
              <a:t>zatim </a:t>
            </a:r>
            <a:r>
              <a:rPr lang="hr-HR" b="1" dirty="0"/>
              <a:t>naglasiti njegovu zaslugu i njegov trud </a:t>
            </a:r>
            <a:r>
              <a:rPr lang="hr-HR" dirty="0"/>
              <a:t>koji je uzrokovao promjene u mišljenju, raspoloženju i/ili ponašanju</a:t>
            </a:r>
          </a:p>
          <a:p>
            <a:r>
              <a:rPr lang="hr-HR" dirty="0"/>
              <a:t>Istaknuti ili pitati klijenta što te pozitivne promjene znače/govore o njima</a:t>
            </a:r>
          </a:p>
          <a:p>
            <a:r>
              <a:rPr lang="hr-HR" dirty="0"/>
              <a:t>Sve ovo pomaže izgraditi </a:t>
            </a:r>
            <a:r>
              <a:rPr lang="hr-HR" b="1" dirty="0"/>
              <a:t>osjećaj </a:t>
            </a:r>
            <a:r>
              <a:rPr lang="hr-HR" b="1" dirty="0" err="1"/>
              <a:t>samoefikasnosti</a:t>
            </a:r>
            <a:r>
              <a:rPr lang="hr-HR" b="1" dirty="0"/>
              <a:t> </a:t>
            </a:r>
            <a:r>
              <a:rPr lang="hr-HR" dirty="0"/>
              <a:t>kod klijenta</a:t>
            </a:r>
          </a:p>
          <a:p>
            <a:r>
              <a:rPr lang="hr-HR" dirty="0"/>
              <a:t>Neki klijenti vjeruju da se sav njihov napredak može pripisati promjenama okolnosti (pr. </a:t>
            </a:r>
            <a:r>
              <a:rPr lang="hr-HR" i="1" dirty="0"/>
              <a:t>„Osjećam se bolje jer me kćer nazvala</a:t>
            </a:r>
            <a:r>
              <a:rPr lang="hr-HR" dirty="0"/>
              <a:t>”) ili lijekovima</a:t>
            </a:r>
          </a:p>
          <a:p>
            <a:endParaRPr lang="hr-HR" dirty="0"/>
          </a:p>
        </p:txBody>
      </p:sp>
    </p:spTree>
    <p:extLst>
      <p:ext uri="{BB962C8B-B14F-4D97-AF65-F5344CB8AC3E}">
        <p14:creationId xmlns:p14="http://schemas.microsoft.com/office/powerpoint/2010/main" val="2560773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F38072B-F2A3-BC38-BD89-E46C0E5B187D}"/>
              </a:ext>
            </a:extLst>
          </p:cNvPr>
          <p:cNvSpPr>
            <a:spLocks noGrp="1"/>
          </p:cNvSpPr>
          <p:nvPr>
            <p:ph type="title"/>
          </p:nvPr>
        </p:nvSpPr>
        <p:spPr/>
        <p:txBody>
          <a:bodyPr/>
          <a:lstStyle/>
          <a:p>
            <a:r>
              <a:rPr lang="hr-HR" dirty="0"/>
              <a:t>AKTIVNOSTI TIJEKOM TERAPIJE</a:t>
            </a:r>
            <a:endParaRPr lang="en-US" dirty="0"/>
          </a:p>
        </p:txBody>
      </p:sp>
      <p:sp>
        <p:nvSpPr>
          <p:cNvPr id="3" name="Rezervirano mjesto sadržaja 2">
            <a:extLst>
              <a:ext uri="{FF2B5EF4-FFF2-40B4-BE49-F238E27FC236}">
                <a16:creationId xmlns:a16="http://schemas.microsoft.com/office/drawing/2014/main" id="{2B8E655F-10C0-69CF-A10F-112AA9096F6B}"/>
              </a:ext>
            </a:extLst>
          </p:cNvPr>
          <p:cNvSpPr>
            <a:spLocks noGrp="1"/>
          </p:cNvSpPr>
          <p:nvPr>
            <p:ph idx="1"/>
          </p:nvPr>
        </p:nvSpPr>
        <p:spPr>
          <a:xfrm>
            <a:off x="1451579" y="2015732"/>
            <a:ext cx="9603275" cy="4037749"/>
          </a:xfrm>
        </p:spPr>
        <p:txBody>
          <a:bodyPr>
            <a:normAutofit/>
          </a:bodyPr>
          <a:lstStyle/>
          <a:p>
            <a:pPr marL="0" indent="0">
              <a:buNone/>
            </a:pPr>
            <a:r>
              <a:rPr lang="hr-HR" b="1" u="sng" dirty="0"/>
              <a:t>2. UČENJE I KORIŠTENJE VJEŠTINA/TEHNIKA NAUČENIH NA TERAPIJI</a:t>
            </a:r>
          </a:p>
          <a:p>
            <a:r>
              <a:rPr lang="hr-HR" b="1" dirty="0"/>
              <a:t>Dugoročna pomoć/alat </a:t>
            </a:r>
            <a:r>
              <a:rPr lang="hr-HR" dirty="0"/>
              <a:t>koje klijent može koristiti u brojnim situacijama sada i u budućnosti</a:t>
            </a:r>
          </a:p>
          <a:p>
            <a:r>
              <a:rPr lang="hr-HR" dirty="0"/>
              <a:t>Potaknuti klijenta na </a:t>
            </a:r>
            <a:r>
              <a:rPr lang="hr-HR" i="1" dirty="0"/>
              <a:t>čitanje i organizaciju bilješki s tretmana </a:t>
            </a:r>
            <a:r>
              <a:rPr lang="hr-HR" dirty="0"/>
              <a:t>kako bi mu bilo lakše osloniti se na njih u budućnosti</a:t>
            </a:r>
          </a:p>
          <a:p>
            <a:r>
              <a:rPr lang="hr-HR" i="1" dirty="0"/>
              <a:t>Pregled svih važnih činjenica i vještina koje su naučili </a:t>
            </a:r>
            <a:r>
              <a:rPr lang="hr-HR" dirty="0"/>
              <a:t>tijekom tretmana</a:t>
            </a:r>
          </a:p>
          <a:p>
            <a:r>
              <a:rPr lang="hr-HR" dirty="0"/>
              <a:t>Terapeut u svom radu nastoji klijenta naučiti </a:t>
            </a:r>
            <a:r>
              <a:rPr lang="hr-HR" i="1" dirty="0"/>
              <a:t>na koji način može koristiti naučene tehnike i vještine u različitim situacijama za vrijeme i nakon završetka terapije</a:t>
            </a:r>
            <a:endParaRPr lang="en-US" dirty="0">
              <a:solidFill>
                <a:srgbClr val="FF0000"/>
              </a:solidFill>
            </a:endParaRPr>
          </a:p>
        </p:txBody>
      </p:sp>
    </p:spTree>
    <p:extLst>
      <p:ext uri="{BB962C8B-B14F-4D97-AF65-F5344CB8AC3E}">
        <p14:creationId xmlns:p14="http://schemas.microsoft.com/office/powerpoint/2010/main" val="401220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EBF8764-03B2-F479-1A55-FEDCB8A68AA2}"/>
              </a:ext>
            </a:extLst>
          </p:cNvPr>
          <p:cNvSpPr>
            <a:spLocks noGrp="1"/>
          </p:cNvSpPr>
          <p:nvPr>
            <p:ph type="title"/>
          </p:nvPr>
        </p:nvSpPr>
        <p:spPr/>
        <p:txBody>
          <a:bodyPr/>
          <a:lstStyle/>
          <a:p>
            <a:r>
              <a:rPr lang="hr-HR" dirty="0"/>
              <a:t>AKTIVNOSTI TIJEKOM TERAPIJE</a:t>
            </a:r>
            <a:endParaRPr lang="en-US" dirty="0"/>
          </a:p>
        </p:txBody>
      </p:sp>
      <p:sp>
        <p:nvSpPr>
          <p:cNvPr id="3" name="Rezervirano mjesto sadržaja 2">
            <a:extLst>
              <a:ext uri="{FF2B5EF4-FFF2-40B4-BE49-F238E27FC236}">
                <a16:creationId xmlns:a16="http://schemas.microsoft.com/office/drawing/2014/main" id="{CA10B436-184E-2F9E-9A89-B370B3C7A7BA}"/>
              </a:ext>
            </a:extLst>
          </p:cNvPr>
          <p:cNvSpPr>
            <a:spLocks noGrp="1"/>
          </p:cNvSpPr>
          <p:nvPr>
            <p:ph idx="1"/>
          </p:nvPr>
        </p:nvSpPr>
        <p:spPr>
          <a:xfrm>
            <a:off x="1451579" y="1853754"/>
            <a:ext cx="9603275" cy="4358787"/>
          </a:xfrm>
        </p:spPr>
        <p:txBody>
          <a:bodyPr>
            <a:normAutofit fontScale="62500" lnSpcReduction="20000"/>
          </a:bodyPr>
          <a:lstStyle/>
          <a:p>
            <a:pPr marL="0" indent="0">
              <a:buNone/>
            </a:pPr>
            <a:r>
              <a:rPr lang="hr-HR" b="1" dirty="0"/>
              <a:t>Uobičajene tehnike i vještine koje se mogu koristiti za vrijeme i nakon završetka terapije uključuju:</a:t>
            </a:r>
          </a:p>
          <a:p>
            <a:pPr marL="514350" indent="-514350">
              <a:buFont typeface="+mj-lt"/>
              <a:buAutoNum type="arabicPeriod"/>
            </a:pPr>
            <a:r>
              <a:rPr lang="hr-HR" dirty="0"/>
              <a:t>Postavljanje ciljeva u skladu s </a:t>
            </a:r>
            <a:r>
              <a:rPr lang="hr-HR" dirty="0" err="1"/>
              <a:t>klijentovim</a:t>
            </a:r>
            <a:r>
              <a:rPr lang="hr-HR" dirty="0"/>
              <a:t> težnjama i vrijednostima</a:t>
            </a:r>
          </a:p>
          <a:p>
            <a:pPr marL="514350" indent="-514350">
              <a:buFont typeface="+mj-lt"/>
              <a:buAutoNum type="arabicPeriod"/>
            </a:pPr>
            <a:r>
              <a:rPr lang="hr-HR" dirty="0"/>
              <a:t>Mjerenje napretka prema ostvarenju ciljeva</a:t>
            </a:r>
          </a:p>
          <a:p>
            <a:pPr marL="514350" indent="-514350">
              <a:buFont typeface="+mj-lt"/>
              <a:buAutoNum type="arabicPeriod"/>
            </a:pPr>
            <a:r>
              <a:rPr lang="hr-HR" dirty="0"/>
              <a:t>Korištenje KBT tehnika za prevladavanje prepreka</a:t>
            </a:r>
          </a:p>
          <a:p>
            <a:pPr marL="514350" indent="-514350">
              <a:buFont typeface="+mj-lt"/>
              <a:buAutoNum type="arabicPeriod"/>
            </a:pPr>
            <a:r>
              <a:rPr lang="hr-HR" dirty="0"/>
              <a:t>Praćenje pozitivnih iskustava i izvođenje zaključaka o tome što ta iskustva govore o klijentu</a:t>
            </a:r>
          </a:p>
          <a:p>
            <a:pPr marL="514350" indent="-514350">
              <a:buFont typeface="+mj-lt"/>
              <a:buAutoNum type="arabicPeriod"/>
            </a:pPr>
            <a:r>
              <a:rPr lang="hr-HR" dirty="0"/>
              <a:t>Balansiranje produktivnih, ugodnih, društvenih aktivnosti i aktivnosti brige o sebi</a:t>
            </a:r>
          </a:p>
          <a:p>
            <a:pPr marL="514350" indent="-514350">
              <a:buFont typeface="+mj-lt"/>
              <a:buAutoNum type="arabicPeriod"/>
            </a:pPr>
            <a:r>
              <a:rPr lang="hr-HR" dirty="0"/>
              <a:t>Pridavanje </a:t>
            </a:r>
            <a:r>
              <a:rPr lang="hr-HR" dirty="0" err="1"/>
              <a:t>samozasluga</a:t>
            </a:r>
            <a:r>
              <a:rPr lang="hr-HR" dirty="0"/>
              <a:t>/</a:t>
            </a:r>
            <a:r>
              <a:rPr lang="hr-HR" dirty="0" err="1"/>
              <a:t>samopohvala</a:t>
            </a:r>
            <a:endParaRPr lang="hr-HR" dirty="0"/>
          </a:p>
          <a:p>
            <a:pPr marL="514350" indent="-514350">
              <a:buFont typeface="+mj-lt"/>
              <a:buAutoNum type="arabicPeriod"/>
            </a:pPr>
            <a:r>
              <a:rPr lang="hr-HR" dirty="0"/>
              <a:t>Njegovanje pozitivnih sjećanja/uspomena</a:t>
            </a:r>
          </a:p>
          <a:p>
            <a:pPr marL="514350" indent="-514350">
              <a:buFont typeface="+mj-lt"/>
              <a:buAutoNum type="arabicPeriod"/>
            </a:pPr>
            <a:r>
              <a:rPr lang="hr-HR" dirty="0"/>
              <a:t>Cjepkanje velikih ciljeva, problema ili zadataka na jednostavnije, upravljive komponente</a:t>
            </a:r>
          </a:p>
          <a:p>
            <a:pPr marL="514350" indent="-514350">
              <a:buFont typeface="+mj-lt"/>
              <a:buAutoNum type="arabicPeriod"/>
            </a:pPr>
            <a:r>
              <a:rPr lang="hr-HR" dirty="0"/>
              <a:t>Brainstorming alternativnih rješenja za probleme</a:t>
            </a:r>
          </a:p>
          <a:p>
            <a:pPr marL="514350" indent="-514350">
              <a:buFont typeface="+mj-lt"/>
              <a:buAutoNum type="arabicPeriod"/>
            </a:pPr>
            <a:r>
              <a:rPr lang="hr-HR" dirty="0"/>
              <a:t>Identificiranje prednosti i nedostataka (specifičnih misli, uvjerenja ili ponašanja, ili izbora koje imamo kod donošenja odluka)</a:t>
            </a:r>
          </a:p>
          <a:p>
            <a:pPr marL="514350" indent="-514350">
              <a:buFont typeface="+mj-lt"/>
              <a:buAutoNum type="arabicPeriod"/>
            </a:pPr>
            <a:r>
              <a:rPr lang="hr-HR" dirty="0"/>
              <a:t>Korištenje radnih listova ili liste </a:t>
            </a:r>
            <a:r>
              <a:rPr lang="hr-HR" dirty="0" err="1"/>
              <a:t>Sokratovskih</a:t>
            </a:r>
            <a:r>
              <a:rPr lang="hr-HR" dirty="0"/>
              <a:t> pitanja za vrednovanje misli i uvjerenja</a:t>
            </a:r>
          </a:p>
          <a:p>
            <a:pPr marL="514350" indent="-514350">
              <a:buFont typeface="+mj-lt"/>
              <a:buAutoNum type="arabicPeriod"/>
            </a:pPr>
            <a:r>
              <a:rPr lang="hr-HR" dirty="0"/>
              <a:t>Rad na hijerarhiji izbjegavajućih zadataka ili situacija</a:t>
            </a:r>
          </a:p>
          <a:p>
            <a:endParaRPr lang="en-US" dirty="0"/>
          </a:p>
        </p:txBody>
      </p:sp>
    </p:spTree>
    <p:extLst>
      <p:ext uri="{BB962C8B-B14F-4D97-AF65-F5344CB8AC3E}">
        <p14:creationId xmlns:p14="http://schemas.microsoft.com/office/powerpoint/2010/main" val="648339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8DCBAD3-D74B-96E0-4FB3-5F120269F051}"/>
              </a:ext>
            </a:extLst>
          </p:cNvPr>
          <p:cNvSpPr>
            <a:spLocks noGrp="1"/>
          </p:cNvSpPr>
          <p:nvPr>
            <p:ph type="title"/>
          </p:nvPr>
        </p:nvSpPr>
        <p:spPr/>
        <p:txBody>
          <a:bodyPr/>
          <a:lstStyle/>
          <a:p>
            <a:r>
              <a:rPr lang="hr-HR" dirty="0"/>
              <a:t>AKTIVNOSTI TIJEKOM TERAPIJE</a:t>
            </a:r>
            <a:endParaRPr lang="en-US" dirty="0"/>
          </a:p>
        </p:txBody>
      </p:sp>
      <p:sp>
        <p:nvSpPr>
          <p:cNvPr id="3" name="Rezervirano mjesto sadržaja 2">
            <a:extLst>
              <a:ext uri="{FF2B5EF4-FFF2-40B4-BE49-F238E27FC236}">
                <a16:creationId xmlns:a16="http://schemas.microsoft.com/office/drawing/2014/main" id="{437B55A2-D529-65AF-6F78-22A31094C667}"/>
              </a:ext>
            </a:extLst>
          </p:cNvPr>
          <p:cNvSpPr>
            <a:spLocks noGrp="1"/>
          </p:cNvSpPr>
          <p:nvPr>
            <p:ph idx="1"/>
          </p:nvPr>
        </p:nvSpPr>
        <p:spPr>
          <a:xfrm>
            <a:off x="1451579" y="1853754"/>
            <a:ext cx="9603275" cy="4199727"/>
          </a:xfrm>
        </p:spPr>
        <p:txBody>
          <a:bodyPr>
            <a:normAutofit fontScale="62500" lnSpcReduction="20000"/>
          </a:bodyPr>
          <a:lstStyle/>
          <a:p>
            <a:pPr marL="0" indent="0">
              <a:buNone/>
            </a:pPr>
            <a:r>
              <a:rPr lang="hr-HR" sz="2900" b="1" u="sng" dirty="0"/>
              <a:t>3. IZGRADNJA OTPORNOSTI I DOBROBITI</a:t>
            </a:r>
          </a:p>
          <a:p>
            <a:pPr lvl="1"/>
            <a:r>
              <a:rPr lang="hr-HR" dirty="0">
                <a:hlinkClick r:id="rId2"/>
              </a:rPr>
              <a:t>www.apa.org/topics/resilience</a:t>
            </a:r>
            <a:r>
              <a:rPr lang="hr-HR" dirty="0"/>
              <a:t> - priručnik (</a:t>
            </a:r>
            <a:r>
              <a:rPr lang="hr-HR" i="1" dirty="0"/>
              <a:t>American </a:t>
            </a:r>
            <a:r>
              <a:rPr lang="hr-HR" i="1" dirty="0" err="1"/>
              <a:t>Psychological</a:t>
            </a:r>
            <a:r>
              <a:rPr lang="hr-HR" i="1" dirty="0"/>
              <a:t> </a:t>
            </a:r>
            <a:r>
              <a:rPr lang="hr-HR" i="1" dirty="0" err="1"/>
              <a:t>Assosiation</a:t>
            </a:r>
            <a:r>
              <a:rPr lang="hr-HR" dirty="0"/>
              <a:t>)</a:t>
            </a:r>
          </a:p>
          <a:p>
            <a:r>
              <a:rPr lang="hr-HR" dirty="0"/>
              <a:t>Stvaranje odnosa/veza</a:t>
            </a:r>
          </a:p>
          <a:p>
            <a:r>
              <a:rPr lang="hr-HR" dirty="0"/>
              <a:t>Modificiranje katastrofičnih misli</a:t>
            </a:r>
          </a:p>
          <a:p>
            <a:r>
              <a:rPr lang="hr-HR" dirty="0"/>
              <a:t>Održavanje optimizma o budućnosti</a:t>
            </a:r>
          </a:p>
          <a:p>
            <a:r>
              <a:rPr lang="hr-HR" dirty="0"/>
              <a:t>Prihvaćanje situacija ili stanja koja se ne mogu promijeniti</a:t>
            </a:r>
          </a:p>
          <a:p>
            <a:r>
              <a:rPr lang="hr-HR" dirty="0"/>
              <a:t>Rad usmjeren prema ciljevima</a:t>
            </a:r>
          </a:p>
          <a:p>
            <a:r>
              <a:rPr lang="hr-HR" dirty="0"/>
              <a:t>Smanjivanje izbjegavanja izazova</a:t>
            </a:r>
          </a:p>
          <a:p>
            <a:r>
              <a:rPr lang="hr-HR" dirty="0"/>
              <a:t>Prepoznavanje načina za osobni rast</a:t>
            </a:r>
          </a:p>
          <a:p>
            <a:r>
              <a:rPr lang="hr-HR" dirty="0"/>
              <a:t>Jačanje pozitivnih bazičnih uvjerenja</a:t>
            </a:r>
          </a:p>
          <a:p>
            <a:r>
              <a:rPr lang="hr-HR" dirty="0"/>
              <a:t>Traženje šire perspektive u stresnim situacijama</a:t>
            </a:r>
          </a:p>
          <a:p>
            <a:r>
              <a:rPr lang="hr-HR" dirty="0"/>
              <a:t>Dobra briga o sebi</a:t>
            </a:r>
          </a:p>
          <a:p>
            <a:r>
              <a:rPr lang="hr-HR" dirty="0"/>
              <a:t>Meditacija ili duhovna praksa</a:t>
            </a:r>
            <a:endParaRPr lang="en-US" dirty="0"/>
          </a:p>
        </p:txBody>
      </p:sp>
    </p:spTree>
    <p:extLst>
      <p:ext uri="{BB962C8B-B14F-4D97-AF65-F5344CB8AC3E}">
        <p14:creationId xmlns:p14="http://schemas.microsoft.com/office/powerpoint/2010/main" val="2392781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CE07BAB-5C7A-953D-0AA8-109F5C4D4CFC}"/>
              </a:ext>
            </a:extLst>
          </p:cNvPr>
          <p:cNvSpPr>
            <a:spLocks noGrp="1"/>
          </p:cNvSpPr>
          <p:nvPr>
            <p:ph type="title"/>
          </p:nvPr>
        </p:nvSpPr>
        <p:spPr/>
        <p:txBody>
          <a:bodyPr>
            <a:normAutofit/>
          </a:bodyPr>
          <a:lstStyle/>
          <a:p>
            <a:r>
              <a:rPr lang="hr-HR" dirty="0"/>
              <a:t>AKTIVNOSTI PRED ZAVRŠETAK TERAPIJE</a:t>
            </a:r>
            <a:endParaRPr lang="en-US" dirty="0"/>
          </a:p>
        </p:txBody>
      </p:sp>
      <p:sp>
        <p:nvSpPr>
          <p:cNvPr id="3" name="Rezervirano mjesto sadržaja 2">
            <a:extLst>
              <a:ext uri="{FF2B5EF4-FFF2-40B4-BE49-F238E27FC236}">
                <a16:creationId xmlns:a16="http://schemas.microsoft.com/office/drawing/2014/main" id="{82162EF1-AF8E-C556-D76A-5CD10F96DAEF}"/>
              </a:ext>
            </a:extLst>
          </p:cNvPr>
          <p:cNvSpPr>
            <a:spLocks noGrp="1"/>
          </p:cNvSpPr>
          <p:nvPr>
            <p:ph idx="1"/>
          </p:nvPr>
        </p:nvSpPr>
        <p:spPr>
          <a:xfrm>
            <a:off x="1451579" y="1853754"/>
            <a:ext cx="9603275" cy="4318446"/>
          </a:xfrm>
        </p:spPr>
        <p:txBody>
          <a:bodyPr>
            <a:normAutofit fontScale="92500" lnSpcReduction="20000"/>
          </a:bodyPr>
          <a:lstStyle/>
          <a:p>
            <a:pPr marL="0" indent="0">
              <a:buNone/>
            </a:pPr>
            <a:r>
              <a:rPr lang="hr-HR" b="1" u="sng" dirty="0"/>
              <a:t>PRORJEĐIVANJE SEANSI</a:t>
            </a:r>
          </a:p>
          <a:p>
            <a:r>
              <a:rPr lang="hr-HR" dirty="0"/>
              <a:t>Nekoliko tjedana prije završetka terapije razgovarati o prorjeđivanju seansi</a:t>
            </a:r>
          </a:p>
          <a:p>
            <a:r>
              <a:rPr lang="hr-HR" dirty="0"/>
              <a:t>Kada se klijent osjeća bolje i koristi već svoje vještine redovito i na pravi način</a:t>
            </a:r>
          </a:p>
          <a:p>
            <a:r>
              <a:rPr lang="hr-HR" dirty="0"/>
              <a:t>Donosi se </a:t>
            </a:r>
            <a:r>
              <a:rPr lang="hr-HR" b="1" dirty="0"/>
              <a:t>zajednička odluka o prorjeđivanju seansi </a:t>
            </a:r>
            <a:r>
              <a:rPr lang="hr-HR" dirty="0"/>
              <a:t>kao eksperiment – </a:t>
            </a:r>
            <a:r>
              <a:rPr lang="hr-HR" b="1" dirty="0"/>
              <a:t>postepeno</a:t>
            </a:r>
            <a:r>
              <a:rPr lang="hr-HR" dirty="0"/>
              <a:t> prorjeđivanje seansi</a:t>
            </a:r>
          </a:p>
          <a:p>
            <a:endParaRPr lang="hr-HR" dirty="0"/>
          </a:p>
          <a:p>
            <a:pPr marL="0" indent="0">
              <a:buNone/>
            </a:pPr>
            <a:r>
              <a:rPr lang="hr-HR" sz="1800" b="1" dirty="0"/>
              <a:t>Zabrinutost glede prorjeđivanja seansi</a:t>
            </a:r>
          </a:p>
          <a:p>
            <a:r>
              <a:rPr lang="hr-HR" i="1" dirty="0"/>
              <a:t>verbalno </a:t>
            </a:r>
            <a:r>
              <a:rPr lang="hr-HR" i="1" dirty="0" err="1"/>
              <a:t>izlistavanje</a:t>
            </a:r>
            <a:r>
              <a:rPr lang="hr-HR" dirty="0"/>
              <a:t>, i/ili </a:t>
            </a:r>
            <a:r>
              <a:rPr lang="hr-HR" i="1" dirty="0"/>
              <a:t>zapisivanje</a:t>
            </a:r>
            <a:r>
              <a:rPr lang="hr-HR" dirty="0"/>
              <a:t>, </a:t>
            </a:r>
            <a:r>
              <a:rPr lang="hr-HR" i="1" dirty="0"/>
              <a:t>prednosti i nedostataka </a:t>
            </a:r>
            <a:r>
              <a:rPr lang="hr-HR" dirty="0"/>
              <a:t>smanjivanja čestine seansi</a:t>
            </a:r>
          </a:p>
          <a:p>
            <a:r>
              <a:rPr lang="hr-HR" dirty="0"/>
              <a:t>U slučaju da klijent nije u stanju uvidjeti prednosti: </a:t>
            </a:r>
          </a:p>
          <a:p>
            <a:pPr lvl="1"/>
            <a:r>
              <a:rPr lang="hr-HR" dirty="0"/>
              <a:t>razgovarati o nedostacima, </a:t>
            </a:r>
            <a:r>
              <a:rPr lang="hr-HR" dirty="0" err="1"/>
              <a:t>sokratovskim</a:t>
            </a:r>
            <a:r>
              <a:rPr lang="hr-HR" dirty="0"/>
              <a:t> dijalogom, kroz vođeno otkrivanje, identificirati prednosti da bi imao mogućnost pomoći klijentu u preoblikovanju nedostataka</a:t>
            </a:r>
          </a:p>
        </p:txBody>
      </p:sp>
    </p:spTree>
    <p:extLst>
      <p:ext uri="{BB962C8B-B14F-4D97-AF65-F5344CB8AC3E}">
        <p14:creationId xmlns:p14="http://schemas.microsoft.com/office/powerpoint/2010/main" val="2188586427"/>
      </p:ext>
    </p:extLst>
  </p:cSld>
  <p:clrMapOvr>
    <a:masterClrMapping/>
  </p:clrMapOvr>
</p:sld>
</file>

<file path=ppt/theme/theme1.xml><?xml version="1.0" encoding="utf-8"?>
<a:theme xmlns:a="http://schemas.openxmlformats.org/drawingml/2006/main" name="Galerija">
  <a:themeElements>
    <a:clrScheme name="Galerij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j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j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TM10001114[[fn=Galerija]]</Template>
  <TotalTime>742</TotalTime>
  <Words>1395</Words>
  <Application>Microsoft Office PowerPoint</Application>
  <PresentationFormat>Široki zaslon</PresentationFormat>
  <Paragraphs>146</Paragraphs>
  <Slides>17</Slides>
  <Notes>0</Notes>
  <HiddenSlides>0</HiddenSlides>
  <MMClips>0</MMClips>
  <ScaleCrop>false</ScaleCrop>
  <HeadingPairs>
    <vt:vector size="6" baseType="variant">
      <vt:variant>
        <vt:lpstr>Korišteni fontovi</vt:lpstr>
      </vt:variant>
      <vt:variant>
        <vt:i4>3</vt:i4>
      </vt:variant>
      <vt:variant>
        <vt:lpstr>Tema</vt:lpstr>
      </vt:variant>
      <vt:variant>
        <vt:i4>1</vt:i4>
      </vt:variant>
      <vt:variant>
        <vt:lpstr>Naslovi slajdova</vt:lpstr>
      </vt:variant>
      <vt:variant>
        <vt:i4>17</vt:i4>
      </vt:variant>
    </vt:vector>
  </HeadingPairs>
  <TitlesOfParts>
    <vt:vector size="21" baseType="lpstr">
      <vt:lpstr>Arial</vt:lpstr>
      <vt:lpstr>Gill Sans MT</vt:lpstr>
      <vt:lpstr>Wingdings</vt:lpstr>
      <vt:lpstr>Galerija</vt:lpstr>
      <vt:lpstr>Završavanje terapije i prevencija povrata simptoma</vt:lpstr>
      <vt:lpstr>UVOD</vt:lpstr>
      <vt:lpstr>Dobit ćemo odgovore na pitanja…</vt:lpstr>
      <vt:lpstr>AKTIVNOSTI U PRVOJ SEANSI / RANOM TRETMANU</vt:lpstr>
      <vt:lpstr>AKTIVNOSTI TIJEKOM TERAPIJE</vt:lpstr>
      <vt:lpstr>AKTIVNOSTI TIJEKOM TERAPIJE</vt:lpstr>
      <vt:lpstr>AKTIVNOSTI TIJEKOM TERAPIJE</vt:lpstr>
      <vt:lpstr>AKTIVNOSTI TIJEKOM TERAPIJE</vt:lpstr>
      <vt:lpstr>AKTIVNOSTI PRED ZAVRŠETAK TERAPIJE</vt:lpstr>
      <vt:lpstr>Lista prednosti i nedostataka prorjeđivanja seansi</vt:lpstr>
      <vt:lpstr>SAMOTERAPIJSKE SEANSE</vt:lpstr>
      <vt:lpstr>VODIČ ZA SAMOTERAPIJSKU SEANSU</vt:lpstr>
      <vt:lpstr>PRIPREMA ZA MOGUĆA POGORŠANJA NAKON ZAVRŠETKA TRETMANA</vt:lpstr>
      <vt:lpstr>DODATNE / BOOSTER SEANSE</vt:lpstr>
      <vt:lpstr>VODIČ ZA DODATNE  / BOOSTER SEANSE</vt:lpstr>
      <vt:lpstr>ZAKLJUČAK</vt:lpstr>
      <vt:lpstr>HVALA NA PAŽNJI!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22</cp:revision>
  <cp:lastPrinted>2026-03-06T10:00:25Z</cp:lastPrinted>
  <dcterms:created xsi:type="dcterms:W3CDTF">2026-03-04T14:29:11Z</dcterms:created>
  <dcterms:modified xsi:type="dcterms:W3CDTF">2026-03-17T15:54:40Z</dcterms:modified>
</cp:coreProperties>
</file>