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ormorant Garamond" panose="020B0604020202020204" charset="0"/>
      <p:regular r:id="rId25"/>
    </p:embeddedFont>
    <p:embeddedFont>
      <p:font typeface="Cormorant Garamond Bold" panose="020B0604020202020204" charset="0"/>
      <p:regular r:id="rId26"/>
    </p:embeddedFont>
    <p:embeddedFont>
      <p:font typeface="Cormorant Garamond Bold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learn.beckinstitute.org/cms/delivery/media/MCPNPP5FFGJVDJ7C74SMXCMM5CW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5C473D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64014" y="3072371"/>
            <a:ext cx="14159972" cy="423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0"/>
              </a:lnSpc>
            </a:pPr>
            <a:r>
              <a:rPr lang="en-US" sz="15000" b="1">
                <a:solidFill>
                  <a:srgbClr val="5C473D">
                    <a:alpha val="72941"/>
                  </a:srgbClr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DODATNE TEHNIKE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21358" y="7339571"/>
            <a:ext cx="6045284" cy="132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3199" b="1" spc="319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LUCIJA KOLIĆ</a:t>
            </a:r>
          </a:p>
          <a:p>
            <a:pPr algn="ctr">
              <a:lnSpc>
                <a:spcPts val="3519"/>
              </a:lnSpc>
            </a:pPr>
            <a:r>
              <a:rPr lang="en-US" sz="3199" b="1" spc="319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PRAKTIKUM II – GRUPA E</a:t>
            </a:r>
          </a:p>
          <a:p>
            <a:pPr algn="ctr">
              <a:lnSpc>
                <a:spcPts val="3519"/>
              </a:lnSpc>
            </a:pPr>
            <a:r>
              <a:rPr lang="en-US" sz="3199" b="1" spc="319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18.4.2026.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TEHNIKE OPUŠTANJA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71004" y="3971822"/>
            <a:ext cx="9327045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Progresivna mišićna relaksacija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Imaginacija 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Tehnike disanja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14617" y="3142019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Za smanjenje napetosti i anksioznosti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4617" y="5438672"/>
            <a:ext cx="12020069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Uče se tijekom seanse, klijenti ih kod kuće provode kao eksperiment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Kod nekih klijenata može se javiti povećanje napetosti pri izvođenju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1004" y="6942353"/>
            <a:ext cx="932704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Raditi na mislima koje se javljaju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10352" y="2356758"/>
            <a:ext cx="4544362" cy="6695192"/>
          </a:xfrm>
          <a:custGeom>
            <a:avLst/>
            <a:gdLst/>
            <a:ahLst/>
            <a:cxnLst/>
            <a:rect l="l" t="t" r="r" b="b"/>
            <a:pathLst>
              <a:path w="4544362" h="6695192">
                <a:moveTo>
                  <a:pt x="0" y="0"/>
                </a:moveTo>
                <a:lnTo>
                  <a:pt x="4544362" y="0"/>
                </a:lnTo>
                <a:lnTo>
                  <a:pt x="4544362" y="6695192"/>
                </a:lnTo>
                <a:lnTo>
                  <a:pt x="0" y="6695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MINDFULNESS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2464" y="3186657"/>
            <a:ext cx="12020069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Usmjeren na svjesno, neosuđujuće promatranje iskustva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Naglasak na: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90622" y="4650423"/>
            <a:ext cx="9327045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prihvaćanju misli i emocija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smanjenju ruminacije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boravku u sadašnjem trenutku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62464" y="5960111"/>
            <a:ext cx="8933598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 pokušava se odmah mijenjati sadržaj misli, već odnos prema njima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4617" y="1457103"/>
            <a:ext cx="15681525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POSTUPNO ZADAVANJE ZADATAKA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4617" y="3227647"/>
            <a:ext cx="13838253" cy="2716101"/>
            <a:chOff x="0" y="0"/>
            <a:chExt cx="18451004" cy="3621468"/>
          </a:xfrm>
        </p:grpSpPr>
        <p:sp>
          <p:nvSpPr>
            <p:cNvPr id="8" name="TextBox 8"/>
            <p:cNvSpPr txBox="1"/>
            <p:nvPr/>
          </p:nvSpPr>
          <p:spPr>
            <a:xfrm>
              <a:off x="0" y="-161925"/>
              <a:ext cx="18451004" cy="2467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Neki klijenti se osjećaju preplavljeno fokusom na krajnji cilj</a:t>
              </a:r>
            </a:p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Razlaganje velikog cilja na manje korake</a:t>
              </a:r>
            </a:p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Svaki korak treba biti: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97960" y="2519743"/>
              <a:ext cx="11481134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blago izazovan, ali izvediv 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uvježban do osjećaja sigurnosti prije prelaska na sljedeći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4617" y="6221100"/>
            <a:ext cx="13838253" cy="97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Terapeut pomaže u definiranju konkretnih koraka (od lakših prema težima)</a:t>
            </a:r>
          </a:p>
          <a:p>
            <a:pPr marL="626107" lvl="1" indent="-313054" algn="l">
              <a:lnSpc>
                <a:spcPts val="5161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Tehnika posebno korisna kod anksioznosti i izbjegavajućih ponašanja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10619" y="1336799"/>
            <a:ext cx="10666762" cy="7613401"/>
          </a:xfrm>
          <a:custGeom>
            <a:avLst/>
            <a:gdLst/>
            <a:ahLst/>
            <a:cxnLst/>
            <a:rect l="l" t="t" r="r" b="b"/>
            <a:pathLst>
              <a:path w="10666762" h="7613401">
                <a:moveTo>
                  <a:pt x="0" y="0"/>
                </a:moveTo>
                <a:lnTo>
                  <a:pt x="10666762" y="0"/>
                </a:lnTo>
                <a:lnTo>
                  <a:pt x="10666762" y="7613402"/>
                </a:lnTo>
                <a:lnTo>
                  <a:pt x="0" y="761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IZLAGANJE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2464" y="2869234"/>
            <a:ext cx="12020069" cy="264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Neki klijenti izbjegavaju određene aktivnosti ili situacije (otvoreno ili suptilno)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Cilj: suočavanje sa strahom i smanjenje anksioznosti kroz iskustvo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Izlaganje kroz hijerarhiju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315" y="5674409"/>
            <a:ext cx="932704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Početi s manje zastrašujućim situacijama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Kada anksioznost opadne prijeći na težu situaciju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2464" y="6493559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Mogu se koristiti pomoćne tehnike: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6315" y="7273340"/>
            <a:ext cx="9327045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zapisivanje misli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kartice za suočavanje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relaksacija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2464" y="8502065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Važno je pratiti napredak (npr. dnevnikom aktivnosti)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4617" y="1457103"/>
            <a:ext cx="15681525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IGRANJE ULOGA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08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4617" y="3465772"/>
            <a:ext cx="13838253" cy="2239851"/>
            <a:chOff x="0" y="0"/>
            <a:chExt cx="18451004" cy="2986468"/>
          </a:xfrm>
        </p:grpSpPr>
        <p:sp>
          <p:nvSpPr>
            <p:cNvPr id="8" name="TextBox 8"/>
            <p:cNvSpPr txBox="1"/>
            <p:nvPr/>
          </p:nvSpPr>
          <p:spPr>
            <a:xfrm>
              <a:off x="0" y="-161925"/>
              <a:ext cx="18451004" cy="740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Tehnika koja se koristi za: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97960" y="792543"/>
              <a:ext cx="11481134" cy="219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prepoznavanje automatskih misli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razvoj adaptivnih odgovora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mijenjanje uvjerenja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uvježbavanje socijalnih vještina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4617" y="6491547"/>
            <a:ext cx="1383825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Omogućuje sigurno okruženje za vježbu ponašanja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4617" y="1457103"/>
            <a:ext cx="15681525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IGRANJE ULOGA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08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4617" y="3100740"/>
            <a:ext cx="13838253" cy="2068401"/>
            <a:chOff x="0" y="0"/>
            <a:chExt cx="18451004" cy="2757868"/>
          </a:xfrm>
        </p:grpSpPr>
        <p:sp>
          <p:nvSpPr>
            <p:cNvPr id="8" name="TextBox 8"/>
            <p:cNvSpPr txBox="1"/>
            <p:nvPr/>
          </p:nvSpPr>
          <p:spPr>
            <a:xfrm>
              <a:off x="0" y="-161925"/>
              <a:ext cx="18451004" cy="1604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Neki klijenti znaju što učiniti, ali ih blokiraju misli</a:t>
              </a:r>
            </a:p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Prvo je važno procijeniti: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97960" y="1656143"/>
              <a:ext cx="11481134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nedostatak vještina ili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prisutnost disfunkcionalnih uvjerenja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14617" y="5425832"/>
            <a:ext cx="13838253" cy="1410177"/>
            <a:chOff x="0" y="0"/>
            <a:chExt cx="18451004" cy="188023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61925"/>
              <a:ext cx="18451004" cy="740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Tehnike u radu: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02266" y="778512"/>
              <a:ext cx="16138237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zamjena uloga (terapeut/klijent)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zamišljanje pozitivnog ishoda (“Što bi rekao kad bi znao da će proći dobro?”)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4617" y="7093185"/>
            <a:ext cx="13838253" cy="1819752"/>
            <a:chOff x="0" y="0"/>
            <a:chExt cx="18451004" cy="242633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61925"/>
              <a:ext cx="18451004" cy="740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Igranje uloga pomaže u: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02266" y="778512"/>
              <a:ext cx="16138237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povećanju samopouzdanja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testiranju uvjerenja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prijenosu naučenog u stvarne situacije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TEHNIKA PITE (PIE CHART)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2464" y="3545509"/>
            <a:ext cx="12020069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Vizualizacija problema ili uvjerenja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Koristi se za: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315" y="4830115"/>
            <a:ext cx="932704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postavljanje ciljeva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analizu uzroka određenih ishoda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2464" y="5661837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Pomaže klijentima da jasnije sagledaju situaciju i steknu uvid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718806" y="3234372"/>
            <a:ext cx="11301259" cy="5650629"/>
          </a:xfrm>
          <a:custGeom>
            <a:avLst/>
            <a:gdLst/>
            <a:ahLst/>
            <a:cxnLst/>
            <a:rect l="l" t="t" r="r" b="b"/>
            <a:pathLst>
              <a:path w="11301259" h="5650629">
                <a:moveTo>
                  <a:pt x="0" y="0"/>
                </a:moveTo>
                <a:lnTo>
                  <a:pt x="11301259" y="0"/>
                </a:lnTo>
                <a:lnTo>
                  <a:pt x="11301259" y="5650629"/>
                </a:lnTo>
                <a:lnTo>
                  <a:pt x="0" y="5650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TEHNIKA PITE (PIE CHART)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2315" y="3631446"/>
            <a:ext cx="4699486" cy="4675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Nekim klijentima je teško specificirati koje promjene žele u životu ili ne vide neravnotežu u životu</a:t>
            </a:r>
          </a:p>
          <a:p>
            <a:pPr algn="l">
              <a:lnSpc>
                <a:spcPts val="5364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Crtanje trenutnog i idealnog stanja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2058" y="2432958"/>
            <a:ext cx="13448007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42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POSTAVLJANJE CILJEVA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45885" y="3076458"/>
            <a:ext cx="7981883" cy="5966458"/>
          </a:xfrm>
          <a:custGeom>
            <a:avLst/>
            <a:gdLst/>
            <a:ahLst/>
            <a:cxnLst/>
            <a:rect l="l" t="t" r="r" b="b"/>
            <a:pathLst>
              <a:path w="7981883" h="5966458">
                <a:moveTo>
                  <a:pt x="0" y="0"/>
                </a:moveTo>
                <a:lnTo>
                  <a:pt x="7981884" y="0"/>
                </a:lnTo>
                <a:lnTo>
                  <a:pt x="7981884" y="5966458"/>
                </a:lnTo>
                <a:lnTo>
                  <a:pt x="0" y="596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TEHNIKA PITE (PIE CHART)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0156" y="3706418"/>
            <a:ext cx="7713844" cy="264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Razlaganje uzroka problema na više faktora </a:t>
            </a:r>
          </a:p>
          <a:p>
            <a:pPr algn="l">
              <a:lnSpc>
                <a:spcPts val="5364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Smanjuje pretjeranu samokrivnju i potiče realističnije sagledavanje situacije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2058" y="2432958"/>
            <a:ext cx="13448007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42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ANALIZA ODGOVORNOSTI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72058" y="1162050"/>
            <a:ext cx="13448007" cy="173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RJEŠAVANJE PROBLEMA I UČENJE VJEŠTINA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34235" y="3556908"/>
            <a:ext cx="12020069" cy="1785396"/>
            <a:chOff x="0" y="0"/>
            <a:chExt cx="16026758" cy="238052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6026758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Na početku seanse </a:t>
              </a:r>
            </a:p>
            <a:p>
              <a:pPr algn="l">
                <a:lnSpc>
                  <a:spcPts val="3479"/>
                </a:lnSpc>
              </a:pPr>
              <a:endPara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0441" y="732703"/>
              <a:ext cx="12436060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Koji problemi su se javili od zadnjeg puta? Koje probleme očekuje kroz idući tjedan?</a:t>
              </a:r>
            </a:p>
            <a:p>
              <a:pPr algn="l">
                <a:lnSpc>
                  <a:spcPts val="3239"/>
                </a:lnSpc>
              </a:pPr>
              <a:endPara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4235" y="5502352"/>
            <a:ext cx="13838253" cy="1375821"/>
            <a:chOff x="0" y="0"/>
            <a:chExt cx="18451004" cy="18344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8451004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Aktivno rješavanje problema </a:t>
              </a:r>
            </a:p>
            <a:p>
              <a:pPr algn="l">
                <a:lnSpc>
                  <a:spcPts val="3479"/>
                </a:lnSpc>
              </a:pPr>
              <a:endPara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61013" y="732703"/>
              <a:ext cx="14317168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Kako ste prije riješili sličan problem? Što biste savjetovali prijatelju? </a:t>
              </a:r>
            </a:p>
            <a:p>
              <a:pPr algn="l">
                <a:lnSpc>
                  <a:spcPts val="3239"/>
                </a:lnSpc>
              </a:pPr>
              <a:endPara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4235" y="7040098"/>
            <a:ext cx="16230600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Terapeut po potrebi nudi dodatne prijedloge 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34235" y="8078323"/>
            <a:ext cx="16230600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Testiranje rješenja kroz bihevioralne eksperimente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4617" y="1457103"/>
            <a:ext cx="15681525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USPOREĐIVANJE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10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4617" y="3733274"/>
            <a:ext cx="13838253" cy="2477976"/>
            <a:chOff x="0" y="0"/>
            <a:chExt cx="18451004" cy="3303968"/>
          </a:xfrm>
        </p:grpSpPr>
        <p:sp>
          <p:nvSpPr>
            <p:cNvPr id="8" name="TextBox 8"/>
            <p:cNvSpPr txBox="1"/>
            <p:nvPr/>
          </p:nvSpPr>
          <p:spPr>
            <a:xfrm>
              <a:off x="0" y="-161925"/>
              <a:ext cx="18451004" cy="1604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Neki klijenti imaju fokus na negativno dok zanemaruju pozitivno</a:t>
              </a:r>
            </a:p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Česte disfunkcionalne usporedbe: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97960" y="1656143"/>
              <a:ext cx="11481134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s drugima (bez poteškoća)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idealnim sobom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s prethodnim (zdravijim) stanjem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14617" y="6485407"/>
            <a:ext cx="13838253" cy="1410177"/>
            <a:chOff x="0" y="0"/>
            <a:chExt cx="18451004" cy="188023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61925"/>
              <a:ext cx="18451004" cy="740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5161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Intervencija: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02266" y="778512"/>
              <a:ext cx="16138237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potaknuti realističnije usporedbe (npr. sa sobom u najtežem razdoblju)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fokus na napredak, a ne na nedostatke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27538" y="3793798"/>
            <a:ext cx="6709989" cy="5124385"/>
          </a:xfrm>
          <a:custGeom>
            <a:avLst/>
            <a:gdLst/>
            <a:ahLst/>
            <a:cxnLst/>
            <a:rect l="l" t="t" r="r" b="b"/>
            <a:pathLst>
              <a:path w="6709989" h="5124385">
                <a:moveTo>
                  <a:pt x="0" y="0"/>
                </a:moveTo>
                <a:lnTo>
                  <a:pt x="6709989" y="0"/>
                </a:lnTo>
                <a:lnTo>
                  <a:pt x="6709989" y="5124385"/>
                </a:lnTo>
                <a:lnTo>
                  <a:pt x="0" y="5124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1006375" y="4835815"/>
            <a:ext cx="4752316" cy="1067365"/>
          </a:xfrm>
          <a:custGeom>
            <a:avLst/>
            <a:gdLst/>
            <a:ahLst/>
            <a:cxnLst/>
            <a:rect l="l" t="t" r="r" b="b"/>
            <a:pathLst>
              <a:path w="4752316" h="1067365">
                <a:moveTo>
                  <a:pt x="0" y="0"/>
                </a:moveTo>
                <a:lnTo>
                  <a:pt x="4752316" y="0"/>
                </a:lnTo>
                <a:lnTo>
                  <a:pt x="4752316" y="1067365"/>
                </a:lnTo>
                <a:lnTo>
                  <a:pt x="0" y="106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10027538" y="5776202"/>
            <a:ext cx="6733812" cy="3140074"/>
          </a:xfrm>
          <a:custGeom>
            <a:avLst/>
            <a:gdLst/>
            <a:ahLst/>
            <a:cxnLst/>
            <a:rect l="l" t="t" r="r" b="b"/>
            <a:pathLst>
              <a:path w="6733812" h="3140074">
                <a:moveTo>
                  <a:pt x="0" y="0"/>
                </a:moveTo>
                <a:lnTo>
                  <a:pt x="6733812" y="0"/>
                </a:lnTo>
                <a:lnTo>
                  <a:pt x="6733812" y="3140074"/>
                </a:lnTo>
                <a:lnTo>
                  <a:pt x="0" y="314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LISTE ZASLUGA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11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2464" y="2522509"/>
            <a:ext cx="12020069" cy="19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Dnevno bilježenje pozitivnih ponašanja i napora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Posebno korisno u početku terapije i kao priprema za buduće zadaće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Pitanje za vođenje: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62392" y="4701146"/>
            <a:ext cx="932704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“Što sam danas napravio/la iako mi je bilo teško?”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2464" y="5158346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Ciljevi: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62392" y="5985752"/>
            <a:ext cx="9327045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povećati fokus na pozitivno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smanjiti samokritičnost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poboljšati raspoloženje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2464" y="7262102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Važno: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62392" y="8089508"/>
            <a:ext cx="932704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zapisivati redovito (po mogućnosti odmah)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priznati trud, ne samo uspjeh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5C473D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64014" y="3072371"/>
            <a:ext cx="14159972" cy="406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0"/>
              </a:lnSpc>
            </a:pPr>
            <a:r>
              <a:rPr lang="en-US" sz="10000" b="1" dirty="0">
                <a:solidFill>
                  <a:srgbClr val="5C473D">
                    <a:alpha val="72941"/>
                  </a:srgbClr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HVALA NA POZORNOSTI!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66667" y="1432061"/>
            <a:ext cx="1155466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9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LITERATURA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3852" y="3173094"/>
            <a:ext cx="13933947" cy="19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4"/>
              </a:lnSpc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Beck, J. S. (2011). </a:t>
            </a:r>
            <a:r>
              <a:rPr lang="en-US" sz="2899" b="1" i="1">
                <a:solidFill>
                  <a:srgbClr val="5C473D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Cognitive behavior therapy: Basics and beyond </a:t>
            </a: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(2. izd.). Guilford Press. </a:t>
            </a:r>
          </a:p>
          <a:p>
            <a:pPr algn="l">
              <a:lnSpc>
                <a:spcPts val="5364"/>
              </a:lnSpc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Beck, J. S. (2020). </a:t>
            </a:r>
            <a:r>
              <a:rPr lang="en-US" sz="2899" b="1" i="1">
                <a:solidFill>
                  <a:srgbClr val="5C473D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CBT Worksheet Packet: 2020 Edition.</a:t>
            </a: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Beck Institute for Cognitive Behavior Therapy.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3516" y="1967677"/>
            <a:ext cx="8350637" cy="8319323"/>
          </a:xfrm>
          <a:custGeom>
            <a:avLst/>
            <a:gdLst/>
            <a:ahLst/>
            <a:cxnLst/>
            <a:rect l="l" t="t" r="r" b="b"/>
            <a:pathLst>
              <a:path w="8350637" h="8319323">
                <a:moveTo>
                  <a:pt x="0" y="0"/>
                </a:moveTo>
                <a:lnTo>
                  <a:pt x="8350637" y="0"/>
                </a:lnTo>
                <a:lnTo>
                  <a:pt x="8350637" y="8319323"/>
                </a:lnTo>
                <a:lnTo>
                  <a:pt x="0" y="8319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231467" y="4113637"/>
            <a:ext cx="6776887" cy="1029863"/>
          </a:xfrm>
          <a:custGeom>
            <a:avLst/>
            <a:gdLst/>
            <a:ahLst/>
            <a:cxnLst/>
            <a:rect l="l" t="t" r="r" b="b"/>
            <a:pathLst>
              <a:path w="6776887" h="1029863">
                <a:moveTo>
                  <a:pt x="0" y="0"/>
                </a:moveTo>
                <a:lnTo>
                  <a:pt x="6776887" y="0"/>
                </a:lnTo>
                <a:lnTo>
                  <a:pt x="6776887" y="1029863"/>
                </a:lnTo>
                <a:lnTo>
                  <a:pt x="0" y="1029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62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277872" y="5792847"/>
            <a:ext cx="7041926" cy="668983"/>
          </a:xfrm>
          <a:custGeom>
            <a:avLst/>
            <a:gdLst/>
            <a:ahLst/>
            <a:cxnLst/>
            <a:rect l="l" t="t" r="r" b="b"/>
            <a:pathLst>
              <a:path w="7041926" h="668983">
                <a:moveTo>
                  <a:pt x="0" y="0"/>
                </a:moveTo>
                <a:lnTo>
                  <a:pt x="7041926" y="0"/>
                </a:lnTo>
                <a:lnTo>
                  <a:pt x="7041926" y="668983"/>
                </a:lnTo>
                <a:lnTo>
                  <a:pt x="0" y="66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1277872" y="7109530"/>
            <a:ext cx="7041926" cy="1399583"/>
          </a:xfrm>
          <a:custGeom>
            <a:avLst/>
            <a:gdLst/>
            <a:ahLst/>
            <a:cxnLst/>
            <a:rect l="l" t="t" r="r" b="b"/>
            <a:pathLst>
              <a:path w="7041926" h="1399583">
                <a:moveTo>
                  <a:pt x="0" y="0"/>
                </a:moveTo>
                <a:lnTo>
                  <a:pt x="7041926" y="0"/>
                </a:lnTo>
                <a:lnTo>
                  <a:pt x="7041926" y="1399583"/>
                </a:lnTo>
                <a:lnTo>
                  <a:pt x="0" y="13995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497555" y="8684174"/>
            <a:ext cx="6510799" cy="1448653"/>
          </a:xfrm>
          <a:custGeom>
            <a:avLst/>
            <a:gdLst/>
            <a:ahLst/>
            <a:cxnLst/>
            <a:rect l="l" t="t" r="r" b="b"/>
            <a:pathLst>
              <a:path w="6510799" h="1448653">
                <a:moveTo>
                  <a:pt x="0" y="0"/>
                </a:moveTo>
                <a:lnTo>
                  <a:pt x="6510799" y="0"/>
                </a:lnTo>
                <a:lnTo>
                  <a:pt x="6510799" y="1448653"/>
                </a:lnTo>
                <a:lnTo>
                  <a:pt x="0" y="1448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9928232" y="3637662"/>
            <a:ext cx="6661211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Nekim klijentima je potrebno strukturirano učenje rješavanja problema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160414" y="4644251"/>
            <a:ext cx="583572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AutoNum type="arabicPeriod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Definiranje problema</a:t>
            </a:r>
          </a:p>
          <a:p>
            <a:pPr marL="582927" lvl="1" indent="-291463" algn="l">
              <a:lnSpc>
                <a:spcPts val="3239"/>
              </a:lnSpc>
              <a:buAutoNum type="arabicPeriod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Generiranje rješenja</a:t>
            </a:r>
          </a:p>
          <a:p>
            <a:pPr marL="582927" lvl="1" indent="-291463" algn="l">
              <a:lnSpc>
                <a:spcPts val="3239"/>
              </a:lnSpc>
              <a:buAutoNum type="arabicPeriod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Odabir rješenja </a:t>
            </a:r>
          </a:p>
          <a:p>
            <a:pPr marL="582927" lvl="1" indent="-291463" algn="l">
              <a:lnSpc>
                <a:spcPts val="3239"/>
              </a:lnSpc>
              <a:buAutoNum type="arabicPeriod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Primjena</a:t>
            </a:r>
          </a:p>
          <a:p>
            <a:pPr marL="582927" lvl="1" indent="-291463" algn="l">
              <a:lnSpc>
                <a:spcPts val="3239"/>
              </a:lnSpc>
              <a:buAutoNum type="arabicPeriod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Evaluacija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8232" y="7251635"/>
            <a:ext cx="8115300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 u="sng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  <a:hlinkClick r:id="rId7" tooltip="https://learn.beckinstitute.org/cms/delivery/media/MCPNPP5FFGJVDJ7C74SMXCMM5CWY"/>
              </a:rPr>
              <a:t>Radni list za rješavanje problema </a:t>
            </a: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(Beck, 2020) 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72058" y="1162050"/>
            <a:ext cx="13448007" cy="173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RJEŠAVANJE PROBLEMA I UČENJE VJEŠTINA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4235" y="3228610"/>
            <a:ext cx="14460263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Neki klijenti znaju rješavati probleme, ali imaju disfunkcionalna vjerovanja koja ih blokiraju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51765" y="3812432"/>
            <a:ext cx="932704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Potreban rad na automatskim mislima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34235" y="4641107"/>
            <a:ext cx="13838253" cy="1375821"/>
            <a:chOff x="0" y="0"/>
            <a:chExt cx="18451004" cy="183442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8451004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Neki problemi su nerješivi</a:t>
              </a:r>
            </a:p>
            <a:p>
              <a:pPr algn="l">
                <a:lnSpc>
                  <a:spcPts val="3479"/>
                </a:lnSpc>
              </a:pPr>
              <a:endPara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61013" y="732703"/>
              <a:ext cx="14317168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Radimo na mijenjanju odgovora na problem i prihvaćanju trenutnog stanja</a:t>
              </a:r>
            </a:p>
            <a:p>
              <a:pPr algn="l">
                <a:lnSpc>
                  <a:spcPts val="3239"/>
                </a:lnSpc>
              </a:pPr>
              <a:endPara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34235" y="5858989"/>
            <a:ext cx="13838253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Neki klijenti se kronično brinu o problemima koji se neće dogoditi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1765" y="6340778"/>
            <a:ext cx="1073787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Razlikovanje realnih i manje vjerojatnih problema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Razvoj tolerancije na neizvjesnost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Jačanje osjećaja vlastite učinkovitosti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34235" y="7783039"/>
            <a:ext cx="13838253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Nekim klijentima nedostaju konkretne vještine (roditeljstvo, budžetiranje i sl.)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51765" y="8312453"/>
            <a:ext cx="10737876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Terapeut ili druga osoba podučava vještinama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Korištenje selfhelp knjiga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72058" y="1162050"/>
            <a:ext cx="13448007" cy="173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RJEŠAVANJE PROBLEMA I UČENJE VJEŠTINA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48135" y="1401285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DONOŠENJE ODLUKA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4617" y="3172032"/>
            <a:ext cx="13838253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Klijenti (posebno depresivni) mogu imati poteškoće s donošenjem odluka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Tehnika liste prednosti i nedostataka</a:t>
            </a:r>
          </a:p>
          <a:p>
            <a:pPr algn="l">
              <a:lnSpc>
                <a:spcPts val="3479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98016" y="4883486"/>
            <a:ext cx="8610851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Klijent zapiše opcije i za svaku prednosti i nedostatke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Terapeut postavlja pitanja – potiče dodatne ideje i širi perspektivu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Na listi klijent ili zaokruži najvažnije stavke ili svaku ocjenjuje 1-10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24745" y="531330"/>
            <a:ext cx="10212701" cy="9331856"/>
          </a:xfrm>
          <a:custGeom>
            <a:avLst/>
            <a:gdLst/>
            <a:ahLst/>
            <a:cxnLst/>
            <a:rect l="l" t="t" r="r" b="b"/>
            <a:pathLst>
              <a:path w="10212701" h="9331856">
                <a:moveTo>
                  <a:pt x="0" y="0"/>
                </a:moveTo>
                <a:lnTo>
                  <a:pt x="10212701" y="0"/>
                </a:lnTo>
                <a:lnTo>
                  <a:pt x="10212701" y="9331856"/>
                </a:lnTo>
                <a:lnTo>
                  <a:pt x="0" y="9331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6275162" y="1905564"/>
            <a:ext cx="2555934" cy="745860"/>
          </a:xfrm>
          <a:custGeom>
            <a:avLst/>
            <a:gdLst/>
            <a:ahLst/>
            <a:cxnLst/>
            <a:rect l="l" t="t" r="r" b="b"/>
            <a:pathLst>
              <a:path w="2555934" h="745860">
                <a:moveTo>
                  <a:pt x="0" y="0"/>
                </a:moveTo>
                <a:lnTo>
                  <a:pt x="2555934" y="0"/>
                </a:lnTo>
                <a:lnTo>
                  <a:pt x="2555934" y="745860"/>
                </a:lnTo>
                <a:lnTo>
                  <a:pt x="0" y="745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0940239" y="1905564"/>
            <a:ext cx="2358235" cy="688168"/>
          </a:xfrm>
          <a:custGeom>
            <a:avLst/>
            <a:gdLst/>
            <a:ahLst/>
            <a:cxnLst/>
            <a:rect l="l" t="t" r="r" b="b"/>
            <a:pathLst>
              <a:path w="2358235" h="688168">
                <a:moveTo>
                  <a:pt x="0" y="0"/>
                </a:moveTo>
                <a:lnTo>
                  <a:pt x="2358235" y="0"/>
                </a:lnTo>
                <a:lnTo>
                  <a:pt x="2358235" y="688168"/>
                </a:lnTo>
                <a:lnTo>
                  <a:pt x="0" y="688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4634218" y="2651424"/>
            <a:ext cx="4196877" cy="2490632"/>
          </a:xfrm>
          <a:custGeom>
            <a:avLst/>
            <a:gdLst/>
            <a:ahLst/>
            <a:cxnLst/>
            <a:rect l="l" t="t" r="r" b="b"/>
            <a:pathLst>
              <a:path w="4196877" h="2490632">
                <a:moveTo>
                  <a:pt x="0" y="0"/>
                </a:moveTo>
                <a:lnTo>
                  <a:pt x="4196878" y="0"/>
                </a:lnTo>
                <a:lnTo>
                  <a:pt x="4196878" y="2490632"/>
                </a:lnTo>
                <a:lnTo>
                  <a:pt x="0" y="249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8831096" y="2772083"/>
            <a:ext cx="4467379" cy="1506543"/>
          </a:xfrm>
          <a:custGeom>
            <a:avLst/>
            <a:gdLst/>
            <a:ahLst/>
            <a:cxnLst/>
            <a:rect l="l" t="t" r="r" b="b"/>
            <a:pathLst>
              <a:path w="4467379" h="1506543">
                <a:moveTo>
                  <a:pt x="0" y="0"/>
                </a:moveTo>
                <a:lnTo>
                  <a:pt x="4467378" y="0"/>
                </a:lnTo>
                <a:lnTo>
                  <a:pt x="4467378" y="1506543"/>
                </a:lnTo>
                <a:lnTo>
                  <a:pt x="0" y="1506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6072381" y="5623172"/>
            <a:ext cx="2476349" cy="808808"/>
          </a:xfrm>
          <a:custGeom>
            <a:avLst/>
            <a:gdLst/>
            <a:ahLst/>
            <a:cxnLst/>
            <a:rect l="l" t="t" r="r" b="b"/>
            <a:pathLst>
              <a:path w="2476349" h="808808">
                <a:moveTo>
                  <a:pt x="0" y="0"/>
                </a:moveTo>
                <a:lnTo>
                  <a:pt x="2476349" y="0"/>
                </a:lnTo>
                <a:lnTo>
                  <a:pt x="2476349" y="808807"/>
                </a:lnTo>
                <a:lnTo>
                  <a:pt x="0" y="80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10689611" y="5644496"/>
            <a:ext cx="2411061" cy="787484"/>
          </a:xfrm>
          <a:custGeom>
            <a:avLst/>
            <a:gdLst/>
            <a:ahLst/>
            <a:cxnLst/>
            <a:rect l="l" t="t" r="r" b="b"/>
            <a:pathLst>
              <a:path w="2411061" h="787484">
                <a:moveTo>
                  <a:pt x="0" y="0"/>
                </a:moveTo>
                <a:lnTo>
                  <a:pt x="2411061" y="0"/>
                </a:lnTo>
                <a:lnTo>
                  <a:pt x="2411061" y="787483"/>
                </a:lnTo>
                <a:lnTo>
                  <a:pt x="0" y="787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4555120" y="6431979"/>
            <a:ext cx="4411613" cy="2974881"/>
          </a:xfrm>
          <a:custGeom>
            <a:avLst/>
            <a:gdLst/>
            <a:ahLst/>
            <a:cxnLst/>
            <a:rect l="l" t="t" r="r" b="b"/>
            <a:pathLst>
              <a:path w="4411613" h="2974881">
                <a:moveTo>
                  <a:pt x="0" y="0"/>
                </a:moveTo>
                <a:lnTo>
                  <a:pt x="4411613" y="0"/>
                </a:lnTo>
                <a:lnTo>
                  <a:pt x="4411613" y="2974881"/>
                </a:lnTo>
                <a:lnTo>
                  <a:pt x="0" y="2974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10"/>
          <p:cNvSpPr/>
          <p:nvPr/>
        </p:nvSpPr>
        <p:spPr>
          <a:xfrm>
            <a:off x="8831096" y="6431979"/>
            <a:ext cx="4467379" cy="2263816"/>
          </a:xfrm>
          <a:custGeom>
            <a:avLst/>
            <a:gdLst/>
            <a:ahLst/>
            <a:cxnLst/>
            <a:rect l="l" t="t" r="r" b="b"/>
            <a:pathLst>
              <a:path w="4467379" h="2263816">
                <a:moveTo>
                  <a:pt x="0" y="0"/>
                </a:moveTo>
                <a:lnTo>
                  <a:pt x="4467378" y="0"/>
                </a:lnTo>
                <a:lnTo>
                  <a:pt x="4467378" y="2263816"/>
                </a:lnTo>
                <a:lnTo>
                  <a:pt x="0" y="22638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>
          <a:xfrm>
            <a:off x="4634218" y="2772083"/>
            <a:ext cx="497668" cy="474142"/>
          </a:xfrm>
          <a:custGeom>
            <a:avLst/>
            <a:gdLst/>
            <a:ahLst/>
            <a:cxnLst/>
            <a:rect l="l" t="t" r="r" b="b"/>
            <a:pathLst>
              <a:path w="497668" h="474142">
                <a:moveTo>
                  <a:pt x="0" y="0"/>
                </a:moveTo>
                <a:lnTo>
                  <a:pt x="497669" y="0"/>
                </a:lnTo>
                <a:lnTo>
                  <a:pt x="497669" y="474143"/>
                </a:lnTo>
                <a:lnTo>
                  <a:pt x="0" y="4741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TextBox 12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02</a:t>
            </a:r>
          </a:p>
        </p:txBody>
      </p:sp>
      <p:sp>
        <p:nvSpPr>
          <p:cNvPr id="13" name="Freeform 13"/>
          <p:cNvSpPr/>
          <p:nvPr/>
        </p:nvSpPr>
        <p:spPr>
          <a:xfrm>
            <a:off x="4634218" y="3051213"/>
            <a:ext cx="497668" cy="474142"/>
          </a:xfrm>
          <a:custGeom>
            <a:avLst/>
            <a:gdLst/>
            <a:ahLst/>
            <a:cxnLst/>
            <a:rect l="l" t="t" r="r" b="b"/>
            <a:pathLst>
              <a:path w="497668" h="474142">
                <a:moveTo>
                  <a:pt x="0" y="0"/>
                </a:moveTo>
                <a:lnTo>
                  <a:pt x="497669" y="0"/>
                </a:lnTo>
                <a:lnTo>
                  <a:pt x="497669" y="474142"/>
                </a:lnTo>
                <a:lnTo>
                  <a:pt x="0" y="474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4" name="Freeform 14"/>
          <p:cNvSpPr/>
          <p:nvPr/>
        </p:nvSpPr>
        <p:spPr>
          <a:xfrm>
            <a:off x="8966733" y="3246226"/>
            <a:ext cx="497668" cy="474142"/>
          </a:xfrm>
          <a:custGeom>
            <a:avLst/>
            <a:gdLst/>
            <a:ahLst/>
            <a:cxnLst/>
            <a:rect l="l" t="t" r="r" b="b"/>
            <a:pathLst>
              <a:path w="497668" h="474142">
                <a:moveTo>
                  <a:pt x="0" y="0"/>
                </a:moveTo>
                <a:lnTo>
                  <a:pt x="497668" y="0"/>
                </a:lnTo>
                <a:lnTo>
                  <a:pt x="497668" y="474142"/>
                </a:lnTo>
                <a:lnTo>
                  <a:pt x="0" y="474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5" name="Freeform 15"/>
          <p:cNvSpPr/>
          <p:nvPr/>
        </p:nvSpPr>
        <p:spPr>
          <a:xfrm>
            <a:off x="4634218" y="8458724"/>
            <a:ext cx="497668" cy="474142"/>
          </a:xfrm>
          <a:custGeom>
            <a:avLst/>
            <a:gdLst/>
            <a:ahLst/>
            <a:cxnLst/>
            <a:rect l="l" t="t" r="r" b="b"/>
            <a:pathLst>
              <a:path w="497668" h="474142">
                <a:moveTo>
                  <a:pt x="0" y="0"/>
                </a:moveTo>
                <a:lnTo>
                  <a:pt x="497669" y="0"/>
                </a:lnTo>
                <a:lnTo>
                  <a:pt x="497669" y="474143"/>
                </a:lnTo>
                <a:lnTo>
                  <a:pt x="0" y="4741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6" name="Freeform 16"/>
          <p:cNvSpPr/>
          <p:nvPr/>
        </p:nvSpPr>
        <p:spPr>
          <a:xfrm>
            <a:off x="8895166" y="6431979"/>
            <a:ext cx="497668" cy="474142"/>
          </a:xfrm>
          <a:custGeom>
            <a:avLst/>
            <a:gdLst/>
            <a:ahLst/>
            <a:cxnLst/>
            <a:rect l="l" t="t" r="r" b="b"/>
            <a:pathLst>
              <a:path w="497668" h="474142">
                <a:moveTo>
                  <a:pt x="0" y="0"/>
                </a:moveTo>
                <a:lnTo>
                  <a:pt x="497668" y="0"/>
                </a:lnTo>
                <a:lnTo>
                  <a:pt x="497668" y="474143"/>
                </a:lnTo>
                <a:lnTo>
                  <a:pt x="0" y="4741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7" name="Freeform 17"/>
          <p:cNvSpPr/>
          <p:nvPr/>
        </p:nvSpPr>
        <p:spPr>
          <a:xfrm>
            <a:off x="8966733" y="6906122"/>
            <a:ext cx="497668" cy="474142"/>
          </a:xfrm>
          <a:custGeom>
            <a:avLst/>
            <a:gdLst/>
            <a:ahLst/>
            <a:cxnLst/>
            <a:rect l="l" t="t" r="r" b="b"/>
            <a:pathLst>
              <a:path w="497668" h="474142">
                <a:moveTo>
                  <a:pt x="0" y="0"/>
                </a:moveTo>
                <a:lnTo>
                  <a:pt x="497668" y="0"/>
                </a:lnTo>
                <a:lnTo>
                  <a:pt x="497668" y="474142"/>
                </a:lnTo>
                <a:lnTo>
                  <a:pt x="0" y="474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REFOKUSIRANJE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6388" y="2817256"/>
            <a:ext cx="12020069" cy="332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Kada analiza misli nije moguća ili korisna (npr. na poslu, tijekom razgovora, u vožnji)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Korisno kod opsesivnih misli</a:t>
            </a:r>
          </a:p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Ključni koraci</a:t>
            </a:r>
          </a:p>
          <a:p>
            <a:pPr algn="l">
              <a:lnSpc>
                <a:spcPts val="5364"/>
              </a:lnSpc>
            </a:pPr>
            <a:endParaRPr lang="en-US" sz="2899" b="1">
              <a:solidFill>
                <a:srgbClr val="5C473D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18851" y="5670389"/>
            <a:ext cx="9327045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Prepoznati i prihvatiti misli („To su samo automatske misli”)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Ne boriti se, nego pustiti</a:t>
            </a:r>
          </a:p>
          <a:p>
            <a:pPr marL="582927" lvl="1" indent="-291463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Svjesno preusmjeriti pažnju na zadatak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5C473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86388" y="7137239"/>
            <a:ext cx="12020069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5364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Podsjetiti na situacije u prošlosti kada su to napravili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EFD9D5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72058" y="1472204"/>
            <a:ext cx="13448007" cy="8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REFOKUSIRANJE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34235" y="3337833"/>
            <a:ext cx="12020069" cy="2243706"/>
            <a:chOff x="0" y="0"/>
            <a:chExt cx="16026758" cy="299160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6026758" cy="175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Ako su previše uznemireni koristiti kratkoročnu distrakciju (privremena pomoć, ne dugoročno rješenje)</a:t>
              </a:r>
            </a:p>
            <a:p>
              <a:pPr algn="l">
                <a:lnSpc>
                  <a:spcPts val="3479"/>
                </a:lnSpc>
              </a:pPr>
              <a:endPara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55625" y="1343783"/>
              <a:ext cx="12436060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Kretanje, kontakt s drugima, hobi, kućanski poslovi, slušanje glazbe, čitanje…</a:t>
              </a:r>
            </a:p>
            <a:p>
              <a:pPr algn="l">
                <a:lnSpc>
                  <a:spcPts val="3239"/>
                </a:lnSpc>
              </a:pPr>
              <a:endPara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4235" y="5400578"/>
            <a:ext cx="12020069" cy="1834339"/>
            <a:chOff x="0" y="0"/>
            <a:chExt cx="16026758" cy="244578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6026758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Važno:</a:t>
              </a:r>
            </a:p>
            <a:p>
              <a:pPr algn="l">
                <a:lnSpc>
                  <a:spcPts val="3479"/>
                </a:lnSpc>
              </a:pPr>
              <a:endPara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1319" y="797961"/>
              <a:ext cx="12436060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Ne koristiti distrakciju za stalno izbjegavanje emocija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Poticati povratak kada se smiri stanje</a:t>
              </a:r>
            </a:p>
            <a:p>
              <a:pPr algn="l">
                <a:lnSpc>
                  <a:spcPts val="3239"/>
                </a:lnSpc>
              </a:pPr>
              <a:endPara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34235" y="7234918"/>
            <a:ext cx="12020069" cy="2230515"/>
            <a:chOff x="0" y="0"/>
            <a:chExt cx="16026758" cy="297401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16026758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Neki klijenti su skloni pretjeranoj distrakciji</a:t>
              </a:r>
            </a:p>
            <a:p>
              <a:pPr algn="l">
                <a:lnSpc>
                  <a:spcPts val="3479"/>
                </a:lnSpc>
              </a:pPr>
              <a:endPara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51319" y="780094"/>
              <a:ext cx="12436060" cy="219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Rad na suočavanju s mislima i emocijama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Učenje da neugodne misli nisu opasne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AWARE tehnika</a:t>
              </a:r>
            </a:p>
            <a:p>
              <a:pPr algn="l">
                <a:lnSpc>
                  <a:spcPts val="3239"/>
                </a:lnSpc>
              </a:pPr>
              <a:endParaRPr lang="en-US" sz="2699">
                <a:solidFill>
                  <a:srgbClr val="5C473D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192"/>
            <a:ext cx="16230600" cy="8276108"/>
            <a:chOff x="0" y="0"/>
            <a:chExt cx="4274726" cy="217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79716"/>
            </a:xfrm>
            <a:custGeom>
              <a:avLst/>
              <a:gdLst/>
              <a:ahLst/>
              <a:cxnLst/>
              <a:rect l="l" t="t" r="r" b="b"/>
              <a:pathLst>
                <a:path w="4274726" h="2179716">
                  <a:moveTo>
                    <a:pt x="0" y="0"/>
                  </a:moveTo>
                  <a:lnTo>
                    <a:pt x="4274726" y="0"/>
                  </a:lnTo>
                  <a:lnTo>
                    <a:pt x="4274726" y="2179716"/>
                  </a:lnTo>
                  <a:lnTo>
                    <a:pt x="0" y="2179716"/>
                  </a:lnTo>
                  <a:close/>
                </a:path>
              </a:pathLst>
            </a:custGeom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4617" y="1401285"/>
            <a:ext cx="15681525" cy="258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6699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MJERENJE RASPOLOŽENJA I PONAŠANJA POMOĆU TABLICE AKTIVNOSTI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165" y="464655"/>
            <a:ext cx="405535" cy="51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9F786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04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4617" y="4351432"/>
            <a:ext cx="13838253" cy="1424852"/>
            <a:chOff x="0" y="0"/>
            <a:chExt cx="18451004" cy="1899802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8451004" cy="58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Za klijente koji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34164" y="798077"/>
              <a:ext cx="11481134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Ne prepoznaju promjene u emocijama</a:t>
              </a:r>
            </a:p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Precjenjuju ili podcjenjuju intenzitet emocija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4617" y="6147759"/>
            <a:ext cx="1383825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Mogu se bilježiti sve aktivnosti ili pratiti samo specifično ponašanje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14617" y="6957384"/>
            <a:ext cx="13838253" cy="1424852"/>
            <a:chOff x="0" y="0"/>
            <a:chExt cx="18451004" cy="189980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8451004" cy="58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3479"/>
                </a:lnSpc>
                <a:buFont typeface="Arial"/>
                <a:buChar char="•"/>
              </a:pPr>
              <a:r>
                <a:rPr lang="en-US" sz="2899" b="1">
                  <a:solidFill>
                    <a:srgbClr val="5C473D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Praćenje problematičnih ponašanja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34164" y="798077"/>
              <a:ext cx="11481134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7" lvl="1" indent="-291463" algn="l">
                <a:lnSpc>
                  <a:spcPts val="3239"/>
                </a:lnSpc>
                <a:buFont typeface="Arial"/>
                <a:buChar char="•"/>
              </a:pPr>
              <a:r>
                <a:rPr lang="en-US" sz="2699">
                  <a:solidFill>
                    <a:srgbClr val="5C473D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Prejedanje, pušenje, pretjerano trošenje, kockanje, drogiranje, ispadi ljutnje…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14617" y="8596812"/>
            <a:ext cx="1383825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b="1">
                <a:solidFill>
                  <a:srgbClr val="5C473D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Cilj: prepoznavanje okidača i ponavljajućih obrazaca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943</Words>
  <Application>Microsoft Office PowerPoint</Application>
  <PresentationFormat>Prilagođeno</PresentationFormat>
  <Paragraphs>178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Cormorant Garamond</vt:lpstr>
      <vt:lpstr>Cormorant Garamond Bold Italics</vt:lpstr>
      <vt:lpstr>Cormorant Garamond Bold</vt:lpstr>
      <vt:lpstr>Calibri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Dodatne tehnike</dc:title>
  <cp:lastModifiedBy>Lucija Kolić</cp:lastModifiedBy>
  <cp:revision>2</cp:revision>
  <dcterms:created xsi:type="dcterms:W3CDTF">2006-08-16T00:00:00Z</dcterms:created>
  <dcterms:modified xsi:type="dcterms:W3CDTF">2026-04-08T11:41:47Z</dcterms:modified>
  <dc:identifier>DAHFy4xcgU8</dc:identifier>
</cp:coreProperties>
</file>