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E07A3C-CC97-57BB-05C6-4B66568ECE1C}" v="3765" dt="2026-03-29T10:36:57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GB" sz="6600"/>
              <a:t>Emocije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pPr lvl="2" algn="l"/>
            <a:r>
              <a:rPr lang="en-GB" dirty="0"/>
              <a:t>Sanja </a:t>
            </a:r>
            <a:r>
              <a:rPr lang="en-GB" dirty="0" err="1"/>
              <a:t>Zlački</a:t>
            </a:r>
            <a:r>
              <a:rPr lang="en-GB" dirty="0"/>
              <a:t> </a:t>
            </a:r>
            <a:r>
              <a:rPr lang="en-GB" dirty="0" err="1"/>
              <a:t>Račić</a:t>
            </a:r>
            <a:endParaRPr lang="en-GB"/>
          </a:p>
          <a:p>
            <a:pPr lvl="2" algn="l"/>
            <a:r>
              <a:rPr lang="en-GB" dirty="0" err="1"/>
              <a:t>Praktikum</a:t>
            </a:r>
            <a:r>
              <a:rPr lang="en-GB" dirty="0"/>
              <a:t> II</a:t>
            </a:r>
            <a:endParaRPr lang="en-GB"/>
          </a:p>
          <a:p>
            <a:pPr lvl="2" algn="l"/>
            <a:r>
              <a:rPr lang="en-GB"/>
              <a:t>Zagreb, 11.04.2026.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7A200-824D-5AD0-175D-3CAB146E5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3800">
                <a:solidFill>
                  <a:srgbClr val="FFFFFF"/>
                </a:solidFill>
              </a:rPr>
              <a:t>Usklađivanje sadržaja automatskih misli s emocijama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F494EBD-0056-2F7B-2E08-722AA50E3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Terapeut neprekidno konceptualizira ili preoblikuje klijentove probleme trudeći se razumijeti njegovo iskustvo i način gledanja</a:t>
            </a:r>
          </a:p>
          <a:p>
            <a:r>
              <a:rPr lang="en-GB" sz="2200"/>
              <a:t>Terapeut pokušava dokučiti kako klijentova bazična vjerovanja uvjetuju nastanak specifičnih automatskih misli u specifičnim situacijama i utječu na klijentove emocije i ponašanje</a:t>
            </a:r>
          </a:p>
          <a:p>
            <a:r>
              <a:rPr lang="en-GB" sz="2200"/>
              <a:t>Veza između misli, emocija i ponašanja terapeutu treba biti jasna</a:t>
            </a:r>
          </a:p>
          <a:p>
            <a:r>
              <a:rPr lang="en-GB" sz="2200"/>
              <a:t>Kada klijent opiše emociju koja se </a:t>
            </a:r>
            <a:r>
              <a:rPr lang="en-GB" sz="2200" i="1"/>
              <a:t>ne podudara sa sadržajem</a:t>
            </a:r>
            <a:r>
              <a:rPr lang="en-GB" sz="2200"/>
              <a:t> automatske misli terapeut to nastoji dalje istražiti</a:t>
            </a:r>
          </a:p>
        </p:txBody>
      </p:sp>
    </p:spTree>
    <p:extLst>
      <p:ext uri="{BB962C8B-B14F-4D97-AF65-F5344CB8AC3E}">
        <p14:creationId xmlns:p14="http://schemas.microsoft.com/office/powerpoint/2010/main" val="165534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8760BE-B9F1-D336-6F02-46610C308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Povećanje negativnih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3328-64E0-FD6E-4970-2FF49043C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Neke su tehnike posebno dizajnirane da pojačaju negativni efekt</a:t>
            </a:r>
          </a:p>
          <a:p>
            <a:r>
              <a:rPr lang="en-GB" sz="2200"/>
              <a:t>To je važno ako želimo da klijent dobije</a:t>
            </a:r>
          </a:p>
          <a:p>
            <a:pPr marL="0" indent="0">
              <a:buNone/>
            </a:pPr>
            <a:r>
              <a:rPr lang="en-GB" sz="2200"/>
              <a:t>     a - veći pristup svojim mislima</a:t>
            </a:r>
          </a:p>
          <a:p>
            <a:pPr marL="0" indent="0">
              <a:buNone/>
            </a:pPr>
            <a:r>
              <a:rPr lang="en-GB" sz="2200"/>
              <a:t>     b - kako bi promijenili spoznaje na emocionalnoj razini</a:t>
            </a:r>
          </a:p>
          <a:p>
            <a:pPr marL="0" indent="0">
              <a:buNone/>
            </a:pPr>
            <a:r>
              <a:rPr lang="en-GB" sz="2200"/>
              <a:t>     c – kako bi naučili da emocije nisu opasne/ nekontrolirane / nepodnošljive </a:t>
            </a:r>
          </a:p>
          <a:p>
            <a:pPr marL="0" indent="0">
              <a:buNone/>
            </a:pPr>
            <a:r>
              <a:rPr lang="en-GB" sz="2200"/>
              <a:t>     d - kako bi ispitali nedostatke ili posljedice nekih svojih neprilagođenih ponašanja</a:t>
            </a:r>
          </a:p>
        </p:txBody>
      </p:sp>
    </p:spTree>
    <p:extLst>
      <p:ext uri="{BB962C8B-B14F-4D97-AF65-F5344CB8AC3E}">
        <p14:creationId xmlns:p14="http://schemas.microsoft.com/office/powerpoint/2010/main" val="1597418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69EF9E-B52A-EB63-2B31-4CAA5377B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Vjerovanja o negativnim emocijama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4783E-8180-F90F-5715-4FE13CE8B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Neki klijenti mogu imati disfunkcionalna vjerovanja o proživljavanju određenih emocija</a:t>
            </a:r>
          </a:p>
          <a:p>
            <a:r>
              <a:rPr lang="en-GB" sz="2200"/>
              <a:t>npr. Ako se uzrujam bit će sve gore i gore, izgubit ću kontrolu, završit ću u bolnici</a:t>
            </a:r>
          </a:p>
          <a:p>
            <a:r>
              <a:rPr lang="en-GB" sz="2200"/>
              <a:t>Ovakva uvjerenja mogu ometati rad na postizanju njihovih ciljeva</a:t>
            </a:r>
          </a:p>
          <a:p>
            <a:r>
              <a:rPr lang="en-GB" sz="2200"/>
              <a:t>Ako imaju disfunkcionalna shvaćanja o proživljavanju negativnih emocija – to može onemogućiti napredak u liječenju</a:t>
            </a:r>
          </a:p>
          <a:p>
            <a:r>
              <a:rPr lang="en-GB" sz="2200"/>
              <a:t>Tada se mogu koristiti tehnike kognitivnog restrukturiranja, bihevioralni ekspreiment, mindfulness</a:t>
            </a:r>
          </a:p>
        </p:txBody>
      </p:sp>
    </p:spTree>
    <p:extLst>
      <p:ext uri="{BB962C8B-B14F-4D97-AF65-F5344CB8AC3E}">
        <p14:creationId xmlns:p14="http://schemas.microsoft.com/office/powerpoint/2010/main" val="1757554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B4B360-EC61-4619-3573-83C9B25A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4200">
                <a:solidFill>
                  <a:srgbClr val="FFFFFF"/>
                </a:solidFill>
              </a:rPr>
              <a:t>Tehnike koje mogu koristiti u reguliranju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1DA2E-9425-4247-4761-1D55975CD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000"/>
              <a:t>Problem solving</a:t>
            </a:r>
          </a:p>
          <a:p>
            <a:r>
              <a:rPr lang="en-GB" sz="2000"/>
              <a:t>Procijena i reagiranje na negativne misli</a:t>
            </a:r>
          </a:p>
          <a:p>
            <a:r>
              <a:rPr lang="en-GB" sz="2000"/>
              <a:t>Uključivanje u društvene, ugodne ili produktivne aktivnosti</a:t>
            </a:r>
          </a:p>
          <a:p>
            <a:r>
              <a:rPr lang="en-GB" sz="2000"/>
              <a:t>Vježbanje</a:t>
            </a:r>
          </a:p>
          <a:p>
            <a:r>
              <a:rPr lang="en-GB" sz="2000"/>
              <a:t>Prihvaćanje negativnih misli bez osuđivanja</a:t>
            </a:r>
          </a:p>
          <a:p>
            <a:r>
              <a:rPr lang="en-GB" sz="2000"/>
              <a:t>Mindfulness</a:t>
            </a:r>
          </a:p>
          <a:p>
            <a:r>
              <a:rPr lang="en-GB" sz="2000"/>
              <a:t>Tehnike relaksacije, vođene vizualizacije, disanja</a:t>
            </a:r>
          </a:p>
          <a:p>
            <a:r>
              <a:rPr lang="en-GB" sz="2000"/>
              <a:t>Uključivanje u aktivnosti samoumirivanja (šetnja, kupanje, glazba)</a:t>
            </a:r>
          </a:p>
          <a:p>
            <a:r>
              <a:rPr lang="en-GB" sz="2000"/>
              <a:t>Fokusiranje na vlastite snage i pozitivne kvalitete te pripisivanje zasluga sebi </a:t>
            </a:r>
          </a:p>
        </p:txBody>
      </p:sp>
    </p:spTree>
    <p:extLst>
      <p:ext uri="{BB962C8B-B14F-4D97-AF65-F5344CB8AC3E}">
        <p14:creationId xmlns:p14="http://schemas.microsoft.com/office/powerpoint/2010/main" val="42079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8C361-77A9-EA0C-93DF-323D51C10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C2B81-BAF0-7137-AF15-4895E4104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Hvala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pažnji</a:t>
            </a:r>
          </a:p>
        </p:txBody>
      </p:sp>
    </p:spTree>
    <p:extLst>
      <p:ext uri="{BB962C8B-B14F-4D97-AF65-F5344CB8AC3E}">
        <p14:creationId xmlns:p14="http://schemas.microsoft.com/office/powerpoint/2010/main" val="3091860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86EE65-699B-189E-F6E1-E2EBEA570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endParaRPr lang="en-GB" sz="5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D5E1F-FFE6-683E-C984-DC1D0FD29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Emocije su od primarne važnosti u BKT-u</a:t>
            </a:r>
          </a:p>
          <a:p>
            <a:r>
              <a:rPr lang="en-GB" sz="2200"/>
              <a:t>Glavni cilj tretmana je smanjenje negativnih i povećavanje pozitivnih emocija</a:t>
            </a:r>
          </a:p>
          <a:p>
            <a:r>
              <a:rPr lang="en-GB" sz="2200"/>
              <a:t>Pacijent s psihičkim poremećajem često doživljava intenzitet emocije koji je pretjeran ili neadekvatan situaciji</a:t>
            </a:r>
          </a:p>
          <a:p>
            <a:r>
              <a:rPr lang="en-GB" sz="2200"/>
              <a:t>Važno je prepoznati pozitivan učinak negativne emocije</a:t>
            </a:r>
          </a:p>
        </p:txBody>
      </p:sp>
    </p:spTree>
    <p:extLst>
      <p:ext uri="{BB962C8B-B14F-4D97-AF65-F5344CB8AC3E}">
        <p14:creationId xmlns:p14="http://schemas.microsoft.com/office/powerpoint/2010/main" val="44270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A45B6B-65D4-56CA-5BAB-084A3C9E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700">
                <a:solidFill>
                  <a:srgbClr val="FFFFFF"/>
                </a:solidFill>
              </a:rPr>
              <a:t>Kako izazvati i ojačati pozitivne emocije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A0836-46AC-43ED-7DC9-D2D78C99B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600" err="1"/>
              <a:t>Pozitivne</a:t>
            </a:r>
            <a:r>
              <a:rPr lang="en-GB" sz="2600"/>
              <a:t> </a:t>
            </a:r>
            <a:r>
              <a:rPr lang="en-GB" sz="2600" err="1"/>
              <a:t>emocije</a:t>
            </a:r>
            <a:r>
              <a:rPr lang="en-GB" sz="2600"/>
              <a:t> </a:t>
            </a:r>
            <a:r>
              <a:rPr lang="en-GB" sz="2600" err="1"/>
              <a:t>pojačavaju</a:t>
            </a:r>
            <a:r>
              <a:rPr lang="en-GB" sz="2600"/>
              <a:t> </a:t>
            </a:r>
            <a:r>
              <a:rPr lang="en-GB" sz="2600" err="1"/>
              <a:t>i</a:t>
            </a:r>
            <a:r>
              <a:rPr lang="en-GB" sz="2600"/>
              <a:t> </a:t>
            </a:r>
            <a:r>
              <a:rPr lang="en-GB" sz="2600" err="1"/>
              <a:t>psihološki</a:t>
            </a:r>
            <a:r>
              <a:rPr lang="en-GB" sz="2600"/>
              <a:t> </a:t>
            </a:r>
            <a:r>
              <a:rPr lang="en-GB" sz="2600" err="1"/>
              <a:t>i</a:t>
            </a:r>
            <a:r>
              <a:rPr lang="en-GB" sz="2600"/>
              <a:t> </a:t>
            </a:r>
            <a:r>
              <a:rPr lang="en-GB" sz="2600" err="1"/>
              <a:t>fiziološki</a:t>
            </a:r>
            <a:r>
              <a:rPr lang="en-GB" sz="2600"/>
              <a:t> </a:t>
            </a:r>
            <a:r>
              <a:rPr lang="en-GB" sz="2600" err="1"/>
              <a:t>osjećaj</a:t>
            </a:r>
            <a:r>
              <a:rPr lang="en-GB" sz="2600"/>
              <a:t> "well </a:t>
            </a:r>
            <a:r>
              <a:rPr lang="en-GB" sz="2600" err="1"/>
              <a:t>beinga</a:t>
            </a:r>
            <a:r>
              <a:rPr lang="en-GB" sz="2600"/>
              <a:t>" </a:t>
            </a:r>
            <a:r>
              <a:rPr lang="en-GB" sz="2600" err="1"/>
              <a:t>i</a:t>
            </a:r>
            <a:r>
              <a:rPr lang="en-GB" sz="2600"/>
              <a:t> </a:t>
            </a:r>
            <a:r>
              <a:rPr lang="en-GB" sz="2600" err="1"/>
              <a:t>rezilijentnosti</a:t>
            </a:r>
          </a:p>
          <a:p>
            <a:r>
              <a:rPr lang="en-GB" sz="2600" err="1"/>
              <a:t>Pozitivne</a:t>
            </a:r>
            <a:r>
              <a:rPr lang="en-GB" sz="2600"/>
              <a:t> </a:t>
            </a:r>
            <a:r>
              <a:rPr lang="en-GB" sz="2600" err="1"/>
              <a:t>emocije</a:t>
            </a:r>
            <a:r>
              <a:rPr lang="en-GB" sz="2600"/>
              <a:t> </a:t>
            </a:r>
            <a:r>
              <a:rPr lang="en-GB" sz="2600" err="1"/>
              <a:t>proširuju</a:t>
            </a:r>
            <a:r>
              <a:rPr lang="en-GB" sz="2600"/>
              <a:t> </a:t>
            </a:r>
            <a:r>
              <a:rPr lang="en-GB" sz="2600" err="1"/>
              <a:t>pažnju</a:t>
            </a:r>
            <a:r>
              <a:rPr lang="en-GB" sz="2600"/>
              <a:t>, </a:t>
            </a:r>
            <a:r>
              <a:rPr lang="en-GB" sz="2600" err="1"/>
              <a:t>kogniciju</a:t>
            </a:r>
            <a:r>
              <a:rPr lang="en-GB" sz="2600"/>
              <a:t>, </a:t>
            </a:r>
            <a:r>
              <a:rPr lang="en-GB" sz="2600" err="1"/>
              <a:t>svrhovitost</a:t>
            </a:r>
            <a:r>
              <a:rPr lang="en-GB" sz="2600"/>
              <a:t> </a:t>
            </a:r>
            <a:r>
              <a:rPr lang="en-GB" sz="2600" err="1"/>
              <a:t>ponašanja</a:t>
            </a:r>
            <a:r>
              <a:rPr lang="en-GB" sz="2600"/>
              <a:t> </a:t>
            </a:r>
            <a:r>
              <a:rPr lang="en-GB" sz="2600" err="1"/>
              <a:t>te</a:t>
            </a:r>
            <a:r>
              <a:rPr lang="en-GB" sz="2600"/>
              <a:t> </a:t>
            </a:r>
            <a:r>
              <a:rPr lang="en-GB" sz="2600" err="1"/>
              <a:t>smanjuju</a:t>
            </a:r>
            <a:r>
              <a:rPr lang="en-GB" sz="2600"/>
              <a:t> </a:t>
            </a:r>
            <a:r>
              <a:rPr lang="en-GB" sz="2600" err="1"/>
              <a:t>uzbuđenost</a:t>
            </a:r>
            <a:endParaRPr lang="en-GB" sz="2600"/>
          </a:p>
          <a:p>
            <a:r>
              <a:rPr lang="en-GB" sz="2600"/>
              <a:t>To </a:t>
            </a:r>
            <a:r>
              <a:rPr lang="en-GB" sz="2600" err="1"/>
              <a:t>možemo</a:t>
            </a:r>
            <a:r>
              <a:rPr lang="en-GB" sz="2600"/>
              <a:t> </a:t>
            </a:r>
            <a:r>
              <a:rPr lang="en-GB" sz="2600" err="1"/>
              <a:t>aktivno</a:t>
            </a:r>
            <a:r>
              <a:rPr lang="en-GB" sz="2600"/>
              <a:t> </a:t>
            </a:r>
            <a:r>
              <a:rPr lang="en-GB" sz="2600" err="1"/>
              <a:t>raditi</a:t>
            </a:r>
            <a:r>
              <a:rPr lang="en-GB" sz="2600"/>
              <a:t> </a:t>
            </a:r>
            <a:r>
              <a:rPr lang="en-GB" sz="2600" err="1"/>
              <a:t>tako</a:t>
            </a:r>
            <a:r>
              <a:rPr lang="en-GB" sz="2600"/>
              <a:t> da: </a:t>
            </a:r>
          </a:p>
          <a:p>
            <a:pPr marL="0" indent="0">
              <a:buNone/>
            </a:pPr>
            <a:r>
              <a:rPr lang="en-GB" sz="2600"/>
              <a:t>     1. </a:t>
            </a:r>
            <a:r>
              <a:rPr lang="en-GB" sz="2600" err="1"/>
              <a:t>razgovaramo</a:t>
            </a:r>
            <a:r>
              <a:rPr lang="en-GB" sz="2600"/>
              <a:t> o </a:t>
            </a:r>
            <a:r>
              <a:rPr lang="en-GB" sz="2600" err="1"/>
              <a:t>interesima</a:t>
            </a:r>
            <a:r>
              <a:rPr lang="en-GB" sz="2600"/>
              <a:t> </a:t>
            </a:r>
            <a:r>
              <a:rPr lang="en-GB" sz="2600" err="1"/>
              <a:t>klijenta</a:t>
            </a:r>
            <a:r>
              <a:rPr lang="en-GB" sz="2600"/>
              <a:t>, </a:t>
            </a:r>
            <a:r>
              <a:rPr lang="en-GB" sz="2600" err="1"/>
              <a:t>pozitivnim</a:t>
            </a:r>
            <a:r>
              <a:rPr lang="en-GB" sz="2600"/>
              <a:t> </a:t>
            </a:r>
            <a:r>
              <a:rPr lang="en-GB" sz="2600" err="1"/>
              <a:t>događajima</a:t>
            </a:r>
            <a:r>
              <a:rPr lang="en-GB" sz="2600"/>
              <a:t> </a:t>
            </a:r>
            <a:r>
              <a:rPr lang="en-GB" sz="2600" err="1"/>
              <a:t>iz</a:t>
            </a:r>
            <a:r>
              <a:rPr lang="en-GB" sz="2600"/>
              <a:t> </a:t>
            </a:r>
            <a:r>
              <a:rPr lang="en-GB" sz="2600" err="1"/>
              <a:t>prethodnog</a:t>
            </a:r>
            <a:r>
              <a:rPr lang="en-GB" sz="2600"/>
              <a:t> </a:t>
            </a:r>
            <a:r>
              <a:rPr lang="en-GB" sz="2600" err="1"/>
              <a:t>tjedna</a:t>
            </a:r>
            <a:r>
              <a:rPr lang="en-GB" sz="2600"/>
              <a:t>, </a:t>
            </a:r>
            <a:r>
              <a:rPr lang="en-GB" sz="2600" err="1"/>
              <a:t>pozitivnim</a:t>
            </a:r>
            <a:r>
              <a:rPr lang="en-GB" sz="2600"/>
              <a:t> </a:t>
            </a:r>
            <a:r>
              <a:rPr lang="en-GB" sz="2600" err="1"/>
              <a:t>sjećanjima</a:t>
            </a:r>
            <a:endParaRPr lang="en-GB" sz="2600"/>
          </a:p>
          <a:p>
            <a:pPr marL="0" indent="0">
              <a:buNone/>
            </a:pPr>
            <a:r>
              <a:rPr lang="en-GB" sz="2600"/>
              <a:t>     2. </a:t>
            </a:r>
            <a:r>
              <a:rPr lang="en-GB" sz="2600" err="1"/>
              <a:t>stvorimo</a:t>
            </a:r>
            <a:r>
              <a:rPr lang="en-GB" sz="2600"/>
              <a:t> </a:t>
            </a:r>
            <a:r>
              <a:rPr lang="en-GB" sz="2600" err="1"/>
              <a:t>akcijski</a:t>
            </a:r>
            <a:r>
              <a:rPr lang="en-GB" sz="2600"/>
              <a:t> plan </a:t>
            </a:r>
            <a:r>
              <a:rPr lang="en-GB" sz="2600" err="1"/>
              <a:t>kako</a:t>
            </a:r>
            <a:r>
              <a:rPr lang="en-GB" sz="2600"/>
              <a:t> </a:t>
            </a:r>
            <a:r>
              <a:rPr lang="en-GB" sz="2600" err="1"/>
              <a:t>bismo</a:t>
            </a:r>
            <a:r>
              <a:rPr lang="en-GB" sz="2600"/>
              <a:t> </a:t>
            </a:r>
            <a:r>
              <a:rPr lang="en-GB" sz="2600" err="1"/>
              <a:t>povećali</a:t>
            </a:r>
            <a:r>
              <a:rPr lang="en-GB" sz="2600"/>
              <a:t> </a:t>
            </a:r>
            <a:r>
              <a:rPr lang="en-GB" sz="2600" err="1"/>
              <a:t>pozitivne</a:t>
            </a:r>
            <a:r>
              <a:rPr lang="en-GB" sz="2600"/>
              <a:t> </a:t>
            </a:r>
            <a:r>
              <a:rPr lang="en-GB" sz="2600" err="1"/>
              <a:t>emocije</a:t>
            </a:r>
            <a:r>
              <a:rPr lang="en-GB" sz="2600"/>
              <a:t> </a:t>
            </a:r>
            <a:r>
              <a:rPr lang="en-GB" sz="2600" err="1"/>
              <a:t>npr</a:t>
            </a:r>
            <a:r>
              <a:rPr lang="en-GB" sz="2600"/>
              <a:t>. da se </a:t>
            </a:r>
            <a:r>
              <a:rPr lang="en-GB" sz="2600" err="1"/>
              <a:t>uključe</a:t>
            </a:r>
            <a:r>
              <a:rPr lang="en-GB" sz="2600"/>
              <a:t> u </a:t>
            </a:r>
            <a:r>
              <a:rPr lang="en-GB" sz="2600" err="1"/>
              <a:t>društvene</a:t>
            </a:r>
            <a:r>
              <a:rPr lang="en-GB" sz="2600"/>
              <a:t>, </a:t>
            </a:r>
            <a:r>
              <a:rPr lang="en-GB" sz="2600" err="1"/>
              <a:t>ugodne</a:t>
            </a:r>
            <a:r>
              <a:rPr lang="en-GB" sz="2600"/>
              <a:t>, </a:t>
            </a:r>
            <a:r>
              <a:rPr lang="en-GB" sz="2600" err="1"/>
              <a:t>svrsishodne</a:t>
            </a:r>
            <a:r>
              <a:rPr lang="en-GB" sz="2600"/>
              <a:t> </a:t>
            </a:r>
            <a:r>
              <a:rPr lang="en-GB" sz="2600" err="1"/>
              <a:t>aktivnosti</a:t>
            </a:r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328172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A675A7-D52B-C882-D9B0-3E1ACAFFE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Lista poziti</a:t>
            </a:r>
            <a:r>
              <a:rPr lang="en-GB">
                <a:solidFill>
                  <a:srgbClr val="FFFFFF"/>
                </a:solidFill>
                <a:latin typeface="Aptos Display"/>
              </a:rPr>
              <a:t>vnih</a:t>
            </a:r>
            <a:r>
              <a:rPr lang="en-GB">
                <a:solidFill>
                  <a:srgbClr val="FFFFFF"/>
                </a:solidFill>
              </a:rPr>
              <a:t> emocija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68CE7-864F-5422-0E23-1D403DA3F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Neki </a:t>
            </a:r>
            <a:r>
              <a:rPr lang="en-GB" sz="2000" err="1"/>
              <a:t>klijen</a:t>
            </a:r>
            <a:r>
              <a:rPr lang="en-GB" sz="2000" err="1">
                <a:latin typeface="Aptos"/>
              </a:rPr>
              <a:t>ti</a:t>
            </a:r>
            <a:r>
              <a:rPr lang="en-GB" sz="2000"/>
              <a:t> </a:t>
            </a:r>
            <a:r>
              <a:rPr lang="en-GB" sz="2000" err="1"/>
              <a:t>mogu</a:t>
            </a:r>
            <a:r>
              <a:rPr lang="en-GB" sz="2000"/>
              <a:t> </a:t>
            </a:r>
            <a:r>
              <a:rPr lang="en-GB" sz="2000" err="1"/>
              <a:t>imati</a:t>
            </a:r>
            <a:r>
              <a:rPr lang="en-GB" sz="2000"/>
              <a:t> </a:t>
            </a:r>
            <a:r>
              <a:rPr lang="en-GB" sz="2000" err="1"/>
              <a:t>teškoća</a:t>
            </a:r>
            <a:r>
              <a:rPr lang="en-GB" sz="2000"/>
              <a:t> s </a:t>
            </a:r>
            <a:r>
              <a:rPr lang="en-GB" sz="2000" err="1"/>
              <a:t>imenovanjem</a:t>
            </a:r>
            <a:r>
              <a:rPr lang="en-GB" sz="2000"/>
              <a:t> </a:t>
            </a:r>
            <a:r>
              <a:rPr lang="en-GB" sz="2000" err="1"/>
              <a:t>pozitivnih</a:t>
            </a:r>
            <a:r>
              <a:rPr lang="en-GB" sz="2000"/>
              <a:t> </a:t>
            </a:r>
            <a:r>
              <a:rPr lang="en-GB" sz="2000" err="1"/>
              <a:t>emocija</a:t>
            </a:r>
          </a:p>
          <a:p>
            <a:r>
              <a:rPr lang="en-GB" sz="2000" err="1"/>
              <a:t>prihvaćen</a:t>
            </a:r>
            <a:r>
              <a:rPr lang="en-GB" sz="2000"/>
              <a:t>, </a:t>
            </a:r>
            <a:r>
              <a:rPr lang="en-GB" sz="2000" err="1"/>
              <a:t>avanturistički</a:t>
            </a:r>
            <a:r>
              <a:rPr lang="en-GB" sz="2000"/>
              <a:t>, </a:t>
            </a:r>
            <a:r>
              <a:rPr lang="en-GB" sz="2000" err="1"/>
              <a:t>privržen</a:t>
            </a:r>
            <a:r>
              <a:rPr lang="en-GB" sz="2000"/>
              <a:t>, </a:t>
            </a:r>
            <a:r>
              <a:rPr lang="en-GB" sz="2000" err="1"/>
              <a:t>potvrđen</a:t>
            </a:r>
            <a:r>
              <a:rPr lang="en-GB" sz="2000"/>
              <a:t>, </a:t>
            </a:r>
            <a:r>
              <a:rPr lang="en-GB" sz="2000" err="1"/>
              <a:t>ugodan</a:t>
            </a:r>
            <a:r>
              <a:rPr lang="en-GB" sz="2000"/>
              <a:t>, </a:t>
            </a:r>
            <a:r>
              <a:rPr lang="en-GB" sz="2000" err="1"/>
              <a:t>zadivljen</a:t>
            </a:r>
            <a:r>
              <a:rPr lang="en-GB" sz="2000"/>
              <a:t>, </a:t>
            </a:r>
            <a:r>
              <a:rPr lang="en-GB" sz="2000" err="1"/>
              <a:t>zabavljen</a:t>
            </a:r>
            <a:r>
              <a:rPr lang="en-GB" sz="2000"/>
              <a:t>, </a:t>
            </a:r>
            <a:r>
              <a:rPr lang="en-GB" sz="2000" err="1"/>
              <a:t>zahvalan</a:t>
            </a:r>
            <a:r>
              <a:rPr lang="en-GB" sz="2000"/>
              <a:t>, </a:t>
            </a:r>
            <a:r>
              <a:rPr lang="en-GB" sz="2000" err="1"/>
              <a:t>sjajan</a:t>
            </a:r>
            <a:r>
              <a:rPr lang="en-GB" sz="2000"/>
              <a:t>, </a:t>
            </a:r>
            <a:r>
              <a:rPr lang="en-GB" sz="2000" err="1"/>
              <a:t>dobroćudan</a:t>
            </a:r>
            <a:r>
              <a:rPr lang="en-GB" sz="2000"/>
              <a:t>, </a:t>
            </a:r>
            <a:r>
              <a:rPr lang="en-GB" sz="2000" err="1"/>
              <a:t>blagoslovljen</a:t>
            </a:r>
            <a:r>
              <a:rPr lang="en-GB" sz="2000"/>
              <a:t>, </a:t>
            </a:r>
            <a:r>
              <a:rPr lang="en-GB" sz="2000" err="1"/>
              <a:t>hrabar</a:t>
            </a:r>
            <a:r>
              <a:rPr lang="en-GB" sz="2000"/>
              <a:t>, </a:t>
            </a:r>
            <a:r>
              <a:rPr lang="en-GB" sz="2000" err="1"/>
              <a:t>smiren</a:t>
            </a:r>
            <a:r>
              <a:rPr lang="en-GB" sz="2000"/>
              <a:t>, </a:t>
            </a:r>
            <a:r>
              <a:rPr lang="en-GB" sz="2000" err="1"/>
              <a:t>sposoban</a:t>
            </a:r>
            <a:r>
              <a:rPr lang="en-GB" sz="2000"/>
              <a:t>, </a:t>
            </a:r>
            <a:r>
              <a:rPr lang="en-GB" sz="2000" err="1"/>
              <a:t>usredotočen</a:t>
            </a:r>
            <a:r>
              <a:rPr lang="en-GB" sz="2000"/>
              <a:t>, </a:t>
            </a:r>
            <a:r>
              <a:rPr lang="en-GB" sz="2000" err="1"/>
              <a:t>veseo</a:t>
            </a:r>
            <a:r>
              <a:rPr lang="en-GB" sz="2000"/>
              <a:t>, </a:t>
            </a:r>
            <a:r>
              <a:rPr lang="en-GB" sz="2000" err="1"/>
              <a:t>samouvjeren</a:t>
            </a:r>
            <a:r>
              <a:rPr lang="en-GB" sz="2000"/>
              <a:t>, </a:t>
            </a:r>
            <a:r>
              <a:rPr lang="en-GB" sz="2000" err="1"/>
              <a:t>zadovoljan</a:t>
            </a:r>
            <a:r>
              <a:rPr lang="en-GB" sz="2000"/>
              <a:t>, </a:t>
            </a:r>
            <a:r>
              <a:rPr lang="en-GB" sz="2000" err="1"/>
              <a:t>kreativan</a:t>
            </a:r>
            <a:r>
              <a:rPr lang="en-GB" sz="2000"/>
              <a:t>, </a:t>
            </a:r>
            <a:r>
              <a:rPr lang="en-GB" sz="2000" err="1"/>
              <a:t>znatiželjan</a:t>
            </a:r>
            <a:r>
              <a:rPr lang="en-GB" sz="2000"/>
              <a:t>, </a:t>
            </a:r>
            <a:r>
              <a:rPr lang="en-GB" sz="2000" err="1"/>
              <a:t>oduševljen</a:t>
            </a:r>
            <a:r>
              <a:rPr lang="en-GB" sz="2000"/>
              <a:t>, </a:t>
            </a:r>
            <a:r>
              <a:rPr lang="en-GB" sz="2000" err="1"/>
              <a:t>dinamičan</a:t>
            </a:r>
            <a:r>
              <a:rPr lang="en-GB" sz="2000"/>
              <a:t>, </a:t>
            </a:r>
            <a:r>
              <a:rPr lang="en-GB" sz="2000" err="1"/>
              <a:t>željan</a:t>
            </a:r>
            <a:r>
              <a:rPr lang="en-GB" sz="2000"/>
              <a:t>, </a:t>
            </a:r>
            <a:r>
              <a:rPr lang="en-GB" sz="2000" err="1"/>
              <a:t>ushićen</a:t>
            </a:r>
            <a:r>
              <a:rPr lang="en-GB" sz="2000"/>
              <a:t>, </a:t>
            </a:r>
            <a:r>
              <a:rPr lang="en-GB" sz="2000" err="1"/>
              <a:t>osnažen</a:t>
            </a:r>
            <a:r>
              <a:rPr lang="en-GB" sz="2000"/>
              <a:t>, mudar </a:t>
            </a:r>
            <a:r>
              <a:rPr lang="en-GB" sz="2000" err="1"/>
              <a:t>entuzijastičan</a:t>
            </a:r>
            <a:r>
              <a:rPr lang="en-GB" sz="2000"/>
              <a:t>, </a:t>
            </a:r>
            <a:r>
              <a:rPr lang="en-GB" sz="2000" err="1"/>
              <a:t>energičan</a:t>
            </a:r>
            <a:r>
              <a:rPr lang="en-GB" sz="2000"/>
              <a:t>, </a:t>
            </a:r>
            <a:r>
              <a:rPr lang="en-GB" sz="2000" err="1"/>
              <a:t>uzbuđen</a:t>
            </a:r>
            <a:r>
              <a:rPr lang="en-GB" sz="2000"/>
              <a:t>, </a:t>
            </a:r>
            <a:r>
              <a:rPr lang="en-GB" sz="2000" err="1"/>
              <a:t>sretan</a:t>
            </a:r>
            <a:r>
              <a:rPr lang="en-GB" sz="2000"/>
              <a:t>, </a:t>
            </a:r>
            <a:r>
              <a:rPr lang="en-GB" sz="2000" err="1"/>
              <a:t>slobodan</a:t>
            </a:r>
            <a:r>
              <a:rPr lang="en-GB" sz="2000"/>
              <a:t>, </a:t>
            </a:r>
            <a:r>
              <a:rPr lang="en-GB" sz="2000" err="1"/>
              <a:t>prijateljski</a:t>
            </a:r>
            <a:r>
              <a:rPr lang="en-GB" sz="2000"/>
              <a:t> </a:t>
            </a:r>
            <a:r>
              <a:rPr lang="en-GB" sz="2000" err="1"/>
              <a:t>nastrojen</a:t>
            </a:r>
            <a:r>
              <a:rPr lang="en-GB" sz="2000"/>
              <a:t>, </a:t>
            </a:r>
            <a:r>
              <a:rPr lang="en-GB" sz="2000" err="1"/>
              <a:t>ispunjen</a:t>
            </a:r>
            <a:r>
              <a:rPr lang="en-GB" sz="2000"/>
              <a:t>, </a:t>
            </a:r>
            <a:r>
              <a:rPr lang="en-GB" sz="2000" err="1"/>
              <a:t>velikodušan</a:t>
            </a:r>
            <a:r>
              <a:rPr lang="en-GB" sz="2000"/>
              <a:t>, </a:t>
            </a:r>
            <a:r>
              <a:rPr lang="en-GB" sz="2000" err="1"/>
              <a:t>koristan</a:t>
            </a:r>
            <a:r>
              <a:rPr lang="en-GB" sz="2000"/>
              <a:t>, pun </a:t>
            </a:r>
            <a:r>
              <a:rPr lang="en-GB" sz="2000" err="1"/>
              <a:t>nade</a:t>
            </a:r>
            <a:r>
              <a:rPr lang="en-GB" sz="2000"/>
              <a:t>, lagan, u </a:t>
            </a:r>
            <a:r>
              <a:rPr lang="en-GB" sz="2000" err="1"/>
              <a:t>strahopoštovanju</a:t>
            </a:r>
            <a:r>
              <a:rPr lang="en-GB" sz="2000"/>
              <a:t>, pod </a:t>
            </a:r>
            <a:r>
              <a:rPr lang="en-GB" sz="2000" err="1"/>
              <a:t>kontrolom</a:t>
            </a:r>
            <a:r>
              <a:rPr lang="en-GB" sz="2000"/>
              <a:t>, </a:t>
            </a:r>
            <a:r>
              <a:rPr lang="en-GB" sz="2000" err="1"/>
              <a:t>pronicljiv</a:t>
            </a:r>
            <a:r>
              <a:rPr lang="en-GB" sz="2000"/>
              <a:t>, </a:t>
            </a:r>
            <a:r>
              <a:rPr lang="en-GB" sz="2000" err="1"/>
              <a:t>inspiriran</a:t>
            </a:r>
            <a:r>
              <a:rPr lang="en-GB" sz="2000"/>
              <a:t>, </a:t>
            </a:r>
            <a:r>
              <a:rPr lang="en-GB" sz="2000" err="1"/>
              <a:t>inteligentan</a:t>
            </a:r>
            <a:r>
              <a:rPr lang="en-GB" sz="2000"/>
              <a:t>, </a:t>
            </a:r>
            <a:r>
              <a:rPr lang="en-GB" sz="2000" err="1"/>
              <a:t>zainteresiran</a:t>
            </a:r>
            <a:r>
              <a:rPr lang="en-GB" sz="2000"/>
              <a:t>, </a:t>
            </a:r>
            <a:r>
              <a:rPr lang="en-GB" sz="2000" err="1"/>
              <a:t>radostan</a:t>
            </a:r>
            <a:r>
              <a:rPr lang="en-GB" sz="2000"/>
              <a:t>, </a:t>
            </a:r>
            <a:r>
              <a:rPr lang="en-GB" sz="2000" err="1"/>
              <a:t>ljubavan</a:t>
            </a:r>
            <a:r>
              <a:rPr lang="en-GB" sz="2000"/>
              <a:t>, </a:t>
            </a:r>
            <a:r>
              <a:rPr lang="en-GB" sz="2000" err="1"/>
              <a:t>motiviran</a:t>
            </a:r>
            <a:r>
              <a:rPr lang="en-GB" sz="2000"/>
              <a:t>, </a:t>
            </a:r>
            <a:r>
              <a:rPr lang="en-GB" sz="2000" err="1"/>
              <a:t>otvoren</a:t>
            </a:r>
            <a:r>
              <a:rPr lang="en-GB" sz="2000"/>
              <a:t>, </a:t>
            </a:r>
            <a:r>
              <a:rPr lang="en-GB" sz="2000" err="1"/>
              <a:t>optimističan</a:t>
            </a:r>
            <a:r>
              <a:rPr lang="en-GB" sz="2000"/>
              <a:t>, </a:t>
            </a:r>
            <a:r>
              <a:rPr lang="en-GB" sz="2000" err="1"/>
              <a:t>strastven</a:t>
            </a:r>
            <a:r>
              <a:rPr lang="en-GB" sz="2000"/>
              <a:t>, </a:t>
            </a:r>
            <a:r>
              <a:rPr lang="en-GB" sz="2000" err="1"/>
              <a:t>miran</a:t>
            </a:r>
            <a:r>
              <a:rPr lang="en-GB" sz="2000"/>
              <a:t>, </a:t>
            </a:r>
            <a:r>
              <a:rPr lang="en-GB" sz="2000" err="1"/>
              <a:t>razigran</a:t>
            </a:r>
            <a:r>
              <a:rPr lang="en-GB" sz="2000"/>
              <a:t>, </a:t>
            </a:r>
            <a:r>
              <a:rPr lang="en-GB" sz="2000" err="1"/>
              <a:t>ugodno</a:t>
            </a:r>
            <a:r>
              <a:rPr lang="en-GB" sz="2000"/>
              <a:t> </a:t>
            </a:r>
            <a:r>
              <a:rPr lang="en-GB" sz="2000" err="1"/>
              <a:t>iznenađen</a:t>
            </a:r>
            <a:r>
              <a:rPr lang="en-GB" sz="2000"/>
              <a:t>, </a:t>
            </a:r>
            <a:r>
              <a:rPr lang="en-GB" sz="2000" err="1"/>
              <a:t>ponosan</a:t>
            </a:r>
            <a:r>
              <a:rPr lang="en-GB" sz="2000"/>
              <a:t>, </a:t>
            </a:r>
            <a:r>
              <a:rPr lang="en-GB" sz="2000" err="1"/>
              <a:t>umiren</a:t>
            </a:r>
            <a:r>
              <a:rPr lang="en-GB" sz="2000"/>
              <a:t>, </a:t>
            </a:r>
            <a:r>
              <a:rPr lang="en-GB" sz="2000" err="1"/>
              <a:t>olakšan</a:t>
            </a:r>
            <a:r>
              <a:rPr lang="en-GB" sz="2000"/>
              <a:t>, </a:t>
            </a:r>
            <a:r>
              <a:rPr lang="en-GB" sz="2000" err="1"/>
              <a:t>otporan</a:t>
            </a:r>
            <a:r>
              <a:rPr lang="en-GB" sz="2000"/>
              <a:t>, </a:t>
            </a:r>
            <a:r>
              <a:rPr lang="en-GB" sz="2000" err="1"/>
              <a:t>poštovan</a:t>
            </a:r>
            <a:r>
              <a:rPr lang="en-GB" sz="2000"/>
              <a:t>, pun </a:t>
            </a:r>
            <a:r>
              <a:rPr lang="en-GB" sz="2000" err="1"/>
              <a:t>poštovanja</a:t>
            </a:r>
            <a:r>
              <a:rPr lang="en-GB" sz="2000"/>
              <a:t>, </a:t>
            </a:r>
            <a:r>
              <a:rPr lang="en-GB" sz="2000" err="1"/>
              <a:t>siguran</a:t>
            </a:r>
            <a:r>
              <a:rPr lang="en-GB" sz="2000"/>
              <a:t>, </a:t>
            </a:r>
            <a:r>
              <a:rPr lang="en-GB" sz="2000" err="1"/>
              <a:t>zadovoljan</a:t>
            </a:r>
            <a:r>
              <a:rPr lang="en-GB" sz="2000"/>
              <a:t>, </a:t>
            </a:r>
            <a:r>
              <a:rPr lang="en-GB" sz="2000" err="1"/>
              <a:t>spokojan</a:t>
            </a:r>
            <a:r>
              <a:rPr lang="en-GB" sz="2000"/>
              <a:t>, </a:t>
            </a:r>
            <a:r>
              <a:rPr lang="en-GB" sz="2000" err="1"/>
              <a:t>iskren</a:t>
            </a:r>
            <a:r>
              <a:rPr lang="en-GB" sz="2000"/>
              <a:t>, </a:t>
            </a:r>
            <a:r>
              <a:rPr lang="en-GB" sz="2000" err="1"/>
              <a:t>stimuliran</a:t>
            </a:r>
            <a:r>
              <a:rPr lang="en-GB" sz="2000"/>
              <a:t>, </a:t>
            </a:r>
            <a:r>
              <a:rPr lang="en-GB" sz="2000" err="1"/>
              <a:t>shvaćen</a:t>
            </a:r>
            <a:r>
              <a:rPr lang="en-GB" sz="2000"/>
              <a:t>, </a:t>
            </a:r>
            <a:r>
              <a:rPr lang="en-GB" sz="2000" err="1"/>
              <a:t>podržan</a:t>
            </a:r>
            <a:r>
              <a:rPr lang="en-GB" sz="2000"/>
              <a:t>, </a:t>
            </a:r>
            <a:r>
              <a:rPr lang="en-GB" sz="2000" err="1"/>
              <a:t>nježan</a:t>
            </a:r>
            <a:r>
              <a:rPr lang="en-GB" sz="2000"/>
              <a:t>, </a:t>
            </a:r>
            <a:r>
              <a:rPr lang="en-GB" sz="2000" err="1"/>
              <a:t>oduševljen</a:t>
            </a:r>
            <a:r>
              <a:rPr lang="en-GB" sz="2000"/>
              <a:t>, </a:t>
            </a:r>
            <a:r>
              <a:rPr lang="en-GB" sz="2000" err="1"/>
              <a:t>vrijedan</a:t>
            </a:r>
            <a:r>
              <a:rPr lang="en-GB" sz="2000"/>
              <a:t>, </a:t>
            </a:r>
            <a:r>
              <a:rPr lang="en-GB" sz="2000" err="1"/>
              <a:t>živahan</a:t>
            </a:r>
            <a:r>
              <a:rPr lang="en-GB" sz="2000"/>
              <a:t>, </a:t>
            </a:r>
            <a:r>
              <a:rPr lang="en-GB" sz="2000" err="1"/>
              <a:t>krepostan</a:t>
            </a:r>
            <a:r>
              <a:rPr lang="en-GB" sz="2000"/>
              <a:t>, </a:t>
            </a:r>
            <a:r>
              <a:rPr lang="en-GB" sz="2000" err="1"/>
              <a:t>vitalan</a:t>
            </a:r>
            <a:r>
              <a:rPr lang="en-GB" sz="2000"/>
              <a:t>, </a:t>
            </a:r>
            <a:r>
              <a:rPr lang="en-GB" sz="2000" err="1"/>
              <a:t>vrijedan</a:t>
            </a:r>
            <a:r>
              <a:rPr lang="en-GB" sz="2000"/>
              <a:t>, </a:t>
            </a:r>
            <a:r>
              <a:rPr lang="en-GB" sz="2000" err="1"/>
              <a:t>mladenački</a:t>
            </a:r>
            <a:r>
              <a:rPr lang="en-GB" sz="2000"/>
              <a:t>, </a:t>
            </a:r>
            <a:r>
              <a:rPr lang="en-GB" sz="2000" err="1"/>
              <a:t>otkačen</a:t>
            </a:r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06511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49F4A-AEB1-B667-B746-8ADF80E6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Imenovanje negativnih emocija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5659B-8972-1376-CB5B-29AD725A4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err="1"/>
              <a:t>Klijentu</a:t>
            </a:r>
            <a:r>
              <a:rPr lang="en-GB" dirty="0"/>
              <a:t> se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ponuditi</a:t>
            </a:r>
            <a:r>
              <a:rPr lang="en-GB" dirty="0"/>
              <a:t> </a:t>
            </a:r>
            <a:r>
              <a:rPr lang="en-GB" dirty="0" err="1"/>
              <a:t>više</a:t>
            </a:r>
            <a:r>
              <a:rPr lang="en-GB" dirty="0"/>
              <a:t> </a:t>
            </a:r>
            <a:r>
              <a:rPr lang="en-GB" dirty="0" err="1"/>
              <a:t>izbora</a:t>
            </a:r>
            <a:r>
              <a:rPr lang="en-GB" dirty="0"/>
              <a:t>: </a:t>
            </a:r>
            <a:r>
              <a:rPr lang="en-GB" dirty="0" err="1"/>
              <a:t>Jeste</a:t>
            </a:r>
            <a:r>
              <a:rPr lang="en-GB" dirty="0"/>
              <a:t> li se </a:t>
            </a:r>
            <a:r>
              <a:rPr lang="en-GB" dirty="0" err="1"/>
              <a:t>osjećali</a:t>
            </a:r>
            <a:r>
              <a:rPr lang="en-GB" dirty="0"/>
              <a:t> </a:t>
            </a:r>
            <a:r>
              <a:rPr lang="en-GB" dirty="0" err="1"/>
              <a:t>sretno</a:t>
            </a:r>
            <a:r>
              <a:rPr lang="en-GB" dirty="0"/>
              <a:t>, </a:t>
            </a:r>
            <a:r>
              <a:rPr lang="en-GB" dirty="0" err="1"/>
              <a:t>tužno</a:t>
            </a:r>
            <a:r>
              <a:rPr lang="en-GB" dirty="0"/>
              <a:t>, </a:t>
            </a:r>
            <a:r>
              <a:rPr lang="en-GB" dirty="0" err="1"/>
              <a:t>tjeskobno</a:t>
            </a:r>
            <a:r>
              <a:rPr lang="en-GB" dirty="0"/>
              <a:t>, </a:t>
            </a:r>
            <a:r>
              <a:rPr lang="en-GB" dirty="0" err="1"/>
              <a:t>ljuto</a:t>
            </a:r>
            <a:r>
              <a:rPr lang="en-GB" dirty="0"/>
              <a:t>...?</a:t>
            </a:r>
            <a:endParaRPr lang="en-US" dirty="0"/>
          </a:p>
          <a:p>
            <a:r>
              <a:rPr lang="en-GB" dirty="0" err="1"/>
              <a:t>Može</a:t>
            </a:r>
            <a:r>
              <a:rPr lang="en-GB" dirty="0"/>
              <a:t> se </a:t>
            </a:r>
            <a:r>
              <a:rPr lang="en-GB" dirty="0" err="1"/>
              <a:t>ponuditi</a:t>
            </a:r>
            <a:r>
              <a:rPr lang="en-GB" dirty="0"/>
              <a:t> </a:t>
            </a:r>
            <a:r>
              <a:rPr lang="en-GB" dirty="0" err="1"/>
              <a:t>lista</a:t>
            </a:r>
            <a:r>
              <a:rPr lang="en-GB" dirty="0"/>
              <a:t> s </a:t>
            </a:r>
            <a:r>
              <a:rPr lang="en-GB" dirty="0" err="1"/>
              <a:t>negativnim</a:t>
            </a:r>
            <a:r>
              <a:rPr lang="en-GB" dirty="0"/>
              <a:t> </a:t>
            </a:r>
            <a:r>
              <a:rPr lang="en-GB" dirty="0" err="1"/>
              <a:t>emocijama</a:t>
            </a:r>
            <a:endParaRPr lang="en-GB" dirty="0"/>
          </a:p>
          <a:p>
            <a:r>
              <a:rPr lang="en-GB" dirty="0" err="1"/>
              <a:t>Može</a:t>
            </a:r>
            <a:r>
              <a:rPr lang="en-GB" dirty="0"/>
              <a:t> se </a:t>
            </a:r>
            <a:r>
              <a:rPr lang="en-GB" dirty="0" err="1"/>
              <a:t>napraviti</a:t>
            </a:r>
            <a:r>
              <a:rPr lang="en-GB" dirty="0"/>
              <a:t> </a:t>
            </a:r>
            <a:r>
              <a:rPr lang="en-GB" dirty="0" err="1"/>
              <a:t>tablica</a:t>
            </a:r>
            <a:r>
              <a:rPr lang="en-GB" dirty="0"/>
              <a:t> u </a:t>
            </a:r>
            <a:r>
              <a:rPr lang="en-GB" dirty="0" err="1"/>
              <a:t>kojoj</a:t>
            </a:r>
            <a:r>
              <a:rPr lang="en-GB" dirty="0"/>
              <a:t> se </a:t>
            </a:r>
            <a:r>
              <a:rPr lang="en-GB" dirty="0" err="1"/>
              <a:t>kroz</a:t>
            </a:r>
            <a:r>
              <a:rPr lang="en-GB" dirty="0"/>
              <a:t> </a:t>
            </a:r>
            <a:r>
              <a:rPr lang="en-GB" dirty="0" err="1"/>
              <a:t>situacije</a:t>
            </a:r>
            <a:r>
              <a:rPr lang="en-GB" dirty="0"/>
              <a:t> </a:t>
            </a:r>
            <a:r>
              <a:rPr lang="en-GB" dirty="0" err="1"/>
              <a:t>opisuje</a:t>
            </a:r>
            <a:r>
              <a:rPr lang="en-GB" dirty="0"/>
              <a:t> </a:t>
            </a:r>
            <a:r>
              <a:rPr lang="en-GB" dirty="0" err="1"/>
              <a:t>svaka</a:t>
            </a:r>
            <a:r>
              <a:rPr lang="en-GB" dirty="0"/>
              <a:t> od </a:t>
            </a:r>
            <a:r>
              <a:rPr lang="en-GB" dirty="0" err="1"/>
              <a:t>emocija</a:t>
            </a:r>
            <a:r>
              <a:rPr lang="en-GB" dirty="0"/>
              <a:t> </a:t>
            </a:r>
            <a:r>
              <a:rPr lang="en-GB" dirty="0" err="1"/>
              <a:t>npr</a:t>
            </a:r>
            <a:r>
              <a:rPr lang="en-GB" dirty="0"/>
              <a:t>. </a:t>
            </a:r>
            <a:r>
              <a:rPr lang="en-GB" dirty="0" err="1"/>
              <a:t>ljut</a:t>
            </a:r>
            <a:r>
              <a:rPr lang="en-GB" dirty="0"/>
              <a:t> </a:t>
            </a:r>
            <a:r>
              <a:rPr lang="en-GB" dirty="0" err="1"/>
              <a:t>sam</a:t>
            </a:r>
            <a:r>
              <a:rPr lang="en-GB" dirty="0"/>
              <a:t> </a:t>
            </a:r>
            <a:r>
              <a:rPr lang="en-GB" dirty="0" err="1"/>
              <a:t>kad</a:t>
            </a:r>
            <a:r>
              <a:rPr lang="en-GB" dirty="0"/>
              <a:t> </a:t>
            </a:r>
            <a:r>
              <a:rPr lang="en-GB" dirty="0" err="1"/>
              <a:t>prijatelj</a:t>
            </a:r>
            <a:r>
              <a:rPr lang="en-GB" dirty="0"/>
              <a:t> </a:t>
            </a:r>
            <a:r>
              <a:rPr lang="en-GB" dirty="0" err="1"/>
              <a:t>otkaže</a:t>
            </a:r>
            <a:r>
              <a:rPr lang="en-GB" dirty="0"/>
              <a:t> </a:t>
            </a:r>
            <a:r>
              <a:rPr lang="en-GB" dirty="0" err="1"/>
              <a:t>dogovor</a:t>
            </a:r>
            <a:r>
              <a:rPr lang="en-GB" dirty="0"/>
              <a:t> koji </a:t>
            </a:r>
            <a:r>
              <a:rPr lang="en-GB" dirty="0" err="1"/>
              <a:t>smo</a:t>
            </a:r>
            <a:r>
              <a:rPr lang="en-GB" dirty="0"/>
              <a:t> </a:t>
            </a:r>
            <a:r>
              <a:rPr lang="en-GB" dirty="0" err="1"/>
              <a:t>imali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8284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75D34-2860-4A83-E4A0-D2D728E2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Lista negativnih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B1E54-35D2-9BAA-D5DE-DFFF61B53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Tužan, potišten, usamljen, nesretan, depresivan, tjeskoban, zabrinut, prestrašen, napet, uplašen, sumnjičav, nesiguran, paničan, ljut, razdražljiv, neshvaćen, ogorčen, posramljen, ponižen, razočaran, obeshrabren, u očaju, ljubomoran, zavidan, kriv, povrijeđen</a:t>
            </a:r>
          </a:p>
        </p:txBody>
      </p:sp>
    </p:spTree>
    <p:extLst>
      <p:ext uri="{BB962C8B-B14F-4D97-AF65-F5344CB8AC3E}">
        <p14:creationId xmlns:p14="http://schemas.microsoft.com/office/powerpoint/2010/main" val="160954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C60DB6-1EEC-FB7A-E3E2-03B852CB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4600">
                <a:solidFill>
                  <a:srgbClr val="FFFFFF"/>
                </a:solidFill>
              </a:rPr>
              <a:t>Procjenjivanje intenziteta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99CBC-3A6C-D631-8685-FB30C15D3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Ponekad ćemo od pacijenta tražiti ne samo da odredi emociju već i da procijeni intenzitet emocije</a:t>
            </a:r>
          </a:p>
          <a:p>
            <a:r>
              <a:rPr lang="en-GB" sz="2200"/>
              <a:t>Neki klijenti imaju teškoće u određivanju količine intenziteta emocije stoga terapeut može nacrtati skalu</a:t>
            </a:r>
          </a:p>
        </p:txBody>
      </p:sp>
    </p:spTree>
    <p:extLst>
      <p:ext uri="{BB962C8B-B14F-4D97-AF65-F5344CB8AC3E}">
        <p14:creationId xmlns:p14="http://schemas.microsoft.com/office/powerpoint/2010/main" val="3530725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A1D004-D841-AAA1-9AC5-8C92FBED0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n-GB" sz="4200">
                <a:solidFill>
                  <a:srgbClr val="FFFFFF"/>
                </a:solidFill>
              </a:rPr>
              <a:t>Razlikovanje automatskih misli od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7D7D-B706-E147-B685-09CF72780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Mnogi klijenti ne razumiju jasno razliku između onoga što misle i onoga što osjećaju</a:t>
            </a:r>
          </a:p>
          <a:p>
            <a:r>
              <a:rPr lang="en-GB" sz="2200"/>
              <a:t>Terapeut razvrstava sadržaj koji pacijent prezentira u kategorije kognitivnog modela:</a:t>
            </a:r>
          </a:p>
          <a:p>
            <a:pPr marL="0" indent="0">
              <a:buNone/>
            </a:pPr>
            <a:r>
              <a:rPr lang="en-GB" sz="2200"/>
              <a:t>        Situacija</a:t>
            </a:r>
          </a:p>
          <a:p>
            <a:pPr marL="0" indent="0">
              <a:buNone/>
            </a:pPr>
            <a:r>
              <a:rPr lang="en-GB" sz="2200"/>
              <a:t>        Automatska misao</a:t>
            </a:r>
          </a:p>
          <a:p>
            <a:pPr marL="0" indent="0">
              <a:buNone/>
            </a:pPr>
            <a:r>
              <a:rPr lang="en-GB" sz="2200"/>
              <a:t>        Reakcija – emocijonalni, ponašajni, fiziološki odgovor</a:t>
            </a:r>
          </a:p>
        </p:txBody>
      </p:sp>
    </p:spTree>
    <p:extLst>
      <p:ext uri="{BB962C8B-B14F-4D97-AF65-F5344CB8AC3E}">
        <p14:creationId xmlns:p14="http://schemas.microsoft.com/office/powerpoint/2010/main" val="127709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F313F4-9A75-2E5A-D311-D62A23596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endParaRPr lang="en-GB" sz="5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2E68F-8AD8-6CD9-1141-A8949F49F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200"/>
              <a:t>Ponekad je pogrešno označavanje misli kao osjećaja relativno nevažno pa se to može spomenuti kasnije ili u potpunosti ignorirati</a:t>
            </a:r>
          </a:p>
          <a:p>
            <a:r>
              <a:rPr lang="en-GB" sz="2200"/>
              <a:t>Nekad ćemo na licu mjesta ispraviti klijentovo zamjenjivanje misli i emocija npr. Emocije su ono </a:t>
            </a:r>
            <a:r>
              <a:rPr lang="en-GB" sz="2200" i="1"/>
              <a:t>što osjećate </a:t>
            </a:r>
            <a:r>
              <a:rPr lang="en-GB" sz="2200"/>
              <a:t>poput tuge, ljutnje, anksioznosti itd. Misli su ideje </a:t>
            </a:r>
            <a:r>
              <a:rPr lang="en-GB" sz="2200" i="1"/>
              <a:t>koje imate</a:t>
            </a:r>
            <a:r>
              <a:rPr lang="en-GB" sz="2200"/>
              <a:t> u riječima ili predodžbama</a:t>
            </a:r>
          </a:p>
        </p:txBody>
      </p:sp>
    </p:spTree>
    <p:extLst>
      <p:ext uri="{BB962C8B-B14F-4D97-AF65-F5344CB8AC3E}">
        <p14:creationId xmlns:p14="http://schemas.microsoft.com/office/powerpoint/2010/main" val="3712260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Emocije</vt:lpstr>
      <vt:lpstr>PowerPoint Presentation</vt:lpstr>
      <vt:lpstr>Kako izazvati i ojačati pozitivne emocije</vt:lpstr>
      <vt:lpstr>Lista pozitivnih emocija</vt:lpstr>
      <vt:lpstr>Imenovanje negativnih emocija</vt:lpstr>
      <vt:lpstr>Lista negativnih emocija</vt:lpstr>
      <vt:lpstr>Procjenjivanje intenziteta emocija</vt:lpstr>
      <vt:lpstr>Razlikovanje automatskih misli od emocija</vt:lpstr>
      <vt:lpstr>PowerPoint Presentation</vt:lpstr>
      <vt:lpstr>Usklađivanje sadržaja automatskih misli s emocijama</vt:lpstr>
      <vt:lpstr>Povećanje negativnih emocija</vt:lpstr>
      <vt:lpstr>Vjerovanja o negativnim emocijama</vt:lpstr>
      <vt:lpstr>Tehnike koje mogu koristiti u reguliranju emocija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362</cp:revision>
  <dcterms:created xsi:type="dcterms:W3CDTF">2026-03-29T09:52:27Z</dcterms:created>
  <dcterms:modified xsi:type="dcterms:W3CDTF">2026-03-29T10:41:43Z</dcterms:modified>
</cp:coreProperties>
</file>