
<file path=[Content_Types].xml><?xml version="1.0" encoding="utf-8"?>
<Types xmlns="http://schemas.openxmlformats.org/package/2006/content-types"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Inria Serif" panose="020B0604020202020204" charset="-18"/>
      <p:regular r:id="rId13"/>
    </p:embeddedFont>
    <p:embeddedFont>
      <p:font typeface="Inria Serif Bold" panose="020B0604020202020204" charset="-18"/>
      <p:regular r:id="rId14"/>
    </p:embeddedFont>
    <p:embeddedFont>
      <p:font typeface="Playfair Display" panose="020B0604020202020204" charset="-18"/>
      <p:regular r:id="rId15"/>
    </p:embeddedFont>
    <p:embeddedFont>
      <p:font typeface="Playfair Display Bold" panose="020B0604020202020204" charset="-18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3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3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" y="5599862"/>
            <a:ext cx="18288000" cy="4687157"/>
            <a:chOff x="0" y="0"/>
            <a:chExt cx="24384000" cy="62495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6249543"/>
            </a:xfrm>
            <a:custGeom>
              <a:avLst/>
              <a:gdLst/>
              <a:ahLst/>
              <a:cxnLst/>
              <a:rect l="l" t="t" r="r" b="b"/>
              <a:pathLst>
                <a:path w="24384000" h="6249543">
                  <a:moveTo>
                    <a:pt x="0" y="0"/>
                  </a:moveTo>
                  <a:lnTo>
                    <a:pt x="24384000" y="0"/>
                  </a:lnTo>
                  <a:lnTo>
                    <a:pt x="24384000" y="6249543"/>
                  </a:lnTo>
                  <a:lnTo>
                    <a:pt x="0" y="6249543"/>
                  </a:lnTo>
                  <a:close/>
                </a:path>
              </a:pathLst>
            </a:custGeom>
            <a:solidFill>
              <a:srgbClr val="F4F2F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34838" y="3096692"/>
            <a:ext cx="10647474" cy="250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>
                <a:solidFill>
                  <a:srgbClr val="9F7F6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Identifikacija automatskih misli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4838" y="8029156"/>
            <a:ext cx="11362211" cy="173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5"/>
              </a:lnSpc>
            </a:pPr>
            <a:r>
              <a:rPr lang="en-US" sz="3167">
                <a:solidFill>
                  <a:srgbClr val="9F7F6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Naše emocije i ponašanje ne određuje sama situacija, već naša interpretacija te situacije kroz automatske misli i slike. Važno je pomoći klijentima reagirati na beskorisne i netočne misli.</a:t>
            </a:r>
          </a:p>
          <a:p>
            <a:pPr algn="l">
              <a:lnSpc>
                <a:spcPts val="3633"/>
              </a:lnSpc>
            </a:pPr>
            <a:endParaRPr lang="en-US" sz="3167">
              <a:solidFill>
                <a:srgbClr val="9F7F6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4838" y="5865514"/>
            <a:ext cx="12765538" cy="971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5"/>
              </a:lnSpc>
            </a:pPr>
            <a:r>
              <a:rPr lang="en-US" sz="3559">
                <a:solidFill>
                  <a:srgbClr val="9F7F6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Jelena Vukić</a:t>
            </a:r>
          </a:p>
          <a:p>
            <a:pPr algn="l">
              <a:lnSpc>
                <a:spcPts val="4083"/>
              </a:lnSpc>
            </a:pPr>
            <a:endParaRPr lang="en-US" sz="3559">
              <a:solidFill>
                <a:srgbClr val="9F7F6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4489" y="647843"/>
            <a:ext cx="14135672" cy="9304306"/>
            <a:chOff x="0" y="0"/>
            <a:chExt cx="18847562" cy="12405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47563" cy="12405741"/>
            </a:xfrm>
            <a:custGeom>
              <a:avLst/>
              <a:gdLst/>
              <a:ahLst/>
              <a:cxnLst/>
              <a:rect l="l" t="t" r="r" b="b"/>
              <a:pathLst>
                <a:path w="18847563" h="12405741">
                  <a:moveTo>
                    <a:pt x="0" y="0"/>
                  </a:moveTo>
                  <a:lnTo>
                    <a:pt x="18847563" y="0"/>
                  </a:lnTo>
                  <a:lnTo>
                    <a:pt x="18847563" y="12405741"/>
                  </a:lnTo>
                  <a:lnTo>
                    <a:pt x="0" y="12405741"/>
                  </a:lnTo>
                  <a:close/>
                </a:path>
              </a:pathLst>
            </a:custGeom>
            <a:solidFill>
              <a:srgbClr val="F4F2F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29638" y="647843"/>
            <a:ext cx="3604860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 b="1">
                <a:solidFill>
                  <a:srgbClr val="9F7F6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Podučavanje klijenta da prepozna automatske misli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268825" y="9258300"/>
            <a:ext cx="1028700" cy="1040225"/>
            <a:chOff x="0" y="0"/>
            <a:chExt cx="1371600" cy="13869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1600" cy="1386967"/>
            </a:xfrm>
            <a:custGeom>
              <a:avLst/>
              <a:gdLst/>
              <a:ahLst/>
              <a:cxnLst/>
              <a:rect l="l" t="t" r="r" b="b"/>
              <a:pathLst>
                <a:path w="1371600" h="1386967">
                  <a:moveTo>
                    <a:pt x="0" y="0"/>
                  </a:moveTo>
                  <a:lnTo>
                    <a:pt x="1371600" y="0"/>
                  </a:lnTo>
                  <a:lnTo>
                    <a:pt x="1371600" y="1386967"/>
                  </a:lnTo>
                  <a:lnTo>
                    <a:pt x="0" y="1386967"/>
                  </a:lnTo>
                  <a:close/>
                </a:path>
              </a:pathLst>
            </a:custGeom>
            <a:solidFill>
              <a:srgbClr val="DBC8B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7560366" y="9501778"/>
            <a:ext cx="445618" cy="47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85152" y="757980"/>
            <a:ext cx="13598023" cy="13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3"/>
              </a:lnSpc>
            </a:pP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​1.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Vještina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identifikacije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(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seansa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)</a:t>
            </a:r>
          </a:p>
          <a:p>
            <a:pPr algn="l">
              <a:lnSpc>
                <a:spcPts val="3683"/>
              </a:lnSpc>
            </a:pP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Hvatanje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u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trenutku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promjene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raspoloženja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83"/>
              </a:lnSpc>
            </a:pP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Zapisivanje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modela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papir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(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Situacija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-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Misao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-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Emocija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).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91A1857-B463-5543-E091-0C46972658F8}"/>
              </a:ext>
            </a:extLst>
          </p:cNvPr>
          <p:cNvSpPr txBox="1"/>
          <p:nvPr/>
        </p:nvSpPr>
        <p:spPr>
          <a:xfrm>
            <a:off x="4185152" y="2468227"/>
            <a:ext cx="13598023" cy="23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3"/>
              </a:lnSpc>
            </a:pP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2.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Samostalna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praksa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(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izvan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seanse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)</a:t>
            </a:r>
          </a:p>
          <a:p>
            <a:pPr algn="l">
              <a:lnSpc>
                <a:spcPts val="3683"/>
              </a:lnSpc>
            </a:pP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Prepoznavanje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kognitivnih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signala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(„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Što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mi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sada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prolazi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kroz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glavu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?”).</a:t>
            </a:r>
          </a:p>
          <a:p>
            <a:pPr algn="l">
              <a:lnSpc>
                <a:spcPts val="3683"/>
              </a:lnSpc>
            </a:pP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Bilježenje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odmah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(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papir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ili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mobitel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).</a:t>
            </a:r>
          </a:p>
          <a:p>
            <a:pPr algn="l">
              <a:lnSpc>
                <a:spcPts val="3683"/>
              </a:lnSpc>
            </a:pPr>
            <a:endParaRPr lang="en-US" sz="2833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83"/>
              </a:lnSpc>
            </a:pP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7819998A-E5D0-5577-04BC-A15C59E30A2F}"/>
              </a:ext>
            </a:extLst>
          </p:cNvPr>
          <p:cNvSpPr txBox="1"/>
          <p:nvPr/>
        </p:nvSpPr>
        <p:spPr>
          <a:xfrm>
            <a:off x="4185152" y="4189680"/>
            <a:ext cx="13598023" cy="2816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3"/>
              </a:lnSpc>
            </a:pP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3.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Pomoćna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pitanja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klijenta</a:t>
            </a:r>
            <a:endParaRPr lang="en-US" sz="2833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83"/>
              </a:lnSpc>
            </a:pP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​„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Što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upravo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mislim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/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Što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sigurno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NE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mislim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?”</a:t>
            </a:r>
          </a:p>
          <a:p>
            <a:pPr algn="l">
              <a:lnSpc>
                <a:spcPts val="3683"/>
              </a:lnSpc>
            </a:pP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​„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Što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ova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situacija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znači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mene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?”</a:t>
            </a:r>
          </a:p>
          <a:p>
            <a:pPr algn="l">
              <a:lnSpc>
                <a:spcPts val="3683"/>
              </a:lnSpc>
            </a:pP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​„Je li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ovo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predviđanje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ili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sjećanje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?”</a:t>
            </a:r>
          </a:p>
          <a:p>
            <a:pPr algn="l">
              <a:lnSpc>
                <a:spcPts val="3683"/>
              </a:lnSpc>
            </a:pPr>
            <a:endParaRPr lang="en-US" sz="2833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83"/>
              </a:lnSpc>
            </a:pPr>
            <a:endParaRPr lang="en-US" sz="2833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BBE9EBF1-669E-8DA8-233A-88B445C516C3}"/>
              </a:ext>
            </a:extLst>
          </p:cNvPr>
          <p:cNvSpPr txBox="1"/>
          <p:nvPr/>
        </p:nvSpPr>
        <p:spPr>
          <a:xfrm>
            <a:off x="4185151" y="6611589"/>
            <a:ext cx="13598023" cy="1867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3"/>
              </a:lnSpc>
            </a:pPr>
            <a:endParaRPr lang="en-US" sz="2833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83"/>
              </a:lnSpc>
            </a:pP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Zlatno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pravilo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</a:t>
            </a:r>
          </a:p>
          <a:p>
            <a:pPr algn="l">
              <a:lnSpc>
                <a:spcPts val="3683"/>
              </a:lnSpc>
            </a:pP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​„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Samo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zato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što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nešto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mislim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, ne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znači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da je to </a:t>
            </a:r>
            <a:r>
              <a:rPr lang="en-US" sz="2833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istina</a:t>
            </a:r>
            <a:r>
              <a:rPr lang="en-US" sz="2833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.”</a:t>
            </a:r>
          </a:p>
          <a:p>
            <a:pPr algn="l">
              <a:lnSpc>
                <a:spcPts val="3683"/>
              </a:lnSpc>
            </a:pPr>
            <a:endParaRPr lang="en-US" sz="2833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2293821" cy="8229600"/>
            <a:chOff x="206877" y="4716815"/>
            <a:chExt cx="16391762" cy="10972800"/>
          </a:xfrm>
        </p:grpSpPr>
        <p:sp>
          <p:nvSpPr>
            <p:cNvPr id="3" name="Freeform 3"/>
            <p:cNvSpPr/>
            <p:nvPr/>
          </p:nvSpPr>
          <p:spPr>
            <a:xfrm>
              <a:off x="206877" y="4716815"/>
              <a:ext cx="16391762" cy="10972800"/>
            </a:xfrm>
            <a:custGeom>
              <a:avLst/>
              <a:gdLst/>
              <a:ahLst/>
              <a:cxnLst/>
              <a:rect l="l" t="t" r="r" b="b"/>
              <a:pathLst>
                <a:path w="16391762" h="10972800">
                  <a:moveTo>
                    <a:pt x="0" y="0"/>
                  </a:moveTo>
                  <a:lnTo>
                    <a:pt x="16391762" y="0"/>
                  </a:lnTo>
                  <a:lnTo>
                    <a:pt x="16391762" y="10972800"/>
                  </a:lnTo>
                  <a:lnTo>
                    <a:pt x="0" y="10972800"/>
                  </a:lnTo>
                  <a:close/>
                </a:path>
              </a:pathLst>
            </a:custGeom>
            <a:solidFill>
              <a:srgbClr val="F4F2F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4420842" y="9241414"/>
            <a:ext cx="10797854" cy="873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b="1">
                <a:solidFill>
                  <a:srgbClr val="9F7F64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Hvala!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19061" y="1545691"/>
            <a:ext cx="11513097" cy="7553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​SAŽETAK: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Ključne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poruke</a:t>
            </a:r>
            <a:endParaRPr lang="en-US" sz="3600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120"/>
              </a:lnSpc>
            </a:pPr>
            <a:endParaRPr lang="en-US" sz="3600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120"/>
              </a:lnSpc>
            </a:pP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hr-HR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- 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Priroda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Spontane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,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brze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klijentu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djeluju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kao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apsolutne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istine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  <a:endParaRPr lang="hr-HR" sz="3600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120"/>
              </a:lnSpc>
            </a:pPr>
            <a:endParaRPr lang="en-US" sz="3600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120"/>
              </a:lnSpc>
            </a:pP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hr-HR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-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Osnovni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alat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Pitanje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„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Što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vam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je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upravo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prošlo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kroz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glavu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?”.</a:t>
            </a:r>
            <a:endParaRPr lang="hr-HR" sz="3600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120"/>
              </a:lnSpc>
            </a:pPr>
            <a:endParaRPr lang="en-US" sz="3600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120"/>
              </a:lnSpc>
            </a:pP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hr-HR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-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Pomoćne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tehnike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Vizualizacija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,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igranje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uloga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suprotna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misao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(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kod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blokada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).</a:t>
            </a:r>
            <a:endParaRPr lang="hr-HR" sz="3600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120"/>
              </a:lnSpc>
            </a:pPr>
            <a:endParaRPr lang="en-US" sz="3600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120"/>
              </a:lnSpc>
            </a:pP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hr-HR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-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Prošireni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model</a:t>
            </a:r>
            <a:endParaRPr lang="hr-HR" sz="3600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120"/>
              </a:lnSpc>
            </a:pPr>
            <a:endParaRPr lang="en-US" sz="3600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120"/>
              </a:lnSpc>
            </a:pP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hr-HR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-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Cilj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Osnažiti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klijenta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da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samostalno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prepozna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bilježi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120"/>
              </a:lnSpc>
            </a:pPr>
            <a:r>
              <a:rPr lang="en-US" sz="3600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endParaRPr lang="hr-HR" sz="3600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120"/>
              </a:lnSpc>
            </a:pPr>
            <a:r>
              <a:rPr lang="en-US" sz="3600" u="sng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Glavni</a:t>
            </a:r>
            <a:r>
              <a:rPr lang="en-US" sz="3600" u="sng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u="sng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zaključak</a:t>
            </a:r>
            <a:r>
              <a:rPr lang="en-US" sz="3600" u="sng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</a:t>
            </a:r>
          </a:p>
          <a:p>
            <a:pPr algn="l">
              <a:lnSpc>
                <a:spcPts val="3120"/>
              </a:lnSpc>
            </a:pPr>
            <a:r>
              <a:rPr lang="en-US" sz="3600" u="sng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3600" u="sng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r>
              <a:rPr lang="en-US" sz="3600" u="sng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u="sng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su</a:t>
            </a:r>
            <a:r>
              <a:rPr lang="en-US" sz="3600" u="sng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3600" u="sng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hipoteze</a:t>
            </a:r>
            <a:r>
              <a:rPr lang="en-US" sz="3600" u="sng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, a ne </a:t>
            </a:r>
            <a:r>
              <a:rPr lang="en-US" sz="3600" u="sng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činjenice</a:t>
            </a:r>
            <a:r>
              <a:rPr lang="en-US" sz="3600" u="sng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120"/>
              </a:lnSpc>
            </a:pPr>
            <a:endParaRPr lang="en-US" sz="2600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322522" y="1028700"/>
            <a:ext cx="3936778" cy="8215027"/>
            <a:chOff x="0" y="0"/>
            <a:chExt cx="5249037" cy="109533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249037" cy="10953369"/>
            </a:xfrm>
            <a:custGeom>
              <a:avLst/>
              <a:gdLst/>
              <a:ahLst/>
              <a:cxnLst/>
              <a:rect l="l" t="t" r="r" b="b"/>
              <a:pathLst>
                <a:path w="5249037" h="10953369">
                  <a:moveTo>
                    <a:pt x="0" y="0"/>
                  </a:moveTo>
                  <a:lnTo>
                    <a:pt x="5249037" y="0"/>
                  </a:lnTo>
                  <a:lnTo>
                    <a:pt x="5249037" y="10953369"/>
                  </a:lnTo>
                  <a:lnTo>
                    <a:pt x="0" y="1095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06505" r="-106505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34223" y="881177"/>
            <a:ext cx="13434346" cy="8377142"/>
            <a:chOff x="0" y="0"/>
            <a:chExt cx="17912461" cy="11169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12462" cy="11169523"/>
            </a:xfrm>
            <a:custGeom>
              <a:avLst/>
              <a:gdLst/>
              <a:ahLst/>
              <a:cxnLst/>
              <a:rect l="l" t="t" r="r" b="b"/>
              <a:pathLst>
                <a:path w="17912462" h="11169523">
                  <a:moveTo>
                    <a:pt x="0" y="0"/>
                  </a:moveTo>
                  <a:lnTo>
                    <a:pt x="17912462" y="0"/>
                  </a:lnTo>
                  <a:lnTo>
                    <a:pt x="17912462" y="11169523"/>
                  </a:lnTo>
                  <a:lnTo>
                    <a:pt x="0" y="11169523"/>
                  </a:lnTo>
                  <a:close/>
                </a:path>
              </a:pathLst>
            </a:custGeom>
            <a:solidFill>
              <a:srgbClr val="F4F2F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88616" y="881177"/>
            <a:ext cx="360486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 b="1">
                <a:solidFill>
                  <a:srgbClr val="9F7F6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Sadržaj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04745" y="1062152"/>
            <a:ext cx="12693301" cy="642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7"/>
              </a:lnSpc>
            </a:pPr>
            <a:r>
              <a:rPr lang="en-US" sz="2799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​Karakteristike automatskih misli</a:t>
            </a:r>
          </a:p>
          <a:p>
            <a:pPr algn="l">
              <a:lnSpc>
                <a:spcPts val="6997"/>
              </a:lnSpc>
            </a:pPr>
            <a:r>
              <a:rPr lang="en-US" sz="2799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Kako klijentima objasniti automatske misli?</a:t>
            </a:r>
          </a:p>
          <a:p>
            <a:pPr algn="l">
              <a:lnSpc>
                <a:spcPts val="6997"/>
              </a:lnSpc>
            </a:pPr>
            <a:r>
              <a:rPr lang="en-US" sz="2799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Kako pobuditi i specificirati automatske misli?</a:t>
            </a:r>
          </a:p>
          <a:p>
            <a:pPr algn="l">
              <a:lnSpc>
                <a:spcPts val="6997"/>
              </a:lnSpc>
            </a:pPr>
            <a:r>
              <a:rPr lang="en-US" sz="2799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Kako izgleda prošireni kognitivni model?</a:t>
            </a:r>
          </a:p>
          <a:p>
            <a:pPr algn="l">
              <a:lnSpc>
                <a:spcPts val="6997"/>
              </a:lnSpc>
            </a:pPr>
            <a:r>
              <a:rPr lang="en-US" sz="2799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Različiti oblici automatskih misli</a:t>
            </a:r>
          </a:p>
          <a:p>
            <a:pPr algn="l">
              <a:lnSpc>
                <a:spcPts val="6997"/>
              </a:lnSpc>
            </a:pPr>
            <a:r>
              <a:rPr lang="en-US" sz="2799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​Poteškoće pri identificiranju automatskih misli</a:t>
            </a:r>
          </a:p>
          <a:p>
            <a:pPr algn="l">
              <a:lnSpc>
                <a:spcPts val="6997"/>
              </a:lnSpc>
            </a:pPr>
            <a:r>
              <a:rPr lang="en-US" sz="2799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​Samostalno identificiranje automatskih misli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19090" y="647843"/>
            <a:ext cx="14135672" cy="9304306"/>
            <a:chOff x="0" y="0"/>
            <a:chExt cx="18847562" cy="12405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47563" cy="12405741"/>
            </a:xfrm>
            <a:custGeom>
              <a:avLst/>
              <a:gdLst/>
              <a:ahLst/>
              <a:cxnLst/>
              <a:rect l="l" t="t" r="r" b="b"/>
              <a:pathLst>
                <a:path w="18847563" h="12405741">
                  <a:moveTo>
                    <a:pt x="0" y="0"/>
                  </a:moveTo>
                  <a:lnTo>
                    <a:pt x="18847563" y="0"/>
                  </a:lnTo>
                  <a:lnTo>
                    <a:pt x="18847563" y="12405741"/>
                  </a:lnTo>
                  <a:lnTo>
                    <a:pt x="0" y="12405741"/>
                  </a:lnTo>
                  <a:close/>
                </a:path>
              </a:pathLst>
            </a:custGeom>
            <a:solidFill>
              <a:srgbClr val="F4F2F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33238" y="647843"/>
            <a:ext cx="3604860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 b="1">
                <a:solidFill>
                  <a:srgbClr val="9F7F6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Karakteristike automatskih misli</a:t>
            </a:r>
          </a:p>
          <a:p>
            <a:pPr algn="l">
              <a:lnSpc>
                <a:spcPts val="4199"/>
              </a:lnSpc>
            </a:pPr>
            <a:endParaRPr lang="en-US" sz="3499" b="1">
              <a:solidFill>
                <a:srgbClr val="9F7F64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85152" y="757980"/>
            <a:ext cx="13434336" cy="228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1.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Priroda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pojava</a:t>
            </a: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Usporedni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tok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Javljaju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se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spontano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uz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naše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svjesno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razmišljanje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Brzina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forma: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Često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vrlo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kratke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;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mogu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biti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u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obliku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riječi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ili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mentalnih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slika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Univerzalnost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Svi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ih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imamo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,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ali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se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razlikujemo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načinu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koji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ih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procesiramo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416135C-C57A-7B21-4EF8-3BB0E595A06A}"/>
              </a:ext>
            </a:extLst>
          </p:cNvPr>
          <p:cNvSpPr txBox="1"/>
          <p:nvPr/>
        </p:nvSpPr>
        <p:spPr>
          <a:xfrm>
            <a:off x="4185152" y="2646270"/>
            <a:ext cx="13434336" cy="366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2.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Izazov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kritičkog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hr-HR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odmaka</a:t>
            </a:r>
          </a:p>
          <a:p>
            <a:pPr algn="l">
              <a:lnSpc>
                <a:spcPts val="3639"/>
              </a:lnSpc>
            </a:pP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Psihološki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distres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Osobe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prestaju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kritički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ispitivati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prihvaćaju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ih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kao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nepobitne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činjenice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Cilj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KBT-a: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Ponovno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naučiti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klijenta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da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evaluira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umjesto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da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im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slijepo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vjeruje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9789109-79A6-9EF2-1BBA-0354C01DA90D}"/>
              </a:ext>
            </a:extLst>
          </p:cNvPr>
          <p:cNvSpPr txBox="1"/>
          <p:nvPr/>
        </p:nvSpPr>
        <p:spPr>
          <a:xfrm>
            <a:off x="4185152" y="5597122"/>
            <a:ext cx="13434336" cy="3203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​3.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Disfunkcionalna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obilježja</a:t>
            </a: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Iskrivljuju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stvarnost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Često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pristrane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,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nerealne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ili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pretjerano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negativne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Snažan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utjecaj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Izravno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uzrokuju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neugodne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emocije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Prepreka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ciljevima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Blokiraju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osobu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u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poduzimanju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konstruktivnih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koraka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5A98125A-3247-012F-05AC-1CBA2C588296}"/>
              </a:ext>
            </a:extLst>
          </p:cNvPr>
          <p:cNvSpPr txBox="1"/>
          <p:nvPr/>
        </p:nvSpPr>
        <p:spPr>
          <a:xfrm>
            <a:off x="4252789" y="8100383"/>
            <a:ext cx="13434336" cy="181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​4.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Primjer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iz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prakse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Abe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22690" y="910380"/>
            <a:ext cx="14135672" cy="9304306"/>
            <a:chOff x="0" y="0"/>
            <a:chExt cx="18847562" cy="12405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47563" cy="12405741"/>
            </a:xfrm>
            <a:custGeom>
              <a:avLst/>
              <a:gdLst/>
              <a:ahLst/>
              <a:cxnLst/>
              <a:rect l="l" t="t" r="r" b="b"/>
              <a:pathLst>
                <a:path w="18847563" h="12405741">
                  <a:moveTo>
                    <a:pt x="0" y="0"/>
                  </a:moveTo>
                  <a:lnTo>
                    <a:pt x="18847563" y="0"/>
                  </a:lnTo>
                  <a:lnTo>
                    <a:pt x="18847563" y="12405741"/>
                  </a:lnTo>
                  <a:lnTo>
                    <a:pt x="0" y="12405741"/>
                  </a:lnTo>
                  <a:close/>
                </a:path>
              </a:pathLst>
            </a:custGeom>
            <a:solidFill>
              <a:srgbClr val="F4F2F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29638" y="647843"/>
            <a:ext cx="3604860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 b="1">
                <a:solidFill>
                  <a:srgbClr val="9F7F6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Kako klijentu objasniti automatske misli?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73344" y="1170991"/>
            <a:ext cx="13434336" cy="181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​1.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Edukacija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kroz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vlastiti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primjer</a:t>
            </a: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Koncept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se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objašnjava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temelju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situacije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o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kojoj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klijent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trenutno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govori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Cilj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je „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uloviti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”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misao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neposredno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nakon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promjene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raspoloženja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ED4F9E8-E05E-1E1E-8AEC-2156F6B0DC12}"/>
              </a:ext>
            </a:extLst>
          </p:cNvPr>
          <p:cNvSpPr txBox="1"/>
          <p:nvPr/>
        </p:nvSpPr>
        <p:spPr>
          <a:xfrm>
            <a:off x="4273344" y="2911553"/>
            <a:ext cx="13434336" cy="274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​2.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Ključne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poruke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klijentu</a:t>
            </a: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Spontanost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koje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se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samo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pojave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(„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uskoče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” u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glavu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).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Brzina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Često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primijetimo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samo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emociju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, a ne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misao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koja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joj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prethodi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Vjerodostojnost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Skloni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smo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im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vjerovati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,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iako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često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netočne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ili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iskrivljene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(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npr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zbog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depresije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).</a:t>
            </a: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97E3353-E057-91F0-C424-B9FFBC14F275}"/>
              </a:ext>
            </a:extLst>
          </p:cNvPr>
          <p:cNvSpPr txBox="1"/>
          <p:nvPr/>
        </p:nvSpPr>
        <p:spPr>
          <a:xfrm>
            <a:off x="4273344" y="5667597"/>
            <a:ext cx="13434336" cy="228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​3.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Prikaz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modela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(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Primjer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Maria)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Situacija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Razmišljanje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o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sestri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Automatska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misao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„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Nikada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neću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imati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život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kao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ona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.”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Emocija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Tuga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BAD7C36C-B4DD-1200-0702-E7884C20A58F}"/>
              </a:ext>
            </a:extLst>
          </p:cNvPr>
          <p:cNvSpPr txBox="1"/>
          <p:nvPr/>
        </p:nvSpPr>
        <p:spPr>
          <a:xfrm>
            <a:off x="4273344" y="7038517"/>
            <a:ext cx="13434336" cy="274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​4.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Provjera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razumijevanja</a:t>
            </a: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Klijent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treba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vlastitim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riječima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objasniti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što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je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naučio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Cilj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Razumijevanje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da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utječu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osjećaje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da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ih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treba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preispitati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4489" y="647843"/>
            <a:ext cx="14135672" cy="9304306"/>
            <a:chOff x="0" y="0"/>
            <a:chExt cx="18847562" cy="12405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47563" cy="12405741"/>
            </a:xfrm>
            <a:custGeom>
              <a:avLst/>
              <a:gdLst/>
              <a:ahLst/>
              <a:cxnLst/>
              <a:rect l="l" t="t" r="r" b="b"/>
              <a:pathLst>
                <a:path w="18847563" h="12405741">
                  <a:moveTo>
                    <a:pt x="0" y="0"/>
                  </a:moveTo>
                  <a:lnTo>
                    <a:pt x="18847563" y="0"/>
                  </a:lnTo>
                  <a:lnTo>
                    <a:pt x="18847563" y="12405741"/>
                  </a:lnTo>
                  <a:lnTo>
                    <a:pt x="0" y="12405741"/>
                  </a:lnTo>
                  <a:close/>
                </a:path>
              </a:pathLst>
            </a:custGeom>
            <a:solidFill>
              <a:srgbClr val="F4F2F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29638" y="647843"/>
            <a:ext cx="3604860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 b="1">
                <a:solidFill>
                  <a:srgbClr val="9F7F6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Kako pobuditi i specificirati automatske misli?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85152" y="1345854"/>
            <a:ext cx="13434336" cy="274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​1.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Nastavak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ispitivanja</a:t>
            </a: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Nemojte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stati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prvoj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prijavljenoj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Cilj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je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otkriti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postoji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li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cijeli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niz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važnih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o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istoj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situaciji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Pitanja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"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Što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vam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je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još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prošlo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kroz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glavu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?"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ili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"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Što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se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zatim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dogodilo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?".</a:t>
            </a: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A9C152A-F60A-DD4E-8BE0-1304D1E95049}"/>
              </a:ext>
            </a:extLst>
          </p:cNvPr>
          <p:cNvSpPr txBox="1"/>
          <p:nvPr/>
        </p:nvSpPr>
        <p:spPr>
          <a:xfrm>
            <a:off x="4185152" y="2873992"/>
            <a:ext cx="13434336" cy="458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​2.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Primjer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Maria (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Višestruke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)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​Prva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misao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"Ne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mogu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vjerovati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da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sam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to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opet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učinila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" (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nakon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mamurluka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).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Dodatna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misao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"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Koja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je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uopće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poanta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truda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?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Ništa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nikada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neće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biti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bolje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."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Važnost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Druga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misao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nosi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dublju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razinu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beznadnosti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koju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je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važno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adresirati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4B17AD68-E7C2-226C-8C96-15A4938C4622}"/>
              </a:ext>
            </a:extLst>
          </p:cNvPr>
          <p:cNvSpPr txBox="1"/>
          <p:nvPr/>
        </p:nvSpPr>
        <p:spPr>
          <a:xfrm>
            <a:off x="4185152" y="5449295"/>
            <a:ext cx="13434336" cy="412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​3.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Povezanost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s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emocijama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(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Primjer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Abe)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Ako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klijent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izrazi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novu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emociju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,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vjerojatno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postoji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nova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misao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​Abe: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Prvo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osjeća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tugu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zbog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ušteđevine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, a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zatim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tjeskobu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Misao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iza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tjeskobe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"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Što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će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mi se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dogoditi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?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Hoću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li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završiti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799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ulici</a:t>
            </a: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?".</a:t>
            </a: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</a:p>
          <a:p>
            <a:pPr algn="l">
              <a:lnSpc>
                <a:spcPts val="3639"/>
              </a:lnSpc>
            </a:pPr>
            <a:endParaRPr lang="en-US" sz="2799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9175" y="1299096"/>
            <a:ext cx="16240125" cy="7688770"/>
            <a:chOff x="0" y="0"/>
            <a:chExt cx="21653500" cy="102516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3500" cy="10251694"/>
            </a:xfrm>
            <a:custGeom>
              <a:avLst/>
              <a:gdLst/>
              <a:ahLst/>
              <a:cxnLst/>
              <a:rect l="l" t="t" r="r" b="b"/>
              <a:pathLst>
                <a:path w="21653500" h="10251694">
                  <a:moveTo>
                    <a:pt x="0" y="0"/>
                  </a:moveTo>
                  <a:lnTo>
                    <a:pt x="21653500" y="0"/>
                  </a:lnTo>
                  <a:lnTo>
                    <a:pt x="21653500" y="10251694"/>
                  </a:lnTo>
                  <a:lnTo>
                    <a:pt x="0" y="10251694"/>
                  </a:lnTo>
                  <a:close/>
                </a:path>
              </a:pathLst>
            </a:custGeom>
            <a:solidFill>
              <a:srgbClr val="F4F2F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7560366" y="9501778"/>
            <a:ext cx="445618" cy="47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9656" y="1340930"/>
            <a:ext cx="15969644" cy="744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700" b="1">
                <a:solidFill>
                  <a:srgbClr val="625B54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​</a:t>
            </a:r>
            <a:r>
              <a:rPr lang="en-US" sz="270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1. Što je prošireni model?</a:t>
            </a:r>
          </a:p>
          <a:p>
            <a:pPr algn="l">
              <a:lnSpc>
                <a:spcPts val="3510"/>
              </a:lnSpc>
            </a:pPr>
            <a:r>
              <a:rPr lang="en-US" sz="270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​Prikazuje lančanu reakciju misli, emocija i ponašanja.</a:t>
            </a:r>
          </a:p>
          <a:p>
            <a:pPr algn="l">
              <a:lnSpc>
                <a:spcPts val="3510"/>
              </a:lnSpc>
            </a:pPr>
            <a:r>
              <a:rPr lang="en-US" sz="270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​Klijenti rijetko imaju samo jednu izoliranu misao; najčešće proživljavaju niz povezanih reakcija na isti problem.</a:t>
            </a:r>
          </a:p>
          <a:p>
            <a:pPr algn="l">
              <a:lnSpc>
                <a:spcPts val="3510"/>
              </a:lnSpc>
            </a:pPr>
            <a:endParaRPr lang="en-US" sz="270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510"/>
              </a:lnSpc>
            </a:pPr>
            <a:r>
              <a:rPr lang="en-US" sz="270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​2. Svrha modela u terapiji</a:t>
            </a:r>
          </a:p>
          <a:p>
            <a:pPr algn="l">
              <a:lnSpc>
                <a:spcPts val="3510"/>
              </a:lnSpc>
            </a:pPr>
            <a:r>
              <a:rPr lang="en-US" sz="270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​Mapiranje procesa: Od početnog okidača (situacije) do krajnjeg rezultata.</a:t>
            </a:r>
          </a:p>
          <a:p>
            <a:pPr algn="l">
              <a:lnSpc>
                <a:spcPts val="3510"/>
              </a:lnSpc>
            </a:pPr>
            <a:r>
              <a:rPr lang="en-US" sz="270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​Identifikacija točaka promjene: Vizualizira mjesta gdje se ciklus može prekinuti (kroz promjenu misli ili promjenu ponašanja).</a:t>
            </a:r>
          </a:p>
          <a:p>
            <a:pPr algn="l">
              <a:lnSpc>
                <a:spcPts val="3510"/>
              </a:lnSpc>
            </a:pPr>
            <a:endParaRPr lang="en-US" sz="270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510"/>
              </a:lnSpc>
            </a:pPr>
            <a:r>
              <a:rPr lang="en-US" sz="270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​3. Ključni elementi (kronološki)</a:t>
            </a:r>
          </a:p>
          <a:p>
            <a:pPr algn="l">
              <a:lnSpc>
                <a:spcPts val="3510"/>
              </a:lnSpc>
            </a:pPr>
            <a:endParaRPr lang="en-US" sz="270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510"/>
              </a:lnSpc>
            </a:pPr>
            <a:endParaRPr lang="en-US" sz="270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510"/>
              </a:lnSpc>
            </a:pPr>
            <a:r>
              <a:rPr lang="en-US" sz="270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​Situacija             Automatska misao             Emocija            Dodatna automatska misao            Emocija </a:t>
            </a:r>
          </a:p>
          <a:p>
            <a:pPr algn="l">
              <a:lnSpc>
                <a:spcPts val="3510"/>
              </a:lnSpc>
            </a:pPr>
            <a:endParaRPr lang="en-US" sz="270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510"/>
              </a:lnSpc>
            </a:pPr>
            <a:r>
              <a:rPr lang="en-US" sz="270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 Situacija            Automatska misao               Emocija            Fiziološka reakcija          Ponašanje</a:t>
            </a:r>
          </a:p>
          <a:p>
            <a:pPr algn="l">
              <a:lnSpc>
                <a:spcPts val="3510"/>
              </a:lnSpc>
            </a:pPr>
            <a:endParaRPr lang="en-US" sz="270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925638" y="7241696"/>
            <a:ext cx="660406" cy="296589"/>
          </a:xfrm>
          <a:custGeom>
            <a:avLst/>
            <a:gdLst/>
            <a:ahLst/>
            <a:cxnLst/>
            <a:rect l="l" t="t" r="r" b="b"/>
            <a:pathLst>
              <a:path w="660406" h="296589">
                <a:moveTo>
                  <a:pt x="0" y="0"/>
                </a:moveTo>
                <a:lnTo>
                  <a:pt x="660406" y="0"/>
                </a:lnTo>
                <a:lnTo>
                  <a:pt x="660406" y="296589"/>
                </a:lnTo>
                <a:lnTo>
                  <a:pt x="0" y="296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 t="-896" b="-89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46902" y="504825"/>
            <a:ext cx="5525062" cy="523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 b="1">
                <a:solidFill>
                  <a:srgbClr val="9F7F6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Prošireni kognitivni model</a:t>
            </a:r>
          </a:p>
        </p:txBody>
      </p:sp>
      <p:sp>
        <p:nvSpPr>
          <p:cNvPr id="10" name="Freeform 10"/>
          <p:cNvSpPr/>
          <p:nvPr/>
        </p:nvSpPr>
        <p:spPr>
          <a:xfrm>
            <a:off x="6985235" y="7232397"/>
            <a:ext cx="660406" cy="296589"/>
          </a:xfrm>
          <a:custGeom>
            <a:avLst/>
            <a:gdLst/>
            <a:ahLst/>
            <a:cxnLst/>
            <a:rect l="l" t="t" r="r" b="b"/>
            <a:pathLst>
              <a:path w="660406" h="296589">
                <a:moveTo>
                  <a:pt x="0" y="0"/>
                </a:moveTo>
                <a:lnTo>
                  <a:pt x="660406" y="0"/>
                </a:lnTo>
                <a:lnTo>
                  <a:pt x="660406" y="296589"/>
                </a:lnTo>
                <a:lnTo>
                  <a:pt x="0" y="296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 t="-896" b="-896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196129" y="7232396"/>
            <a:ext cx="660406" cy="296589"/>
          </a:xfrm>
          <a:custGeom>
            <a:avLst/>
            <a:gdLst/>
            <a:ahLst/>
            <a:cxnLst/>
            <a:rect l="l" t="t" r="r" b="b"/>
            <a:pathLst>
              <a:path w="660406" h="296589">
                <a:moveTo>
                  <a:pt x="0" y="0"/>
                </a:moveTo>
                <a:lnTo>
                  <a:pt x="660406" y="0"/>
                </a:lnTo>
                <a:lnTo>
                  <a:pt x="660406" y="296589"/>
                </a:lnTo>
                <a:lnTo>
                  <a:pt x="0" y="296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 t="-896" b="-896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440705" y="7232395"/>
            <a:ext cx="660406" cy="296589"/>
          </a:xfrm>
          <a:custGeom>
            <a:avLst/>
            <a:gdLst/>
            <a:ahLst/>
            <a:cxnLst/>
            <a:rect l="l" t="t" r="r" b="b"/>
            <a:pathLst>
              <a:path w="660406" h="296589">
                <a:moveTo>
                  <a:pt x="0" y="0"/>
                </a:moveTo>
                <a:lnTo>
                  <a:pt x="660406" y="0"/>
                </a:lnTo>
                <a:lnTo>
                  <a:pt x="660406" y="296589"/>
                </a:lnTo>
                <a:lnTo>
                  <a:pt x="0" y="296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 t="-896" b="-89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925638" y="8127864"/>
            <a:ext cx="660406" cy="296589"/>
          </a:xfrm>
          <a:custGeom>
            <a:avLst/>
            <a:gdLst/>
            <a:ahLst/>
            <a:cxnLst/>
            <a:rect l="l" t="t" r="r" b="b"/>
            <a:pathLst>
              <a:path w="660406" h="296589">
                <a:moveTo>
                  <a:pt x="0" y="0"/>
                </a:moveTo>
                <a:lnTo>
                  <a:pt x="660406" y="0"/>
                </a:lnTo>
                <a:lnTo>
                  <a:pt x="660406" y="296589"/>
                </a:lnTo>
                <a:lnTo>
                  <a:pt x="0" y="296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 t="-896" b="-89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985235" y="8090843"/>
            <a:ext cx="660406" cy="296589"/>
          </a:xfrm>
          <a:custGeom>
            <a:avLst/>
            <a:gdLst/>
            <a:ahLst/>
            <a:cxnLst/>
            <a:rect l="l" t="t" r="r" b="b"/>
            <a:pathLst>
              <a:path w="660406" h="296589">
                <a:moveTo>
                  <a:pt x="0" y="0"/>
                </a:moveTo>
                <a:lnTo>
                  <a:pt x="660406" y="0"/>
                </a:lnTo>
                <a:lnTo>
                  <a:pt x="660406" y="296589"/>
                </a:lnTo>
                <a:lnTo>
                  <a:pt x="0" y="296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 t="-896" b="-896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281623" y="8083305"/>
            <a:ext cx="660406" cy="296589"/>
          </a:xfrm>
          <a:custGeom>
            <a:avLst/>
            <a:gdLst/>
            <a:ahLst/>
            <a:cxnLst/>
            <a:rect l="l" t="t" r="r" b="b"/>
            <a:pathLst>
              <a:path w="660406" h="296589">
                <a:moveTo>
                  <a:pt x="0" y="0"/>
                </a:moveTo>
                <a:lnTo>
                  <a:pt x="660407" y="0"/>
                </a:lnTo>
                <a:lnTo>
                  <a:pt x="660407" y="296589"/>
                </a:lnTo>
                <a:lnTo>
                  <a:pt x="0" y="296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 t="-896" b="-89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064960" y="8090843"/>
            <a:ext cx="660406" cy="296589"/>
          </a:xfrm>
          <a:custGeom>
            <a:avLst/>
            <a:gdLst/>
            <a:ahLst/>
            <a:cxnLst/>
            <a:rect l="l" t="t" r="r" b="b"/>
            <a:pathLst>
              <a:path w="660406" h="296589">
                <a:moveTo>
                  <a:pt x="0" y="0"/>
                </a:moveTo>
                <a:lnTo>
                  <a:pt x="660406" y="0"/>
                </a:lnTo>
                <a:lnTo>
                  <a:pt x="660406" y="296589"/>
                </a:lnTo>
                <a:lnTo>
                  <a:pt x="0" y="296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 t="-896" b="-89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48226" y="671853"/>
            <a:ext cx="3130491" cy="1011669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08769" y="907368"/>
            <a:ext cx="2792659" cy="704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Situacija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Prijatelj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nazove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Annie da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otkaže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ručak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4685632" y="696418"/>
            <a:ext cx="2870617" cy="1120596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956105" y="1044080"/>
            <a:ext cx="2235331" cy="473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A.M.: Ne želi me vidjeti!</a:t>
            </a:r>
          </a:p>
        </p:txBody>
      </p:sp>
      <p:sp>
        <p:nvSpPr>
          <p:cNvPr id="8" name="Freeform 8"/>
          <p:cNvSpPr/>
          <p:nvPr/>
        </p:nvSpPr>
        <p:spPr>
          <a:xfrm>
            <a:off x="8358768" y="671853"/>
            <a:ext cx="2983201" cy="1120596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7" y="0"/>
                </a:lnTo>
                <a:lnTo>
                  <a:pt x="2570587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756209" y="1044080"/>
            <a:ext cx="2013833" cy="242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Emocija: Tuga.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1731876" y="671853"/>
            <a:ext cx="2822542" cy="1145161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034256" y="849570"/>
            <a:ext cx="2013833" cy="935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Dodatna A.M.: Ovo je drugi put učinila. Bezobzirna je.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4978738" y="690444"/>
            <a:ext cx="2977955" cy="1145161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604065" y="995419"/>
            <a:ext cx="2013833" cy="473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Emocija: Razdražljivost</a:t>
            </a:r>
          </a:p>
        </p:txBody>
      </p:sp>
      <p:sp>
        <p:nvSpPr>
          <p:cNvPr id="14" name="Freeform 14"/>
          <p:cNvSpPr/>
          <p:nvPr/>
        </p:nvSpPr>
        <p:spPr>
          <a:xfrm>
            <a:off x="548225" y="1957385"/>
            <a:ext cx="3107307" cy="935128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87364" y="2187154"/>
            <a:ext cx="2846728" cy="473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Situacija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Shvaća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nema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rezervni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plan.</a:t>
            </a:r>
          </a:p>
        </p:txBody>
      </p:sp>
      <p:sp>
        <p:nvSpPr>
          <p:cNvPr id="16" name="Freeform 16"/>
          <p:cNvSpPr/>
          <p:nvPr/>
        </p:nvSpPr>
        <p:spPr>
          <a:xfrm>
            <a:off x="4715845" y="1946035"/>
            <a:ext cx="2810189" cy="1019967"/>
          </a:xfrm>
          <a:custGeom>
            <a:avLst/>
            <a:gdLst/>
            <a:ahLst/>
            <a:cxnLst/>
            <a:rect l="l" t="t" r="r" b="b"/>
            <a:pathLst>
              <a:path w="2332463" h="839686">
                <a:moveTo>
                  <a:pt x="0" y="0"/>
                </a:moveTo>
                <a:lnTo>
                  <a:pt x="2332463" y="0"/>
                </a:lnTo>
                <a:lnTo>
                  <a:pt x="2332463" y="839686"/>
                </a:lnTo>
                <a:lnTo>
                  <a:pt x="0" y="8396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3" b="-453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169466" y="2148905"/>
            <a:ext cx="2013833" cy="70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A.M.: Što ću sada raditi poslijepodne?</a:t>
            </a:r>
          </a:p>
        </p:txBody>
      </p:sp>
      <p:sp>
        <p:nvSpPr>
          <p:cNvPr id="18" name="Freeform 18"/>
          <p:cNvSpPr/>
          <p:nvPr/>
        </p:nvSpPr>
        <p:spPr>
          <a:xfrm>
            <a:off x="8358769" y="1940745"/>
            <a:ext cx="2983200" cy="1136599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7" y="0"/>
                </a:lnTo>
                <a:lnTo>
                  <a:pt x="2570587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8605028" y="2329612"/>
            <a:ext cx="2013833" cy="473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Emocija: Anksioznost.</a:t>
            </a:r>
          </a:p>
        </p:txBody>
      </p:sp>
      <p:sp>
        <p:nvSpPr>
          <p:cNvPr id="20" name="Freeform 20"/>
          <p:cNvSpPr/>
          <p:nvPr/>
        </p:nvSpPr>
        <p:spPr>
          <a:xfrm>
            <a:off x="620437" y="3311422"/>
            <a:ext cx="3107306" cy="829924"/>
          </a:xfrm>
          <a:custGeom>
            <a:avLst/>
            <a:gdLst/>
            <a:ahLst/>
            <a:cxnLst/>
            <a:rect l="l" t="t" r="r" b="b"/>
            <a:pathLst>
              <a:path w="2558777" h="921163">
                <a:moveTo>
                  <a:pt x="0" y="0"/>
                </a:moveTo>
                <a:lnTo>
                  <a:pt x="2558777" y="0"/>
                </a:lnTo>
                <a:lnTo>
                  <a:pt x="2558777" y="921163"/>
                </a:lnTo>
                <a:lnTo>
                  <a:pt x="0" y="9211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 t="-598" b="-598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698066" y="3594095"/>
            <a:ext cx="2923532" cy="473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Situacija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Razmišlja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što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učiniti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</a:p>
        </p:txBody>
      </p:sp>
      <p:sp>
        <p:nvSpPr>
          <p:cNvPr id="22" name="Freeform 22"/>
          <p:cNvSpPr/>
          <p:nvPr/>
        </p:nvSpPr>
        <p:spPr>
          <a:xfrm>
            <a:off x="4505628" y="3091025"/>
            <a:ext cx="3273916" cy="1429127"/>
          </a:xfrm>
          <a:custGeom>
            <a:avLst/>
            <a:gdLst/>
            <a:ahLst/>
            <a:cxnLst/>
            <a:rect l="l" t="t" r="r" b="b"/>
            <a:pathLst>
              <a:path w="2810189" h="1011669">
                <a:moveTo>
                  <a:pt x="0" y="0"/>
                </a:moveTo>
                <a:lnTo>
                  <a:pt x="2810190" y="0"/>
                </a:lnTo>
                <a:lnTo>
                  <a:pt x="2810190" y="1011670"/>
                </a:lnTo>
                <a:lnTo>
                  <a:pt x="0" y="10116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06" b="-207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692277" y="3297903"/>
            <a:ext cx="3056308" cy="1165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A.M.: Stvarno bih trebala platiti račune, ali što ako nemam dovoljno novca na računu...</a:t>
            </a:r>
          </a:p>
        </p:txBody>
      </p:sp>
      <p:sp>
        <p:nvSpPr>
          <p:cNvPr id="24" name="Freeform 24"/>
          <p:cNvSpPr/>
          <p:nvPr/>
        </p:nvSpPr>
        <p:spPr>
          <a:xfrm>
            <a:off x="8377819" y="3254147"/>
            <a:ext cx="2964150" cy="1026972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7" y="0"/>
                </a:lnTo>
                <a:lnTo>
                  <a:pt x="2570587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8845375" y="3610587"/>
            <a:ext cx="2013833" cy="473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Emocija: Anksioznost.</a:t>
            </a:r>
          </a:p>
        </p:txBody>
      </p:sp>
      <p:sp>
        <p:nvSpPr>
          <p:cNvPr id="26" name="Freeform 26"/>
          <p:cNvSpPr/>
          <p:nvPr/>
        </p:nvSpPr>
        <p:spPr>
          <a:xfrm>
            <a:off x="11899174" y="3083431"/>
            <a:ext cx="3114770" cy="1246366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2056972" y="3224353"/>
            <a:ext cx="2922364" cy="935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Ponašanje:Sjedi na kauču i opsesivno razmišlja o nedostatku novca.  </a:t>
            </a:r>
          </a:p>
        </p:txBody>
      </p:sp>
      <p:sp>
        <p:nvSpPr>
          <p:cNvPr id="28" name="Freeform 28"/>
          <p:cNvSpPr/>
          <p:nvPr/>
        </p:nvSpPr>
        <p:spPr>
          <a:xfrm>
            <a:off x="15282441" y="3089324"/>
            <a:ext cx="2730304" cy="1246365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5904025" y="3311422"/>
            <a:ext cx="1491215" cy="935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Fiziološka reakcija: Napetost u tijelu.</a:t>
            </a:r>
          </a:p>
        </p:txBody>
      </p:sp>
      <p:sp>
        <p:nvSpPr>
          <p:cNvPr id="30" name="Freeform 30"/>
          <p:cNvSpPr/>
          <p:nvPr/>
        </p:nvSpPr>
        <p:spPr>
          <a:xfrm>
            <a:off x="620437" y="4705214"/>
            <a:ext cx="3035096" cy="886627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795469" y="4841917"/>
            <a:ext cx="2663680" cy="704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Situacija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Primjećuje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kako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se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osjeća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</a:p>
        </p:txBody>
      </p:sp>
      <p:sp>
        <p:nvSpPr>
          <p:cNvPr id="32" name="Freeform 32"/>
          <p:cNvSpPr/>
          <p:nvPr/>
        </p:nvSpPr>
        <p:spPr>
          <a:xfrm>
            <a:off x="4649447" y="4662116"/>
            <a:ext cx="2779195" cy="1079431"/>
          </a:xfrm>
          <a:custGeom>
            <a:avLst/>
            <a:gdLst/>
            <a:ahLst/>
            <a:cxnLst/>
            <a:rect l="l" t="t" r="r" b="b"/>
            <a:pathLst>
              <a:path w="2332463" h="839686">
                <a:moveTo>
                  <a:pt x="0" y="0"/>
                </a:moveTo>
                <a:lnTo>
                  <a:pt x="2332463" y="0"/>
                </a:lnTo>
                <a:lnTo>
                  <a:pt x="2332463" y="839686"/>
                </a:lnTo>
                <a:lnTo>
                  <a:pt x="0" y="8396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3" b="-453"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5106261" y="4909470"/>
            <a:ext cx="2013833" cy="70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A.M.: Ne sviđa mi se kako se osjećam.</a:t>
            </a:r>
          </a:p>
        </p:txBody>
      </p:sp>
      <p:sp>
        <p:nvSpPr>
          <p:cNvPr id="34" name="Freeform 34"/>
          <p:cNvSpPr/>
          <p:nvPr/>
        </p:nvSpPr>
        <p:spPr>
          <a:xfrm>
            <a:off x="8477830" y="4605202"/>
            <a:ext cx="2964149" cy="1078210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0"/>
                </a:lnTo>
                <a:lnTo>
                  <a:pt x="0" y="9254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9049499" y="4794997"/>
            <a:ext cx="2013833" cy="70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Emocija: Povećana  anksioznost.</a:t>
            </a:r>
          </a:p>
        </p:txBody>
      </p:sp>
      <p:sp>
        <p:nvSpPr>
          <p:cNvPr id="36" name="Freeform 36"/>
          <p:cNvSpPr/>
          <p:nvPr/>
        </p:nvSpPr>
        <p:spPr>
          <a:xfrm>
            <a:off x="11899174" y="4589628"/>
            <a:ext cx="3173558" cy="1177726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0"/>
                </a:lnTo>
                <a:lnTo>
                  <a:pt x="0" y="9254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2344252" y="4755000"/>
            <a:ext cx="2507859" cy="935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Fiziološka reakcija: Povećana napetost u tijelu.</a:t>
            </a:r>
          </a:p>
        </p:txBody>
      </p:sp>
      <p:sp>
        <p:nvSpPr>
          <p:cNvPr id="38" name="Freeform 38"/>
          <p:cNvSpPr/>
          <p:nvPr/>
        </p:nvSpPr>
        <p:spPr>
          <a:xfrm>
            <a:off x="611214" y="6021262"/>
            <a:ext cx="3116528" cy="983341"/>
          </a:xfrm>
          <a:custGeom>
            <a:avLst/>
            <a:gdLst/>
            <a:ahLst/>
            <a:cxnLst/>
            <a:rect l="l" t="t" r="r" b="b"/>
            <a:pathLst>
              <a:path w="2332463" h="839686">
                <a:moveTo>
                  <a:pt x="0" y="0"/>
                </a:moveTo>
                <a:lnTo>
                  <a:pt x="2332463" y="0"/>
                </a:lnTo>
                <a:lnTo>
                  <a:pt x="2332463" y="839686"/>
                </a:lnTo>
                <a:lnTo>
                  <a:pt x="0" y="8396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53" b="-453"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819349" y="6244556"/>
            <a:ext cx="2680966" cy="704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A.M.: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Želim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čašu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vina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ali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je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prerano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za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piti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</a:p>
        </p:txBody>
      </p:sp>
      <p:sp>
        <p:nvSpPr>
          <p:cNvPr id="40" name="Freeform 40"/>
          <p:cNvSpPr/>
          <p:nvPr/>
        </p:nvSpPr>
        <p:spPr>
          <a:xfrm>
            <a:off x="4558665" y="6071032"/>
            <a:ext cx="3063830" cy="983341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5094900" y="6217990"/>
            <a:ext cx="2169881" cy="739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Emocija: Povećana  anksioznost.</a:t>
            </a:r>
          </a:p>
        </p:txBody>
      </p:sp>
      <p:sp>
        <p:nvSpPr>
          <p:cNvPr id="42" name="Freeform 42"/>
          <p:cNvSpPr/>
          <p:nvPr/>
        </p:nvSpPr>
        <p:spPr>
          <a:xfrm>
            <a:off x="8477831" y="6005881"/>
            <a:ext cx="2964148" cy="1130579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8756209" y="6176369"/>
            <a:ext cx="2600414" cy="704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Fiziološka reakcija: Povećana napetost u tijelu.</a:t>
            </a:r>
          </a:p>
        </p:txBody>
      </p:sp>
      <p:sp>
        <p:nvSpPr>
          <p:cNvPr id="44" name="Freeform 44"/>
          <p:cNvSpPr/>
          <p:nvPr/>
        </p:nvSpPr>
        <p:spPr>
          <a:xfrm>
            <a:off x="412538" y="7229245"/>
            <a:ext cx="3513531" cy="1439186"/>
          </a:xfrm>
          <a:custGeom>
            <a:avLst/>
            <a:gdLst/>
            <a:ahLst/>
            <a:cxnLst/>
            <a:rect l="l" t="t" r="r" b="b"/>
            <a:pathLst>
              <a:path w="2810189" h="1011669">
                <a:moveTo>
                  <a:pt x="0" y="0"/>
                </a:moveTo>
                <a:lnTo>
                  <a:pt x="2810189" y="0"/>
                </a:lnTo>
                <a:lnTo>
                  <a:pt x="2810189" y="1011669"/>
                </a:lnTo>
                <a:lnTo>
                  <a:pt x="0" y="10116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06" b="-207"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589592" y="7428987"/>
            <a:ext cx="3221011" cy="1165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A.M.: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Nema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ništa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što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mogu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učiniti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da se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riješim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ovog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osjećaja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Onda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mogu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popiti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malo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vina</a:t>
            </a: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</a:p>
        </p:txBody>
      </p:sp>
      <p:sp>
        <p:nvSpPr>
          <p:cNvPr id="46" name="Freeform 46"/>
          <p:cNvSpPr/>
          <p:nvPr/>
        </p:nvSpPr>
        <p:spPr>
          <a:xfrm>
            <a:off x="4640195" y="7410002"/>
            <a:ext cx="3063829" cy="1021776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5347802" y="7596690"/>
            <a:ext cx="2013833" cy="70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Emocija: Djelomično olakšanje.</a:t>
            </a:r>
          </a:p>
        </p:txBody>
      </p:sp>
      <p:sp>
        <p:nvSpPr>
          <p:cNvPr id="48" name="Freeform 48"/>
          <p:cNvSpPr/>
          <p:nvPr/>
        </p:nvSpPr>
        <p:spPr>
          <a:xfrm>
            <a:off x="8403239" y="7373144"/>
            <a:ext cx="3038740" cy="1130579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8374853" y="7602406"/>
            <a:ext cx="2981770" cy="704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Fiziološka reakcija: Djelomično smanjenje napetosti.</a:t>
            </a:r>
          </a:p>
        </p:txBody>
      </p:sp>
      <p:sp>
        <p:nvSpPr>
          <p:cNvPr id="50" name="Freeform 50"/>
          <p:cNvSpPr/>
          <p:nvPr/>
        </p:nvSpPr>
        <p:spPr>
          <a:xfrm>
            <a:off x="12055838" y="7265803"/>
            <a:ext cx="3031692" cy="1286113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12191401" y="7568742"/>
            <a:ext cx="2822543" cy="70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Ponašanje: Popije čašu vina i brzo popije.</a:t>
            </a:r>
          </a:p>
        </p:txBody>
      </p:sp>
      <p:sp>
        <p:nvSpPr>
          <p:cNvPr id="52" name="Freeform 52"/>
          <p:cNvSpPr/>
          <p:nvPr/>
        </p:nvSpPr>
        <p:spPr>
          <a:xfrm>
            <a:off x="810032" y="8875543"/>
            <a:ext cx="3067177" cy="1050016"/>
          </a:xfrm>
          <a:custGeom>
            <a:avLst/>
            <a:gdLst/>
            <a:ahLst/>
            <a:cxnLst/>
            <a:rect l="l" t="t" r="r" b="b"/>
            <a:pathLst>
              <a:path w="2443610" h="879700">
                <a:moveTo>
                  <a:pt x="0" y="0"/>
                </a:moveTo>
                <a:lnTo>
                  <a:pt x="2443610" y="0"/>
                </a:lnTo>
                <a:lnTo>
                  <a:pt x="2443610" y="879701"/>
                </a:lnTo>
                <a:lnTo>
                  <a:pt x="0" y="8797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59" b="-258"/>
            </a:stretch>
          </a:blipFill>
        </p:spPr>
      </p:sp>
      <p:sp>
        <p:nvSpPr>
          <p:cNvPr id="53" name="TextBox 53"/>
          <p:cNvSpPr txBox="1"/>
          <p:nvPr/>
        </p:nvSpPr>
        <p:spPr>
          <a:xfrm>
            <a:off x="1238774" y="9215667"/>
            <a:ext cx="2013833" cy="473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A.M.; Sada se osjećam bolje.</a:t>
            </a:r>
          </a:p>
        </p:txBody>
      </p:sp>
      <p:sp>
        <p:nvSpPr>
          <p:cNvPr id="54" name="Freeform 54"/>
          <p:cNvSpPr/>
          <p:nvPr/>
        </p:nvSpPr>
        <p:spPr>
          <a:xfrm>
            <a:off x="4545684" y="8941542"/>
            <a:ext cx="2956550" cy="975992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0"/>
                </a:lnTo>
                <a:lnTo>
                  <a:pt x="0" y="9254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55" name="TextBox 55"/>
          <p:cNvSpPr txBox="1"/>
          <p:nvPr/>
        </p:nvSpPr>
        <p:spPr>
          <a:xfrm rot="10800000" flipV="1">
            <a:off x="5229637" y="9290481"/>
            <a:ext cx="1588644" cy="473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Emocija: Olakšanje.</a:t>
            </a:r>
          </a:p>
        </p:txBody>
      </p:sp>
      <p:sp>
        <p:nvSpPr>
          <p:cNvPr id="56" name="Freeform 56"/>
          <p:cNvSpPr/>
          <p:nvPr/>
        </p:nvSpPr>
        <p:spPr>
          <a:xfrm>
            <a:off x="8396301" y="9030966"/>
            <a:ext cx="3108270" cy="903623"/>
          </a:xfrm>
          <a:custGeom>
            <a:avLst/>
            <a:gdLst/>
            <a:ahLst/>
            <a:cxnLst/>
            <a:rect l="l" t="t" r="r" b="b"/>
            <a:pathLst>
              <a:path w="2570588" h="925411">
                <a:moveTo>
                  <a:pt x="0" y="0"/>
                </a:moveTo>
                <a:lnTo>
                  <a:pt x="2570588" y="0"/>
                </a:lnTo>
                <a:lnTo>
                  <a:pt x="2570588" y="925411"/>
                </a:lnTo>
                <a:lnTo>
                  <a:pt x="0" y="925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1" b="-411"/>
            </a:stretch>
          </a:blipFill>
        </p:spPr>
      </p:sp>
      <p:sp>
        <p:nvSpPr>
          <p:cNvPr id="57" name="TextBox 57"/>
          <p:cNvSpPr txBox="1"/>
          <p:nvPr/>
        </p:nvSpPr>
        <p:spPr>
          <a:xfrm>
            <a:off x="8498766" y="9300343"/>
            <a:ext cx="3005805" cy="473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Fiziološka reakcija: Smanjenje napetosti.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98066" y="3901"/>
            <a:ext cx="8921394" cy="496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200" b="1" dirty="0" err="1">
                <a:solidFill>
                  <a:srgbClr val="9F7F6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Prošireni</a:t>
            </a:r>
            <a:r>
              <a:rPr lang="en-US" sz="3200" b="1" dirty="0">
                <a:solidFill>
                  <a:srgbClr val="9F7F6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3200" b="1" dirty="0" err="1">
                <a:solidFill>
                  <a:srgbClr val="9F7F6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kognitivni</a:t>
            </a:r>
            <a:r>
              <a:rPr lang="en-US" sz="3200" b="1" dirty="0">
                <a:solidFill>
                  <a:srgbClr val="9F7F6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model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3816991" y="1156151"/>
            <a:ext cx="730377" cy="38100"/>
            <a:chOff x="0" y="0"/>
            <a:chExt cx="973836" cy="50800"/>
          </a:xfrm>
        </p:grpSpPr>
        <p:sp>
          <p:nvSpPr>
            <p:cNvPr id="60" name="Freeform 60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1" name="Group 61"/>
          <p:cNvGrpSpPr/>
          <p:nvPr/>
        </p:nvGrpSpPr>
        <p:grpSpPr>
          <a:xfrm flipV="1">
            <a:off x="7646212" y="1206371"/>
            <a:ext cx="668714" cy="45719"/>
            <a:chOff x="0" y="0"/>
            <a:chExt cx="973836" cy="50800"/>
          </a:xfrm>
        </p:grpSpPr>
        <p:sp>
          <p:nvSpPr>
            <p:cNvPr id="62" name="Freeform 62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3" name="Group 63"/>
          <p:cNvGrpSpPr/>
          <p:nvPr/>
        </p:nvGrpSpPr>
        <p:grpSpPr>
          <a:xfrm flipV="1">
            <a:off x="11393081" y="1172658"/>
            <a:ext cx="302724" cy="45719"/>
            <a:chOff x="0" y="0"/>
            <a:chExt cx="973836" cy="50800"/>
          </a:xfrm>
        </p:grpSpPr>
        <p:sp>
          <p:nvSpPr>
            <p:cNvPr id="64" name="Freeform 64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14585568" y="1218377"/>
            <a:ext cx="389907" cy="51619"/>
            <a:chOff x="0" y="0"/>
            <a:chExt cx="638010" cy="58153"/>
          </a:xfrm>
        </p:grpSpPr>
        <p:sp>
          <p:nvSpPr>
            <p:cNvPr id="66" name="Freeform 66"/>
            <p:cNvSpPr/>
            <p:nvPr/>
          </p:nvSpPr>
          <p:spPr>
            <a:xfrm>
              <a:off x="25019" y="0"/>
              <a:ext cx="587883" cy="58166"/>
            </a:xfrm>
            <a:custGeom>
              <a:avLst/>
              <a:gdLst/>
              <a:ahLst/>
              <a:cxnLst/>
              <a:rect l="l" t="t" r="r" b="b"/>
              <a:pathLst>
                <a:path w="587883" h="58166">
                  <a:moveTo>
                    <a:pt x="762" y="0"/>
                  </a:moveTo>
                  <a:lnTo>
                    <a:pt x="587883" y="7366"/>
                  </a:lnTo>
                  <a:lnTo>
                    <a:pt x="587248" y="58166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7" name="Group 67"/>
          <p:cNvGrpSpPr/>
          <p:nvPr/>
        </p:nvGrpSpPr>
        <p:grpSpPr>
          <a:xfrm>
            <a:off x="7592403" y="2408575"/>
            <a:ext cx="730377" cy="38100"/>
            <a:chOff x="0" y="0"/>
            <a:chExt cx="973836" cy="50800"/>
          </a:xfrm>
        </p:grpSpPr>
        <p:sp>
          <p:nvSpPr>
            <p:cNvPr id="68" name="Freeform 68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9" name="Group 69"/>
          <p:cNvGrpSpPr/>
          <p:nvPr/>
        </p:nvGrpSpPr>
        <p:grpSpPr>
          <a:xfrm>
            <a:off x="3786645" y="2420090"/>
            <a:ext cx="730377" cy="38100"/>
            <a:chOff x="0" y="0"/>
            <a:chExt cx="973836" cy="50800"/>
          </a:xfrm>
        </p:grpSpPr>
        <p:sp>
          <p:nvSpPr>
            <p:cNvPr id="70" name="Freeform 70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1" name="Group 71"/>
          <p:cNvGrpSpPr/>
          <p:nvPr/>
        </p:nvGrpSpPr>
        <p:grpSpPr>
          <a:xfrm flipV="1">
            <a:off x="7814790" y="3740891"/>
            <a:ext cx="512163" cy="45719"/>
            <a:chOff x="0" y="0"/>
            <a:chExt cx="973836" cy="50800"/>
          </a:xfrm>
        </p:grpSpPr>
        <p:sp>
          <p:nvSpPr>
            <p:cNvPr id="72" name="Freeform 72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3" name="Group 73"/>
          <p:cNvGrpSpPr/>
          <p:nvPr/>
        </p:nvGrpSpPr>
        <p:grpSpPr>
          <a:xfrm>
            <a:off x="3768147" y="3752952"/>
            <a:ext cx="730377" cy="38100"/>
            <a:chOff x="0" y="0"/>
            <a:chExt cx="973836" cy="50800"/>
          </a:xfrm>
        </p:grpSpPr>
        <p:sp>
          <p:nvSpPr>
            <p:cNvPr id="74" name="Freeform 74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5" name="Group 75"/>
          <p:cNvGrpSpPr/>
          <p:nvPr/>
        </p:nvGrpSpPr>
        <p:grpSpPr>
          <a:xfrm flipV="1">
            <a:off x="11416413" y="3754951"/>
            <a:ext cx="334513" cy="45719"/>
            <a:chOff x="0" y="0"/>
            <a:chExt cx="973836" cy="50800"/>
          </a:xfrm>
        </p:grpSpPr>
        <p:sp>
          <p:nvSpPr>
            <p:cNvPr id="76" name="Freeform 76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9" name="Group 79"/>
          <p:cNvGrpSpPr/>
          <p:nvPr/>
        </p:nvGrpSpPr>
        <p:grpSpPr>
          <a:xfrm flipV="1">
            <a:off x="11551387" y="5068867"/>
            <a:ext cx="317063" cy="45721"/>
            <a:chOff x="0" y="0"/>
            <a:chExt cx="973836" cy="50800"/>
          </a:xfrm>
        </p:grpSpPr>
        <p:sp>
          <p:nvSpPr>
            <p:cNvPr id="80" name="Freeform 80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1" name="Group 81"/>
          <p:cNvGrpSpPr/>
          <p:nvPr/>
        </p:nvGrpSpPr>
        <p:grpSpPr>
          <a:xfrm>
            <a:off x="15054367" y="3686563"/>
            <a:ext cx="228074" cy="45719"/>
            <a:chOff x="0" y="0"/>
            <a:chExt cx="542976" cy="53467"/>
          </a:xfrm>
        </p:grpSpPr>
        <p:sp>
          <p:nvSpPr>
            <p:cNvPr id="82" name="Freeform 82"/>
            <p:cNvSpPr/>
            <p:nvPr/>
          </p:nvSpPr>
          <p:spPr>
            <a:xfrm>
              <a:off x="25273" y="0"/>
              <a:ext cx="492379" cy="53467"/>
            </a:xfrm>
            <a:custGeom>
              <a:avLst/>
              <a:gdLst/>
              <a:ahLst/>
              <a:cxnLst/>
              <a:rect l="l" t="t" r="r" b="b"/>
              <a:pathLst>
                <a:path w="492379" h="53467">
                  <a:moveTo>
                    <a:pt x="0" y="2667"/>
                  </a:moveTo>
                  <a:lnTo>
                    <a:pt x="492125" y="0"/>
                  </a:lnTo>
                  <a:lnTo>
                    <a:pt x="492379" y="50800"/>
                  </a:lnTo>
                  <a:lnTo>
                    <a:pt x="254" y="5346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7648587" y="5099349"/>
            <a:ext cx="730377" cy="38100"/>
            <a:chOff x="0" y="0"/>
            <a:chExt cx="973836" cy="50800"/>
          </a:xfrm>
        </p:grpSpPr>
        <p:sp>
          <p:nvSpPr>
            <p:cNvPr id="84" name="Freeform 84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5" name="Group 85"/>
          <p:cNvGrpSpPr/>
          <p:nvPr/>
        </p:nvGrpSpPr>
        <p:grpSpPr>
          <a:xfrm>
            <a:off x="3876084" y="5184464"/>
            <a:ext cx="730377" cy="38100"/>
            <a:chOff x="0" y="0"/>
            <a:chExt cx="973836" cy="50800"/>
          </a:xfrm>
        </p:grpSpPr>
        <p:sp>
          <p:nvSpPr>
            <p:cNvPr id="86" name="Freeform 86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7" name="Group 87"/>
          <p:cNvGrpSpPr/>
          <p:nvPr/>
        </p:nvGrpSpPr>
        <p:grpSpPr>
          <a:xfrm>
            <a:off x="3816990" y="6500208"/>
            <a:ext cx="730377" cy="38100"/>
            <a:chOff x="0" y="0"/>
            <a:chExt cx="973836" cy="50800"/>
          </a:xfrm>
        </p:grpSpPr>
        <p:sp>
          <p:nvSpPr>
            <p:cNvPr id="88" name="Freeform 88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9" name="Group 89"/>
          <p:cNvGrpSpPr/>
          <p:nvPr/>
        </p:nvGrpSpPr>
        <p:grpSpPr>
          <a:xfrm>
            <a:off x="7684974" y="6548970"/>
            <a:ext cx="730377" cy="38100"/>
            <a:chOff x="0" y="0"/>
            <a:chExt cx="973836" cy="50800"/>
          </a:xfrm>
        </p:grpSpPr>
        <p:sp>
          <p:nvSpPr>
            <p:cNvPr id="90" name="Freeform 90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1" name="Group 91"/>
          <p:cNvGrpSpPr/>
          <p:nvPr/>
        </p:nvGrpSpPr>
        <p:grpSpPr>
          <a:xfrm>
            <a:off x="11528134" y="7923456"/>
            <a:ext cx="511699" cy="45719"/>
            <a:chOff x="0" y="0"/>
            <a:chExt cx="973836" cy="50800"/>
          </a:xfrm>
        </p:grpSpPr>
        <p:sp>
          <p:nvSpPr>
            <p:cNvPr id="92" name="Freeform 92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3" name="Group 93"/>
          <p:cNvGrpSpPr/>
          <p:nvPr/>
        </p:nvGrpSpPr>
        <p:grpSpPr>
          <a:xfrm>
            <a:off x="7748585" y="7908860"/>
            <a:ext cx="597440" cy="45719"/>
            <a:chOff x="0" y="0"/>
            <a:chExt cx="973836" cy="50800"/>
          </a:xfrm>
        </p:grpSpPr>
        <p:sp>
          <p:nvSpPr>
            <p:cNvPr id="94" name="Freeform 94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5" name="Group 95"/>
          <p:cNvGrpSpPr/>
          <p:nvPr/>
        </p:nvGrpSpPr>
        <p:grpSpPr>
          <a:xfrm>
            <a:off x="3957134" y="9429538"/>
            <a:ext cx="523711" cy="45719"/>
            <a:chOff x="0" y="0"/>
            <a:chExt cx="973836" cy="50800"/>
          </a:xfrm>
        </p:grpSpPr>
        <p:sp>
          <p:nvSpPr>
            <p:cNvPr id="96" name="Freeform 96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7" name="Group 97"/>
          <p:cNvGrpSpPr/>
          <p:nvPr/>
        </p:nvGrpSpPr>
        <p:grpSpPr>
          <a:xfrm>
            <a:off x="4014989" y="7912670"/>
            <a:ext cx="528485" cy="38100"/>
            <a:chOff x="0" y="0"/>
            <a:chExt cx="704647" cy="50800"/>
          </a:xfrm>
        </p:grpSpPr>
        <p:sp>
          <p:nvSpPr>
            <p:cNvPr id="98" name="Freeform 98"/>
            <p:cNvSpPr/>
            <p:nvPr/>
          </p:nvSpPr>
          <p:spPr>
            <a:xfrm>
              <a:off x="25400" y="0"/>
              <a:ext cx="653796" cy="50800"/>
            </a:xfrm>
            <a:custGeom>
              <a:avLst/>
              <a:gdLst/>
              <a:ahLst/>
              <a:cxnLst/>
              <a:rect l="l" t="t" r="r" b="b"/>
              <a:pathLst>
                <a:path w="653796" h="50800">
                  <a:moveTo>
                    <a:pt x="0" y="0"/>
                  </a:moveTo>
                  <a:lnTo>
                    <a:pt x="653796" y="0"/>
                  </a:lnTo>
                  <a:lnTo>
                    <a:pt x="65379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9" name="Group 99"/>
          <p:cNvGrpSpPr/>
          <p:nvPr/>
        </p:nvGrpSpPr>
        <p:grpSpPr>
          <a:xfrm>
            <a:off x="7586882" y="9481967"/>
            <a:ext cx="730377" cy="38100"/>
            <a:chOff x="0" y="0"/>
            <a:chExt cx="973836" cy="50800"/>
          </a:xfrm>
        </p:grpSpPr>
        <p:sp>
          <p:nvSpPr>
            <p:cNvPr id="100" name="Freeform 100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1" name="Group 101"/>
          <p:cNvGrpSpPr/>
          <p:nvPr/>
        </p:nvGrpSpPr>
        <p:grpSpPr>
          <a:xfrm>
            <a:off x="11614202" y="6582900"/>
            <a:ext cx="730377" cy="38100"/>
            <a:chOff x="0" y="0"/>
            <a:chExt cx="973836" cy="50800"/>
          </a:xfrm>
        </p:grpSpPr>
        <p:sp>
          <p:nvSpPr>
            <p:cNvPr id="102" name="Freeform 102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5" name="Group 105"/>
          <p:cNvGrpSpPr/>
          <p:nvPr/>
        </p:nvGrpSpPr>
        <p:grpSpPr>
          <a:xfrm flipH="1" flipV="1">
            <a:off x="15179667" y="5130058"/>
            <a:ext cx="480980" cy="45719"/>
            <a:chOff x="0" y="0"/>
            <a:chExt cx="973836" cy="50800"/>
          </a:xfrm>
        </p:grpSpPr>
        <p:sp>
          <p:nvSpPr>
            <p:cNvPr id="106" name="Freeform 106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9" name="Group 109"/>
          <p:cNvGrpSpPr/>
          <p:nvPr/>
        </p:nvGrpSpPr>
        <p:grpSpPr>
          <a:xfrm rot="5400000" flipH="1" flipV="1">
            <a:off x="18022630" y="1220467"/>
            <a:ext cx="45719" cy="108964"/>
            <a:chOff x="0" y="0"/>
            <a:chExt cx="973836" cy="50800"/>
          </a:xfrm>
        </p:grpSpPr>
        <p:sp>
          <p:nvSpPr>
            <p:cNvPr id="110" name="Freeform 110"/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5" name="Group 105">
            <a:extLst>
              <a:ext uri="{FF2B5EF4-FFF2-40B4-BE49-F238E27FC236}">
                <a16:creationId xmlns:a16="http://schemas.microsoft.com/office/drawing/2014/main" id="{DA266E37-BE6D-AAC5-E9F1-B9E9A937DFF3}"/>
              </a:ext>
            </a:extLst>
          </p:cNvPr>
          <p:cNvGrpSpPr/>
          <p:nvPr/>
        </p:nvGrpSpPr>
        <p:grpSpPr>
          <a:xfrm flipH="1" flipV="1">
            <a:off x="15149507" y="7888016"/>
            <a:ext cx="455890" cy="45719"/>
            <a:chOff x="25400" y="0"/>
            <a:chExt cx="923036" cy="50800"/>
          </a:xfrm>
        </p:grpSpPr>
        <p:sp>
          <p:nvSpPr>
            <p:cNvPr id="114" name="Freeform 106">
              <a:extLst>
                <a:ext uri="{FF2B5EF4-FFF2-40B4-BE49-F238E27FC236}">
                  <a16:creationId xmlns:a16="http://schemas.microsoft.com/office/drawing/2014/main" id="{561AAFD8-5A5F-0069-A681-DDB226FF3939}"/>
                </a:ext>
              </a:extLst>
            </p:cNvPr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1" name="Group 105">
            <a:extLst>
              <a:ext uri="{FF2B5EF4-FFF2-40B4-BE49-F238E27FC236}">
                <a16:creationId xmlns:a16="http://schemas.microsoft.com/office/drawing/2014/main" id="{4636A333-64D1-34EC-5EF4-1F5D7B0CAB00}"/>
              </a:ext>
            </a:extLst>
          </p:cNvPr>
          <p:cNvGrpSpPr/>
          <p:nvPr/>
        </p:nvGrpSpPr>
        <p:grpSpPr>
          <a:xfrm flipH="1" flipV="1">
            <a:off x="11570596" y="2397230"/>
            <a:ext cx="455890" cy="45719"/>
            <a:chOff x="25400" y="0"/>
            <a:chExt cx="923036" cy="50800"/>
          </a:xfrm>
        </p:grpSpPr>
        <p:sp>
          <p:nvSpPr>
            <p:cNvPr id="120" name="Freeform 106">
              <a:extLst>
                <a:ext uri="{FF2B5EF4-FFF2-40B4-BE49-F238E27FC236}">
                  <a16:creationId xmlns:a16="http://schemas.microsoft.com/office/drawing/2014/main" id="{45CC7D1D-4A76-3563-6875-9B57805D1605}"/>
                </a:ext>
              </a:extLst>
            </p:cNvPr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3" name="Group 109">
            <a:extLst>
              <a:ext uri="{FF2B5EF4-FFF2-40B4-BE49-F238E27FC236}">
                <a16:creationId xmlns:a16="http://schemas.microsoft.com/office/drawing/2014/main" id="{2D18C042-3309-DB5F-4ECD-7F611529C20D}"/>
              </a:ext>
            </a:extLst>
          </p:cNvPr>
          <p:cNvGrpSpPr/>
          <p:nvPr/>
        </p:nvGrpSpPr>
        <p:grpSpPr>
          <a:xfrm rot="5400000" flipH="1">
            <a:off x="18077111" y="3645534"/>
            <a:ext cx="45719" cy="87923"/>
            <a:chOff x="25400" y="0"/>
            <a:chExt cx="923036" cy="50800"/>
          </a:xfrm>
        </p:grpSpPr>
        <p:sp>
          <p:nvSpPr>
            <p:cNvPr id="132" name="Freeform 110">
              <a:extLst>
                <a:ext uri="{FF2B5EF4-FFF2-40B4-BE49-F238E27FC236}">
                  <a16:creationId xmlns:a16="http://schemas.microsoft.com/office/drawing/2014/main" id="{B0F97D6C-9EAE-4860-C5B7-72280EB17553}"/>
                </a:ext>
              </a:extLst>
            </p:cNvPr>
            <p:cNvSpPr/>
            <p:nvPr/>
          </p:nvSpPr>
          <p:spPr>
            <a:xfrm>
              <a:off x="25400" y="0"/>
              <a:ext cx="923036" cy="50800"/>
            </a:xfrm>
            <a:custGeom>
              <a:avLst/>
              <a:gdLst/>
              <a:ahLst/>
              <a:cxnLst/>
              <a:rect l="l" t="t" r="r" b="b"/>
              <a:pathLst>
                <a:path w="923036" h="50800">
                  <a:moveTo>
                    <a:pt x="0" y="0"/>
                  </a:moveTo>
                  <a:lnTo>
                    <a:pt x="923036" y="0"/>
                  </a:lnTo>
                  <a:lnTo>
                    <a:pt x="92303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7" grpId="0"/>
      <p:bldP spid="58" grpId="0"/>
      <p:bldP spid="5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4489" y="647843"/>
            <a:ext cx="14135672" cy="9304306"/>
            <a:chOff x="0" y="0"/>
            <a:chExt cx="18847562" cy="12405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47563" cy="12405741"/>
            </a:xfrm>
            <a:custGeom>
              <a:avLst/>
              <a:gdLst/>
              <a:ahLst/>
              <a:cxnLst/>
              <a:rect l="l" t="t" r="r" b="b"/>
              <a:pathLst>
                <a:path w="18847563" h="12405741">
                  <a:moveTo>
                    <a:pt x="0" y="0"/>
                  </a:moveTo>
                  <a:lnTo>
                    <a:pt x="18847563" y="0"/>
                  </a:lnTo>
                  <a:lnTo>
                    <a:pt x="18847563" y="12405741"/>
                  </a:lnTo>
                  <a:lnTo>
                    <a:pt x="0" y="12405741"/>
                  </a:lnTo>
                  <a:close/>
                </a:path>
              </a:pathLst>
            </a:custGeom>
            <a:solidFill>
              <a:srgbClr val="F4F2F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29638" y="647843"/>
            <a:ext cx="3604860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 b="1">
                <a:solidFill>
                  <a:srgbClr val="9F7F6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Oblici automatskih misli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39402" y="1054532"/>
            <a:ext cx="12334656" cy="222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6"/>
              </a:lnSpc>
            </a:pP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​1.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vs.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Interpretacije</a:t>
            </a:r>
            <a:endParaRPr lang="en-US" sz="2906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486"/>
              </a:lnSpc>
            </a:pP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Cilj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Doći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do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stvarnih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riječi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ili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slika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u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trenutku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događaja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486"/>
              </a:lnSpc>
            </a:pP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​Problem: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Klijenti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često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daju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naknadna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objašnjenja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(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interpretacije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).</a:t>
            </a:r>
          </a:p>
          <a:p>
            <a:pPr algn="l">
              <a:lnSpc>
                <a:spcPts val="3486"/>
              </a:lnSpc>
            </a:pP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Tehnika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Fokus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emocije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vizualizaciju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kako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bi se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prizvala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autentična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misao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682E742-CEAC-8CFC-465A-D611A74C073B}"/>
              </a:ext>
            </a:extLst>
          </p:cNvPr>
          <p:cNvSpPr txBox="1"/>
          <p:nvPr/>
        </p:nvSpPr>
        <p:spPr>
          <a:xfrm>
            <a:off x="4439402" y="3027457"/>
            <a:ext cx="12334656" cy="311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6"/>
              </a:lnSpc>
            </a:pPr>
            <a:endParaRPr lang="en-US" sz="2906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486"/>
              </a:lnSpc>
            </a:pPr>
            <a:endParaRPr lang="en-US" sz="2906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486"/>
              </a:lnSpc>
            </a:pP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​2. "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Raspakiravanje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"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telegrafskih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endParaRPr lang="en-US" sz="2906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486"/>
              </a:lnSpc>
            </a:pP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​Problem: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Kratki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uzvici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poput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"Uh-oh"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ili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"O, ne!".</a:t>
            </a:r>
          </a:p>
          <a:p>
            <a:pPr algn="l">
              <a:lnSpc>
                <a:spcPts val="3486"/>
              </a:lnSpc>
            </a:pP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Zadatak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Istražiti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skriveno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značenje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(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npr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 "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Što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to 'Uh-oh'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znači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za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vas?").</a:t>
            </a:r>
          </a:p>
          <a:p>
            <a:pPr algn="l">
              <a:lnSpc>
                <a:spcPts val="3486"/>
              </a:lnSpc>
            </a:pPr>
            <a:endParaRPr lang="en-US" sz="2906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486"/>
              </a:lnSpc>
            </a:pPr>
            <a:endParaRPr lang="en-US" sz="2906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0476643F-B591-48FE-30C1-BE109644569B}"/>
              </a:ext>
            </a:extLst>
          </p:cNvPr>
          <p:cNvSpPr txBox="1"/>
          <p:nvPr/>
        </p:nvSpPr>
        <p:spPr>
          <a:xfrm>
            <a:off x="4439402" y="6346905"/>
            <a:ext cx="12334656" cy="1773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6"/>
              </a:lnSpc>
            </a:pP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​3.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Pretvaranje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pitanja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u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izjave</a:t>
            </a:r>
            <a:endParaRPr lang="en-US" sz="2906" dirty="0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algn="l">
              <a:lnSpc>
                <a:spcPts val="3486"/>
              </a:lnSpc>
            </a:pP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​Problem: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Misli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u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obliku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pitanja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("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Što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ako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ne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uspijem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?")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teško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je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evaluirati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</a:p>
          <a:p>
            <a:pPr algn="l">
              <a:lnSpc>
                <a:spcPts val="3486"/>
              </a:lnSpc>
            </a:pP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​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Rješenje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Preoblikovati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u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izjavu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o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najgorem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n-US" sz="2906" dirty="0" err="1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strahu</a:t>
            </a:r>
            <a:r>
              <a:rPr lang="en-US" sz="2906" dirty="0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4489" y="647843"/>
            <a:ext cx="14135672" cy="9304306"/>
            <a:chOff x="0" y="0"/>
            <a:chExt cx="18847562" cy="12405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47563" cy="12405741"/>
            </a:xfrm>
            <a:custGeom>
              <a:avLst/>
              <a:gdLst/>
              <a:ahLst/>
              <a:cxnLst/>
              <a:rect l="l" t="t" r="r" b="b"/>
              <a:pathLst>
                <a:path w="18847563" h="12405741">
                  <a:moveTo>
                    <a:pt x="0" y="0"/>
                  </a:moveTo>
                  <a:lnTo>
                    <a:pt x="18847563" y="0"/>
                  </a:lnTo>
                  <a:lnTo>
                    <a:pt x="18847563" y="12405741"/>
                  </a:lnTo>
                  <a:lnTo>
                    <a:pt x="0" y="12405741"/>
                  </a:lnTo>
                  <a:close/>
                </a:path>
              </a:pathLst>
            </a:custGeom>
            <a:solidFill>
              <a:srgbClr val="F4F2F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185152" y="767505"/>
            <a:ext cx="13434336" cy="873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Kada klijent ne zna odgovor na pitanje: „Što vam prolazi kroz glavu?”</a:t>
            </a:r>
          </a:p>
          <a:p>
            <a:pPr algn="l">
              <a:lnSpc>
                <a:spcPts val="3639"/>
              </a:lnSpc>
            </a:pPr>
            <a:endParaRPr lang="en-US" sz="2799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marL="764338" lvl="3" indent="-191085" algn="l">
              <a:lnSpc>
                <a:spcPts val="3639"/>
              </a:lnSpc>
              <a:buFont typeface="Arial"/>
              <a:buChar char="￭"/>
            </a:pPr>
            <a:r>
              <a:rPr lang="en-US" sz="2799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Fokus na emocije i tijelo: Pojačavanje trenutačnog proživljavanja i lociranje osjećaja u tijelu (npr. „Gdje u tijelu to osjećate?”).</a:t>
            </a:r>
          </a:p>
          <a:p>
            <a:pPr marL="764338" lvl="3" indent="-191085" algn="l">
              <a:lnSpc>
                <a:spcPts val="3639"/>
              </a:lnSpc>
            </a:pPr>
            <a:endParaRPr lang="en-US" sz="2799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marL="764338" lvl="3" indent="-191085" algn="l">
              <a:lnSpc>
                <a:spcPts val="3639"/>
              </a:lnSpc>
              <a:buFont typeface="Arial"/>
              <a:buChar char="￭"/>
            </a:pPr>
            <a:r>
              <a:rPr lang="en-US" sz="2799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Vizualizacija situacije: Detaljno oživljavanje scene u mašti (mjesto, vrijeme, prisutne osobe) kako bi misli isplivale.</a:t>
            </a:r>
          </a:p>
          <a:p>
            <a:pPr marL="764338" lvl="3" indent="-191085" algn="l">
              <a:lnSpc>
                <a:spcPts val="3639"/>
              </a:lnSpc>
            </a:pPr>
            <a:endParaRPr lang="en-US" sz="2799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marL="764338" lvl="3" indent="-191085" algn="l">
              <a:lnSpc>
                <a:spcPts val="3639"/>
              </a:lnSpc>
              <a:buFont typeface="Arial"/>
              <a:buChar char="￭"/>
            </a:pPr>
            <a:r>
              <a:rPr lang="en-US" sz="2799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Igranje uloga (Role-play): Terapeut i klijent rekreiraju dijalog ili situaciju „ovdje i sada”.</a:t>
            </a:r>
          </a:p>
          <a:p>
            <a:pPr marL="764338" lvl="3" indent="-191085" algn="l">
              <a:lnSpc>
                <a:spcPts val="3639"/>
              </a:lnSpc>
            </a:pPr>
            <a:endParaRPr lang="en-US" sz="2799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marL="764338" lvl="3" indent="-191085" algn="l">
              <a:lnSpc>
                <a:spcPts val="3639"/>
              </a:lnSpc>
              <a:buFont typeface="Arial"/>
              <a:buChar char="￭"/>
            </a:pPr>
            <a:r>
              <a:rPr lang="en-US" sz="2799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Istraživanje mentalnih slika: Upit o vizualnim prikazima ili slikama koje klijent ima u glavi.</a:t>
            </a:r>
          </a:p>
          <a:p>
            <a:pPr marL="764338" lvl="3" indent="-191085" algn="l">
              <a:lnSpc>
                <a:spcPts val="3639"/>
              </a:lnSpc>
            </a:pPr>
            <a:endParaRPr lang="en-US" sz="2799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marL="764338" lvl="3" indent="-191085" algn="l">
              <a:lnSpc>
                <a:spcPts val="3639"/>
              </a:lnSpc>
              <a:buFont typeface="Arial"/>
              <a:buChar char="￭"/>
            </a:pPr>
            <a:r>
              <a:rPr lang="en-US" sz="2799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Predlaganje suprotne misli: Terapeut nudi namjerno suprotnu pretpostavku kako bi potaknuo klijentovu reakciju.</a:t>
            </a:r>
          </a:p>
          <a:p>
            <a:pPr marL="764338" lvl="3" indent="-191085" algn="l">
              <a:lnSpc>
                <a:spcPts val="3639"/>
              </a:lnSpc>
            </a:pPr>
            <a:endParaRPr lang="en-US" sz="2799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marL="764338" lvl="3" indent="-191085" algn="l">
              <a:lnSpc>
                <a:spcPts val="3639"/>
              </a:lnSpc>
              <a:buFont typeface="Arial"/>
              <a:buChar char="￭"/>
            </a:pPr>
            <a:r>
              <a:rPr lang="en-US" sz="2799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Otkrivanje značenja: Izravno pitanje: „Što je ta situacija značila za vas?”</a:t>
            </a:r>
          </a:p>
          <a:p>
            <a:pPr marL="764338" lvl="3" indent="-191085" algn="l">
              <a:lnSpc>
                <a:spcPts val="3639"/>
              </a:lnSpc>
            </a:pPr>
            <a:endParaRPr lang="en-US" sz="2799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29638" y="5997130"/>
            <a:ext cx="3604860" cy="3604860"/>
          </a:xfrm>
          <a:custGeom>
            <a:avLst/>
            <a:gdLst/>
            <a:ahLst/>
            <a:cxnLst/>
            <a:rect l="l" t="t" r="r" b="b"/>
            <a:pathLst>
              <a:path w="3604860" h="3604860">
                <a:moveTo>
                  <a:pt x="0" y="0"/>
                </a:moveTo>
                <a:lnTo>
                  <a:pt x="3604860" y="0"/>
                </a:lnTo>
                <a:lnTo>
                  <a:pt x="3604860" y="3604861"/>
                </a:lnTo>
                <a:lnTo>
                  <a:pt x="0" y="36048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3696" y="3942321"/>
            <a:ext cx="1456725" cy="1558757"/>
          </a:xfrm>
          <a:custGeom>
            <a:avLst/>
            <a:gdLst/>
            <a:ahLst/>
            <a:cxnLst/>
            <a:rect l="l" t="t" r="r" b="b"/>
            <a:pathLst>
              <a:path w="1456725" h="1558757">
                <a:moveTo>
                  <a:pt x="0" y="0"/>
                </a:moveTo>
                <a:lnTo>
                  <a:pt x="1456725" y="0"/>
                </a:lnTo>
                <a:lnTo>
                  <a:pt x="1456725" y="1558757"/>
                </a:lnTo>
                <a:lnTo>
                  <a:pt x="0" y="15587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39" r="-239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9638" y="647843"/>
            <a:ext cx="3604860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 b="1">
                <a:solidFill>
                  <a:srgbClr val="9F7F6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Tehnike za rješavanje poteškoća u otkrivanju misli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5472" y="6138996"/>
            <a:ext cx="2913183" cy="323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5"/>
              </a:lnSpc>
            </a:pPr>
            <a:r>
              <a:rPr lang="en-US" sz="2434">
                <a:solidFill>
                  <a:srgbClr val="625B54"/>
                </a:solidFill>
                <a:latin typeface="Inria Serif"/>
                <a:ea typeface="Inria Serif"/>
                <a:cs typeface="Inria Serif"/>
                <a:sym typeface="Inria Serif"/>
              </a:rPr>
              <a:t>Savjet: Ako klijent i dalje ne može dokučiti misao, nemojte ga "ispitivati" predugo – promijenite temu i vratite se kasnije.</a:t>
            </a:r>
          </a:p>
          <a:p>
            <a:pPr algn="l">
              <a:lnSpc>
                <a:spcPts val="3165"/>
              </a:lnSpc>
            </a:pPr>
            <a:endParaRPr lang="en-US" sz="2434">
              <a:solidFill>
                <a:srgbClr val="625B54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1404</Words>
  <Application>Microsoft Office PowerPoint</Application>
  <PresentationFormat>Custom</PresentationFormat>
  <Paragraphs>172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Inria Serif</vt:lpstr>
      <vt:lpstr>Inria Serif Bold</vt:lpstr>
      <vt:lpstr>Playfair Display</vt:lpstr>
      <vt:lpstr>Playfair Display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Identifikacija automatskih misli_JV.pptx</dc:title>
  <dc:creator>Korisnik</dc:creator>
  <cp:lastModifiedBy>hubikotvr@outlook.com</cp:lastModifiedBy>
  <cp:revision>6</cp:revision>
  <dcterms:created xsi:type="dcterms:W3CDTF">2006-08-16T00:00:00Z</dcterms:created>
  <dcterms:modified xsi:type="dcterms:W3CDTF">2026-04-16T13:11:47Z</dcterms:modified>
  <dc:identifier>DAHFjJI74CE</dc:identifier>
</cp:coreProperties>
</file>